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Default Extension="jpg" ContentType="image/jp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</p:sldIdLst>
  <p:sldSz cx="7772400" cy="10058400"/>
  <p:notesSz cx="7772400" cy="100584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50" b="1" i="1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450" b="1" i="1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188337" y="885189"/>
            <a:ext cx="3395725" cy="4222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02004" y="1599946"/>
            <a:ext cx="5911850" cy="29406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50" b="1" i="1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file://localhost/C:/Users/AJ%20COMPUTERS/Documents/Digital%20Marketing%20Services%20In%20Dahranwala.docx" TargetMode="External"/><Relationship Id="rId3" Type="http://schemas.openxmlformats.org/officeDocument/2006/relationships/image" Target="../media/image1.png"/><Relationship Id="rId4" Type="http://schemas.openxmlformats.org/officeDocument/2006/relationships/image" Target="../media/image2.jpg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://www.smmservicesindahranwala.com/" TargetMode="External"/><Relationship Id="rId3" Type="http://schemas.openxmlformats.org/officeDocument/2006/relationships/image" Target="../media/image3.jpg"/></Relationships>
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5240">
              <a:lnSpc>
                <a:spcPct val="100000"/>
              </a:lnSpc>
              <a:spcBef>
                <a:spcPts val="100"/>
              </a:spcBef>
            </a:pPr>
            <a:r>
              <a:rPr dirty="0"/>
              <a:t>SEM</a:t>
            </a:r>
            <a:r>
              <a:rPr dirty="0" spc="-30"/>
              <a:t> </a:t>
            </a:r>
            <a:r>
              <a:rPr dirty="0"/>
              <a:t>Services</a:t>
            </a:r>
            <a:r>
              <a:rPr dirty="0" spc="-25"/>
              <a:t> </a:t>
            </a:r>
            <a:r>
              <a:rPr dirty="0"/>
              <a:t>in</a:t>
            </a:r>
            <a:r>
              <a:rPr dirty="0" spc="-35"/>
              <a:t> </a:t>
            </a:r>
            <a:r>
              <a:rPr dirty="0" spc="-10"/>
              <a:t>Pakistan</a:t>
            </a:r>
          </a:p>
        </p:txBody>
      </p:sp>
      <p:sp>
        <p:nvSpPr>
          <p:cNvPr id="3" name="object 3" descr="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SEM</a:t>
            </a:r>
            <a:r>
              <a:rPr dirty="0" spc="-30"/>
              <a:t> </a:t>
            </a:r>
            <a:r>
              <a:rPr dirty="0"/>
              <a:t>stand</a:t>
            </a:r>
            <a:r>
              <a:rPr dirty="0" spc="-20"/>
              <a:t> </a:t>
            </a:r>
            <a:r>
              <a:rPr dirty="0"/>
              <a:t>for</a:t>
            </a:r>
            <a:r>
              <a:rPr dirty="0" spc="-25"/>
              <a:t> </a:t>
            </a:r>
            <a:r>
              <a:rPr dirty="0"/>
              <a:t>Search</a:t>
            </a:r>
            <a:r>
              <a:rPr dirty="0" spc="-25"/>
              <a:t> </a:t>
            </a:r>
            <a:r>
              <a:rPr dirty="0"/>
              <a:t>Engine</a:t>
            </a:r>
            <a:r>
              <a:rPr dirty="0" spc="-30"/>
              <a:t> </a:t>
            </a:r>
            <a:r>
              <a:rPr dirty="0"/>
              <a:t>Marketing</a:t>
            </a:r>
            <a:r>
              <a:rPr dirty="0" spc="-35"/>
              <a:t> </a:t>
            </a:r>
            <a:r>
              <a:rPr dirty="0" spc="-10"/>
              <a:t>(SEM)</a:t>
            </a:r>
          </a:p>
          <a:p>
            <a:pPr marL="12700">
              <a:lnSpc>
                <a:spcPct val="100000"/>
              </a:lnSpc>
              <a:spcBef>
                <a:spcPts val="1445"/>
              </a:spcBef>
            </a:pPr>
            <a:r>
              <a:rPr dirty="0" sz="1100" b="0" i="0">
                <a:latin typeface="Calibri"/>
                <a:cs typeface="Calibri"/>
              </a:rPr>
              <a:t>Definition,</a:t>
            </a:r>
            <a:r>
              <a:rPr dirty="0" sz="1100" spc="-15" b="0" i="0">
                <a:latin typeface="Calibri"/>
                <a:cs typeface="Calibri"/>
              </a:rPr>
              <a:t> </a:t>
            </a:r>
            <a:r>
              <a:rPr dirty="0" sz="1100" b="0" i="0">
                <a:latin typeface="Calibri"/>
                <a:cs typeface="Calibri"/>
              </a:rPr>
              <a:t>importance</a:t>
            </a:r>
            <a:r>
              <a:rPr dirty="0" sz="1100" spc="-5" b="0" i="0">
                <a:latin typeface="Calibri"/>
                <a:cs typeface="Calibri"/>
              </a:rPr>
              <a:t> </a:t>
            </a:r>
            <a:r>
              <a:rPr dirty="0" sz="1100" b="0" i="0">
                <a:latin typeface="Calibri"/>
                <a:cs typeface="Calibri"/>
              </a:rPr>
              <a:t>and</a:t>
            </a:r>
            <a:r>
              <a:rPr dirty="0" sz="1100" spc="-30" b="0" i="0">
                <a:latin typeface="Calibri"/>
                <a:cs typeface="Calibri"/>
              </a:rPr>
              <a:t> </a:t>
            </a:r>
            <a:r>
              <a:rPr dirty="0" sz="1100" b="0" i="0">
                <a:latin typeface="Calibri"/>
                <a:cs typeface="Calibri"/>
              </a:rPr>
              <a:t>how</a:t>
            </a:r>
            <a:r>
              <a:rPr dirty="0" sz="1100" spc="-15" b="0" i="0">
                <a:latin typeface="Calibri"/>
                <a:cs typeface="Calibri"/>
              </a:rPr>
              <a:t> </a:t>
            </a:r>
            <a:r>
              <a:rPr dirty="0" sz="1100" b="0" i="0">
                <a:latin typeface="Calibri"/>
                <a:cs typeface="Calibri"/>
              </a:rPr>
              <a:t>it</a:t>
            </a:r>
            <a:r>
              <a:rPr dirty="0" sz="1100" spc="-20" b="0" i="0">
                <a:latin typeface="Calibri"/>
                <a:cs typeface="Calibri"/>
              </a:rPr>
              <a:t> works</a:t>
            </a:r>
            <a:endParaRPr sz="1100">
              <a:latin typeface="Calibri"/>
              <a:cs typeface="Calibri"/>
            </a:endParaRPr>
          </a:p>
          <a:p>
            <a:pPr marL="12700" marR="84455">
              <a:lnSpc>
                <a:spcPct val="117300"/>
              </a:lnSpc>
              <a:spcBef>
                <a:spcPts val="995"/>
              </a:spcBef>
            </a:pPr>
            <a:r>
              <a:rPr dirty="0" sz="1100" b="0" i="0">
                <a:latin typeface="Calibri"/>
                <a:cs typeface="Calibri"/>
              </a:rPr>
              <a:t>Search</a:t>
            </a:r>
            <a:r>
              <a:rPr dirty="0" sz="1100" spc="-25" b="0" i="0">
                <a:latin typeface="Calibri"/>
                <a:cs typeface="Calibri"/>
              </a:rPr>
              <a:t> </a:t>
            </a:r>
            <a:r>
              <a:rPr dirty="0" sz="1100" b="0" i="0">
                <a:latin typeface="Calibri"/>
                <a:cs typeface="Calibri"/>
              </a:rPr>
              <a:t>engine</a:t>
            </a:r>
            <a:r>
              <a:rPr dirty="0" sz="1100" spc="-25" b="0" i="0">
                <a:latin typeface="Calibri"/>
                <a:cs typeface="Calibri"/>
              </a:rPr>
              <a:t> </a:t>
            </a:r>
            <a:r>
              <a:rPr dirty="0" sz="1100" b="0" i="0">
                <a:latin typeface="Calibri"/>
                <a:cs typeface="Calibri"/>
              </a:rPr>
              <a:t>marketing</a:t>
            </a:r>
            <a:r>
              <a:rPr dirty="0" sz="1100" spc="-15" b="0" i="0">
                <a:latin typeface="Calibri"/>
                <a:cs typeface="Calibri"/>
              </a:rPr>
              <a:t> </a:t>
            </a:r>
            <a:r>
              <a:rPr dirty="0" sz="1100" b="0" i="0">
                <a:latin typeface="Calibri"/>
                <a:cs typeface="Calibri"/>
              </a:rPr>
              <a:t>(SEM)</a:t>
            </a:r>
            <a:r>
              <a:rPr dirty="0" sz="1100" spc="-15" b="0" i="0">
                <a:latin typeface="Calibri"/>
                <a:cs typeface="Calibri"/>
              </a:rPr>
              <a:t> </a:t>
            </a:r>
            <a:r>
              <a:rPr dirty="0" sz="1100" b="0" i="0">
                <a:latin typeface="Calibri"/>
                <a:cs typeface="Calibri"/>
              </a:rPr>
              <a:t>is</a:t>
            </a:r>
            <a:r>
              <a:rPr dirty="0" sz="1100" spc="-25" b="0" i="0">
                <a:latin typeface="Calibri"/>
                <a:cs typeface="Calibri"/>
              </a:rPr>
              <a:t> </a:t>
            </a:r>
            <a:r>
              <a:rPr dirty="0" sz="1100" b="0" i="0">
                <a:latin typeface="Calibri"/>
                <a:cs typeface="Calibri"/>
              </a:rPr>
              <a:t>the</a:t>
            </a:r>
            <a:r>
              <a:rPr dirty="0" sz="1100" spc="-25" b="0" i="0">
                <a:latin typeface="Calibri"/>
                <a:cs typeface="Calibri"/>
              </a:rPr>
              <a:t> </a:t>
            </a:r>
            <a:r>
              <a:rPr dirty="0" sz="1100" b="0" i="0">
                <a:latin typeface="Calibri"/>
                <a:cs typeface="Calibri"/>
              </a:rPr>
              <a:t>process</a:t>
            </a:r>
            <a:r>
              <a:rPr dirty="0" sz="1100" spc="-25" b="0" i="0">
                <a:latin typeface="Calibri"/>
                <a:cs typeface="Calibri"/>
              </a:rPr>
              <a:t> </a:t>
            </a:r>
            <a:r>
              <a:rPr dirty="0" sz="1100" b="0" i="0">
                <a:latin typeface="Calibri"/>
                <a:cs typeface="Calibri"/>
              </a:rPr>
              <a:t>of</a:t>
            </a:r>
            <a:r>
              <a:rPr dirty="0" sz="1100" spc="-10" b="0" i="0">
                <a:latin typeface="Calibri"/>
                <a:cs typeface="Calibri"/>
              </a:rPr>
              <a:t> </a:t>
            </a:r>
            <a:r>
              <a:rPr dirty="0" sz="1100" b="0" i="0">
                <a:latin typeface="Calibri"/>
                <a:cs typeface="Calibri"/>
              </a:rPr>
              <a:t>placing</a:t>
            </a:r>
            <a:r>
              <a:rPr dirty="0" sz="1100" spc="-20" b="0" i="0">
                <a:latin typeface="Calibri"/>
                <a:cs typeface="Calibri"/>
              </a:rPr>
              <a:t> </a:t>
            </a:r>
            <a:r>
              <a:rPr dirty="0" sz="1100" b="0" i="0">
                <a:latin typeface="Calibri"/>
                <a:cs typeface="Calibri"/>
              </a:rPr>
              <a:t>ads</a:t>
            </a:r>
            <a:r>
              <a:rPr dirty="0" sz="1100" spc="-15" b="0" i="0">
                <a:latin typeface="Calibri"/>
                <a:cs typeface="Calibri"/>
              </a:rPr>
              <a:t> </a:t>
            </a:r>
            <a:r>
              <a:rPr dirty="0" sz="1100" b="0" i="0">
                <a:latin typeface="Calibri"/>
                <a:cs typeface="Calibri"/>
              </a:rPr>
              <a:t>to</a:t>
            </a:r>
            <a:r>
              <a:rPr dirty="0" sz="1100" spc="-10" b="0" i="0">
                <a:latin typeface="Calibri"/>
                <a:cs typeface="Calibri"/>
              </a:rPr>
              <a:t> </a:t>
            </a:r>
            <a:r>
              <a:rPr dirty="0" sz="1100" b="0" i="0">
                <a:latin typeface="Calibri"/>
                <a:cs typeface="Calibri"/>
              </a:rPr>
              <a:t>help</a:t>
            </a:r>
            <a:r>
              <a:rPr dirty="0" sz="1100" spc="-20" b="0" i="0">
                <a:latin typeface="Calibri"/>
                <a:cs typeface="Calibri"/>
              </a:rPr>
              <a:t> </a:t>
            </a:r>
            <a:r>
              <a:rPr dirty="0" sz="1100" b="0" i="0">
                <a:latin typeface="Calibri"/>
                <a:cs typeface="Calibri"/>
              </a:rPr>
              <a:t>improve</a:t>
            </a:r>
            <a:r>
              <a:rPr dirty="0" sz="1100" spc="-20" b="0" i="0">
                <a:latin typeface="Calibri"/>
                <a:cs typeface="Calibri"/>
              </a:rPr>
              <a:t> </a:t>
            </a:r>
            <a:r>
              <a:rPr dirty="0" sz="1100" b="0" i="0">
                <a:latin typeface="Calibri"/>
                <a:cs typeface="Calibri"/>
              </a:rPr>
              <a:t>the</a:t>
            </a:r>
            <a:r>
              <a:rPr dirty="0" sz="1100" spc="-15" b="0" i="0">
                <a:latin typeface="Calibri"/>
                <a:cs typeface="Calibri"/>
              </a:rPr>
              <a:t> </a:t>
            </a:r>
            <a:r>
              <a:rPr dirty="0" sz="1100" b="0" i="0">
                <a:latin typeface="Calibri"/>
                <a:cs typeface="Calibri"/>
              </a:rPr>
              <a:t>ranking</a:t>
            </a:r>
            <a:r>
              <a:rPr dirty="0" sz="1100" spc="-20" b="0" i="0">
                <a:latin typeface="Calibri"/>
                <a:cs typeface="Calibri"/>
              </a:rPr>
              <a:t> </a:t>
            </a:r>
            <a:r>
              <a:rPr dirty="0" sz="1100" b="0" i="0">
                <a:latin typeface="Calibri"/>
                <a:cs typeface="Calibri"/>
              </a:rPr>
              <a:t>of</a:t>
            </a:r>
            <a:r>
              <a:rPr dirty="0" sz="1100" spc="-20" b="0" i="0">
                <a:latin typeface="Calibri"/>
                <a:cs typeface="Calibri"/>
              </a:rPr>
              <a:t> </a:t>
            </a:r>
            <a:r>
              <a:rPr dirty="0" sz="1100" b="0" i="0">
                <a:latin typeface="Calibri"/>
                <a:cs typeface="Calibri"/>
              </a:rPr>
              <a:t>your</a:t>
            </a:r>
            <a:r>
              <a:rPr dirty="0" sz="1100" spc="-15" b="0" i="0">
                <a:latin typeface="Calibri"/>
                <a:cs typeface="Calibri"/>
              </a:rPr>
              <a:t> </a:t>
            </a:r>
            <a:r>
              <a:rPr dirty="0" sz="1100" spc="-10" b="0" i="0">
                <a:latin typeface="Calibri"/>
                <a:cs typeface="Calibri"/>
              </a:rPr>
              <a:t>brand </a:t>
            </a:r>
            <a:r>
              <a:rPr dirty="0" sz="1100" b="0" i="0">
                <a:latin typeface="Calibri"/>
                <a:cs typeface="Calibri"/>
              </a:rPr>
              <a:t>and</a:t>
            </a:r>
            <a:r>
              <a:rPr dirty="0" sz="1100" spc="-15" b="0" i="0">
                <a:latin typeface="Calibri"/>
                <a:cs typeface="Calibri"/>
              </a:rPr>
              <a:t> </a:t>
            </a:r>
            <a:r>
              <a:rPr dirty="0" sz="1100" b="0" i="0">
                <a:latin typeface="Calibri"/>
                <a:cs typeface="Calibri"/>
              </a:rPr>
              <a:t>content</a:t>
            </a:r>
            <a:r>
              <a:rPr dirty="0" sz="1100" spc="-10" b="0" i="0">
                <a:latin typeface="Calibri"/>
                <a:cs typeface="Calibri"/>
              </a:rPr>
              <a:t> </a:t>
            </a:r>
            <a:r>
              <a:rPr dirty="0" sz="1100" b="0" i="0">
                <a:latin typeface="Calibri"/>
                <a:cs typeface="Calibri"/>
              </a:rPr>
              <a:t>in</a:t>
            </a:r>
            <a:r>
              <a:rPr dirty="0" sz="1100" spc="-15" b="0" i="0">
                <a:latin typeface="Calibri"/>
                <a:cs typeface="Calibri"/>
              </a:rPr>
              <a:t> </a:t>
            </a:r>
            <a:r>
              <a:rPr dirty="0" sz="1100" b="0" i="0">
                <a:latin typeface="Calibri"/>
                <a:cs typeface="Calibri"/>
              </a:rPr>
              <a:t>search</a:t>
            </a:r>
            <a:r>
              <a:rPr dirty="0" sz="1100" spc="-15" b="0" i="0">
                <a:latin typeface="Calibri"/>
                <a:cs typeface="Calibri"/>
              </a:rPr>
              <a:t> </a:t>
            </a:r>
            <a:r>
              <a:rPr dirty="0" sz="1100" b="0" i="0">
                <a:latin typeface="Calibri"/>
                <a:cs typeface="Calibri"/>
              </a:rPr>
              <a:t>engine</a:t>
            </a:r>
            <a:r>
              <a:rPr dirty="0" sz="1100" spc="5" b="0" i="0">
                <a:latin typeface="Calibri"/>
                <a:cs typeface="Calibri"/>
              </a:rPr>
              <a:t> </a:t>
            </a:r>
            <a:r>
              <a:rPr dirty="0" sz="1100" b="0" i="0">
                <a:latin typeface="Calibri"/>
                <a:cs typeface="Calibri"/>
              </a:rPr>
              <a:t>results.</a:t>
            </a:r>
            <a:r>
              <a:rPr dirty="0" sz="1100" spc="-5" b="0" i="0">
                <a:latin typeface="Calibri"/>
                <a:cs typeface="Calibri"/>
              </a:rPr>
              <a:t> </a:t>
            </a:r>
            <a:r>
              <a:rPr dirty="0" sz="1100" b="0" i="0">
                <a:latin typeface="Calibri"/>
                <a:cs typeface="Calibri"/>
              </a:rPr>
              <a:t>SEM</a:t>
            </a:r>
            <a:r>
              <a:rPr dirty="0" sz="1100" spc="-5" b="0" i="0">
                <a:latin typeface="Calibri"/>
                <a:cs typeface="Calibri"/>
              </a:rPr>
              <a:t> </a:t>
            </a:r>
            <a:r>
              <a:rPr dirty="0" sz="1100" b="0" i="0">
                <a:latin typeface="Calibri"/>
                <a:cs typeface="Calibri"/>
              </a:rPr>
              <a:t>uses</a:t>
            </a:r>
            <a:r>
              <a:rPr dirty="0" sz="1100" spc="-5" b="0" i="0">
                <a:latin typeface="Calibri"/>
                <a:cs typeface="Calibri"/>
              </a:rPr>
              <a:t> </a:t>
            </a:r>
            <a:r>
              <a:rPr dirty="0" sz="1100" b="0" i="0">
                <a:latin typeface="Calibri"/>
                <a:cs typeface="Calibri"/>
              </a:rPr>
              <a:t>a</a:t>
            </a:r>
            <a:r>
              <a:rPr dirty="0" sz="1100" spc="-20" b="0" i="0">
                <a:latin typeface="Calibri"/>
                <a:cs typeface="Calibri"/>
              </a:rPr>
              <a:t> </a:t>
            </a:r>
            <a:r>
              <a:rPr dirty="0" sz="1100" spc="-10" b="0" i="0">
                <a:latin typeface="Calibri"/>
                <a:cs typeface="Calibri"/>
              </a:rPr>
              <a:t>pay-per-</a:t>
            </a:r>
            <a:r>
              <a:rPr dirty="0" sz="1100" b="0" i="0">
                <a:latin typeface="Calibri"/>
                <a:cs typeface="Calibri"/>
              </a:rPr>
              <a:t>click</a:t>
            </a:r>
            <a:r>
              <a:rPr dirty="0" sz="1100" spc="-20" b="0" i="0">
                <a:latin typeface="Calibri"/>
                <a:cs typeface="Calibri"/>
              </a:rPr>
              <a:t> </a:t>
            </a:r>
            <a:r>
              <a:rPr dirty="0" sz="1100" b="0" i="0">
                <a:latin typeface="Calibri"/>
                <a:cs typeface="Calibri"/>
              </a:rPr>
              <a:t>model</a:t>
            </a:r>
            <a:r>
              <a:rPr dirty="0" sz="1100" spc="-10" b="0" i="0">
                <a:latin typeface="Calibri"/>
                <a:cs typeface="Calibri"/>
              </a:rPr>
              <a:t> </a:t>
            </a:r>
            <a:r>
              <a:rPr dirty="0" sz="1100" b="0" i="0">
                <a:latin typeface="Calibri"/>
                <a:cs typeface="Calibri"/>
              </a:rPr>
              <a:t>to help</a:t>
            </a:r>
            <a:r>
              <a:rPr dirty="0" sz="1100" spc="-15" b="0" i="0">
                <a:latin typeface="Calibri"/>
                <a:cs typeface="Calibri"/>
              </a:rPr>
              <a:t> </a:t>
            </a:r>
            <a:r>
              <a:rPr dirty="0" sz="1100" b="0" i="0">
                <a:latin typeface="Calibri"/>
                <a:cs typeface="Calibri"/>
              </a:rPr>
              <a:t>businesses</a:t>
            </a:r>
            <a:r>
              <a:rPr dirty="0" sz="1100" spc="-10" b="0" i="0">
                <a:latin typeface="Calibri"/>
                <a:cs typeface="Calibri"/>
              </a:rPr>
              <a:t> </a:t>
            </a:r>
            <a:r>
              <a:rPr dirty="0" sz="1100" b="0" i="0">
                <a:latin typeface="Calibri"/>
                <a:cs typeface="Calibri"/>
              </a:rPr>
              <a:t>reach</a:t>
            </a:r>
            <a:r>
              <a:rPr dirty="0" sz="1100" spc="-5" b="0" i="0">
                <a:latin typeface="Calibri"/>
                <a:cs typeface="Calibri"/>
              </a:rPr>
              <a:t> </a:t>
            </a:r>
            <a:r>
              <a:rPr dirty="0" sz="1100" spc="-10" b="0" i="0">
                <a:latin typeface="Calibri"/>
                <a:cs typeface="Calibri"/>
              </a:rPr>
              <a:t>their </a:t>
            </a:r>
            <a:r>
              <a:rPr dirty="0" sz="1100" b="0" i="0">
                <a:latin typeface="Calibri"/>
                <a:cs typeface="Calibri"/>
              </a:rPr>
              <a:t>target</a:t>
            </a:r>
            <a:r>
              <a:rPr dirty="0" sz="1100" spc="-20" b="0" i="0">
                <a:latin typeface="Calibri"/>
                <a:cs typeface="Calibri"/>
              </a:rPr>
              <a:t> </a:t>
            </a:r>
            <a:r>
              <a:rPr dirty="0" sz="1100" b="0" i="0">
                <a:latin typeface="Calibri"/>
                <a:cs typeface="Calibri"/>
              </a:rPr>
              <a:t>audience</a:t>
            </a:r>
            <a:r>
              <a:rPr dirty="0" sz="1100" spc="-20" b="0" i="0">
                <a:latin typeface="Calibri"/>
                <a:cs typeface="Calibri"/>
              </a:rPr>
              <a:t> </a:t>
            </a:r>
            <a:r>
              <a:rPr dirty="0" sz="1100" b="0" i="0">
                <a:latin typeface="Calibri"/>
                <a:cs typeface="Calibri"/>
              </a:rPr>
              <a:t>and</a:t>
            </a:r>
            <a:r>
              <a:rPr dirty="0" sz="1100" spc="-25" b="0" i="0">
                <a:latin typeface="Calibri"/>
                <a:cs typeface="Calibri"/>
              </a:rPr>
              <a:t> </a:t>
            </a:r>
            <a:r>
              <a:rPr dirty="0" sz="1100" b="0" i="0">
                <a:latin typeface="Calibri"/>
                <a:cs typeface="Calibri"/>
              </a:rPr>
              <a:t>increase</a:t>
            </a:r>
            <a:r>
              <a:rPr dirty="0" sz="1100" spc="-10" b="0" i="0">
                <a:latin typeface="Calibri"/>
                <a:cs typeface="Calibri"/>
              </a:rPr>
              <a:t> </a:t>
            </a:r>
            <a:r>
              <a:rPr dirty="0" sz="1100" b="0" i="0">
                <a:latin typeface="Calibri"/>
                <a:cs typeface="Calibri"/>
              </a:rPr>
              <a:t>their</a:t>
            </a:r>
            <a:r>
              <a:rPr dirty="0" sz="1100" spc="-35" b="0" i="0">
                <a:latin typeface="Calibri"/>
                <a:cs typeface="Calibri"/>
              </a:rPr>
              <a:t> </a:t>
            </a:r>
            <a:r>
              <a:rPr dirty="0" sz="1100" b="0" i="0">
                <a:latin typeface="Calibri"/>
                <a:cs typeface="Calibri"/>
              </a:rPr>
              <a:t>visibility</a:t>
            </a:r>
            <a:r>
              <a:rPr dirty="0" sz="1100" spc="-20" b="0" i="0">
                <a:latin typeface="Calibri"/>
                <a:cs typeface="Calibri"/>
              </a:rPr>
              <a:t> </a:t>
            </a:r>
            <a:r>
              <a:rPr dirty="0" sz="1100" b="0" i="0">
                <a:latin typeface="Calibri"/>
                <a:cs typeface="Calibri"/>
              </a:rPr>
              <a:t>in</a:t>
            </a:r>
            <a:r>
              <a:rPr dirty="0" sz="1100" spc="-15" b="0" i="0">
                <a:latin typeface="Calibri"/>
                <a:cs typeface="Calibri"/>
              </a:rPr>
              <a:t> </a:t>
            </a:r>
            <a:r>
              <a:rPr dirty="0" sz="1100" b="0" i="0">
                <a:latin typeface="Calibri"/>
                <a:cs typeface="Calibri"/>
              </a:rPr>
              <a:t>search</a:t>
            </a:r>
            <a:r>
              <a:rPr dirty="0" sz="1100" spc="-35" b="0" i="0">
                <a:latin typeface="Calibri"/>
                <a:cs typeface="Calibri"/>
              </a:rPr>
              <a:t> </a:t>
            </a:r>
            <a:r>
              <a:rPr dirty="0" sz="1100" spc="-10" b="0" i="0">
                <a:latin typeface="Calibri"/>
                <a:cs typeface="Calibri"/>
              </a:rPr>
              <a:t>engines.</a:t>
            </a:r>
            <a:endParaRPr sz="1100">
              <a:latin typeface="Calibri"/>
              <a:cs typeface="Calibri"/>
            </a:endParaRPr>
          </a:p>
          <a:p>
            <a:pPr marL="12700" marR="31750">
              <a:lnSpc>
                <a:spcPct val="116799"/>
              </a:lnSpc>
              <a:spcBef>
                <a:spcPts val="1005"/>
              </a:spcBef>
            </a:pPr>
            <a:r>
              <a:rPr dirty="0" sz="1100" b="0" i="0">
                <a:latin typeface="Calibri"/>
                <a:cs typeface="Calibri"/>
              </a:rPr>
              <a:t>Today,</a:t>
            </a:r>
            <a:r>
              <a:rPr dirty="0" sz="1100" spc="-15" b="0" i="0">
                <a:latin typeface="Calibri"/>
                <a:cs typeface="Calibri"/>
              </a:rPr>
              <a:t> </a:t>
            </a:r>
            <a:r>
              <a:rPr dirty="0" sz="1100" b="0" i="0">
                <a:latin typeface="Calibri"/>
                <a:cs typeface="Calibri"/>
              </a:rPr>
              <a:t>when</a:t>
            </a:r>
            <a:r>
              <a:rPr dirty="0" sz="1100" spc="-10" b="0" i="0">
                <a:latin typeface="Calibri"/>
                <a:cs typeface="Calibri"/>
              </a:rPr>
              <a:t> </a:t>
            </a:r>
            <a:r>
              <a:rPr dirty="0" sz="1100" b="0" i="0">
                <a:latin typeface="Calibri"/>
                <a:cs typeface="Calibri"/>
              </a:rPr>
              <a:t>you</a:t>
            </a:r>
            <a:r>
              <a:rPr dirty="0" sz="1100" spc="-15" b="0" i="0">
                <a:latin typeface="Calibri"/>
                <a:cs typeface="Calibri"/>
              </a:rPr>
              <a:t> </a:t>
            </a:r>
            <a:r>
              <a:rPr dirty="0" sz="1100" b="0" i="0">
                <a:latin typeface="Calibri"/>
                <a:cs typeface="Calibri"/>
              </a:rPr>
              <a:t>want</a:t>
            </a:r>
            <a:r>
              <a:rPr dirty="0" sz="1100" spc="-10" b="0" i="0">
                <a:latin typeface="Calibri"/>
                <a:cs typeface="Calibri"/>
              </a:rPr>
              <a:t> </a:t>
            </a:r>
            <a:r>
              <a:rPr dirty="0" sz="1100" b="0" i="0">
                <a:latin typeface="Calibri"/>
                <a:cs typeface="Calibri"/>
              </a:rPr>
              <a:t>to</a:t>
            </a:r>
            <a:r>
              <a:rPr dirty="0" sz="1100" spc="-5" b="0" i="0">
                <a:latin typeface="Calibri"/>
                <a:cs typeface="Calibri"/>
              </a:rPr>
              <a:t> </a:t>
            </a:r>
            <a:r>
              <a:rPr dirty="0" sz="1100" b="0" i="0">
                <a:latin typeface="Calibri"/>
                <a:cs typeface="Calibri"/>
              </a:rPr>
              <a:t>learn</a:t>
            </a:r>
            <a:r>
              <a:rPr dirty="0" sz="1100" spc="-15" b="0" i="0">
                <a:latin typeface="Calibri"/>
                <a:cs typeface="Calibri"/>
              </a:rPr>
              <a:t> </a:t>
            </a:r>
            <a:r>
              <a:rPr dirty="0" sz="1100" b="0" i="0">
                <a:latin typeface="Calibri"/>
                <a:cs typeface="Calibri"/>
              </a:rPr>
              <a:t>more</a:t>
            </a:r>
            <a:r>
              <a:rPr dirty="0" sz="1100" spc="-20" b="0" i="0">
                <a:latin typeface="Calibri"/>
                <a:cs typeface="Calibri"/>
              </a:rPr>
              <a:t> </a:t>
            </a:r>
            <a:r>
              <a:rPr dirty="0" sz="1100" b="0" i="0">
                <a:latin typeface="Calibri"/>
                <a:cs typeface="Calibri"/>
              </a:rPr>
              <a:t>about</a:t>
            </a:r>
            <a:r>
              <a:rPr dirty="0" sz="1100" spc="-20" b="0" i="0">
                <a:latin typeface="Calibri"/>
                <a:cs typeface="Calibri"/>
              </a:rPr>
              <a:t> </a:t>
            </a:r>
            <a:r>
              <a:rPr dirty="0" sz="1100" b="0" i="0">
                <a:latin typeface="Calibri"/>
                <a:cs typeface="Calibri"/>
              </a:rPr>
              <a:t>something,</a:t>
            </a:r>
            <a:r>
              <a:rPr dirty="0" sz="1100" spc="-10" b="0" i="0">
                <a:latin typeface="Calibri"/>
                <a:cs typeface="Calibri"/>
              </a:rPr>
              <a:t> </a:t>
            </a:r>
            <a:r>
              <a:rPr dirty="0" sz="1100" b="0" i="0">
                <a:latin typeface="Calibri"/>
                <a:cs typeface="Calibri"/>
              </a:rPr>
              <a:t>you're</a:t>
            </a:r>
            <a:r>
              <a:rPr dirty="0" sz="1100" spc="-20" b="0" i="0">
                <a:latin typeface="Calibri"/>
                <a:cs typeface="Calibri"/>
              </a:rPr>
              <a:t> </a:t>
            </a:r>
            <a:r>
              <a:rPr dirty="0" sz="1100" b="0" i="0">
                <a:latin typeface="Calibri"/>
                <a:cs typeface="Calibri"/>
              </a:rPr>
              <a:t>likely</a:t>
            </a:r>
            <a:r>
              <a:rPr dirty="0" sz="1100" spc="-10" b="0" i="0">
                <a:latin typeface="Calibri"/>
                <a:cs typeface="Calibri"/>
              </a:rPr>
              <a:t> </a:t>
            </a:r>
            <a:r>
              <a:rPr dirty="0" sz="1100" b="0" i="0">
                <a:latin typeface="Calibri"/>
                <a:cs typeface="Calibri"/>
              </a:rPr>
              <a:t>to</a:t>
            </a:r>
            <a:r>
              <a:rPr dirty="0" sz="1100" spc="-15" b="0" i="0">
                <a:latin typeface="Calibri"/>
                <a:cs typeface="Calibri"/>
              </a:rPr>
              <a:t> </a:t>
            </a:r>
            <a:r>
              <a:rPr dirty="0" sz="1100" b="0" i="0">
                <a:latin typeface="Calibri"/>
                <a:cs typeface="Calibri"/>
              </a:rPr>
              <a:t>type</a:t>
            </a:r>
            <a:r>
              <a:rPr dirty="0" sz="1100" spc="-20" b="0" i="0">
                <a:latin typeface="Calibri"/>
                <a:cs typeface="Calibri"/>
              </a:rPr>
              <a:t> </a:t>
            </a:r>
            <a:r>
              <a:rPr dirty="0" sz="1100" b="0" i="0">
                <a:latin typeface="Calibri"/>
                <a:cs typeface="Calibri"/>
              </a:rPr>
              <a:t>your</a:t>
            </a:r>
            <a:r>
              <a:rPr dirty="0" sz="1100" spc="-25" b="0" i="0">
                <a:latin typeface="Calibri"/>
                <a:cs typeface="Calibri"/>
              </a:rPr>
              <a:t> </a:t>
            </a:r>
            <a:r>
              <a:rPr dirty="0" sz="1100" b="0" i="0">
                <a:latin typeface="Calibri"/>
                <a:cs typeface="Calibri"/>
              </a:rPr>
              <a:t>question</a:t>
            </a:r>
            <a:r>
              <a:rPr dirty="0" sz="1100" spc="-15" b="0" i="0">
                <a:latin typeface="Calibri"/>
                <a:cs typeface="Calibri"/>
              </a:rPr>
              <a:t> </a:t>
            </a:r>
            <a:r>
              <a:rPr dirty="0" sz="1100" b="0" i="0">
                <a:latin typeface="Calibri"/>
                <a:cs typeface="Calibri"/>
              </a:rPr>
              <a:t>into</a:t>
            </a:r>
            <a:r>
              <a:rPr dirty="0" sz="1100" spc="-15" b="0" i="0">
                <a:latin typeface="Calibri"/>
                <a:cs typeface="Calibri"/>
              </a:rPr>
              <a:t> </a:t>
            </a:r>
            <a:r>
              <a:rPr dirty="0" sz="1100" b="0" i="0">
                <a:latin typeface="Calibri"/>
                <a:cs typeface="Calibri"/>
              </a:rPr>
              <a:t>a</a:t>
            </a:r>
            <a:r>
              <a:rPr dirty="0" sz="1100" spc="-10" b="0" i="0">
                <a:latin typeface="Calibri"/>
                <a:cs typeface="Calibri"/>
              </a:rPr>
              <a:t> search </a:t>
            </a:r>
            <a:r>
              <a:rPr dirty="0" sz="1100" b="0" i="0">
                <a:latin typeface="Calibri"/>
                <a:cs typeface="Calibri"/>
              </a:rPr>
              <a:t>engine</a:t>
            </a:r>
            <a:r>
              <a:rPr dirty="0" sz="1100" spc="-15" b="0" i="0">
                <a:latin typeface="Calibri"/>
                <a:cs typeface="Calibri"/>
              </a:rPr>
              <a:t> </a:t>
            </a:r>
            <a:r>
              <a:rPr dirty="0" sz="1100" b="0" i="0">
                <a:latin typeface="Calibri"/>
                <a:cs typeface="Calibri"/>
              </a:rPr>
              <a:t>to</a:t>
            </a:r>
            <a:r>
              <a:rPr dirty="0" sz="1100" spc="-20" b="0" i="0">
                <a:latin typeface="Calibri"/>
                <a:cs typeface="Calibri"/>
              </a:rPr>
              <a:t> </a:t>
            </a:r>
            <a:r>
              <a:rPr dirty="0" sz="1100" b="0" i="0">
                <a:latin typeface="Calibri"/>
                <a:cs typeface="Calibri"/>
              </a:rPr>
              <a:t>quickly</a:t>
            </a:r>
            <a:r>
              <a:rPr dirty="0" sz="1100" spc="-20" b="0" i="0">
                <a:latin typeface="Calibri"/>
                <a:cs typeface="Calibri"/>
              </a:rPr>
              <a:t> </a:t>
            </a:r>
            <a:r>
              <a:rPr dirty="0" sz="1100" b="0" i="0">
                <a:latin typeface="Calibri"/>
                <a:cs typeface="Calibri"/>
              </a:rPr>
              <a:t>find</a:t>
            </a:r>
            <a:r>
              <a:rPr dirty="0" sz="1100" spc="-15" b="0" i="0">
                <a:latin typeface="Calibri"/>
                <a:cs typeface="Calibri"/>
              </a:rPr>
              <a:t> </a:t>
            </a:r>
            <a:r>
              <a:rPr dirty="0" sz="1100" b="0" i="0">
                <a:latin typeface="Calibri"/>
                <a:cs typeface="Calibri"/>
              </a:rPr>
              <a:t>the</a:t>
            </a:r>
            <a:r>
              <a:rPr dirty="0" sz="1100" spc="-15" b="0" i="0">
                <a:latin typeface="Calibri"/>
                <a:cs typeface="Calibri"/>
              </a:rPr>
              <a:t> </a:t>
            </a:r>
            <a:r>
              <a:rPr dirty="0" sz="1100" b="0" i="0">
                <a:latin typeface="Calibri"/>
                <a:cs typeface="Calibri"/>
              </a:rPr>
              <a:t>answer.</a:t>
            </a:r>
            <a:r>
              <a:rPr dirty="0" sz="1100" spc="-30" b="0" i="0">
                <a:latin typeface="Calibri"/>
                <a:cs typeface="Calibri"/>
              </a:rPr>
              <a:t> </a:t>
            </a:r>
            <a:r>
              <a:rPr dirty="0" sz="1100" b="0" i="0">
                <a:latin typeface="Calibri"/>
                <a:cs typeface="Calibri"/>
              </a:rPr>
              <a:t>Many</a:t>
            </a:r>
            <a:r>
              <a:rPr dirty="0" sz="1100" spc="-25" b="0" i="0">
                <a:latin typeface="Calibri"/>
                <a:cs typeface="Calibri"/>
              </a:rPr>
              <a:t> </a:t>
            </a:r>
            <a:r>
              <a:rPr dirty="0" sz="1100" b="0" i="0">
                <a:latin typeface="Calibri"/>
                <a:cs typeface="Calibri"/>
              </a:rPr>
              <a:t>consumers</a:t>
            </a:r>
            <a:r>
              <a:rPr dirty="0" sz="1100" spc="-25" b="0" i="0">
                <a:latin typeface="Calibri"/>
                <a:cs typeface="Calibri"/>
              </a:rPr>
              <a:t> </a:t>
            </a:r>
            <a:r>
              <a:rPr dirty="0" sz="1100" b="0" i="0">
                <a:latin typeface="Calibri"/>
                <a:cs typeface="Calibri"/>
              </a:rPr>
              <a:t>around</a:t>
            </a:r>
            <a:r>
              <a:rPr dirty="0" sz="1100" spc="-20" b="0" i="0">
                <a:latin typeface="Calibri"/>
                <a:cs typeface="Calibri"/>
              </a:rPr>
              <a:t> </a:t>
            </a:r>
            <a:r>
              <a:rPr dirty="0" sz="1100" b="0" i="0">
                <a:latin typeface="Calibri"/>
                <a:cs typeface="Calibri"/>
              </a:rPr>
              <a:t>the</a:t>
            </a:r>
            <a:r>
              <a:rPr dirty="0" sz="1100" spc="-25" b="0" i="0">
                <a:latin typeface="Calibri"/>
                <a:cs typeface="Calibri"/>
              </a:rPr>
              <a:t> </a:t>
            </a:r>
            <a:r>
              <a:rPr dirty="0" sz="1100" b="0" i="0">
                <a:latin typeface="Calibri"/>
                <a:cs typeface="Calibri"/>
              </a:rPr>
              <a:t>world</a:t>
            </a:r>
            <a:r>
              <a:rPr dirty="0" sz="1100" spc="-20" b="0" i="0">
                <a:latin typeface="Calibri"/>
                <a:cs typeface="Calibri"/>
              </a:rPr>
              <a:t> </a:t>
            </a:r>
            <a:r>
              <a:rPr dirty="0" sz="1100" b="0" i="0">
                <a:latin typeface="Calibri"/>
                <a:cs typeface="Calibri"/>
              </a:rPr>
              <a:t>use</a:t>
            </a:r>
            <a:r>
              <a:rPr dirty="0" sz="1100" spc="-15" b="0" i="0">
                <a:latin typeface="Calibri"/>
                <a:cs typeface="Calibri"/>
              </a:rPr>
              <a:t> </a:t>
            </a:r>
            <a:r>
              <a:rPr dirty="0" sz="1100" b="0" i="0">
                <a:latin typeface="Calibri"/>
                <a:cs typeface="Calibri"/>
              </a:rPr>
              <a:t>search</a:t>
            </a:r>
            <a:r>
              <a:rPr dirty="0" sz="1100" spc="-30" b="0" i="0">
                <a:latin typeface="Calibri"/>
                <a:cs typeface="Calibri"/>
              </a:rPr>
              <a:t> </a:t>
            </a:r>
            <a:r>
              <a:rPr dirty="0" sz="1100" b="0" i="0">
                <a:latin typeface="Calibri"/>
                <a:cs typeface="Calibri"/>
              </a:rPr>
              <a:t>engines</a:t>
            </a:r>
            <a:r>
              <a:rPr dirty="0" sz="1100" spc="-10" b="0" i="0">
                <a:latin typeface="Calibri"/>
                <a:cs typeface="Calibri"/>
              </a:rPr>
              <a:t> </a:t>
            </a:r>
            <a:r>
              <a:rPr dirty="0" sz="1100" b="0" i="0">
                <a:latin typeface="Calibri"/>
                <a:cs typeface="Calibri"/>
              </a:rPr>
              <a:t>to</a:t>
            </a:r>
            <a:r>
              <a:rPr dirty="0" sz="1100" spc="-5" b="0" i="0">
                <a:latin typeface="Calibri"/>
                <a:cs typeface="Calibri"/>
              </a:rPr>
              <a:t> </a:t>
            </a:r>
            <a:r>
              <a:rPr dirty="0" sz="1100" b="0" i="0">
                <a:latin typeface="Calibri"/>
                <a:cs typeface="Calibri"/>
              </a:rPr>
              <a:t>help</a:t>
            </a:r>
            <a:r>
              <a:rPr dirty="0" sz="1100" spc="-20" b="0" i="0">
                <a:latin typeface="Calibri"/>
                <a:cs typeface="Calibri"/>
              </a:rPr>
              <a:t> them </a:t>
            </a:r>
            <a:r>
              <a:rPr dirty="0" sz="1100" b="0" i="0">
                <a:latin typeface="Calibri"/>
                <a:cs typeface="Calibri"/>
              </a:rPr>
              <a:t>search</a:t>
            </a:r>
            <a:r>
              <a:rPr dirty="0" sz="1100" spc="-15" b="0" i="0">
                <a:latin typeface="Calibri"/>
                <a:cs typeface="Calibri"/>
              </a:rPr>
              <a:t> </a:t>
            </a:r>
            <a:r>
              <a:rPr dirty="0" sz="1100" b="0" i="0">
                <a:latin typeface="Calibri"/>
                <a:cs typeface="Calibri"/>
              </a:rPr>
              <a:t>for</a:t>
            </a:r>
            <a:r>
              <a:rPr dirty="0" sz="1100" spc="-10" b="0" i="0">
                <a:latin typeface="Calibri"/>
                <a:cs typeface="Calibri"/>
              </a:rPr>
              <a:t> </a:t>
            </a:r>
            <a:r>
              <a:rPr dirty="0" sz="1100" b="0" i="0">
                <a:latin typeface="Calibri"/>
                <a:cs typeface="Calibri"/>
              </a:rPr>
              <a:t>content,</a:t>
            </a:r>
            <a:r>
              <a:rPr dirty="0" sz="1100" spc="-10" b="0" i="0">
                <a:latin typeface="Calibri"/>
                <a:cs typeface="Calibri"/>
              </a:rPr>
              <a:t> </a:t>
            </a:r>
            <a:r>
              <a:rPr dirty="0" sz="1100" b="0" i="0">
                <a:latin typeface="Calibri"/>
                <a:cs typeface="Calibri"/>
              </a:rPr>
              <a:t>information,</a:t>
            </a:r>
            <a:r>
              <a:rPr dirty="0" sz="1100" spc="-10" b="0" i="0">
                <a:latin typeface="Calibri"/>
                <a:cs typeface="Calibri"/>
              </a:rPr>
              <a:t> </a:t>
            </a:r>
            <a:r>
              <a:rPr dirty="0" sz="1100" b="0" i="0">
                <a:latin typeface="Calibri"/>
                <a:cs typeface="Calibri"/>
              </a:rPr>
              <a:t>and</a:t>
            </a:r>
            <a:r>
              <a:rPr dirty="0" sz="1100" spc="-20" b="0" i="0">
                <a:latin typeface="Calibri"/>
                <a:cs typeface="Calibri"/>
              </a:rPr>
              <a:t> </a:t>
            </a:r>
            <a:r>
              <a:rPr dirty="0" sz="1100" b="0" i="0">
                <a:latin typeface="Calibri"/>
                <a:cs typeface="Calibri"/>
              </a:rPr>
              <a:t>answers</a:t>
            </a:r>
            <a:r>
              <a:rPr dirty="0" sz="1100" spc="-25" b="0" i="0">
                <a:latin typeface="Calibri"/>
                <a:cs typeface="Calibri"/>
              </a:rPr>
              <a:t> </a:t>
            </a:r>
            <a:r>
              <a:rPr dirty="0" sz="1100" b="0" i="0">
                <a:latin typeface="Calibri"/>
                <a:cs typeface="Calibri"/>
              </a:rPr>
              <a:t>to</a:t>
            </a:r>
            <a:r>
              <a:rPr dirty="0" sz="1100" spc="-5" b="0" i="0">
                <a:latin typeface="Calibri"/>
                <a:cs typeface="Calibri"/>
              </a:rPr>
              <a:t> </a:t>
            </a:r>
            <a:r>
              <a:rPr dirty="0" sz="1100" b="0" i="0">
                <a:latin typeface="Calibri"/>
                <a:cs typeface="Calibri"/>
              </a:rPr>
              <a:t>their</a:t>
            </a:r>
            <a:r>
              <a:rPr dirty="0" sz="1100" spc="-35" b="0" i="0">
                <a:latin typeface="Calibri"/>
                <a:cs typeface="Calibri"/>
              </a:rPr>
              <a:t> </a:t>
            </a:r>
            <a:r>
              <a:rPr dirty="0" sz="1100" b="0" i="0">
                <a:latin typeface="Calibri"/>
                <a:cs typeface="Calibri"/>
              </a:rPr>
              <a:t>questions.</a:t>
            </a:r>
            <a:r>
              <a:rPr dirty="0" sz="1100" spc="-10" b="0" i="0">
                <a:latin typeface="Calibri"/>
                <a:cs typeface="Calibri"/>
              </a:rPr>
              <a:t> Advertisers </a:t>
            </a:r>
            <a:r>
              <a:rPr dirty="0" sz="1100" b="0" i="0">
                <a:latin typeface="Calibri"/>
                <a:cs typeface="Calibri"/>
              </a:rPr>
              <a:t>are</a:t>
            </a:r>
            <a:r>
              <a:rPr dirty="0" sz="1100" spc="-20" b="0" i="0">
                <a:latin typeface="Calibri"/>
                <a:cs typeface="Calibri"/>
              </a:rPr>
              <a:t> </a:t>
            </a:r>
            <a:r>
              <a:rPr dirty="0" sz="1100" b="0" i="0">
                <a:latin typeface="Calibri"/>
                <a:cs typeface="Calibri"/>
              </a:rPr>
              <a:t>also</a:t>
            </a:r>
            <a:r>
              <a:rPr dirty="0" sz="1100" spc="-10" b="0" i="0">
                <a:latin typeface="Calibri"/>
                <a:cs typeface="Calibri"/>
              </a:rPr>
              <a:t> </a:t>
            </a:r>
            <a:r>
              <a:rPr dirty="0" sz="1100" b="0" i="0">
                <a:latin typeface="Calibri"/>
                <a:cs typeface="Calibri"/>
              </a:rPr>
              <a:t>leveraging</a:t>
            </a:r>
            <a:r>
              <a:rPr dirty="0" sz="1100" spc="-15" b="0" i="0">
                <a:latin typeface="Calibri"/>
                <a:cs typeface="Calibri"/>
              </a:rPr>
              <a:t> </a:t>
            </a:r>
            <a:r>
              <a:rPr dirty="0" sz="1100" spc="-10" b="0" i="0">
                <a:latin typeface="Calibri"/>
                <a:cs typeface="Calibri"/>
              </a:rPr>
              <a:t>search </a:t>
            </a:r>
            <a:r>
              <a:rPr dirty="0" sz="1100" b="0" i="0">
                <a:latin typeface="Calibri"/>
                <a:cs typeface="Calibri"/>
              </a:rPr>
              <a:t>engine</a:t>
            </a:r>
            <a:r>
              <a:rPr dirty="0" sz="1100" spc="-15" b="0" i="0">
                <a:latin typeface="Calibri"/>
                <a:cs typeface="Calibri"/>
              </a:rPr>
              <a:t> </a:t>
            </a:r>
            <a:r>
              <a:rPr dirty="0" sz="1100" b="0" i="0">
                <a:latin typeface="Calibri"/>
                <a:cs typeface="Calibri"/>
              </a:rPr>
              <a:t>results</a:t>
            </a:r>
            <a:r>
              <a:rPr dirty="0" sz="1100" spc="-25" b="0" i="0">
                <a:latin typeface="Calibri"/>
                <a:cs typeface="Calibri"/>
              </a:rPr>
              <a:t> </a:t>
            </a:r>
            <a:r>
              <a:rPr dirty="0" sz="1100" b="0" i="0">
                <a:latin typeface="Calibri"/>
                <a:cs typeface="Calibri"/>
              </a:rPr>
              <a:t>pages</a:t>
            </a:r>
            <a:r>
              <a:rPr dirty="0" sz="1100" spc="-5" b="0" i="0">
                <a:latin typeface="Calibri"/>
                <a:cs typeface="Calibri"/>
              </a:rPr>
              <a:t> </a:t>
            </a:r>
            <a:r>
              <a:rPr dirty="0" sz="1100" b="0" i="0">
                <a:latin typeface="Calibri"/>
                <a:cs typeface="Calibri"/>
              </a:rPr>
              <a:t>(SERPs)</a:t>
            </a:r>
            <a:r>
              <a:rPr dirty="0" sz="1100" spc="-15" b="0" i="0">
                <a:latin typeface="Calibri"/>
                <a:cs typeface="Calibri"/>
              </a:rPr>
              <a:t> </a:t>
            </a:r>
            <a:r>
              <a:rPr dirty="0" sz="1100" b="0" i="0">
                <a:latin typeface="Calibri"/>
                <a:cs typeface="Calibri"/>
              </a:rPr>
              <a:t>to</a:t>
            </a:r>
            <a:r>
              <a:rPr dirty="0" sz="1100" spc="-10" b="0" i="0">
                <a:latin typeface="Calibri"/>
                <a:cs typeface="Calibri"/>
              </a:rPr>
              <a:t> </a:t>
            </a:r>
            <a:r>
              <a:rPr dirty="0" sz="1100" b="0" i="0">
                <a:latin typeface="Calibri"/>
                <a:cs typeface="Calibri"/>
              </a:rPr>
              <a:t>help</a:t>
            </a:r>
            <a:r>
              <a:rPr dirty="0" sz="1100" spc="-15" b="0" i="0">
                <a:latin typeface="Calibri"/>
                <a:cs typeface="Calibri"/>
              </a:rPr>
              <a:t> </a:t>
            </a:r>
            <a:r>
              <a:rPr dirty="0" sz="1100" b="0" i="0">
                <a:latin typeface="Calibri"/>
                <a:cs typeface="Calibri"/>
              </a:rPr>
              <a:t>products,</a:t>
            </a:r>
            <a:r>
              <a:rPr dirty="0" sz="1100" spc="-15" b="0" i="0">
                <a:latin typeface="Calibri"/>
                <a:cs typeface="Calibri"/>
              </a:rPr>
              <a:t> </a:t>
            </a:r>
            <a:r>
              <a:rPr dirty="0" sz="1100" b="0" i="0">
                <a:latin typeface="Calibri"/>
                <a:cs typeface="Calibri"/>
              </a:rPr>
              <a:t>brands</a:t>
            </a:r>
            <a:r>
              <a:rPr dirty="0" sz="1100" spc="-25" b="0" i="0">
                <a:latin typeface="Calibri"/>
                <a:cs typeface="Calibri"/>
              </a:rPr>
              <a:t> </a:t>
            </a:r>
            <a:r>
              <a:rPr dirty="0" sz="1100" b="0" i="0">
                <a:latin typeface="Calibri"/>
                <a:cs typeface="Calibri"/>
              </a:rPr>
              <a:t>or</a:t>
            </a:r>
            <a:r>
              <a:rPr dirty="0" sz="1100" spc="-10" b="0" i="0">
                <a:latin typeface="Calibri"/>
                <a:cs typeface="Calibri"/>
              </a:rPr>
              <a:t> </a:t>
            </a:r>
            <a:r>
              <a:rPr dirty="0" sz="1100" b="0" i="0">
                <a:latin typeface="Calibri"/>
                <a:cs typeface="Calibri"/>
              </a:rPr>
              <a:t>websites</a:t>
            </a:r>
            <a:r>
              <a:rPr dirty="0" sz="1100" spc="-15" b="0" i="0">
                <a:latin typeface="Calibri"/>
                <a:cs typeface="Calibri"/>
              </a:rPr>
              <a:t> </a:t>
            </a:r>
            <a:r>
              <a:rPr dirty="0" sz="1100" b="0" i="0">
                <a:latin typeface="Calibri"/>
                <a:cs typeface="Calibri"/>
              </a:rPr>
              <a:t>gain</a:t>
            </a:r>
            <a:r>
              <a:rPr dirty="0" sz="1100" spc="-10" b="0" i="0">
                <a:latin typeface="Calibri"/>
                <a:cs typeface="Calibri"/>
              </a:rPr>
              <a:t> </a:t>
            </a:r>
            <a:r>
              <a:rPr dirty="0" sz="1100" b="0" i="0">
                <a:latin typeface="Calibri"/>
                <a:cs typeface="Calibri"/>
              </a:rPr>
              <a:t>visibility</a:t>
            </a:r>
            <a:r>
              <a:rPr dirty="0" sz="1100" spc="-20" b="0" i="0">
                <a:latin typeface="Calibri"/>
                <a:cs typeface="Calibri"/>
              </a:rPr>
              <a:t> </a:t>
            </a:r>
            <a:r>
              <a:rPr dirty="0" sz="1100" b="0" i="0">
                <a:latin typeface="Calibri"/>
                <a:cs typeface="Calibri"/>
              </a:rPr>
              <a:t>through</a:t>
            </a:r>
            <a:r>
              <a:rPr dirty="0" sz="1100" spc="-20" b="0" i="0">
                <a:latin typeface="Calibri"/>
                <a:cs typeface="Calibri"/>
              </a:rPr>
              <a:t> </a:t>
            </a:r>
            <a:r>
              <a:rPr dirty="0" sz="1100" spc="-10" b="0" i="0">
                <a:latin typeface="Calibri"/>
                <a:cs typeface="Calibri"/>
              </a:rPr>
              <a:t>digital </a:t>
            </a:r>
            <a:r>
              <a:rPr dirty="0" sz="1100" b="0" i="0">
                <a:latin typeface="Calibri"/>
                <a:cs typeface="Calibri"/>
              </a:rPr>
              <a:t>marketing</a:t>
            </a:r>
            <a:r>
              <a:rPr dirty="0" sz="1100" spc="-20" b="0" i="0">
                <a:latin typeface="Calibri"/>
                <a:cs typeface="Calibri"/>
              </a:rPr>
              <a:t> </a:t>
            </a:r>
            <a:r>
              <a:rPr dirty="0" sz="1100" b="0" i="0">
                <a:latin typeface="Calibri"/>
                <a:cs typeface="Calibri"/>
              </a:rPr>
              <a:t>programs</a:t>
            </a:r>
            <a:r>
              <a:rPr dirty="0" sz="1100" spc="-30" b="0" i="0">
                <a:latin typeface="Calibri"/>
                <a:cs typeface="Calibri"/>
              </a:rPr>
              <a:t> </a:t>
            </a:r>
            <a:r>
              <a:rPr dirty="0" sz="1100" b="0" i="0">
                <a:latin typeface="Calibri"/>
                <a:cs typeface="Calibri"/>
              </a:rPr>
              <a:t>known</a:t>
            </a:r>
            <a:r>
              <a:rPr dirty="0" sz="1100" spc="-20" b="0" i="0">
                <a:latin typeface="Calibri"/>
                <a:cs typeface="Calibri"/>
              </a:rPr>
              <a:t> </a:t>
            </a:r>
            <a:r>
              <a:rPr dirty="0" sz="1100" b="0" i="0">
                <a:latin typeface="Calibri"/>
                <a:cs typeface="Calibri"/>
              </a:rPr>
              <a:t>as</a:t>
            </a:r>
            <a:r>
              <a:rPr dirty="0" sz="1100" spc="-15" b="0" i="0">
                <a:latin typeface="Calibri"/>
                <a:cs typeface="Calibri"/>
              </a:rPr>
              <a:t> </a:t>
            </a:r>
            <a:r>
              <a:rPr dirty="0" sz="1100" b="0" i="0">
                <a:latin typeface="Calibri"/>
                <a:cs typeface="Calibri"/>
              </a:rPr>
              <a:t>search</a:t>
            </a:r>
            <a:r>
              <a:rPr dirty="0" sz="1100" spc="-10" b="0" i="0">
                <a:latin typeface="Calibri"/>
                <a:cs typeface="Calibri"/>
              </a:rPr>
              <a:t> </a:t>
            </a:r>
            <a:r>
              <a:rPr dirty="0" sz="1100" b="0" i="0">
                <a:latin typeface="Calibri"/>
                <a:cs typeface="Calibri"/>
              </a:rPr>
              <a:t>engine</a:t>
            </a:r>
            <a:r>
              <a:rPr dirty="0" sz="1100" spc="-25" b="0" i="0">
                <a:latin typeface="Calibri"/>
                <a:cs typeface="Calibri"/>
              </a:rPr>
              <a:t> </a:t>
            </a:r>
            <a:r>
              <a:rPr dirty="0" sz="1100" b="0" i="0">
                <a:latin typeface="Calibri"/>
                <a:cs typeface="Calibri"/>
              </a:rPr>
              <a:t>marketing</a:t>
            </a:r>
            <a:r>
              <a:rPr dirty="0" sz="1100" spc="-20" b="0" i="0">
                <a:latin typeface="Calibri"/>
                <a:cs typeface="Calibri"/>
              </a:rPr>
              <a:t> </a:t>
            </a:r>
            <a:r>
              <a:rPr dirty="0" sz="1100" b="0" i="0">
                <a:latin typeface="Calibri"/>
                <a:cs typeface="Calibri"/>
              </a:rPr>
              <a:t>(SEM)</a:t>
            </a:r>
            <a:r>
              <a:rPr dirty="0" sz="1100" spc="-25" b="0" i="0">
                <a:latin typeface="Calibri"/>
                <a:cs typeface="Calibri"/>
              </a:rPr>
              <a:t> </a:t>
            </a:r>
            <a:r>
              <a:rPr dirty="0" sz="1100" b="0" i="0">
                <a:latin typeface="Calibri"/>
                <a:cs typeface="Calibri"/>
              </a:rPr>
              <a:t>or</a:t>
            </a:r>
            <a:r>
              <a:rPr dirty="0" sz="1100" spc="-10" b="0" i="0">
                <a:latin typeface="Calibri"/>
                <a:cs typeface="Calibri"/>
              </a:rPr>
              <a:t> </a:t>
            </a:r>
            <a:r>
              <a:rPr dirty="0" sz="1100" b="0" i="0">
                <a:latin typeface="Calibri"/>
                <a:cs typeface="Calibri"/>
              </a:rPr>
              <a:t>paid</a:t>
            </a:r>
            <a:r>
              <a:rPr dirty="0" sz="1100" spc="-20" b="0" i="0">
                <a:latin typeface="Calibri"/>
                <a:cs typeface="Calibri"/>
              </a:rPr>
              <a:t> </a:t>
            </a:r>
            <a:r>
              <a:rPr dirty="0" sz="1100" spc="-10" b="0" i="0">
                <a:latin typeface="Calibri"/>
                <a:cs typeface="Calibri"/>
              </a:rPr>
              <a:t>search.</a:t>
            </a:r>
            <a:endParaRPr sz="1100">
              <a:latin typeface="Calibri"/>
              <a:cs typeface="Calibri"/>
            </a:endParaRPr>
          </a:p>
          <a:p>
            <a:pPr marL="329565" marR="5080" indent="-260985">
              <a:lnSpc>
                <a:spcPct val="117300"/>
              </a:lnSpc>
              <a:spcBef>
                <a:spcPts val="994"/>
              </a:spcBef>
            </a:pPr>
            <a:r>
              <a:rPr dirty="0" sz="1100" b="0" i="0">
                <a:latin typeface="Calibri"/>
                <a:cs typeface="Calibri"/>
              </a:rPr>
              <a:t>SEM</a:t>
            </a:r>
            <a:r>
              <a:rPr dirty="0" sz="1100" spc="-5" b="0" i="0">
                <a:latin typeface="Calibri"/>
                <a:cs typeface="Calibri"/>
              </a:rPr>
              <a:t> </a:t>
            </a:r>
            <a:r>
              <a:rPr dirty="0" sz="1100" b="0" i="0">
                <a:latin typeface="Calibri"/>
                <a:cs typeface="Calibri"/>
              </a:rPr>
              <a:t>is</a:t>
            </a:r>
            <a:r>
              <a:rPr dirty="0" sz="1100" spc="-20" b="0" i="0">
                <a:latin typeface="Calibri"/>
                <a:cs typeface="Calibri"/>
              </a:rPr>
              <a:t> </a:t>
            </a:r>
            <a:r>
              <a:rPr dirty="0" sz="1100" b="0" i="0">
                <a:latin typeface="Calibri"/>
                <a:cs typeface="Calibri"/>
              </a:rPr>
              <a:t>one</a:t>
            </a:r>
            <a:r>
              <a:rPr dirty="0" sz="1100" spc="-15" b="0" i="0">
                <a:latin typeface="Calibri"/>
                <a:cs typeface="Calibri"/>
              </a:rPr>
              <a:t> </a:t>
            </a:r>
            <a:r>
              <a:rPr dirty="0" sz="1100" b="0" i="0">
                <a:latin typeface="Calibri"/>
                <a:cs typeface="Calibri"/>
              </a:rPr>
              <a:t>of</a:t>
            </a:r>
            <a:r>
              <a:rPr dirty="0" sz="1100" spc="-25" b="0" i="0">
                <a:latin typeface="Calibri"/>
                <a:cs typeface="Calibri"/>
              </a:rPr>
              <a:t> </a:t>
            </a:r>
            <a:r>
              <a:rPr dirty="0" sz="1100" b="0" i="0">
                <a:latin typeface="Calibri"/>
                <a:cs typeface="Calibri"/>
              </a:rPr>
              <a:t>the</a:t>
            </a:r>
            <a:r>
              <a:rPr dirty="0" sz="1100" spc="-15" b="0" i="0">
                <a:latin typeface="Calibri"/>
                <a:cs typeface="Calibri"/>
              </a:rPr>
              <a:t> </a:t>
            </a:r>
            <a:r>
              <a:rPr dirty="0" sz="1100" b="0" i="0">
                <a:latin typeface="Calibri"/>
                <a:cs typeface="Calibri"/>
              </a:rPr>
              <a:t>tools</a:t>
            </a:r>
            <a:r>
              <a:rPr dirty="0" sz="1100" spc="-20" b="0" i="0">
                <a:latin typeface="Calibri"/>
                <a:cs typeface="Calibri"/>
              </a:rPr>
              <a:t> </a:t>
            </a:r>
            <a:r>
              <a:rPr dirty="0" sz="1100" b="0" i="0">
                <a:latin typeface="Calibri"/>
                <a:cs typeface="Calibri"/>
              </a:rPr>
              <a:t>marketers</a:t>
            </a:r>
            <a:r>
              <a:rPr dirty="0" sz="1100" spc="-10" b="0" i="0">
                <a:latin typeface="Calibri"/>
                <a:cs typeface="Calibri"/>
              </a:rPr>
              <a:t> </a:t>
            </a:r>
            <a:r>
              <a:rPr dirty="0" sz="1100" b="0" i="0">
                <a:latin typeface="Calibri"/>
                <a:cs typeface="Calibri"/>
              </a:rPr>
              <a:t>use</a:t>
            </a:r>
            <a:r>
              <a:rPr dirty="0" sz="1100" spc="-15" b="0" i="0">
                <a:latin typeface="Calibri"/>
                <a:cs typeface="Calibri"/>
              </a:rPr>
              <a:t> </a:t>
            </a:r>
            <a:r>
              <a:rPr dirty="0" sz="1100" b="0" i="0">
                <a:latin typeface="Calibri"/>
                <a:cs typeface="Calibri"/>
              </a:rPr>
              <a:t>to</a:t>
            </a:r>
            <a:r>
              <a:rPr dirty="0" sz="1100" spc="-10" b="0" i="0">
                <a:latin typeface="Calibri"/>
                <a:cs typeface="Calibri"/>
              </a:rPr>
              <a:t> </a:t>
            </a:r>
            <a:r>
              <a:rPr dirty="0" sz="1100" b="0" i="0">
                <a:latin typeface="Calibri"/>
                <a:cs typeface="Calibri"/>
              </a:rPr>
              <a:t>grow</a:t>
            </a:r>
            <a:r>
              <a:rPr dirty="0" sz="1100" spc="-5" b="0" i="0">
                <a:latin typeface="Calibri"/>
                <a:cs typeface="Calibri"/>
              </a:rPr>
              <a:t> </a:t>
            </a:r>
            <a:r>
              <a:rPr dirty="0" sz="1100" b="0" i="0">
                <a:latin typeface="Calibri"/>
                <a:cs typeface="Calibri"/>
              </a:rPr>
              <a:t>their</a:t>
            </a:r>
            <a:r>
              <a:rPr dirty="0" sz="1100" spc="-5" b="0" i="0">
                <a:latin typeface="Calibri"/>
                <a:cs typeface="Calibri"/>
              </a:rPr>
              <a:t> </a:t>
            </a:r>
            <a:r>
              <a:rPr dirty="0" sz="1100" b="0" i="0">
                <a:latin typeface="Calibri"/>
                <a:cs typeface="Calibri"/>
              </a:rPr>
              <a:t>business</a:t>
            </a:r>
            <a:r>
              <a:rPr dirty="0" sz="1100" spc="-5" b="0" i="0">
                <a:latin typeface="Calibri"/>
                <a:cs typeface="Calibri"/>
              </a:rPr>
              <a:t> </a:t>
            </a:r>
            <a:r>
              <a:rPr dirty="0" sz="1100" b="0" i="0">
                <a:latin typeface="Calibri"/>
                <a:cs typeface="Calibri"/>
              </a:rPr>
              <a:t>in</a:t>
            </a:r>
            <a:r>
              <a:rPr dirty="0" sz="1100" spc="-15" b="0" i="0">
                <a:latin typeface="Calibri"/>
                <a:cs typeface="Calibri"/>
              </a:rPr>
              <a:t> </a:t>
            </a:r>
            <a:r>
              <a:rPr dirty="0" sz="1100" b="0" i="0">
                <a:latin typeface="Calibri"/>
                <a:cs typeface="Calibri"/>
              </a:rPr>
              <a:t>a</a:t>
            </a:r>
            <a:r>
              <a:rPr dirty="0" sz="1100" spc="-5" b="0" i="0">
                <a:latin typeface="Calibri"/>
                <a:cs typeface="Calibri"/>
              </a:rPr>
              <a:t> </a:t>
            </a:r>
            <a:r>
              <a:rPr dirty="0" sz="1100" b="0" i="0">
                <a:latin typeface="Calibri"/>
                <a:cs typeface="Calibri"/>
              </a:rPr>
              <a:t>highly</a:t>
            </a:r>
            <a:r>
              <a:rPr dirty="0" sz="1100" spc="-15" b="0" i="0">
                <a:latin typeface="Calibri"/>
                <a:cs typeface="Calibri"/>
              </a:rPr>
              <a:t> </a:t>
            </a:r>
            <a:r>
              <a:rPr dirty="0" sz="1100" b="0" i="0">
                <a:latin typeface="Calibri"/>
                <a:cs typeface="Calibri"/>
              </a:rPr>
              <a:t>competitive</a:t>
            </a:r>
            <a:r>
              <a:rPr dirty="0" sz="1100" spc="-20" b="0" i="0">
                <a:latin typeface="Calibri"/>
                <a:cs typeface="Calibri"/>
              </a:rPr>
              <a:t> </a:t>
            </a:r>
            <a:r>
              <a:rPr dirty="0" sz="1100" b="0" i="0">
                <a:latin typeface="Calibri"/>
                <a:cs typeface="Calibri"/>
              </a:rPr>
              <a:t>market.</a:t>
            </a:r>
            <a:r>
              <a:rPr dirty="0" sz="1100" spc="-20" b="0" i="0">
                <a:latin typeface="Calibri"/>
                <a:cs typeface="Calibri"/>
              </a:rPr>
              <a:t> </a:t>
            </a:r>
            <a:r>
              <a:rPr dirty="0" sz="1100" b="0" i="0">
                <a:latin typeface="Calibri"/>
                <a:cs typeface="Calibri"/>
              </a:rPr>
              <a:t>This</a:t>
            </a:r>
            <a:r>
              <a:rPr dirty="0" sz="1100" spc="-5" b="0" i="0">
                <a:latin typeface="Calibri"/>
                <a:cs typeface="Calibri"/>
              </a:rPr>
              <a:t> </a:t>
            </a:r>
            <a:r>
              <a:rPr dirty="0" sz="1100" spc="-10" b="0" i="0">
                <a:latin typeface="Calibri"/>
                <a:cs typeface="Calibri"/>
              </a:rPr>
              <a:t>guide </a:t>
            </a:r>
            <a:r>
              <a:rPr dirty="0" sz="1100" b="0" i="0">
                <a:latin typeface="Calibri"/>
                <a:cs typeface="Calibri"/>
              </a:rPr>
              <a:t>is</a:t>
            </a:r>
            <a:r>
              <a:rPr dirty="0" sz="1100" spc="-15" b="0" i="0">
                <a:latin typeface="Calibri"/>
                <a:cs typeface="Calibri"/>
              </a:rPr>
              <a:t> </a:t>
            </a:r>
            <a:r>
              <a:rPr dirty="0" sz="1100" b="0" i="0">
                <a:latin typeface="Calibri"/>
                <a:cs typeface="Calibri"/>
              </a:rPr>
              <a:t>intended</a:t>
            </a:r>
            <a:r>
              <a:rPr dirty="0" sz="1100" spc="-10" b="0" i="0">
                <a:latin typeface="Calibri"/>
                <a:cs typeface="Calibri"/>
              </a:rPr>
              <a:t> </a:t>
            </a:r>
            <a:r>
              <a:rPr dirty="0" sz="1100" b="0" i="0">
                <a:latin typeface="Calibri"/>
                <a:cs typeface="Calibri"/>
              </a:rPr>
              <a:t>and</a:t>
            </a:r>
            <a:r>
              <a:rPr dirty="0" sz="1100" spc="-15" b="0" i="0">
                <a:latin typeface="Calibri"/>
                <a:cs typeface="Calibri"/>
              </a:rPr>
              <a:t> </a:t>
            </a:r>
            <a:r>
              <a:rPr dirty="0" sz="1100" b="0" i="0">
                <a:latin typeface="Calibri"/>
                <a:cs typeface="Calibri"/>
              </a:rPr>
              <a:t>provides</a:t>
            </a:r>
            <a:r>
              <a:rPr dirty="0" sz="1100" spc="-10" b="0" i="0">
                <a:latin typeface="Calibri"/>
                <a:cs typeface="Calibri"/>
              </a:rPr>
              <a:t> </a:t>
            </a:r>
            <a:r>
              <a:rPr dirty="0" sz="1100" b="0" i="0">
                <a:latin typeface="Calibri"/>
                <a:cs typeface="Calibri"/>
              </a:rPr>
              <a:t>a</a:t>
            </a:r>
            <a:r>
              <a:rPr dirty="0" sz="1100" spc="-25" b="0" i="0">
                <a:latin typeface="Calibri"/>
                <a:cs typeface="Calibri"/>
              </a:rPr>
              <a:t> </a:t>
            </a:r>
            <a:r>
              <a:rPr dirty="0" sz="1100" b="0" i="0">
                <a:latin typeface="Calibri"/>
                <a:cs typeface="Calibri"/>
              </a:rPr>
              <a:t>brief</a:t>
            </a:r>
            <a:r>
              <a:rPr dirty="0" sz="1100" spc="-10" b="0" i="0">
                <a:latin typeface="Calibri"/>
                <a:cs typeface="Calibri"/>
              </a:rPr>
              <a:t> </a:t>
            </a:r>
            <a:r>
              <a:rPr dirty="0" sz="1100" b="0" i="0">
                <a:latin typeface="Calibri"/>
                <a:cs typeface="Calibri"/>
              </a:rPr>
              <a:t>introduction</a:t>
            </a:r>
            <a:r>
              <a:rPr dirty="0" sz="1100" spc="-25" b="0" i="0">
                <a:latin typeface="Calibri"/>
                <a:cs typeface="Calibri"/>
              </a:rPr>
              <a:t> </a:t>
            </a:r>
            <a:r>
              <a:rPr dirty="0" sz="1100" b="0" i="0">
                <a:latin typeface="Calibri"/>
                <a:cs typeface="Calibri"/>
              </a:rPr>
              <a:t>to</a:t>
            </a:r>
            <a:r>
              <a:rPr dirty="0" sz="1100" spc="-15" b="0" i="0">
                <a:latin typeface="Calibri"/>
                <a:cs typeface="Calibri"/>
              </a:rPr>
              <a:t> </a:t>
            </a:r>
            <a:r>
              <a:rPr dirty="0" sz="1100" b="0" i="0">
                <a:latin typeface="Calibri"/>
                <a:cs typeface="Calibri"/>
              </a:rPr>
              <a:t>the</a:t>
            </a:r>
            <a:r>
              <a:rPr dirty="0" sz="1100" spc="-10" b="0" i="0">
                <a:latin typeface="Calibri"/>
                <a:cs typeface="Calibri"/>
              </a:rPr>
              <a:t> </a:t>
            </a:r>
            <a:r>
              <a:rPr dirty="0" sz="1100" b="0" i="0">
                <a:latin typeface="Calibri"/>
                <a:cs typeface="Calibri"/>
              </a:rPr>
              <a:t>basics,</a:t>
            </a:r>
            <a:r>
              <a:rPr dirty="0" sz="1100" spc="-10" b="0" i="0">
                <a:latin typeface="Calibri"/>
                <a:cs typeface="Calibri"/>
              </a:rPr>
              <a:t> </a:t>
            </a:r>
            <a:r>
              <a:rPr dirty="0" sz="1100" b="0" i="0">
                <a:latin typeface="Calibri"/>
                <a:cs typeface="Calibri"/>
              </a:rPr>
              <a:t>techniques,</a:t>
            </a:r>
            <a:r>
              <a:rPr dirty="0" sz="1100" spc="-10" b="0" i="0">
                <a:latin typeface="Calibri"/>
                <a:cs typeface="Calibri"/>
              </a:rPr>
              <a:t> </a:t>
            </a:r>
            <a:r>
              <a:rPr dirty="0" sz="1100" b="0" i="0">
                <a:latin typeface="Calibri"/>
                <a:cs typeface="Calibri"/>
              </a:rPr>
              <a:t>and</a:t>
            </a:r>
            <a:r>
              <a:rPr dirty="0" sz="1100" spc="-15" b="0" i="0">
                <a:latin typeface="Calibri"/>
                <a:cs typeface="Calibri"/>
              </a:rPr>
              <a:t> </a:t>
            </a:r>
            <a:r>
              <a:rPr dirty="0" sz="1100" b="0" i="0">
                <a:latin typeface="Calibri"/>
                <a:cs typeface="Calibri"/>
              </a:rPr>
              <a:t>solutions</a:t>
            </a:r>
            <a:r>
              <a:rPr dirty="0" sz="1100" spc="-10" b="0" i="0">
                <a:latin typeface="Calibri"/>
                <a:cs typeface="Calibri"/>
              </a:rPr>
              <a:t> </a:t>
            </a:r>
            <a:r>
              <a:rPr dirty="0" sz="1100" b="0" i="0">
                <a:latin typeface="Calibri"/>
                <a:cs typeface="Calibri"/>
              </a:rPr>
              <a:t>for</a:t>
            </a:r>
            <a:r>
              <a:rPr dirty="0" sz="1100" spc="-10" b="0" i="0">
                <a:latin typeface="Calibri"/>
                <a:cs typeface="Calibri"/>
              </a:rPr>
              <a:t> </a:t>
            </a:r>
            <a:r>
              <a:rPr dirty="0" sz="1100" spc="-20" b="0" i="0">
                <a:latin typeface="Calibri"/>
                <a:cs typeface="Calibri"/>
              </a:rPr>
              <a:t>SEM.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902004" y="8503157"/>
            <a:ext cx="299910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Calibri"/>
                <a:cs typeface="Calibri"/>
              </a:rPr>
              <a:t>What</a:t>
            </a:r>
            <a:r>
              <a:rPr dirty="0" sz="1400" spc="-35" b="1">
                <a:latin typeface="Calibri"/>
                <a:cs typeface="Calibri"/>
              </a:rPr>
              <a:t> </a:t>
            </a:r>
            <a:r>
              <a:rPr dirty="0" sz="1400" b="1">
                <a:latin typeface="Calibri"/>
                <a:cs typeface="Calibri"/>
              </a:rPr>
              <a:t>is</a:t>
            </a:r>
            <a:r>
              <a:rPr dirty="0" sz="1400" spc="-30" b="1">
                <a:latin typeface="Calibri"/>
                <a:cs typeface="Calibri"/>
              </a:rPr>
              <a:t> </a:t>
            </a:r>
            <a:r>
              <a:rPr dirty="0" sz="1400" b="1">
                <a:latin typeface="Calibri"/>
                <a:cs typeface="Calibri"/>
              </a:rPr>
              <a:t>search</a:t>
            </a:r>
            <a:r>
              <a:rPr dirty="0" sz="1400" spc="-30" b="1">
                <a:latin typeface="Calibri"/>
                <a:cs typeface="Calibri"/>
              </a:rPr>
              <a:t> </a:t>
            </a:r>
            <a:r>
              <a:rPr dirty="0" sz="1400" b="1">
                <a:latin typeface="Calibri"/>
                <a:cs typeface="Calibri"/>
              </a:rPr>
              <a:t>engine</a:t>
            </a:r>
            <a:r>
              <a:rPr dirty="0" sz="1400" spc="-30" b="1">
                <a:latin typeface="Calibri"/>
                <a:cs typeface="Calibri"/>
              </a:rPr>
              <a:t> </a:t>
            </a:r>
            <a:r>
              <a:rPr dirty="0" sz="1400" b="1">
                <a:latin typeface="Calibri"/>
                <a:cs typeface="Calibri"/>
              </a:rPr>
              <a:t>marketing</a:t>
            </a:r>
            <a:r>
              <a:rPr dirty="0" sz="1400" spc="-30" b="1">
                <a:latin typeface="Calibri"/>
                <a:cs typeface="Calibri"/>
              </a:rPr>
              <a:t> </a:t>
            </a:r>
            <a:r>
              <a:rPr dirty="0" sz="1400" spc="-10" b="1">
                <a:latin typeface="Calibri"/>
                <a:cs typeface="Calibri"/>
              </a:rPr>
              <a:t>(SEM)?</a:t>
            </a:r>
            <a:endParaRPr sz="1400">
              <a:latin typeface="Calibri"/>
              <a:cs typeface="Calibri"/>
            </a:endParaRPr>
          </a:p>
        </p:txBody>
      </p:sp>
      <p:grpSp>
        <p:nvGrpSpPr>
          <p:cNvPr id="5" name="object 5" descr=""/>
          <p:cNvGrpSpPr/>
          <p:nvPr/>
        </p:nvGrpSpPr>
        <p:grpSpPr>
          <a:xfrm>
            <a:off x="1586483" y="4500371"/>
            <a:ext cx="4605655" cy="3952240"/>
            <a:chOff x="1586483" y="4500371"/>
            <a:chExt cx="4605655" cy="3952240"/>
          </a:xfrm>
        </p:grpSpPr>
        <p:pic>
          <p:nvPicPr>
            <p:cNvPr id="6" name="object 6" descr="">
              <a:hlinkClick r:id="rId2"/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586483" y="4500371"/>
              <a:ext cx="4605528" cy="3951732"/>
            </a:xfrm>
            <a:prstGeom prst="rect">
              <a:avLst/>
            </a:prstGeom>
          </p:spPr>
        </p:pic>
        <p:pic>
          <p:nvPicPr>
            <p:cNvPr id="7" name="object 7" descr="">
              <a:hlinkClick r:id="rId2"/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781428" y="4695697"/>
              <a:ext cx="4017391" cy="3363595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902004" y="865988"/>
            <a:ext cx="5920105" cy="47796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114935">
              <a:lnSpc>
                <a:spcPct val="117300"/>
              </a:lnSpc>
              <a:spcBef>
                <a:spcPts val="95"/>
              </a:spcBef>
            </a:pPr>
            <a:r>
              <a:rPr dirty="0" sz="1100">
                <a:latin typeface="Calibri"/>
                <a:cs typeface="Calibri"/>
              </a:rPr>
              <a:t>Search</a:t>
            </a:r>
            <a:r>
              <a:rPr dirty="0" sz="1100" spc="-2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engine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marketing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(also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known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as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SEM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or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paid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search)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is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a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paid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digital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marketing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program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 spc="-20">
                <a:latin typeface="Calibri"/>
                <a:cs typeface="Calibri"/>
              </a:rPr>
              <a:t>that </a:t>
            </a:r>
            <a:r>
              <a:rPr dirty="0" sz="1100">
                <a:latin typeface="Calibri"/>
                <a:cs typeface="Calibri"/>
              </a:rPr>
              <a:t>advertisers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can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use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to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increase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the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visibility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of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their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website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or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product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to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an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audience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through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SERPs.</a:t>
            </a:r>
            <a:endParaRPr sz="1100">
              <a:latin typeface="Calibri"/>
              <a:cs typeface="Calibri"/>
            </a:endParaRPr>
          </a:p>
          <a:p>
            <a:pPr marL="12700" marR="34290">
              <a:lnSpc>
                <a:spcPct val="116900"/>
              </a:lnSpc>
              <a:spcBef>
                <a:spcPts val="1005"/>
              </a:spcBef>
            </a:pPr>
            <a:r>
              <a:rPr dirty="0" sz="1100">
                <a:latin typeface="Calibri"/>
                <a:cs typeface="Calibri"/>
              </a:rPr>
              <a:t>Before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we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get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into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the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tips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and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tricks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about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SEM,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let’s</a:t>
            </a:r>
            <a:r>
              <a:rPr dirty="0" sz="1100" spc="-3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discuss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how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it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came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about.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After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the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birth</a:t>
            </a:r>
            <a:r>
              <a:rPr dirty="0" sz="1100" spc="-2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of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 spc="-25">
                <a:latin typeface="Calibri"/>
                <a:cs typeface="Calibri"/>
              </a:rPr>
              <a:t>the </a:t>
            </a:r>
            <a:r>
              <a:rPr dirty="0" sz="1100">
                <a:latin typeface="Calibri"/>
                <a:cs typeface="Calibri"/>
              </a:rPr>
              <a:t>Internet,</a:t>
            </a:r>
            <a:r>
              <a:rPr dirty="0" sz="1100" spc="-2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search</a:t>
            </a:r>
            <a:r>
              <a:rPr dirty="0" sz="1100" spc="-2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engines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created</a:t>
            </a:r>
            <a:r>
              <a:rPr dirty="0" sz="1100" spc="-2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opportunities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for</a:t>
            </a:r>
            <a:r>
              <a:rPr dirty="0" sz="1100" spc="-10">
                <a:latin typeface="Calibri"/>
                <a:cs typeface="Calibri"/>
              </a:rPr>
              <a:t> advertisers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to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leverage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SERPs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in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their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marketing </a:t>
            </a:r>
            <a:r>
              <a:rPr dirty="0" sz="1100">
                <a:latin typeface="Calibri"/>
                <a:cs typeface="Calibri"/>
              </a:rPr>
              <a:t>programs.</a:t>
            </a:r>
            <a:r>
              <a:rPr dirty="0" sz="1100" spc="-3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Open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Text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Corporation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created</a:t>
            </a:r>
            <a:r>
              <a:rPr dirty="0" sz="1100" spc="-2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the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first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pay-per-</a:t>
            </a:r>
            <a:r>
              <a:rPr dirty="0" sz="1100">
                <a:latin typeface="Calibri"/>
                <a:cs typeface="Calibri"/>
              </a:rPr>
              <a:t>click</a:t>
            </a:r>
            <a:r>
              <a:rPr dirty="0" sz="1100" spc="-2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(PPC)</a:t>
            </a:r>
            <a:r>
              <a:rPr dirty="0" sz="1100" spc="-3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advertising,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which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shaped</a:t>
            </a:r>
            <a:r>
              <a:rPr dirty="0" sz="1100" spc="-30">
                <a:latin typeface="Calibri"/>
                <a:cs typeface="Calibri"/>
              </a:rPr>
              <a:t> </a:t>
            </a:r>
            <a:r>
              <a:rPr dirty="0" sz="1100" spc="-25">
                <a:latin typeface="Calibri"/>
                <a:cs typeface="Calibri"/>
              </a:rPr>
              <a:t>the </a:t>
            </a:r>
            <a:r>
              <a:rPr dirty="0" sz="1100">
                <a:latin typeface="Calibri"/>
                <a:cs typeface="Calibri"/>
              </a:rPr>
              <a:t>earliest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SEM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paradigm.</a:t>
            </a:r>
            <a:r>
              <a:rPr dirty="0" sz="1100" spc="-2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1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However,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this</a:t>
            </a:r>
            <a:r>
              <a:rPr dirty="0" sz="1100" spc="-2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marketing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scheme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did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not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receive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an</a:t>
            </a:r>
            <a:r>
              <a:rPr dirty="0" sz="1100" spc="-2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official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name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until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2001.</a:t>
            </a:r>
            <a:r>
              <a:rPr dirty="0" sz="1100" spc="-25">
                <a:latin typeface="Calibri"/>
                <a:cs typeface="Calibri"/>
              </a:rPr>
              <a:t> </a:t>
            </a:r>
            <a:r>
              <a:rPr dirty="0" sz="1100" spc="-50">
                <a:latin typeface="Calibri"/>
                <a:cs typeface="Calibri"/>
              </a:rPr>
              <a:t>2</a:t>
            </a:r>
            <a:r>
              <a:rPr dirty="0" sz="1100">
                <a:latin typeface="Calibri"/>
                <a:cs typeface="Calibri"/>
              </a:rPr>
              <a:t> At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the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time,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technologist</a:t>
            </a:r>
            <a:r>
              <a:rPr dirty="0" sz="1100" spc="-2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and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journalist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Danny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Sullivan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coined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the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term in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an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article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he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wrote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for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 spc="-25">
                <a:latin typeface="Calibri"/>
                <a:cs typeface="Calibri"/>
              </a:rPr>
              <a:t>his </a:t>
            </a:r>
            <a:r>
              <a:rPr dirty="0" sz="1100">
                <a:latin typeface="Calibri"/>
                <a:cs typeface="Calibri"/>
              </a:rPr>
              <a:t>search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engine</a:t>
            </a:r>
            <a:r>
              <a:rPr dirty="0" sz="1100" spc="-3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marketing</a:t>
            </a:r>
            <a:r>
              <a:rPr dirty="0" sz="1100" spc="-25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publication.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220"/>
              </a:spcBef>
            </a:pPr>
            <a:r>
              <a:rPr dirty="0" sz="1100">
                <a:latin typeface="Calibri"/>
                <a:cs typeface="Calibri"/>
              </a:rPr>
              <a:t>User </a:t>
            </a:r>
            <a:r>
              <a:rPr dirty="0" sz="1100" spc="-10">
                <a:latin typeface="Calibri"/>
                <a:cs typeface="Calibri"/>
              </a:rPr>
              <a:t>interaction</a:t>
            </a:r>
            <a:endParaRPr sz="1100">
              <a:latin typeface="Calibri"/>
              <a:cs typeface="Calibri"/>
            </a:endParaRPr>
          </a:p>
          <a:p>
            <a:pPr marL="12700" marR="134620">
              <a:lnSpc>
                <a:spcPct val="117000"/>
              </a:lnSpc>
              <a:spcBef>
                <a:spcPts val="1005"/>
              </a:spcBef>
            </a:pPr>
            <a:r>
              <a:rPr dirty="0" sz="1100">
                <a:latin typeface="Calibri"/>
                <a:cs typeface="Calibri"/>
              </a:rPr>
              <a:t>The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term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was</a:t>
            </a:r>
            <a:r>
              <a:rPr dirty="0" sz="1100" spc="-2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coined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to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indicate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that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SEM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belongs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to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the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field</a:t>
            </a:r>
            <a:r>
              <a:rPr dirty="0" sz="1100" spc="-3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of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marketing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itself.</a:t>
            </a:r>
            <a:r>
              <a:rPr dirty="0" sz="1100" spc="-2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As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more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devices </a:t>
            </a:r>
            <a:r>
              <a:rPr dirty="0" sz="1100">
                <a:latin typeface="Calibri"/>
                <a:cs typeface="Calibri"/>
              </a:rPr>
              <a:t>enable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consumers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to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browse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the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internet,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post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on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social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media</a:t>
            </a:r>
            <a:r>
              <a:rPr dirty="0" sz="1100" spc="-2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and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discover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new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products,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search </a:t>
            </a:r>
            <a:r>
              <a:rPr dirty="0" sz="1100">
                <a:latin typeface="Calibri"/>
                <a:cs typeface="Calibri"/>
              </a:rPr>
              <a:t>engines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can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help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guide</a:t>
            </a:r>
            <a:r>
              <a:rPr dirty="0" sz="1100" spc="-2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audiences</a:t>
            </a:r>
            <a:r>
              <a:rPr dirty="0" sz="1100" spc="-2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to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content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and</a:t>
            </a:r>
            <a:r>
              <a:rPr dirty="0" sz="1100" spc="-2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websites.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Over</a:t>
            </a:r>
            <a:r>
              <a:rPr dirty="0" sz="1100" spc="-2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time,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SEM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has</a:t>
            </a:r>
            <a:r>
              <a:rPr dirty="0" sz="1100" spc="-3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become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increasingly </a:t>
            </a:r>
            <a:r>
              <a:rPr dirty="0" sz="1100">
                <a:latin typeface="Calibri"/>
                <a:cs typeface="Calibri"/>
              </a:rPr>
              <a:t>popular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among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advertisers.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SEM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is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now a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multi-billion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dollar industry.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4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Here’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what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you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need to </a:t>
            </a:r>
            <a:r>
              <a:rPr dirty="0" sz="1100" spc="-20">
                <a:latin typeface="Calibri"/>
                <a:cs typeface="Calibri"/>
              </a:rPr>
              <a:t>know </a:t>
            </a:r>
            <a:r>
              <a:rPr dirty="0" sz="1100">
                <a:latin typeface="Calibri"/>
                <a:cs typeface="Calibri"/>
              </a:rPr>
              <a:t>abou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SEM.</a:t>
            </a:r>
            <a:r>
              <a:rPr dirty="0" sz="1100" spc="-2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What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is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the</a:t>
            </a:r>
            <a:r>
              <a:rPr dirty="0" sz="1100" spc="-2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difference</a:t>
            </a:r>
            <a:r>
              <a:rPr dirty="0" sz="1100" spc="-2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between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SEO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and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Search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Engine</a:t>
            </a:r>
            <a:r>
              <a:rPr dirty="0" sz="1100" spc="-25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Marketing?</a:t>
            </a:r>
            <a:endParaRPr sz="1100">
              <a:latin typeface="Calibri"/>
              <a:cs typeface="Calibri"/>
            </a:endParaRPr>
          </a:p>
          <a:p>
            <a:pPr marL="12700" marR="128905">
              <a:lnSpc>
                <a:spcPct val="117300"/>
              </a:lnSpc>
              <a:spcBef>
                <a:spcPts val="994"/>
              </a:spcBef>
            </a:pPr>
            <a:r>
              <a:rPr dirty="0" sz="1100">
                <a:latin typeface="Calibri"/>
                <a:cs typeface="Calibri"/>
              </a:rPr>
              <a:t>You</a:t>
            </a:r>
            <a:r>
              <a:rPr dirty="0" sz="1100" spc="-3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may</a:t>
            </a:r>
            <a:r>
              <a:rPr dirty="0" sz="1100" spc="-2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have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heard</a:t>
            </a:r>
            <a:r>
              <a:rPr dirty="0" sz="1100" spc="-2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of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search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engine</a:t>
            </a:r>
            <a:r>
              <a:rPr dirty="0" sz="1100" spc="-2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optimization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(SEO).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This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is</a:t>
            </a:r>
            <a:r>
              <a:rPr dirty="0" sz="1100" spc="-3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an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important</a:t>
            </a:r>
            <a:r>
              <a:rPr dirty="0" sz="1100" spc="-2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marketing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strategy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 spc="-20">
                <a:latin typeface="Calibri"/>
                <a:cs typeface="Calibri"/>
              </a:rPr>
              <a:t>that </a:t>
            </a:r>
            <a:r>
              <a:rPr dirty="0" sz="1100">
                <a:latin typeface="Calibri"/>
                <a:cs typeface="Calibri"/>
              </a:rPr>
              <a:t>can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help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brands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attract</a:t>
            </a:r>
            <a:r>
              <a:rPr dirty="0" sz="1100" spc="-2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consumers'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attention,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increase</a:t>
            </a:r>
            <a:r>
              <a:rPr dirty="0" sz="1100" spc="-2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website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traffic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and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drive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business</a:t>
            </a:r>
            <a:r>
              <a:rPr dirty="0" sz="1100" spc="-10">
                <a:latin typeface="Calibri"/>
                <a:cs typeface="Calibri"/>
              </a:rPr>
              <a:t> growth.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15"/>
              </a:spcBef>
            </a:pPr>
            <a:r>
              <a:rPr dirty="0" sz="1100">
                <a:latin typeface="Calibri"/>
                <a:cs typeface="Calibri"/>
              </a:rPr>
              <a:t>However,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it’s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important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to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understand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the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difference</a:t>
            </a:r>
            <a:r>
              <a:rPr dirty="0" sz="1100" spc="-2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between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SEM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and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 spc="-20">
                <a:latin typeface="Calibri"/>
                <a:cs typeface="Calibri"/>
              </a:rPr>
              <a:t>SEO.</a:t>
            </a:r>
            <a:endParaRPr sz="1100">
              <a:latin typeface="Calibri"/>
              <a:cs typeface="Calibri"/>
            </a:endParaRPr>
          </a:p>
          <a:p>
            <a:pPr algn="ctr" marL="62865" marR="5080" indent="-4445">
              <a:lnSpc>
                <a:spcPct val="117000"/>
              </a:lnSpc>
              <a:spcBef>
                <a:spcPts val="1000"/>
              </a:spcBef>
            </a:pPr>
            <a:r>
              <a:rPr dirty="0" sz="1100">
                <a:latin typeface="Calibri"/>
                <a:cs typeface="Calibri"/>
              </a:rPr>
              <a:t>The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key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difference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between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SEO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and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SEM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is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that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SEM</a:t>
            </a:r>
            <a:r>
              <a:rPr dirty="0" sz="1100" spc="-2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uses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a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paid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search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scheme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to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display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on</a:t>
            </a:r>
            <a:r>
              <a:rPr dirty="0" sz="1100" spc="-30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SERPs, </a:t>
            </a:r>
            <a:r>
              <a:rPr dirty="0" sz="1100">
                <a:latin typeface="Calibri"/>
                <a:cs typeface="Calibri"/>
              </a:rPr>
              <a:t>while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SEO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uses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a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natural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search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scheme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to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display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on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search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results pages.</a:t>
            </a:r>
            <a:r>
              <a:rPr dirty="0" sz="1100" spc="-2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SEM</a:t>
            </a:r>
            <a:r>
              <a:rPr dirty="0" sz="1100" spc="-2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uses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paid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plans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to </a:t>
            </a:r>
            <a:r>
              <a:rPr dirty="0" sz="1100" spc="-20">
                <a:latin typeface="Calibri"/>
                <a:cs typeface="Calibri"/>
              </a:rPr>
              <a:t>rank </a:t>
            </a:r>
            <a:r>
              <a:rPr dirty="0" sz="1100">
                <a:latin typeface="Calibri"/>
                <a:cs typeface="Calibri"/>
              </a:rPr>
              <a:t>higher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on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SERPs,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improve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search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visibility,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and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help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drive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traffic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to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a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website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or</a:t>
            </a:r>
            <a:r>
              <a:rPr dirty="0" sz="1100" spc="-2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specific</a:t>
            </a:r>
            <a:r>
              <a:rPr dirty="0" sz="1100" spc="-2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web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pages.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 spc="-25">
                <a:latin typeface="Calibri"/>
                <a:cs typeface="Calibri"/>
              </a:rPr>
              <a:t>An </a:t>
            </a:r>
            <a:r>
              <a:rPr dirty="0" sz="1100">
                <a:latin typeface="Calibri"/>
                <a:cs typeface="Calibri"/>
              </a:rPr>
              <a:t>example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of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these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options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is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setting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up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and</a:t>
            </a:r>
            <a:r>
              <a:rPr dirty="0" sz="1100" spc="-2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optimizing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ads, and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setting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a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budget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to pay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for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ad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space.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902004" y="8716467"/>
            <a:ext cx="245173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b="1">
                <a:latin typeface="Calibri"/>
                <a:cs typeface="Calibri"/>
              </a:rPr>
              <a:t>How</a:t>
            </a:r>
            <a:r>
              <a:rPr dirty="0" sz="1100" spc="-5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does</a:t>
            </a:r>
            <a:r>
              <a:rPr dirty="0" sz="1100" spc="-5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search</a:t>
            </a:r>
            <a:r>
              <a:rPr dirty="0" sz="1100" spc="-15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engine</a:t>
            </a:r>
            <a:r>
              <a:rPr dirty="0" sz="1100" spc="-10" b="1">
                <a:latin typeface="Calibri"/>
                <a:cs typeface="Calibri"/>
              </a:rPr>
              <a:t> marketing</a:t>
            </a:r>
            <a:r>
              <a:rPr dirty="0" sz="1100" spc="-20" b="1">
                <a:latin typeface="Calibri"/>
                <a:cs typeface="Calibri"/>
              </a:rPr>
              <a:t> work</a:t>
            </a:r>
            <a:r>
              <a:rPr dirty="0" sz="1100" spc="-20">
                <a:latin typeface="Calibri"/>
                <a:cs typeface="Calibri"/>
              </a:rPr>
              <a:t>?</a:t>
            </a:r>
            <a:endParaRPr sz="1100">
              <a:latin typeface="Calibri"/>
              <a:cs typeface="Calibri"/>
            </a:endParaRPr>
          </a:p>
        </p:txBody>
      </p:sp>
      <p:pic>
        <p:nvPicPr>
          <p:cNvPr id="4" name="object 4" descr="">
            <a:hlinkClick r:id="rId2"/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400426" y="5667755"/>
            <a:ext cx="2987548" cy="291528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902004" y="865988"/>
            <a:ext cx="5969000" cy="80232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81280">
              <a:lnSpc>
                <a:spcPct val="117000"/>
              </a:lnSpc>
              <a:spcBef>
                <a:spcPts val="100"/>
              </a:spcBef>
            </a:pPr>
            <a:r>
              <a:rPr dirty="0" sz="1100">
                <a:latin typeface="Calibri"/>
                <a:cs typeface="Calibri"/>
              </a:rPr>
              <a:t>SEM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uses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paid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advertising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to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ensure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that</a:t>
            </a:r>
            <a:r>
              <a:rPr dirty="0" sz="1100" spc="-2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your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brand’s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goods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or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services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are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discoverable</a:t>
            </a:r>
            <a:r>
              <a:rPr dirty="0" sz="1100" spc="-2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by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customers </a:t>
            </a:r>
            <a:r>
              <a:rPr dirty="0" sz="1100">
                <a:latin typeface="Calibri"/>
                <a:cs typeface="Calibri"/>
              </a:rPr>
              <a:t>on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search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engine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results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pages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(SERPs).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When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a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user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enters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a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keyword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or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search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term,</a:t>
            </a:r>
            <a:r>
              <a:rPr dirty="0" sz="1100" spc="-2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SEM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displays</a:t>
            </a:r>
            <a:r>
              <a:rPr dirty="0" sz="1100" spc="50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your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brand</a:t>
            </a:r>
            <a:r>
              <a:rPr dirty="0" sz="1100" spc="-3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on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the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results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page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for</a:t>
            </a:r>
            <a:r>
              <a:rPr dirty="0" sz="1100" spc="-3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that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search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query.</a:t>
            </a:r>
            <a:r>
              <a:rPr dirty="0" sz="1100" spc="-3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Advertisers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pay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for</a:t>
            </a:r>
            <a:r>
              <a:rPr dirty="0" sz="1100" spc="-3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impressions,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which</a:t>
            </a:r>
            <a:r>
              <a:rPr dirty="0" sz="1100" spc="-3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help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direct </a:t>
            </a:r>
            <a:r>
              <a:rPr dirty="0" sz="1100">
                <a:latin typeface="Calibri"/>
                <a:cs typeface="Calibri"/>
              </a:rPr>
              <a:t>visitors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to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your</a:t>
            </a:r>
            <a:r>
              <a:rPr dirty="0" sz="1100" spc="-2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website,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landing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pages,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social</a:t>
            </a:r>
            <a:r>
              <a:rPr dirty="0" sz="1100" spc="-2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media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channels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or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product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pages.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225"/>
              </a:spcBef>
            </a:pPr>
            <a:r>
              <a:rPr dirty="0" sz="1100">
                <a:latin typeface="Calibri"/>
                <a:cs typeface="Calibri"/>
              </a:rPr>
              <a:t>Simply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put,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marketers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need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to pay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or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bid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for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a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top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SERP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ad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spot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for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a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certain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keyword.</a:t>
            </a:r>
            <a:endParaRPr sz="1100">
              <a:latin typeface="Calibri"/>
              <a:cs typeface="Calibri"/>
            </a:endParaRPr>
          </a:p>
          <a:p>
            <a:pPr marL="44450">
              <a:lnSpc>
                <a:spcPct val="100000"/>
              </a:lnSpc>
              <a:spcBef>
                <a:spcPts val="1225"/>
              </a:spcBef>
            </a:pPr>
            <a:r>
              <a:rPr dirty="0" sz="1100" b="1">
                <a:latin typeface="Calibri"/>
                <a:cs typeface="Calibri"/>
              </a:rPr>
              <a:t>Why</a:t>
            </a:r>
            <a:r>
              <a:rPr dirty="0" sz="1100" spc="-15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is</a:t>
            </a:r>
            <a:r>
              <a:rPr dirty="0" sz="1100" spc="-20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SEM</a:t>
            </a:r>
            <a:r>
              <a:rPr dirty="0" sz="1100" spc="-30" b="1">
                <a:latin typeface="Calibri"/>
                <a:cs typeface="Calibri"/>
              </a:rPr>
              <a:t> </a:t>
            </a:r>
            <a:r>
              <a:rPr dirty="0" sz="1100" spc="-10" b="1">
                <a:latin typeface="Calibri"/>
                <a:cs typeface="Calibri"/>
              </a:rPr>
              <a:t>important</a:t>
            </a:r>
            <a:r>
              <a:rPr dirty="0" sz="1100" spc="-10">
                <a:latin typeface="Calibri"/>
                <a:cs typeface="Calibri"/>
              </a:rPr>
              <a:t>?</a:t>
            </a:r>
            <a:endParaRPr sz="1100">
              <a:latin typeface="Calibri"/>
              <a:cs typeface="Calibri"/>
            </a:endParaRPr>
          </a:p>
          <a:p>
            <a:pPr marL="12700" marR="79375">
              <a:lnSpc>
                <a:spcPct val="116799"/>
              </a:lnSpc>
              <a:spcBef>
                <a:spcPts val="1000"/>
              </a:spcBef>
            </a:pPr>
            <a:r>
              <a:rPr dirty="0" sz="1100">
                <a:latin typeface="Calibri"/>
                <a:cs typeface="Calibri"/>
              </a:rPr>
              <a:t>SEM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can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help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brands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increase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awareness.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Ultimately,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the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higher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a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brand’s</a:t>
            </a:r>
            <a:r>
              <a:rPr dirty="0" sz="1100" spc="-2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ads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appear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or</a:t>
            </a:r>
            <a:r>
              <a:rPr dirty="0" sz="1100" spc="-2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rank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on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search </a:t>
            </a:r>
            <a:r>
              <a:rPr dirty="0" sz="1100">
                <a:latin typeface="Calibri"/>
                <a:cs typeface="Calibri"/>
              </a:rPr>
              <a:t>engines,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the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more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likely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it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is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that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audiences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will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see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those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ads.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Appearing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at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the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top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of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SERPs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can</a:t>
            </a:r>
            <a:r>
              <a:rPr dirty="0" sz="1100" spc="-30">
                <a:latin typeface="Calibri"/>
                <a:cs typeface="Calibri"/>
              </a:rPr>
              <a:t> </a:t>
            </a:r>
            <a:r>
              <a:rPr dirty="0" sz="1100" spc="-20">
                <a:latin typeface="Calibri"/>
                <a:cs typeface="Calibri"/>
              </a:rPr>
              <a:t>help </a:t>
            </a:r>
            <a:r>
              <a:rPr dirty="0" sz="1100">
                <a:latin typeface="Calibri"/>
                <a:cs typeface="Calibri"/>
              </a:rPr>
              <a:t>brands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drive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awareness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and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purchase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intent,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and</a:t>
            </a:r>
            <a:r>
              <a:rPr dirty="0" sz="1100" spc="-3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gain</a:t>
            </a:r>
            <a:r>
              <a:rPr dirty="0" sz="1100" spc="-3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customer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trust.</a:t>
            </a:r>
            <a:endParaRPr sz="1100">
              <a:latin typeface="Calibri"/>
              <a:cs typeface="Calibri"/>
            </a:endParaRPr>
          </a:p>
          <a:p>
            <a:pPr marL="12700" marR="14604">
              <a:lnSpc>
                <a:spcPct val="117300"/>
              </a:lnSpc>
              <a:spcBef>
                <a:spcPts val="1000"/>
              </a:spcBef>
            </a:pPr>
            <a:r>
              <a:rPr dirty="0" sz="1100">
                <a:latin typeface="Calibri"/>
                <a:cs typeface="Calibri"/>
              </a:rPr>
              <a:t>Additionally,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SEM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is</a:t>
            </a:r>
            <a:r>
              <a:rPr dirty="0" sz="1100" spc="-3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an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important</a:t>
            </a:r>
            <a:r>
              <a:rPr dirty="0" sz="1100" spc="-2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way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for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marketers</a:t>
            </a:r>
            <a:r>
              <a:rPr dirty="0" sz="1100" spc="-3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to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drive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traffic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to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their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website,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landing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pages,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-25">
                <a:latin typeface="Calibri"/>
                <a:cs typeface="Calibri"/>
              </a:rPr>
              <a:t>and </a:t>
            </a:r>
            <a:r>
              <a:rPr dirty="0" sz="1100">
                <a:latin typeface="Calibri"/>
                <a:cs typeface="Calibri"/>
              </a:rPr>
              <a:t>product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pages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through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SERPs.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The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ultimate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goal</a:t>
            </a:r>
            <a:r>
              <a:rPr dirty="0" sz="1100" spc="-2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of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SEM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is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to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increase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the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visibility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of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your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website,</a:t>
            </a:r>
            <a:r>
              <a:rPr dirty="0" sz="1100" spc="-10">
                <a:latin typeface="Calibri"/>
                <a:cs typeface="Calibri"/>
              </a:rPr>
              <a:t> using </a:t>
            </a:r>
            <a:r>
              <a:rPr dirty="0" sz="1100">
                <a:latin typeface="Calibri"/>
                <a:cs typeface="Calibri"/>
              </a:rPr>
              <a:t>various</a:t>
            </a:r>
            <a:r>
              <a:rPr dirty="0" sz="1100" spc="-3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techniques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and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solutions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to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attract</a:t>
            </a:r>
            <a:r>
              <a:rPr dirty="0" sz="1100" spc="-2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more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visitors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to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your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website.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In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addition,</a:t>
            </a:r>
            <a:r>
              <a:rPr dirty="0" sz="1100" spc="-2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marketers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can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 spc="-20">
                <a:latin typeface="Calibri"/>
                <a:cs typeface="Calibri"/>
              </a:rPr>
              <a:t>also </a:t>
            </a:r>
            <a:r>
              <a:rPr dirty="0" sz="1100">
                <a:latin typeface="Calibri"/>
                <a:cs typeface="Calibri"/>
              </a:rPr>
              <a:t>use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paid</a:t>
            </a:r>
            <a:r>
              <a:rPr dirty="0" sz="1100" spc="-2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search,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contextual</a:t>
            </a:r>
            <a:r>
              <a:rPr dirty="0" sz="1100" spc="-3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promotion,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and</a:t>
            </a:r>
            <a:r>
              <a:rPr dirty="0" sz="1100" spc="-3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organic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search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rankings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to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increase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website</a:t>
            </a:r>
            <a:r>
              <a:rPr dirty="0" sz="1100" spc="-25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visibility.</a:t>
            </a:r>
            <a:endParaRPr sz="1100">
              <a:latin typeface="Calibri"/>
              <a:cs typeface="Calibri"/>
            </a:endParaRPr>
          </a:p>
          <a:p>
            <a:pPr marL="12700" marR="116839">
              <a:lnSpc>
                <a:spcPct val="117000"/>
              </a:lnSpc>
              <a:spcBef>
                <a:spcPts val="1000"/>
              </a:spcBef>
            </a:pPr>
            <a:r>
              <a:rPr dirty="0" sz="1100">
                <a:latin typeface="Calibri"/>
                <a:cs typeface="Calibri"/>
              </a:rPr>
              <a:t>When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it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comes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to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paid</a:t>
            </a:r>
            <a:r>
              <a:rPr dirty="0" sz="1100" spc="-10">
                <a:latin typeface="Calibri"/>
                <a:cs typeface="Calibri"/>
              </a:rPr>
              <a:t> advertising,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SEM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can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deliver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higher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click-through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rates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(CTR)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and</a:t>
            </a:r>
            <a:r>
              <a:rPr dirty="0" sz="1100" spc="-10">
                <a:latin typeface="Calibri"/>
                <a:cs typeface="Calibri"/>
              </a:rPr>
              <a:t> conversion </a:t>
            </a:r>
            <a:r>
              <a:rPr dirty="0" sz="1100">
                <a:latin typeface="Calibri"/>
                <a:cs typeface="Calibri"/>
              </a:rPr>
              <a:t>rates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than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other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passive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forms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of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marketing.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Moreover,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its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PPC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model</a:t>
            </a:r>
            <a:r>
              <a:rPr dirty="0" sz="1100" spc="-2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allows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businesses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to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easily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tailor </a:t>
            </a:r>
            <a:r>
              <a:rPr dirty="0" sz="1100">
                <a:latin typeface="Calibri"/>
                <a:cs typeface="Calibri"/>
              </a:rPr>
              <a:t>their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advertising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campaigns,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allowing</a:t>
            </a:r>
            <a:r>
              <a:rPr dirty="0" sz="1100" spc="-2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brands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to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focus</a:t>
            </a:r>
            <a:r>
              <a:rPr dirty="0" sz="1100" spc="-3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on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specific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keywords</a:t>
            </a:r>
            <a:r>
              <a:rPr dirty="0" sz="1100" spc="-2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to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help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reach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relevant audiences.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225"/>
              </a:spcBef>
            </a:pPr>
            <a:r>
              <a:rPr dirty="0" sz="1100" b="1">
                <a:latin typeface="Calibri"/>
                <a:cs typeface="Calibri"/>
              </a:rPr>
              <a:t>How</a:t>
            </a:r>
            <a:r>
              <a:rPr dirty="0" sz="1100" spc="-20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does</a:t>
            </a:r>
            <a:r>
              <a:rPr dirty="0" sz="1100" spc="-20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search</a:t>
            </a:r>
            <a:r>
              <a:rPr dirty="0" sz="1100" spc="-30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engine</a:t>
            </a:r>
            <a:r>
              <a:rPr dirty="0" sz="1100" spc="-25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marketing</a:t>
            </a:r>
            <a:r>
              <a:rPr dirty="0" sz="1100" spc="-35" b="1">
                <a:latin typeface="Calibri"/>
                <a:cs typeface="Calibri"/>
              </a:rPr>
              <a:t> </a:t>
            </a:r>
            <a:r>
              <a:rPr dirty="0" sz="1100" spc="-20" b="1">
                <a:latin typeface="Calibri"/>
                <a:cs typeface="Calibri"/>
              </a:rPr>
              <a:t>work</a:t>
            </a:r>
            <a:r>
              <a:rPr dirty="0" sz="1100" spc="-20">
                <a:latin typeface="Calibri"/>
                <a:cs typeface="Calibri"/>
              </a:rPr>
              <a:t>?</a:t>
            </a:r>
            <a:endParaRPr sz="1100">
              <a:latin typeface="Calibri"/>
              <a:cs typeface="Calibri"/>
            </a:endParaRPr>
          </a:p>
          <a:p>
            <a:pPr marL="12700" marR="81915">
              <a:lnSpc>
                <a:spcPct val="117000"/>
              </a:lnSpc>
              <a:spcBef>
                <a:spcPts val="1000"/>
              </a:spcBef>
            </a:pPr>
            <a:r>
              <a:rPr dirty="0" sz="1100">
                <a:latin typeface="Calibri"/>
                <a:cs typeface="Calibri"/>
              </a:rPr>
              <a:t>SEM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uses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paid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advertising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to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ensure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that</a:t>
            </a:r>
            <a:r>
              <a:rPr dirty="0" sz="1100" spc="-2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your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brand’s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goods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or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services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are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discoverable</a:t>
            </a:r>
            <a:r>
              <a:rPr dirty="0" sz="1100" spc="-2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by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customers </a:t>
            </a:r>
            <a:r>
              <a:rPr dirty="0" sz="1100">
                <a:latin typeface="Calibri"/>
                <a:cs typeface="Calibri"/>
              </a:rPr>
              <a:t>on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search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engine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results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pages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(SERPs).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When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a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user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enters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a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keyword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or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search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term,</a:t>
            </a:r>
            <a:r>
              <a:rPr dirty="0" sz="1100" spc="-2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SEM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displays</a:t>
            </a:r>
            <a:r>
              <a:rPr dirty="0" sz="1100" spc="50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your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brand</a:t>
            </a:r>
            <a:r>
              <a:rPr dirty="0" sz="1100" spc="-2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on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the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results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page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for</a:t>
            </a:r>
            <a:r>
              <a:rPr dirty="0" sz="1100" spc="-2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that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search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query.</a:t>
            </a:r>
            <a:r>
              <a:rPr dirty="0" sz="1100" spc="-25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Advertisers </a:t>
            </a:r>
            <a:r>
              <a:rPr dirty="0" sz="1100">
                <a:latin typeface="Calibri"/>
                <a:cs typeface="Calibri"/>
              </a:rPr>
              <a:t>pay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for</a:t>
            </a:r>
            <a:r>
              <a:rPr dirty="0" sz="1100" spc="-2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impressions,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which</a:t>
            </a:r>
            <a:r>
              <a:rPr dirty="0" sz="1100" spc="-2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help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direct </a:t>
            </a:r>
            <a:r>
              <a:rPr dirty="0" sz="1100">
                <a:latin typeface="Calibri"/>
                <a:cs typeface="Calibri"/>
              </a:rPr>
              <a:t>visitors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to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your</a:t>
            </a:r>
            <a:r>
              <a:rPr dirty="0" sz="1100" spc="-2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website,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landing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pages,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social</a:t>
            </a:r>
            <a:r>
              <a:rPr dirty="0" sz="1100" spc="-2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media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channels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or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product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pages.</a:t>
            </a:r>
            <a:endParaRPr sz="1100">
              <a:latin typeface="Calibri"/>
              <a:cs typeface="Calibri"/>
            </a:endParaRPr>
          </a:p>
          <a:p>
            <a:pPr marL="12700" marR="1063625">
              <a:lnSpc>
                <a:spcPct val="192700"/>
              </a:lnSpc>
            </a:pPr>
            <a:r>
              <a:rPr dirty="0" sz="1100">
                <a:latin typeface="Calibri"/>
                <a:cs typeface="Calibri"/>
              </a:rPr>
              <a:t>Simply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put,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marketers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need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to pay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or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bid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for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a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top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SERP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ad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spot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for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a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certain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keyword. </a:t>
            </a:r>
            <a:r>
              <a:rPr dirty="0" sz="1100">
                <a:latin typeface="Calibri"/>
                <a:cs typeface="Calibri"/>
              </a:rPr>
              <a:t>Keywords</a:t>
            </a:r>
            <a:r>
              <a:rPr dirty="0" sz="1100" spc="-3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and</a:t>
            </a:r>
            <a:r>
              <a:rPr dirty="0" sz="1100" spc="-2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account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structure</a:t>
            </a:r>
            <a:endParaRPr sz="1100">
              <a:latin typeface="Calibri"/>
              <a:cs typeface="Calibri"/>
            </a:endParaRPr>
          </a:p>
          <a:p>
            <a:pPr marL="12700" marR="5080">
              <a:lnSpc>
                <a:spcPct val="116900"/>
              </a:lnSpc>
              <a:spcBef>
                <a:spcPts val="1000"/>
              </a:spcBef>
            </a:pPr>
            <a:r>
              <a:rPr dirty="0" sz="1100">
                <a:latin typeface="Calibri"/>
                <a:cs typeface="Calibri"/>
              </a:rPr>
              <a:t>As</a:t>
            </a:r>
            <a:r>
              <a:rPr dirty="0" sz="1100" spc="-3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mentioned</a:t>
            </a:r>
            <a:r>
              <a:rPr dirty="0" sz="1100" spc="-2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above,</a:t>
            </a:r>
            <a:r>
              <a:rPr dirty="0" sz="1100" spc="-3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search</a:t>
            </a:r>
            <a:r>
              <a:rPr dirty="0" sz="1100" spc="-3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engine</a:t>
            </a:r>
            <a:r>
              <a:rPr dirty="0" sz="1100" spc="-2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providers</a:t>
            </a:r>
            <a:r>
              <a:rPr dirty="0" sz="1100" spc="-3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often</a:t>
            </a:r>
            <a:r>
              <a:rPr dirty="0" sz="1100" spc="-2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use</a:t>
            </a:r>
            <a:r>
              <a:rPr dirty="0" sz="1100" spc="-2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paid</a:t>
            </a:r>
            <a:r>
              <a:rPr dirty="0" sz="1100" spc="-3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search</a:t>
            </a:r>
            <a:r>
              <a:rPr dirty="0" sz="1100" spc="-2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programs.</a:t>
            </a:r>
            <a:r>
              <a:rPr dirty="0" sz="1100" spc="-4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Therefore,</a:t>
            </a:r>
            <a:r>
              <a:rPr dirty="0" sz="1100" spc="-2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brands</a:t>
            </a:r>
            <a:r>
              <a:rPr dirty="0" sz="1100" spc="-35">
                <a:latin typeface="Calibri"/>
                <a:cs typeface="Calibri"/>
              </a:rPr>
              <a:t> </a:t>
            </a:r>
            <a:r>
              <a:rPr dirty="0" sz="1100" spc="-25">
                <a:latin typeface="Calibri"/>
                <a:cs typeface="Calibri"/>
              </a:rPr>
              <a:t>can </a:t>
            </a:r>
            <a:r>
              <a:rPr dirty="0" sz="1100">
                <a:latin typeface="Calibri"/>
                <a:cs typeface="Calibri"/>
              </a:rPr>
              <a:t>conduct</a:t>
            </a:r>
            <a:r>
              <a:rPr dirty="0" sz="1100" spc="-2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keyword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research</a:t>
            </a:r>
            <a:r>
              <a:rPr dirty="0" sz="1100" spc="-3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and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create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ad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campaigns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targeting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specific</a:t>
            </a:r>
            <a:r>
              <a:rPr dirty="0" sz="1100" spc="-2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keywords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related</a:t>
            </a:r>
            <a:r>
              <a:rPr dirty="0" sz="1100" spc="-2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to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your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industry, </a:t>
            </a:r>
            <a:r>
              <a:rPr dirty="0" sz="1100">
                <a:latin typeface="Calibri"/>
                <a:cs typeface="Calibri"/>
              </a:rPr>
              <a:t>products</a:t>
            </a:r>
            <a:r>
              <a:rPr dirty="0" sz="1100" spc="-2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or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services.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When</a:t>
            </a:r>
            <a:r>
              <a:rPr dirty="0" sz="1100" spc="-3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users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search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for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these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keywords,</a:t>
            </a:r>
            <a:r>
              <a:rPr dirty="0" sz="1100" spc="-2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they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may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see</a:t>
            </a:r>
            <a:r>
              <a:rPr dirty="0" sz="1100" spc="-2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search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ads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at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the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top</a:t>
            </a:r>
            <a:r>
              <a:rPr dirty="0" sz="1100" spc="-25">
                <a:latin typeface="Calibri"/>
                <a:cs typeface="Calibri"/>
              </a:rPr>
              <a:t> or </a:t>
            </a:r>
            <a:r>
              <a:rPr dirty="0" sz="1100">
                <a:latin typeface="Calibri"/>
                <a:cs typeface="Calibri"/>
              </a:rPr>
              <a:t>bottom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of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the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SERP.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If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a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user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clicks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on</a:t>
            </a:r>
            <a:r>
              <a:rPr dirty="0" sz="1100" spc="-2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the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ad,</a:t>
            </a:r>
            <a:r>
              <a:rPr dirty="0" sz="1100" spc="-2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the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brand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pays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for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each</a:t>
            </a:r>
            <a:r>
              <a:rPr dirty="0" sz="1100" spc="-2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click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on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the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ad.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This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method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-25">
                <a:latin typeface="Calibri"/>
                <a:cs typeface="Calibri"/>
              </a:rPr>
              <a:t>is </a:t>
            </a:r>
            <a:r>
              <a:rPr dirty="0" sz="1100">
                <a:latin typeface="Calibri"/>
                <a:cs typeface="Calibri"/>
              </a:rPr>
              <a:t>called</a:t>
            </a:r>
            <a:r>
              <a:rPr dirty="0" sz="1100" spc="10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pay-per-</a:t>
            </a:r>
            <a:r>
              <a:rPr dirty="0" sz="1100">
                <a:latin typeface="Calibri"/>
                <a:cs typeface="Calibri"/>
              </a:rPr>
              <a:t>click</a:t>
            </a:r>
            <a:r>
              <a:rPr dirty="0" sz="1100" spc="15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advertising.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225"/>
              </a:spcBef>
            </a:pPr>
            <a:r>
              <a:rPr dirty="0" sz="1100">
                <a:latin typeface="Calibri"/>
                <a:cs typeface="Calibri"/>
              </a:rPr>
              <a:t>Promote</a:t>
            </a:r>
            <a:r>
              <a:rPr dirty="0" sz="1100" spc="-2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on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Amazon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shopping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search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results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-20">
                <a:latin typeface="Calibri"/>
                <a:cs typeface="Calibri"/>
              </a:rPr>
              <a:t>pages</a:t>
            </a:r>
            <a:endParaRPr sz="1100">
              <a:latin typeface="Calibri"/>
              <a:cs typeface="Calibri"/>
            </a:endParaRPr>
          </a:p>
          <a:p>
            <a:pPr marL="12700" marR="32384">
              <a:lnSpc>
                <a:spcPct val="117300"/>
              </a:lnSpc>
              <a:spcBef>
                <a:spcPts val="994"/>
              </a:spcBef>
            </a:pPr>
            <a:r>
              <a:rPr dirty="0" sz="1100">
                <a:latin typeface="Calibri"/>
                <a:cs typeface="Calibri"/>
              </a:rPr>
              <a:t>Developing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a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solid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SEM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plan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can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effectively</a:t>
            </a:r>
            <a:r>
              <a:rPr dirty="0" sz="1100" spc="-2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increase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your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brand's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visibility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in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search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results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pages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-25">
                <a:latin typeface="Calibri"/>
                <a:cs typeface="Calibri"/>
              </a:rPr>
              <a:t>and </a:t>
            </a:r>
            <a:r>
              <a:rPr dirty="0" sz="1100">
                <a:latin typeface="Calibri"/>
                <a:cs typeface="Calibri"/>
              </a:rPr>
              <a:t>help</a:t>
            </a:r>
            <a:r>
              <a:rPr dirty="0" sz="1100" spc="-2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drive</a:t>
            </a:r>
            <a:r>
              <a:rPr dirty="0" sz="1100" spc="-3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sales</a:t>
            </a:r>
            <a:r>
              <a:rPr dirty="0" sz="1100" spc="-2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wherever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customers</a:t>
            </a:r>
            <a:r>
              <a:rPr dirty="0" sz="1100" spc="-3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spend</a:t>
            </a:r>
            <a:r>
              <a:rPr dirty="0" sz="1100" spc="-3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their</a:t>
            </a:r>
            <a:r>
              <a:rPr dirty="0" sz="1100" spc="-3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time.</a:t>
            </a:r>
            <a:r>
              <a:rPr dirty="0" sz="1100" spc="-3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Amazon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Advertising's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Sponsored</a:t>
            </a:r>
            <a:r>
              <a:rPr dirty="0" sz="1100" spc="-3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Products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 spc="-25">
                <a:latin typeface="Calibri"/>
                <a:cs typeface="Calibri"/>
              </a:rPr>
              <a:t>can</a:t>
            </a:r>
            <a:r>
              <a:rPr dirty="0" sz="1100">
                <a:latin typeface="Calibri"/>
                <a:cs typeface="Calibri"/>
              </a:rPr>
              <a:t> help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you</a:t>
            </a:r>
            <a:r>
              <a:rPr dirty="0" sz="1100" spc="-2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create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ads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that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appear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on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Amazon's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relevant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shopping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search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results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pages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and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product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pages,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902004" y="865988"/>
            <a:ext cx="5668645" cy="4191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17300"/>
              </a:lnSpc>
              <a:spcBef>
                <a:spcPts val="95"/>
              </a:spcBef>
            </a:pPr>
            <a:r>
              <a:rPr dirty="0" sz="1100">
                <a:latin typeface="Calibri"/>
                <a:cs typeface="Calibri"/>
              </a:rPr>
              <a:t>helping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you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increase</a:t>
            </a:r>
            <a:r>
              <a:rPr dirty="0" sz="1100" spc="-2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product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sales.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By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showing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your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ads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on</a:t>
            </a:r>
            <a:r>
              <a:rPr dirty="0" sz="1100" spc="-3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more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channels,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you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can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help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customers </a:t>
            </a:r>
            <a:r>
              <a:rPr dirty="0" sz="1100">
                <a:latin typeface="Calibri"/>
                <a:cs typeface="Calibri"/>
              </a:rPr>
              <a:t>discover</a:t>
            </a:r>
            <a:r>
              <a:rPr dirty="0" sz="1100" spc="-3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your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products.</a:t>
            </a:r>
            <a:r>
              <a:rPr dirty="0" sz="1100" spc="-3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Learn</a:t>
            </a:r>
            <a:r>
              <a:rPr dirty="0" sz="1100" spc="-2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how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Sponsored</a:t>
            </a:r>
            <a:r>
              <a:rPr dirty="0" sz="1100" spc="-3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Products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can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help</a:t>
            </a:r>
            <a:r>
              <a:rPr dirty="0" sz="1100" spc="-3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you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develop</a:t>
            </a:r>
            <a:r>
              <a:rPr dirty="0" sz="1100" spc="-2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your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marketing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plan.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2024-04-26T05:23:20Z</dcterms:created>
  <dcterms:modified xsi:type="dcterms:W3CDTF">2024-04-26T05:23:20Z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2024-04-04T00:00:00Z</vt:filetime>
  </property>
  <property fmtid="{D5CDD505-2E9C-101B-9397-08002B2CF9AE}" pid="3" name="Creator">
    <vt:lpwstr>Microsoft® Word for Microsoft 365</vt:lpwstr>
  </property>
  <property fmtid="{D5CDD505-2E9C-101B-9397-08002B2CF9AE}" pid="4" name="LastSaved">
    <vt:filetime>2024-04-26T00:00:00Z</vt:filetime>
  </property>
  <property fmtid="{D5CDD505-2E9C-101B-9397-08002B2CF9AE}" pid="5" name="Producer">
    <vt:lpwstr>Microsoft® Word for Microsoft 365</vt:lpwstr>
  </property>
</Properties>
</file>