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9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dirty="0"/>
              <a:t>Dividendes distribués (en K €)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0.14359434128927245"/>
          <c:y val="0.2232862791879294"/>
          <c:w val="0.8240768600641587"/>
          <c:h val="0.67666588497988855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2464926054130110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43-4588-9B0D-9B675BE3774F}"/>
                </c:ext>
              </c:extLst>
            </c:dLbl>
            <c:dLbl>
              <c:idx val="1"/>
              <c:layout>
                <c:manualLayout>
                  <c:x val="0"/>
                  <c:y val="-0.1749818597687906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43-4588-9B0D-9B675BE3774F}"/>
                </c:ext>
              </c:extLst>
            </c:dLbl>
            <c:dLbl>
              <c:idx val="2"/>
              <c:layout>
                <c:manualLayout>
                  <c:x val="0"/>
                  <c:y val="-0.2267431190322037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43-4588-9B0D-9B675BE3774F}"/>
                </c:ext>
              </c:extLst>
            </c:dLbl>
            <c:dLbl>
              <c:idx val="3"/>
              <c:layout>
                <c:manualLayout>
                  <c:x val="3.2328798646568844E-3"/>
                  <c:y val="-0.2684448341549541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43-4588-9B0D-9B675BE3774F}"/>
                </c:ext>
              </c:extLst>
            </c:dLbl>
            <c:dLbl>
              <c:idx val="4"/>
              <c:layout>
                <c:manualLayout>
                  <c:x val="0"/>
                  <c:y val="-0.335661825306599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43-4588-9B0D-9B675BE377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Feuil1!$A$2:$A$4</c:f>
              <c:numCache>
                <c:formatCode>m/d/yyyy</c:formatCode>
                <c:ptCount val="3"/>
                <c:pt idx="0">
                  <c:v>43554</c:v>
                </c:pt>
                <c:pt idx="1">
                  <c:v>43920</c:v>
                </c:pt>
                <c:pt idx="2">
                  <c:v>44285</c:v>
                </c:pt>
              </c:numCache>
            </c:numRef>
          </c:cat>
          <c:val>
            <c:numRef>
              <c:f>Feuil1!$B$2:$B$4</c:f>
              <c:numCache>
                <c:formatCode>General</c:formatCode>
                <c:ptCount val="3"/>
                <c:pt idx="0">
                  <c:v>200</c:v>
                </c:pt>
                <c:pt idx="1">
                  <c:v>300</c:v>
                </c:pt>
                <c:pt idx="2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4F-4915-B17E-828A67B1BCFE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9625328"/>
        <c:axId val="529625656"/>
      </c:barChart>
      <c:catAx>
        <c:axId val="529625328"/>
        <c:scaling>
          <c:orientation val="minMax"/>
          <c:max val="5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9625656"/>
        <c:crosses val="autoZero"/>
        <c:auto val="0"/>
        <c:lblAlgn val="ctr"/>
        <c:lblOffset val="100"/>
        <c:noMultiLvlLbl val="1"/>
      </c:catAx>
      <c:valAx>
        <c:axId val="529625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9625328"/>
        <c:crosses val="autoZero"/>
        <c:crossBetween val="between"/>
      </c:valAx>
      <c:spPr>
        <a:noFill/>
        <a:ln>
          <a:noFill/>
        </a:ln>
        <a:effectLst>
          <a:glow rad="101600">
            <a:schemeClr val="accent1">
              <a:alpha val="40000"/>
            </a:schemeClr>
          </a:glow>
        </a:effectLst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dirty="0"/>
              <a:t>Capitaux propres (en K €)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280557580577462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BB-4DDE-9092-CC1C095CE5C4}"/>
                </c:ext>
              </c:extLst>
            </c:dLbl>
            <c:dLbl>
              <c:idx val="1"/>
              <c:layout>
                <c:manualLayout>
                  <c:x val="-5.9268779507377748E-17"/>
                  <c:y val="-0.3021389329295751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FBB-4DDE-9092-CC1C095CE5C4}"/>
                </c:ext>
              </c:extLst>
            </c:dLbl>
            <c:dLbl>
              <c:idx val="2"/>
              <c:layout>
                <c:manualLayout>
                  <c:x val="5.9268779507377748E-17"/>
                  <c:y val="-0.3129296091056313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BB-4DDE-9092-CC1C095CE5C4}"/>
                </c:ext>
              </c:extLst>
            </c:dLbl>
            <c:dLbl>
              <c:idx val="3"/>
              <c:layout>
                <c:manualLayout>
                  <c:x val="0"/>
                  <c:y val="-0.345301637633800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FBB-4DDE-9092-CC1C095CE5C4}"/>
                </c:ext>
              </c:extLst>
            </c:dLbl>
            <c:dLbl>
              <c:idx val="4"/>
              <c:layout>
                <c:manualLayout>
                  <c:x val="-1.185375590147555E-16"/>
                  <c:y val="-0.377673666161968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FBB-4DDE-9092-CC1C095CE5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Feuil1!$A$2:$A$4</c:f>
              <c:numCache>
                <c:formatCode>m/d/yyyy</c:formatCode>
                <c:ptCount val="3"/>
                <c:pt idx="0">
                  <c:v>43554</c:v>
                </c:pt>
                <c:pt idx="1">
                  <c:v>43920</c:v>
                </c:pt>
                <c:pt idx="2">
                  <c:v>44285</c:v>
                </c:pt>
              </c:numCache>
            </c:numRef>
          </c:cat>
          <c:val>
            <c:numRef>
              <c:f>Feuil1!$B$2:$B$4</c:f>
              <c:numCache>
                <c:formatCode>#,##0</c:formatCode>
                <c:ptCount val="3"/>
                <c:pt idx="0">
                  <c:v>943</c:v>
                </c:pt>
                <c:pt idx="1">
                  <c:v>1051</c:v>
                </c:pt>
                <c:pt idx="2">
                  <c:v>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71-44CC-8763-81307BB56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9625328"/>
        <c:axId val="529625656"/>
      </c:barChart>
      <c:catAx>
        <c:axId val="529625328"/>
        <c:scaling>
          <c:orientation val="minMax"/>
          <c:max val="5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9625656"/>
        <c:crosses val="autoZero"/>
        <c:auto val="0"/>
        <c:lblAlgn val="ctr"/>
        <c:lblOffset val="100"/>
        <c:noMultiLvlLbl val="1"/>
      </c:catAx>
      <c:valAx>
        <c:axId val="529625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9625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E851A-4BE1-429D-8B6F-B15148781AE8}" type="datetimeFigureOut">
              <a:rPr lang="fr-FR" smtClean="0"/>
              <a:t>27/05/2022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E02C7-F7AE-42E6-AFBB-AA4659F42F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92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413f34e53_0_51:notes"/>
          <p:cNvSpPr txBox="1">
            <a:spLocks noGrp="1"/>
          </p:cNvSpPr>
          <p:nvPr>
            <p:ph type="body" idx="1"/>
          </p:nvPr>
        </p:nvSpPr>
        <p:spPr>
          <a:xfrm>
            <a:off x="898102" y="4686499"/>
            <a:ext cx="493956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693" rIns="91411" bIns="45693" anchor="t" anchorCtr="0">
            <a:noAutofit/>
          </a:bodyPr>
          <a:lstStyle/>
          <a:p>
            <a:pPr marL="0" indent="0">
              <a:lnSpc>
                <a:spcPct val="117999"/>
              </a:lnSpc>
              <a:buSzPts val="2200"/>
              <a:buNone/>
            </a:pPr>
            <a:endParaRPr/>
          </a:p>
        </p:txBody>
      </p:sp>
      <p:sp>
        <p:nvSpPr>
          <p:cNvPr id="141" name="Google Shape;141;ge413f34e53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07111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3C460EB-6C53-464B-AAD3-4A3DFBF013E0}"/>
              </a:ext>
            </a:extLst>
          </p:cNvPr>
          <p:cNvSpPr txBox="1"/>
          <p:nvPr userDrawn="1"/>
        </p:nvSpPr>
        <p:spPr>
          <a:xfrm rot="19299288">
            <a:off x="2288146" y="2931396"/>
            <a:ext cx="7615708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867" b="1" dirty="0">
                <a:solidFill>
                  <a:schemeClr val="bg1">
                    <a:lumMod val="75000"/>
                  </a:schemeClr>
                </a:solidFill>
              </a:rPr>
              <a:t>XXXX</a:t>
            </a:r>
          </a:p>
        </p:txBody>
      </p:sp>
    </p:spTree>
    <p:extLst>
      <p:ext uri="{BB962C8B-B14F-4D97-AF65-F5344CB8AC3E}">
        <p14:creationId xmlns:p14="http://schemas.microsoft.com/office/powerpoint/2010/main" val="409339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Main Slide">
  <p:cSld name="3_Main Sl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954533" y="5752605"/>
            <a:ext cx="354400" cy="1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marR="0" lvl="0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 i="0" u="none" strike="noStrike" cap="none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1219170" marR="0" lvl="1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828754" marR="0" lvl="2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438339" marR="0" lvl="3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047924" marR="0" lvl="4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657509" marR="0" lvl="5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267093" marR="0" lvl="6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4876678" marR="0" lvl="7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486263" marR="0" lvl="8" indent="-30479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 dirty="0"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1419275" y="5751053"/>
            <a:ext cx="254800" cy="1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lnSpcReduction="20000"/>
          </a:bodyPr>
          <a:lstStyle>
            <a:lvl1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1pPr>
            <a:lvl2pPr marL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2pPr>
            <a:lvl3pPr marL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3pPr>
            <a:lvl4pPr marL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4pPr>
            <a:lvl5pPr marL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5pPr>
            <a:lvl6pPr marL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6pPr>
            <a:lvl7pPr marL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7pPr>
            <a:lvl8pPr marL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8pPr>
            <a:lvl9pPr marL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056"/>
              </a:buClr>
              <a:buSzPts val="800"/>
              <a:buFont typeface="Inter"/>
              <a:buNone/>
              <a:defRPr sz="1067" b="1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sz="1333" b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3" descr="Image Large.jpg"/>
          <p:cNvPicPr preferRelativeResize="0"/>
          <p:nvPr/>
        </p:nvPicPr>
        <p:blipFill rotWithShape="1">
          <a:blip r:embed="rId2">
            <a:alphaModFix/>
          </a:blip>
          <a:srcRect t="26853" b="26848"/>
          <a:stretch/>
        </p:blipFill>
        <p:spPr>
          <a:xfrm>
            <a:off x="0" y="1"/>
            <a:ext cx="12192000" cy="3174999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1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Helvetica Neue"/>
              <a:buNone/>
              <a:defRPr sz="4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978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sposition personnalisée">
  <p:cSld name="2_Disposition personnalisée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>
            <a:spLocks noGrp="1"/>
          </p:cNvSpPr>
          <p:nvPr>
            <p:ph type="pic" idx="2"/>
          </p:nvPr>
        </p:nvSpPr>
        <p:spPr>
          <a:xfrm>
            <a:off x="0" y="3429000"/>
            <a:ext cx="12192000" cy="34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275" tIns="17150" rIns="34275" bIns="1715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Helvetica Neue"/>
              <a:buNone/>
              <a:defRPr sz="28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018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384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52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20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90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34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591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79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fr-FR" smtClean="0"/>
              <a:pPr algn="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88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9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5DBA07D-A197-4F82-9934-9E049E19DBBB}"/>
              </a:ext>
            </a:extLst>
          </p:cNvPr>
          <p:cNvSpPr txBox="1"/>
          <p:nvPr userDrawn="1"/>
        </p:nvSpPr>
        <p:spPr>
          <a:xfrm>
            <a:off x="2" y="6614879"/>
            <a:ext cx="12542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Strictement confidentiel – Société XXXX						                 </a:t>
            </a:r>
            <a:fld id="{A1C3F2B2-24CA-46EF-AC52-B21E1C4797EB}" type="slidenum">
              <a:rPr lang="fr-FR" sz="1200" smtClean="0">
                <a:solidFill>
                  <a:schemeClr val="bg1">
                    <a:lumMod val="50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‹N°›</a:t>
            </a:fld>
            <a:endParaRPr lang="fr-FR" sz="1200" dirty="0">
              <a:solidFill>
                <a:schemeClr val="bg1">
                  <a:lumMod val="50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cxnSp>
        <p:nvCxnSpPr>
          <p:cNvPr id="5" name="Google Shape;137;p23">
            <a:extLst>
              <a:ext uri="{FF2B5EF4-FFF2-40B4-BE49-F238E27FC236}">
                <a16:creationId xmlns:a16="http://schemas.microsoft.com/office/drawing/2014/main" id="{BFE5E4C5-4915-4BD8-A4B2-CB23EA2C8923}"/>
              </a:ext>
            </a:extLst>
          </p:cNvPr>
          <p:cNvCxnSpPr>
            <a:cxnSpLocks/>
          </p:cNvCxnSpPr>
          <p:nvPr userDrawn="1"/>
        </p:nvCxnSpPr>
        <p:spPr>
          <a:xfrm>
            <a:off x="130103" y="6669912"/>
            <a:ext cx="510645" cy="0"/>
          </a:xfrm>
          <a:prstGeom prst="straightConnector1">
            <a:avLst/>
          </a:prstGeom>
          <a:noFill/>
          <a:ln w="6350" cap="flat" cmpd="sng">
            <a:solidFill>
              <a:srgbClr val="BEC3C6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417350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4"/>
          <p:cNvSpPr txBox="1"/>
          <p:nvPr/>
        </p:nvSpPr>
        <p:spPr>
          <a:xfrm>
            <a:off x="396333" y="72569"/>
            <a:ext cx="7762088" cy="3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defTabSz="1219170">
              <a:buClr>
                <a:srgbClr val="4C5056"/>
              </a:buClr>
              <a:buSzPts val="1900"/>
              <a:defRPr/>
            </a:pPr>
            <a:r>
              <a:rPr lang="fr-FR" sz="2533" b="1" kern="0" dirty="0">
                <a:solidFill>
                  <a:srgbClr val="4C5056"/>
                </a:solidFill>
                <a:latin typeface="Inter"/>
                <a:ea typeface="Inter"/>
                <a:cs typeface="Inter"/>
                <a:sym typeface="Inter"/>
              </a:rPr>
              <a:t>IV. Eléments financiers</a:t>
            </a:r>
            <a:endParaRPr sz="2533" b="1" kern="0" dirty="0">
              <a:solidFill>
                <a:srgbClr val="4C5056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144" name="Google Shape;144;p24"/>
          <p:cNvCxnSpPr/>
          <p:nvPr/>
        </p:nvCxnSpPr>
        <p:spPr>
          <a:xfrm>
            <a:off x="396333" y="822504"/>
            <a:ext cx="1920000" cy="0"/>
          </a:xfrm>
          <a:prstGeom prst="straightConnector1">
            <a:avLst/>
          </a:prstGeom>
          <a:noFill/>
          <a:ln w="12700" cap="flat" cmpd="sng">
            <a:solidFill>
              <a:srgbClr val="BEC3C6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146" name="Google Shape;146;p24"/>
          <p:cNvSpPr txBox="1"/>
          <p:nvPr/>
        </p:nvSpPr>
        <p:spPr>
          <a:xfrm>
            <a:off x="396333" y="475104"/>
            <a:ext cx="7995827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defTabSz="1219170">
              <a:buClr>
                <a:srgbClr val="797D84"/>
              </a:buClr>
              <a:buSzPts val="1400"/>
              <a:defRPr/>
            </a:pPr>
            <a:r>
              <a:rPr lang="fr-FR" sz="1867" kern="0" dirty="0">
                <a:solidFill>
                  <a:srgbClr val="797D84"/>
                </a:solidFill>
                <a:latin typeface="Roboto Light"/>
                <a:ea typeface="Roboto Light"/>
                <a:cs typeface="Roboto Light"/>
                <a:sym typeface="Roboto Light"/>
              </a:rPr>
              <a:t>4.4 Evolution des dividendes distribués et des capitaux propres sur 3 ans</a:t>
            </a:r>
            <a:endParaRPr sz="1867" kern="0" dirty="0">
              <a:solidFill>
                <a:srgbClr val="797D84"/>
              </a:solidFill>
              <a:highlight>
                <a:srgbClr val="FFFF00"/>
              </a:highlight>
              <a:latin typeface="Roboto Light"/>
              <a:ea typeface="Roboto Light"/>
              <a:cs typeface="Roboto Light"/>
              <a:sym typeface="Roboto Light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B981FBD7-2AD9-459D-908B-7FA10B5E46EB}"/>
              </a:ext>
            </a:extLst>
          </p:cNvPr>
          <p:cNvGraphicFramePr/>
          <p:nvPr/>
        </p:nvGraphicFramePr>
        <p:xfrm>
          <a:off x="396333" y="1341124"/>
          <a:ext cx="5237848" cy="313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EC10E4A7-FDF9-4B19-A17C-61DE29B15DBC}"/>
              </a:ext>
            </a:extLst>
          </p:cNvPr>
          <p:cNvGraphicFramePr/>
          <p:nvPr/>
        </p:nvGraphicFramePr>
        <p:xfrm>
          <a:off x="6096000" y="1341124"/>
          <a:ext cx="5237848" cy="313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1060771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7BC82F4FE25B489E7CA5520438427C" ma:contentTypeVersion="11" ma:contentTypeDescription="Create a new document." ma:contentTypeScope="" ma:versionID="bc984893402472b4402b48f0ac691503">
  <xsd:schema xmlns:xsd="http://www.w3.org/2001/XMLSchema" xmlns:xs="http://www.w3.org/2001/XMLSchema" xmlns:p="http://schemas.microsoft.com/office/2006/metadata/properties" xmlns:ns3="8602ea39-7e4e-4cea-9b96-d64cd3032e5c" xmlns:ns4="bfaa2d57-3f5e-433f-afd5-5a53ded2bef3" targetNamespace="http://schemas.microsoft.com/office/2006/metadata/properties" ma:root="true" ma:fieldsID="6004d21bfddbddbb361ddd84fd443617" ns3:_="" ns4:_="">
    <xsd:import namespace="8602ea39-7e4e-4cea-9b96-d64cd3032e5c"/>
    <xsd:import namespace="bfaa2d57-3f5e-433f-afd5-5a53ded2be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02ea39-7e4e-4cea-9b96-d64cd3032e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a2d57-3f5e-433f-afd5-5a53ded2be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B38AFC-7A20-4F38-9FCE-5C30B73C67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02ea39-7e4e-4cea-9b96-d64cd3032e5c"/>
    <ds:schemaRef ds:uri="bfaa2d57-3f5e-433f-afd5-5a53ded2be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CE9BB1-4EDD-4B33-95CD-8E1F7C44A839}">
  <ds:schemaRefs>
    <ds:schemaRef ds:uri="http://purl.org/dc/elements/1.1/"/>
    <ds:schemaRef ds:uri="http://schemas.microsoft.com/office/2006/metadata/properties"/>
    <ds:schemaRef ds:uri="8602ea39-7e4e-4cea-9b96-d64cd3032e5c"/>
    <ds:schemaRef ds:uri="http://purl.org/dc/terms/"/>
    <ds:schemaRef ds:uri="http://schemas.openxmlformats.org/package/2006/metadata/core-properties"/>
    <ds:schemaRef ds:uri="bfaa2d57-3f5e-433f-afd5-5a53ded2bef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446DCCB-AF0C-43AA-B046-7FE64DB0E0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Grand écran</PresentationFormat>
  <Paragraphs>12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Simple Light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>Julien.mangin</cp:lastModifiedBy>
  <cp:revision>4</cp:revision>
  <dcterms:created xsi:type="dcterms:W3CDTF">2022-05-27T13:36:36Z</dcterms:created>
  <dcterms:modified xsi:type="dcterms:W3CDTF">2022-05-27T13:39:05Z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0x010100047BC82F4FE25B489E7CA5520438427C</vt:lpwstr>
  </property>
</Properties>
</file>