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B2648-7DA6-414D-AA75-567FDE4E62E1}" type="datetimeFigureOut">
              <a:rPr lang="fr-FR" smtClean="0"/>
              <a:t>22/09/2021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763F5-7C09-40AA-A713-479BB6324A7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nglais.discip.ac-caen.fr/spip.php?article443&amp;fbclid=IwAR13wA2I4ilv4PoLtCJ4V7lJFMwFW2jamtQrdoVNmu_mCzIGaAyWmuI6NK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ducation.gouv.fr/sites/default/files/2020-03/anglais-monde-contemporain-ce-projet-de-programme-a-t-remis-au-ministre-en-mars-2020-et-rentrera-en-vigueur-la-rentr-e-2020--66048.pdf" TargetMode="External"/><Relationship Id="rId4" Type="http://schemas.openxmlformats.org/officeDocument/2006/relationships/hyperlink" Target="file:///C:\Users\Proprietaire\AppData\Local\Temp\spe-llcer-amc-2021-metro-cand-libre-2-sujet-officie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4714908"/>
          </a:xfrm>
        </p:spPr>
        <p:txBody>
          <a:bodyPr>
            <a:normAutofit/>
          </a:bodyPr>
          <a:lstStyle/>
          <a:p>
            <a:r>
              <a:rPr lang="fr-FR" sz="3600" dirty="0" smtClean="0"/>
              <a:t>Spécialité Langues, Littératures, Cultures Etrangères et Régionales (LLCE)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</a:t>
            </a:r>
            <a:br>
              <a:rPr lang="fr-FR" dirty="0" smtClean="0"/>
            </a:br>
            <a:r>
              <a:rPr lang="fr-FR" dirty="0" smtClean="0"/>
              <a:t>Anglais Monde Contemporain </a:t>
            </a:r>
            <a:br>
              <a:rPr lang="fr-FR" dirty="0" smtClean="0"/>
            </a:br>
            <a:r>
              <a:rPr lang="fr-FR" dirty="0" smtClean="0"/>
              <a:t>(AMC) </a:t>
            </a:r>
            <a:br>
              <a:rPr lang="fr-FR" dirty="0" smtClean="0"/>
            </a:br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285992"/>
            <a:ext cx="8001056" cy="5143536"/>
          </a:xfrm>
        </p:spPr>
        <p:txBody>
          <a:bodyPr>
            <a:noAutofit/>
          </a:bodyPr>
          <a:lstStyle/>
          <a:p>
            <a:pPr algn="l"/>
            <a:r>
              <a:rPr lang="fr-FR" sz="2400" dirty="0" smtClean="0"/>
              <a:t>- 4 heures par semaine (dont un créneau de deux heures) en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 ; 6 heures en Terminale;</a:t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- niveau visé en fin de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: B2/ C1 ; en fin de terminale : C1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coefficient 16 si spécialité maintenue en Terminale;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coefficient 8 si spécialité suivie en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 seulement;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un devoir type bac trimestriel (écrit)</a:t>
            </a:r>
            <a:br>
              <a:rPr lang="fr-FR" sz="2400" dirty="0" smtClean="0"/>
            </a:br>
            <a:r>
              <a:rPr lang="fr-FR" sz="2400" dirty="0" smtClean="0"/>
              <a:t>N°1 : mardi 9 novembre (2h)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01056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928662" y="1214422"/>
            <a:ext cx="7643866" cy="56323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sz="2400" dirty="0" smtClean="0"/>
              <a:t>« Explorer la langue anglaise  et le monde anglophone contemporain de manière approfondie »</a:t>
            </a:r>
          </a:p>
          <a:p>
            <a:endParaRPr lang="fr-FR" sz="2400" dirty="0"/>
          </a:p>
          <a:p>
            <a:pPr algn="just">
              <a:buFontTx/>
              <a:buChar char="-"/>
            </a:pPr>
            <a:r>
              <a:rPr lang="fr-FR" sz="2400" dirty="0" smtClean="0"/>
              <a:t>Initiation à l’autonomie, au travail de recherche et au développement du sens critique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 smtClean="0"/>
              <a:t>Une grande variété de supports en lien avec l’actualité du monde anglophone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/>
              <a:t> </a:t>
            </a:r>
            <a:r>
              <a:rPr lang="fr-FR" sz="2400" dirty="0" smtClean="0"/>
              <a:t>Développer le goût de lire, de parler et écouter/regarder des documents authentiques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/>
              <a:t> </a:t>
            </a:r>
            <a:r>
              <a:rPr lang="fr-FR" sz="2400" dirty="0" smtClean="0"/>
              <a:t>Proposer une entrée dans les réalités et les problématiques contemporaines des pays anglophones.</a:t>
            </a:r>
          </a:p>
          <a:p>
            <a:pPr algn="ctr"/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5429256" y="50004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PRINCIPES ET OBJECTIFS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01056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928662" y="1214422"/>
            <a:ext cx="7643866" cy="41549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sz="2400" dirty="0" smtClean="0"/>
              <a:t>Thématiques de la classe de première</a:t>
            </a:r>
          </a:p>
          <a:p>
            <a:endParaRPr lang="fr-FR" sz="2400" dirty="0"/>
          </a:p>
          <a:p>
            <a:pPr marL="457200" indent="-457200" algn="ctr">
              <a:buAutoNum type="arabicParenR"/>
            </a:pPr>
            <a:r>
              <a:rPr lang="fr-FR" sz="2400" b="1" dirty="0" smtClean="0"/>
              <a:t>Savoirs, création, innovation</a:t>
            </a:r>
          </a:p>
          <a:p>
            <a:pPr marL="457200" indent="-457200" algn="ctr"/>
            <a:r>
              <a:rPr lang="fr-FR" sz="2400" dirty="0" smtClean="0"/>
              <a:t>- Production et circulation des savoirs</a:t>
            </a:r>
          </a:p>
          <a:p>
            <a:pPr marL="457200" indent="-457200" algn="ctr">
              <a:buFontTx/>
              <a:buChar char="-"/>
            </a:pPr>
            <a:r>
              <a:rPr lang="fr-FR" sz="2400" dirty="0" smtClean="0"/>
              <a:t>Sciences et techniques, promesses et défis</a:t>
            </a:r>
          </a:p>
          <a:p>
            <a:pPr marL="457200" indent="-457200" algn="ctr"/>
            <a:endParaRPr lang="fr-FR" sz="2400" dirty="0"/>
          </a:p>
          <a:p>
            <a:pPr marL="457200" indent="-457200" algn="ctr"/>
            <a:r>
              <a:rPr lang="fr-FR" sz="2400" dirty="0" smtClean="0"/>
              <a:t>2) </a:t>
            </a:r>
            <a:r>
              <a:rPr lang="fr-FR" sz="2400" b="1" dirty="0" smtClean="0"/>
              <a:t>Représentations</a:t>
            </a:r>
          </a:p>
          <a:p>
            <a:pPr marL="457200" indent="-457200" algn="ctr">
              <a:buFontTx/>
              <a:buChar char="-"/>
            </a:pPr>
            <a:r>
              <a:rPr lang="fr-FR" sz="2400" dirty="0" smtClean="0"/>
              <a:t>Faire entendre sa voix: représentation et participation</a:t>
            </a:r>
          </a:p>
          <a:p>
            <a:pPr marL="457200" indent="-457200" algn="ctr">
              <a:buFontTx/>
              <a:buChar char="-"/>
            </a:pPr>
            <a:r>
              <a:rPr lang="fr-FR" sz="2400" dirty="0" smtClean="0"/>
              <a:t>Informer et s’informer</a:t>
            </a:r>
          </a:p>
          <a:p>
            <a:pPr marL="457200" indent="-457200" algn="ctr">
              <a:buFontTx/>
              <a:buChar char="-"/>
            </a:pPr>
            <a:r>
              <a:rPr lang="fr-FR" sz="2400" dirty="0" smtClean="0"/>
              <a:t>Représenter le monde et se représenter</a:t>
            </a:r>
          </a:p>
          <a:p>
            <a:pPr marL="457200" indent="-457200" algn="ctr">
              <a:buAutoNum type="arabicParenR"/>
            </a:pP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357950" y="428604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PROGRAMME</a:t>
            </a:r>
          </a:p>
          <a:p>
            <a:endParaRPr lang="fr-FR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01056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928662" y="1214422"/>
            <a:ext cx="7643866" cy="60016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sz="2400" dirty="0" smtClean="0"/>
              <a:t>« Approche actionnelle et démarche de projet: développer l’autonomie de l’élève »</a:t>
            </a:r>
          </a:p>
          <a:p>
            <a:endParaRPr lang="fr-FR" sz="2400" dirty="0"/>
          </a:p>
          <a:p>
            <a:pPr algn="just">
              <a:buFontTx/>
              <a:buChar char="-"/>
            </a:pPr>
            <a:r>
              <a:rPr lang="fr-FR" sz="2400" dirty="0" smtClean="0"/>
              <a:t> Mise en œuvre de projets concrets (ex: revue de presse)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 smtClean="0"/>
              <a:t> Vers une plus grande autonomie (justifier ses choix-&gt; débats, organiser son travail en vue d’une tâche)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/>
              <a:t> </a:t>
            </a:r>
            <a:r>
              <a:rPr lang="fr-FR" sz="2400" dirty="0" smtClean="0"/>
              <a:t>Constitution d’un dossier incluant des documents travaillés en classe et des documents personnels ;</a:t>
            </a:r>
          </a:p>
          <a:p>
            <a:pPr algn="just">
              <a:buFontTx/>
              <a:buChar char="-"/>
            </a:pP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/>
              <a:t> </a:t>
            </a:r>
            <a:r>
              <a:rPr lang="fr-FR" sz="2400" dirty="0" smtClean="0"/>
              <a:t>Entraînement à </a:t>
            </a:r>
            <a:r>
              <a:rPr lang="fr-FR" sz="2400" b="1" dirty="0" smtClean="0"/>
              <a:t>l’analyse</a:t>
            </a:r>
            <a:r>
              <a:rPr lang="fr-FR" sz="2400" dirty="0" smtClean="0"/>
              <a:t> de documents iconographiques ;</a:t>
            </a:r>
          </a:p>
          <a:p>
            <a:pPr algn="just">
              <a:buFontTx/>
              <a:buChar char="-"/>
            </a:pPr>
            <a:endParaRPr lang="fr-FR" sz="2400" dirty="0"/>
          </a:p>
          <a:p>
            <a:pPr algn="just">
              <a:buFontTx/>
              <a:buChar char="-"/>
            </a:pPr>
            <a:r>
              <a:rPr lang="fr-FR" sz="2400" dirty="0" smtClean="0"/>
              <a:t>Utilisation fréquente de l’outil numérique (consultation de ressources, enregistrements, visioconférence…).</a:t>
            </a:r>
          </a:p>
          <a:p>
            <a:pPr algn="ctr"/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714744" y="500042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APPROCHES DIDACTIQUES ET PEDAGOGIQUES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01056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7072330" y="50004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EPREUVES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28662" y="1500174"/>
            <a:ext cx="76438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 classe de terminale : </a:t>
            </a:r>
          </a:p>
          <a:p>
            <a:r>
              <a:rPr lang="fr-FR" u="sng" dirty="0" smtClean="0"/>
              <a:t>A l’écrit</a:t>
            </a:r>
          </a:p>
          <a:p>
            <a:pPr>
              <a:buFontTx/>
              <a:buChar char="-"/>
            </a:pPr>
            <a:r>
              <a:rPr lang="fr-FR" dirty="0" smtClean="0"/>
              <a:t>Épreuve de 3h30 ; achat d’un dictionnaire unilingue ;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Synthèse (16 points) ;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Traduction ou transposition (4 points).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r>
              <a:rPr lang="fr-FR" u="sng" dirty="0" smtClean="0"/>
              <a:t>A l’oral</a:t>
            </a:r>
          </a:p>
          <a:p>
            <a:pPr algn="just"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Présentation d’un dossier personnel (</a:t>
            </a:r>
            <a:r>
              <a:rPr lang="fr-FR" i="1" dirty="0" smtClean="0"/>
              <a:t>portfolio</a:t>
            </a:r>
            <a:r>
              <a:rPr lang="fr-FR" dirty="0" smtClean="0"/>
              <a:t>) sur une thématique en lien avec le programme de 1</a:t>
            </a:r>
            <a:r>
              <a:rPr lang="fr-FR" baseline="30000" dirty="0" smtClean="0"/>
              <a:t>ère</a:t>
            </a:r>
            <a:r>
              <a:rPr lang="fr-FR" dirty="0" smtClean="0"/>
              <a:t> ou de Terminale ; 20 minutes d’oral (10 minutes de présentation seul, 10 minutes d’entretien avec le jury, le tout en anglais) </a:t>
            </a:r>
          </a:p>
          <a:p>
            <a:pPr algn="just"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Les élèves préparent deux thématiques, l’examinateur en choisit une ;</a:t>
            </a:r>
          </a:p>
          <a:p>
            <a:pPr algn="just"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Les élèves sont encouragés à débuter la constitution de leur dossier dès la classe de première. 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b="1" dirty="0" smtClean="0"/>
              <a:t>En classe de 1</a:t>
            </a:r>
            <a:r>
              <a:rPr lang="fr-FR" b="1" baseline="30000" dirty="0" smtClean="0"/>
              <a:t>ère</a:t>
            </a:r>
            <a:r>
              <a:rPr lang="fr-FR" b="1" dirty="0" smtClean="0"/>
              <a:t> (spécialité abandonnée) : </a:t>
            </a:r>
            <a:r>
              <a:rPr lang="fr-FR" dirty="0" smtClean="0"/>
              <a:t>prise en compte des notes de l’année (contrôle continu) , coefficient 8.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01056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https://admin.google.com/u/3/ac/images/logo.gif?uid=111430676593988827875&amp;service=google_gsuit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21457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928662" y="1500174"/>
            <a:ext cx="76438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Les épreuves :</a:t>
            </a:r>
          </a:p>
          <a:p>
            <a:r>
              <a:rPr lang="fr-FR" dirty="0" smtClean="0">
                <a:hlinkClick r:id="rId3"/>
              </a:rPr>
              <a:t>https://anglais.discip.ac-caen.fr/spip.php?article443&amp;fbclid=IwAR13wA2I4ilv4PoLtCJ4V7lJFMwFW2jamtQrdoVNmu_mCzIGaAyWmuI6NKo</a:t>
            </a:r>
            <a:r>
              <a:rPr lang="fr-FR" dirty="0" smtClean="0"/>
              <a:t>  </a:t>
            </a:r>
          </a:p>
          <a:p>
            <a:endParaRPr lang="fr-FR" b="1" dirty="0"/>
          </a:p>
          <a:p>
            <a:r>
              <a:rPr lang="fr-FR" b="1" dirty="0" smtClean="0"/>
              <a:t>Exemple de sujet :</a:t>
            </a:r>
          </a:p>
          <a:p>
            <a:r>
              <a:rPr lang="fr-FR" dirty="0" smtClean="0">
                <a:hlinkClick r:id="rId4" action="ppaction://hlinkfile"/>
              </a:rPr>
              <a:t>file:///C:/Users/PROPRI~1/AppData/Local/Temp/spe-llcer-amc-2021-metro-cand-libre-2-sujet-officiel.pdf</a:t>
            </a:r>
            <a:r>
              <a:rPr lang="fr-FR" dirty="0" smtClean="0"/>
              <a:t> </a:t>
            </a:r>
          </a:p>
          <a:p>
            <a:endParaRPr lang="fr-FR" b="1" dirty="0"/>
          </a:p>
          <a:p>
            <a:r>
              <a:rPr lang="fr-FR" b="1" dirty="0" smtClean="0"/>
              <a:t>Instructions officielles (programme) :</a:t>
            </a:r>
          </a:p>
          <a:p>
            <a:r>
              <a:rPr lang="fr-FR" dirty="0" smtClean="0">
                <a:hlinkClick r:id="rId5"/>
              </a:rPr>
              <a:t>https://www.education.gouv.fr/sites/default/files/2020-03/anglais-monde-contemporain-ce-projet-de-programme-a-t-remis-au-ministre-en-mars-2020-et-rentrera-en-vigueur-la-rentr-e-2020--66048.pdf</a:t>
            </a:r>
            <a:r>
              <a:rPr lang="fr-FR" dirty="0" smtClean="0"/>
              <a:t> </a:t>
            </a:r>
          </a:p>
          <a:p>
            <a:endParaRPr lang="fr-FR" b="1" dirty="0"/>
          </a:p>
          <a:p>
            <a:pPr algn="ctr"/>
            <a:r>
              <a:rPr lang="fr-FR" dirty="0" smtClean="0"/>
              <a:t>Nous contacter sur Ecole Directe :</a:t>
            </a:r>
          </a:p>
          <a:p>
            <a:pPr algn="ctr"/>
            <a:r>
              <a:rPr lang="fr-FR" dirty="0" smtClean="0"/>
              <a:t>- Mme EOZENOU (groupe B)</a:t>
            </a:r>
          </a:p>
          <a:p>
            <a:pPr algn="ctr"/>
            <a:r>
              <a:rPr lang="fr-FR" dirty="0" smtClean="0"/>
              <a:t>- M. STEPHAN (groupe A)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266</Words>
  <Application>Microsoft Office PowerPoint</Application>
  <PresentationFormat>Affichage à l'écran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Spécialité Langues, Littératures, Cultures Etrangères et Régionales (LLCE) - Anglais Monde Contemporain  (AMC)  1ère </vt:lpstr>
      <vt:lpstr>- 4 heures par semaine (dont un créneau de deux heures) en 1ère ; 6 heures en Terminale;  - niveau visé en fin de 1ère: B2/ C1 ; en fin de terminale : C1  - coefficient 16 si spécialité maintenue en Terminale;  - coefficient 8 si spécialité suivie en 1ère seulement;  - un devoir type bac trimestriel (écrit) N°1 : mardi 9 novembre (2h)  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Spécialité Langues, Littératures, Cultures Etrangères et Régionales - Anglais Monde Contemporain  (AMC)  1ère</dc:title>
  <dc:creator>Proprietaire</dc:creator>
  <cp:lastModifiedBy>Proprietaire</cp:lastModifiedBy>
  <cp:revision>11</cp:revision>
  <dcterms:created xsi:type="dcterms:W3CDTF">2021-09-22T13:23:04Z</dcterms:created>
  <dcterms:modified xsi:type="dcterms:W3CDTF">2021-09-22T18:09:36Z</dcterms:modified>
</cp:coreProperties>
</file>