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  <p:sldId id="33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8C902D-2102-475E-866E-C58682924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61C82E-FBF3-443E-AA96-6C4F1E9A7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LU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350685-8D51-4755-A2FF-5FCA58591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00E975-188C-4BAE-AA77-C519E75B3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F15B51-BC9F-4982-A7FC-A4EAD00F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00591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07F99B-12D7-4560-984C-F45BDB0E9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AED53C-36FF-46C2-A74D-9314858E0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6295A7-FE16-4C56-AA04-D252E18B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701F35-19E2-4878-9A2A-D1A6A346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109201-3F05-473E-9414-F5307E7E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82592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E39D511-E465-447E-B539-53FF433E5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4C3C65-C1DC-4E5A-B886-9F9DFD5E1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199A58-A9BF-4BC1-9918-022CBCAA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8F1760-B9C9-4C8F-A99B-6638248D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7FFF5A-3723-452F-B45C-1681EF7C8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138277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tation">
            <a:extLst>
              <a:ext uri="{FF2B5EF4-FFF2-40B4-BE49-F238E27FC236}">
                <a16:creationId xmlns:a16="http://schemas.microsoft.com/office/drawing/2014/main" id="{63650AA2-DF3B-400D-AE47-1D79D264F5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19301" y="6300216"/>
            <a:ext cx="10172700" cy="557784"/>
          </a:xfrm>
          <a:prstGeom prst="rect">
            <a:avLst/>
          </a:prstGeom>
          <a:noFill/>
        </p:spPr>
        <p:txBody>
          <a:bodyPr rIns="274320" anchor="ctr" anchorCtr="0">
            <a:normAutofit/>
          </a:bodyPr>
          <a:lstStyle>
            <a:lvl1pPr marL="0" indent="0" algn="r">
              <a:buNone/>
              <a:defRPr sz="1400" b="1">
                <a:solidFill>
                  <a:srgbClr val="7A7B7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 Citation</a:t>
            </a:r>
          </a:p>
        </p:txBody>
      </p:sp>
      <p:sp>
        <p:nvSpPr>
          <p:cNvPr id="4" name="content">
            <a:extLst>
              <a:ext uri="{FF2B5EF4-FFF2-40B4-BE49-F238E27FC236}">
                <a16:creationId xmlns:a16="http://schemas.microsoft.com/office/drawing/2014/main" id="{77226705-1AE5-4373-A63B-B84354E857C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24001" y="2286000"/>
            <a:ext cx="9144000" cy="1735860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457200" indent="-457200">
              <a:buFont typeface="Wingdings" panose="05000000000000000000" pitchFamily="2" charset="2"/>
              <a:buChar char="§"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Font typeface="Wingdings" panose="05000000000000000000" pitchFamily="2" charset="2"/>
              <a:buChar char="§"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Font typeface="Wingdings" panose="05000000000000000000" pitchFamily="2" charset="2"/>
              <a:buChar char="§"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buFont typeface="Wingdings" panose="05000000000000000000" pitchFamily="2" charset="2"/>
              <a:buChar char="§"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buFont typeface="Wingdings" panose="05000000000000000000" pitchFamily="2" charset="2"/>
              <a:buChar char="§"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">
            <a:extLst>
              <a:ext uri="{FF2B5EF4-FFF2-40B4-BE49-F238E27FC236}">
                <a16:creationId xmlns:a16="http://schemas.microsoft.com/office/drawing/2014/main" id="{61693262-CEC9-4740-BAF9-CA71BC3F0C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-8876"/>
            <a:ext cx="10159999" cy="1143000"/>
          </a:xfrm>
          <a:prstGeom prst="rect">
            <a:avLst/>
          </a:prstGeom>
        </p:spPr>
        <p:txBody>
          <a:bodyPr lIns="365760" tIns="0" bIns="0" anchor="ctr" anchorCtr="0">
            <a:normAutofit/>
          </a:bodyPr>
          <a:lstStyle>
            <a:lvl1pPr>
              <a:defRPr lang="en-US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Key Concept to Communicate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442991-41D6-45FF-A051-3D377374AF8F}"/>
              </a:ext>
            </a:extLst>
          </p:cNvPr>
          <p:cNvSpPr/>
          <p:nvPr userDrawn="1"/>
        </p:nvSpPr>
        <p:spPr>
          <a:xfrm>
            <a:off x="0" y="1127468"/>
            <a:ext cx="12183122" cy="1242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2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4DE9F-3768-46B0-A397-815E2F164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F2362F-458E-46A2-BC15-613E6D725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AB7693-C14C-47F5-A831-0D36BB582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D0B799-E8E0-4EE0-95CF-7261C5BE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D64E55-6EF0-4C28-A9BD-2E449651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81054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F5D6D-BEE5-4FF9-9966-63FBDE28C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83BC63-AC41-479E-9793-25E401791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800179-0C3B-4F61-B8B3-2005C944F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390369-805A-43ED-82D0-210A1C186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14E344-3632-4076-9925-93DC9AEFD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4347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E12665-013E-4949-ABFB-2F776EE4D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C4563D-2B50-4CE2-9339-54138EB54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471D28-71A2-460B-B442-BA626435D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FB40B8-4894-436A-96D2-779B33690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81BDEA-8E9C-4BAE-9ECF-D12194B9E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9E0558-BA00-4FA1-A968-0016B60CE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143522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897D35-4697-46A5-8E0C-E2DE37927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6FC287-C611-4BE7-B862-D5B9CC914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AFD446-1888-44C5-946D-7582F9EE4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A5A897-92AA-4381-A5BA-91E3423E1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EEA33B-D5EF-4A64-9E2D-6F4E6D3AA9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44C04D0-A2F9-4E0A-8E2D-C0327DCF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F2808E4-3150-4813-A7A1-7A942BE5B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63A2E6A-116D-4F78-B06C-CEE33654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17800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C67CA9-2A38-4EAC-BE1B-2367AAB3B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6E7098-58A3-411D-BD10-6FEE463A6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693FB3-D978-4B51-A101-40168E98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4C0572-A9C5-47CA-9AE3-66CCCDE24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52317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1082ED2-25A9-478D-8959-C6F97508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9C5DD20-D53A-4706-B385-5A8C795D0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706DFF8-B1DD-43F9-B967-6CBA70687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88731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3054C2-463B-40AD-A980-61E75987A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C3E983-6CC2-4444-91E2-97C5BB86D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224585-556C-4B80-A19F-50A240656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6A9A9D-F915-4525-8AEA-1907D7039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550F9E-326E-4BB0-BDC8-596E5BE12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DEEF38-83C5-4EDE-BBC0-9B4992894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0417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5E3D33-2B18-4780-AA10-8893DDCD5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BA6831B-1CFA-4025-8FE8-7ABA364A6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LU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688B2F-2F2D-473A-B487-9A0DE4B60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1ACE00-231C-4C80-9087-516FB3B9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EF070A-6D92-44CE-9392-734E7F1AE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24DE40-5D71-43DC-923A-DF20E4E0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2820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ECA5F8-EAE7-4395-BFC9-48E42F2C4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F45FDC-0B99-485B-B46A-AED187207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9DF749-6E71-493D-B254-AADD94D3FC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296D-8D69-470C-B889-975863760C1D}" type="datetimeFigureOut">
              <a:rPr lang="fr-LU" smtClean="0"/>
              <a:t>22/02/2022</a:t>
            </a:fld>
            <a:endParaRPr lang="fr-LU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09931E-9A99-4264-9E63-3592F28A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LU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56EA36-37E9-478B-AD1E-6B2F191BB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2FD90-3922-4ECD-B1E7-1D2E08B03B9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43181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F1B8D452-0D23-40FC-85B5-9EACADC12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14299"/>
            <a:ext cx="6095999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Project Follow-up</a:t>
            </a:r>
          </a:p>
        </p:txBody>
      </p:sp>
      <p:sp>
        <p:nvSpPr>
          <p:cNvPr id="6" name="Ellipse 23">
            <a:extLst>
              <a:ext uri="{FF2B5EF4-FFF2-40B4-BE49-F238E27FC236}">
                <a16:creationId xmlns:a16="http://schemas.microsoft.com/office/drawing/2014/main" id="{3DB4C3C6-1228-4E1B-931F-394D572318D9}"/>
              </a:ext>
            </a:extLst>
          </p:cNvPr>
          <p:cNvSpPr/>
          <p:nvPr/>
        </p:nvSpPr>
        <p:spPr>
          <a:xfrm>
            <a:off x="7144218" y="168084"/>
            <a:ext cx="109537" cy="12065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CH" sz="1400" dirty="0"/>
          </a:p>
        </p:txBody>
      </p:sp>
      <p:sp>
        <p:nvSpPr>
          <p:cNvPr id="7" name="ZoneTexte 24">
            <a:extLst>
              <a:ext uri="{FF2B5EF4-FFF2-40B4-BE49-F238E27FC236}">
                <a16:creationId xmlns:a16="http://schemas.microsoft.com/office/drawing/2014/main" id="{A1D188AD-5D99-4CC4-B157-828FA6BDC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4543" y="113316"/>
            <a:ext cx="823912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</a:p>
        </p:txBody>
      </p:sp>
      <p:sp>
        <p:nvSpPr>
          <p:cNvPr id="8" name="Ellipse 30">
            <a:extLst>
              <a:ext uri="{FF2B5EF4-FFF2-40B4-BE49-F238E27FC236}">
                <a16:creationId xmlns:a16="http://schemas.microsoft.com/office/drawing/2014/main" id="{9914643B-E234-449B-8780-0F751EE9A90E}"/>
              </a:ext>
            </a:extLst>
          </p:cNvPr>
          <p:cNvSpPr/>
          <p:nvPr/>
        </p:nvSpPr>
        <p:spPr>
          <a:xfrm>
            <a:off x="8132860" y="168084"/>
            <a:ext cx="111125" cy="1206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CH" sz="1400" dirty="0"/>
          </a:p>
        </p:txBody>
      </p:sp>
      <p:sp>
        <p:nvSpPr>
          <p:cNvPr id="9" name="ZoneTexte 36">
            <a:extLst>
              <a:ext uri="{FF2B5EF4-FFF2-40B4-BE49-F238E27FC236}">
                <a16:creationId xmlns:a16="http://schemas.microsoft.com/office/drawing/2014/main" id="{75EB5A0C-B70D-4A6F-9043-E5CDEBDE1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8255" y="113315"/>
            <a:ext cx="1076325" cy="230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CH" alt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alt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monitored</a:t>
            </a:r>
            <a:endParaRPr lang="fr-CH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37">
            <a:extLst>
              <a:ext uri="{FF2B5EF4-FFF2-40B4-BE49-F238E27FC236}">
                <a16:creationId xmlns:a16="http://schemas.microsoft.com/office/drawing/2014/main" id="{271B4A1E-241B-4590-9AB8-46DEBDA95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2605" y="113316"/>
            <a:ext cx="8001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Just ok</a:t>
            </a:r>
          </a:p>
        </p:txBody>
      </p:sp>
      <p:sp>
        <p:nvSpPr>
          <p:cNvPr id="12" name="Ellipse 23">
            <a:extLst>
              <a:ext uri="{FF2B5EF4-FFF2-40B4-BE49-F238E27FC236}">
                <a16:creationId xmlns:a16="http://schemas.microsoft.com/office/drawing/2014/main" id="{47E14281-3412-4483-907D-1786050637F0}"/>
              </a:ext>
            </a:extLst>
          </p:cNvPr>
          <p:cNvSpPr/>
          <p:nvPr/>
        </p:nvSpPr>
        <p:spPr>
          <a:xfrm>
            <a:off x="7144218" y="429603"/>
            <a:ext cx="109537" cy="1206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CH" sz="1400" dirty="0"/>
          </a:p>
        </p:txBody>
      </p:sp>
      <p:sp>
        <p:nvSpPr>
          <p:cNvPr id="13" name="ZoneTexte 24">
            <a:extLst>
              <a:ext uri="{FF2B5EF4-FFF2-40B4-BE49-F238E27FC236}">
                <a16:creationId xmlns:a16="http://schemas.microsoft.com/office/drawing/2014/main" id="{C9F2C778-3EF2-483E-98AA-8FA1BC559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780" y="374834"/>
            <a:ext cx="1062038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CH" altLang="en-US" sz="900">
                <a:latin typeface="Arial" panose="020B0604020202020204" pitchFamily="34" charset="0"/>
                <a:cs typeface="Arial" panose="020B0604020202020204" pitchFamily="34" charset="0"/>
              </a:rPr>
              <a:t>To be tackled</a:t>
            </a:r>
          </a:p>
        </p:txBody>
      </p:sp>
      <p:sp>
        <p:nvSpPr>
          <p:cNvPr id="17" name="Ellipse 23">
            <a:extLst>
              <a:ext uri="{FF2B5EF4-FFF2-40B4-BE49-F238E27FC236}">
                <a16:creationId xmlns:a16="http://schemas.microsoft.com/office/drawing/2014/main" id="{8A2AFA18-FD60-4B2D-B283-17FE234FC92E}"/>
              </a:ext>
            </a:extLst>
          </p:cNvPr>
          <p:cNvSpPr/>
          <p:nvPr/>
        </p:nvSpPr>
        <p:spPr>
          <a:xfrm>
            <a:off x="8152280" y="429603"/>
            <a:ext cx="109538" cy="12065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CH" sz="1400" dirty="0"/>
          </a:p>
        </p:txBody>
      </p:sp>
      <p:sp>
        <p:nvSpPr>
          <p:cNvPr id="18" name="ZoneTexte 24">
            <a:extLst>
              <a:ext uri="{FF2B5EF4-FFF2-40B4-BE49-F238E27FC236}">
                <a16:creationId xmlns:a16="http://schemas.microsoft.com/office/drawing/2014/main" id="{82A45468-9BB8-4B42-8ABE-38EA3A728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2605" y="374834"/>
            <a:ext cx="823913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FYI</a:t>
            </a:r>
          </a:p>
        </p:txBody>
      </p:sp>
      <p:sp>
        <p:nvSpPr>
          <p:cNvPr id="23" name="ZoneTexte 36">
            <a:extLst>
              <a:ext uri="{FF2B5EF4-FFF2-40B4-BE49-F238E27FC236}">
                <a16:creationId xmlns:a16="http://schemas.microsoft.com/office/drawing/2014/main" id="{A077DB19-84A8-494C-B4DC-4613C249F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1010" y="113315"/>
            <a:ext cx="1076325" cy="2308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CH" alt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alt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monitored</a:t>
            </a:r>
            <a:endParaRPr lang="fr-CH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Ellipse 31">
            <a:extLst>
              <a:ext uri="{FF2B5EF4-FFF2-40B4-BE49-F238E27FC236}">
                <a16:creationId xmlns:a16="http://schemas.microsoft.com/office/drawing/2014/main" id="{6BF327D9-F602-477A-BCBA-A6139494F367}"/>
              </a:ext>
            </a:extLst>
          </p:cNvPr>
          <p:cNvSpPr/>
          <p:nvPr/>
        </p:nvSpPr>
        <p:spPr>
          <a:xfrm>
            <a:off x="8972273" y="168084"/>
            <a:ext cx="111125" cy="1206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CH" sz="1400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D1BDAEE-4680-4AFB-B39E-4BED4F2BDBFE}"/>
              </a:ext>
            </a:extLst>
          </p:cNvPr>
          <p:cNvSpPr/>
          <p:nvPr/>
        </p:nvSpPr>
        <p:spPr>
          <a:xfrm>
            <a:off x="465138" y="890815"/>
            <a:ext cx="5400000" cy="179705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6983435-A1D6-40F4-8897-D5D2DCA9DBAB}"/>
              </a:ext>
            </a:extLst>
          </p:cNvPr>
          <p:cNvSpPr/>
          <p:nvPr/>
        </p:nvSpPr>
        <p:spPr>
          <a:xfrm>
            <a:off x="6415087" y="3111502"/>
            <a:ext cx="5400000" cy="180498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5" name="Text Box 63">
            <a:extLst>
              <a:ext uri="{FF2B5EF4-FFF2-40B4-BE49-F238E27FC236}">
                <a16:creationId xmlns:a16="http://schemas.microsoft.com/office/drawing/2014/main" id="{837B9D9E-2A25-4414-A60B-3573B4512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656" y="772083"/>
            <a:ext cx="3600000" cy="230953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Done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-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closed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86" name="Text Box 63">
            <a:extLst>
              <a:ext uri="{FF2B5EF4-FFF2-40B4-BE49-F238E27FC236}">
                <a16:creationId xmlns:a16="http://schemas.microsoft.com/office/drawing/2014/main" id="{B8456138-85BA-41DF-874A-8547F5F35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9066" y="2983841"/>
            <a:ext cx="3600000" cy="254048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Attention point</a:t>
            </a:r>
          </a:p>
        </p:txBody>
      </p:sp>
      <p:graphicFrame>
        <p:nvGraphicFramePr>
          <p:cNvPr id="88" name="Table 87">
            <a:extLst>
              <a:ext uri="{FF2B5EF4-FFF2-40B4-BE49-F238E27FC236}">
                <a16:creationId xmlns:a16="http://schemas.microsoft.com/office/drawing/2014/main" id="{1A07B450-BD61-469A-8215-F725D7D11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600664"/>
              </p:ext>
            </p:extLst>
          </p:nvPr>
        </p:nvGraphicFramePr>
        <p:xfrm>
          <a:off x="6497637" y="3316290"/>
          <a:ext cx="5220000" cy="500701"/>
        </p:xfrm>
        <a:graphic>
          <a:graphicData uri="http://schemas.openxmlformats.org/drawingml/2006/table">
            <a:tbl>
              <a:tblPr firstRow="1" bandRow="1"/>
              <a:tblGrid>
                <a:gridCol w="4908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1217">
                <a:tc>
                  <a:txBody>
                    <a:bodyPr/>
                    <a:lstStyle/>
                    <a:p>
                      <a:pPr marL="0" marR="0" lvl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/>
                        <a:t>Point 1</a:t>
                      </a:r>
                    </a:p>
                  </a:txBody>
                  <a:tcPr marL="91455" marR="91455" marT="45747" marB="457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55" marR="91455" marT="45747" marB="4574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807">
                <a:tc>
                  <a:txBody>
                    <a:bodyPr/>
                    <a:lstStyle/>
                    <a:p>
                      <a:pPr marL="0" marR="0" lvl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/>
                        <a:t>Point 2</a:t>
                      </a:r>
                    </a:p>
                  </a:txBody>
                  <a:tcPr marL="91455" marR="91455" marT="45747" marB="457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55" marR="91455" marT="45747" marB="4574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9" name="Rectangle 88">
            <a:extLst>
              <a:ext uri="{FF2B5EF4-FFF2-40B4-BE49-F238E27FC236}">
                <a16:creationId xmlns:a16="http://schemas.microsoft.com/office/drawing/2014/main" id="{4E475B5F-D5BF-4717-A4BD-617B0057F7A3}"/>
              </a:ext>
            </a:extLst>
          </p:cNvPr>
          <p:cNvSpPr/>
          <p:nvPr/>
        </p:nvSpPr>
        <p:spPr>
          <a:xfrm>
            <a:off x="465138" y="2957740"/>
            <a:ext cx="5400000" cy="19970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0" name="Text Box 63">
            <a:extLst>
              <a:ext uri="{FF2B5EF4-FFF2-40B4-BE49-F238E27FC236}">
                <a16:creationId xmlns:a16="http://schemas.microsoft.com/office/drawing/2014/main" id="{32042FAE-63D8-49F5-B6C9-19C3C578D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656" y="2830716"/>
            <a:ext cx="3600000" cy="254048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Ongoing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91" name="Table 90">
            <a:extLst>
              <a:ext uri="{FF2B5EF4-FFF2-40B4-BE49-F238E27FC236}">
                <a16:creationId xmlns:a16="http://schemas.microsoft.com/office/drawing/2014/main" id="{DFCED8A5-30DA-4380-A642-2AEE24A131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334273"/>
              </p:ext>
            </p:extLst>
          </p:nvPr>
        </p:nvGraphicFramePr>
        <p:xfrm>
          <a:off x="546100" y="3151415"/>
          <a:ext cx="5220000" cy="1432829"/>
        </p:xfrm>
        <a:graphic>
          <a:graphicData uri="http://schemas.openxmlformats.org/drawingml/2006/table">
            <a:tbl>
              <a:tblPr firstRow="1" bandRow="1"/>
              <a:tblGrid>
                <a:gridCol w="4361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8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519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 err="1"/>
                        <a:t>Task</a:t>
                      </a:r>
                      <a:r>
                        <a:rPr lang="fr-FR" sz="1000" noProof="0" dirty="0"/>
                        <a:t> A</a:t>
                      </a:r>
                    </a:p>
                  </a:txBody>
                  <a:tcPr marL="91437" marR="91437" marT="45731" marB="457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noProof="0" dirty="0"/>
                        <a:t>Date</a:t>
                      </a:r>
                    </a:p>
                  </a:txBody>
                  <a:tcPr marL="91437" marR="91437" marT="45731" marB="45731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519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 err="1"/>
                        <a:t>Task</a:t>
                      </a:r>
                      <a:r>
                        <a:rPr lang="fr-FR" sz="1000" noProof="0" dirty="0"/>
                        <a:t> B</a:t>
                      </a:r>
                    </a:p>
                  </a:txBody>
                  <a:tcPr marL="91437" marR="91437" marT="45731" marB="457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LU" sz="1000" noProof="0" dirty="0" err="1"/>
                        <a:t>Pending</a:t>
                      </a:r>
                      <a:endParaRPr lang="fr-FR" sz="1000" noProof="0" dirty="0"/>
                    </a:p>
                  </a:txBody>
                  <a:tcPr marL="91437" marR="91437" marT="45731" marB="45731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519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 err="1"/>
                        <a:t>Task</a:t>
                      </a:r>
                      <a:r>
                        <a:rPr lang="fr-FR" sz="1000" noProof="0" dirty="0"/>
                        <a:t> C</a:t>
                      </a:r>
                    </a:p>
                  </a:txBody>
                  <a:tcPr marL="91437" marR="91437" marT="45731" marB="457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/>
                        <a:t>Date</a:t>
                      </a:r>
                      <a:endParaRPr lang="fr-FR" sz="1000" noProof="0" dirty="0"/>
                    </a:p>
                  </a:txBody>
                  <a:tcPr marL="91437" marR="91437" marT="45731" marB="45731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B91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519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/>
                        <a:t>…</a:t>
                      </a:r>
                    </a:p>
                  </a:txBody>
                  <a:tcPr marL="91437" marR="91437" marT="45731" marB="457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noProof="0" dirty="0"/>
                        <a:t>…</a:t>
                      </a:r>
                    </a:p>
                  </a:txBody>
                  <a:tcPr marL="91437" marR="91437" marT="45731" marB="45731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519">
                <a:tc>
                  <a:txBody>
                    <a:bodyPr/>
                    <a:lstStyle/>
                    <a:p>
                      <a:pPr marL="0" marR="0" lvl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31" marB="457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noProof="0" dirty="0"/>
                    </a:p>
                  </a:txBody>
                  <a:tcPr marL="91437" marR="91437" marT="45731" marB="45731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007505"/>
                  </a:ext>
                </a:extLst>
              </a:tr>
              <a:tr h="2135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noProof="0" dirty="0"/>
                    </a:p>
                  </a:txBody>
                  <a:tcPr marL="91437" marR="91437" marT="45731" marB="457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800" noProof="0" dirty="0"/>
                    </a:p>
                  </a:txBody>
                  <a:tcPr marL="91437" marR="91437" marT="45731" marB="45731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15226"/>
                  </a:ext>
                </a:extLst>
              </a:tr>
            </a:tbl>
          </a:graphicData>
        </a:graphic>
      </p:graphicFrame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653F50EC-0133-479A-A211-FE87DA843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352598"/>
              </p:ext>
            </p:extLst>
          </p:nvPr>
        </p:nvGraphicFramePr>
        <p:xfrm>
          <a:off x="552450" y="1089253"/>
          <a:ext cx="5220000" cy="975496"/>
        </p:xfrm>
        <a:graphic>
          <a:graphicData uri="http://schemas.openxmlformats.org/drawingml/2006/table">
            <a:tbl>
              <a:tblPr firstRow="1" bandRow="1"/>
              <a:tblGrid>
                <a:gridCol w="4353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63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 err="1"/>
                        <a:t>Task</a:t>
                      </a:r>
                      <a:r>
                        <a:rPr lang="fr-LU" sz="1000" noProof="0" dirty="0"/>
                        <a:t> 1</a:t>
                      </a:r>
                      <a:endParaRPr lang="fr-FR" sz="1000" noProof="0" dirty="0"/>
                    </a:p>
                  </a:txBody>
                  <a:tcPr marL="91437" marR="91437" marT="45737" marB="457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noProof="0" dirty="0"/>
                        <a:t>Date</a:t>
                      </a:r>
                    </a:p>
                  </a:txBody>
                  <a:tcPr marL="91437" marR="91437" marT="45737" marB="4573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63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 err="1"/>
                        <a:t>Task</a:t>
                      </a:r>
                      <a:r>
                        <a:rPr lang="fr-FR" sz="1000" noProof="0" dirty="0"/>
                        <a:t> 2</a:t>
                      </a:r>
                    </a:p>
                  </a:txBody>
                  <a:tcPr marL="91437" marR="91437" marT="45737" marB="457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noProof="0" dirty="0"/>
                        <a:t>Date</a:t>
                      </a:r>
                    </a:p>
                  </a:txBody>
                  <a:tcPr marL="91437" marR="91437" marT="45737" marB="4573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63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/>
                        <a:t>…</a:t>
                      </a:r>
                    </a:p>
                  </a:txBody>
                  <a:tcPr marL="91437" marR="91437" marT="45737" marB="457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noProof="0" dirty="0"/>
                        <a:t>…</a:t>
                      </a:r>
                    </a:p>
                  </a:txBody>
                  <a:tcPr marL="91437" marR="91437" marT="45737" marB="4573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63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37" marB="457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noProof="0" dirty="0"/>
                    </a:p>
                  </a:txBody>
                  <a:tcPr marL="91437" marR="91437" marT="45737" marB="4573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3" name="Rectangle 92">
            <a:extLst>
              <a:ext uri="{FF2B5EF4-FFF2-40B4-BE49-F238E27FC236}">
                <a16:creationId xmlns:a16="http://schemas.microsoft.com/office/drawing/2014/main" id="{A00FF9DC-412B-47BD-9609-D73DC8AB4E96}"/>
              </a:ext>
            </a:extLst>
          </p:cNvPr>
          <p:cNvSpPr/>
          <p:nvPr/>
        </p:nvSpPr>
        <p:spPr>
          <a:xfrm>
            <a:off x="6419850" y="887415"/>
            <a:ext cx="5400000" cy="19843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C1F86B9-5999-40A2-B720-A915975F4D4E}"/>
              </a:ext>
            </a:extLst>
          </p:cNvPr>
          <p:cNvSpPr/>
          <p:nvPr/>
        </p:nvSpPr>
        <p:spPr>
          <a:xfrm>
            <a:off x="446088" y="5211990"/>
            <a:ext cx="5400000" cy="16160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5" name="Text Box 63">
            <a:extLst>
              <a:ext uri="{FF2B5EF4-FFF2-40B4-BE49-F238E27FC236}">
                <a16:creationId xmlns:a16="http://schemas.microsoft.com/office/drawing/2014/main" id="{BFCBAE9E-E4A3-4328-99BD-0A98FCE23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656" y="5083900"/>
            <a:ext cx="3600000" cy="254048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Current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Risk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(R) or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Difficulty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(D)</a:t>
            </a:r>
          </a:p>
        </p:txBody>
      </p:sp>
      <p:graphicFrame>
        <p:nvGraphicFramePr>
          <p:cNvPr id="96" name="Table 95">
            <a:extLst>
              <a:ext uri="{FF2B5EF4-FFF2-40B4-BE49-F238E27FC236}">
                <a16:creationId xmlns:a16="http://schemas.microsoft.com/office/drawing/2014/main" id="{63D4E23A-0B8A-40CD-8FE9-F9CCE6915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350250"/>
              </p:ext>
            </p:extLst>
          </p:nvPr>
        </p:nvGraphicFramePr>
        <p:xfrm>
          <a:off x="534987" y="5391377"/>
          <a:ext cx="5220000" cy="952874"/>
        </p:xfrm>
        <a:graphic>
          <a:graphicData uri="http://schemas.openxmlformats.org/drawingml/2006/table">
            <a:tbl>
              <a:tblPr firstRow="1" bandRow="1"/>
              <a:tblGrid>
                <a:gridCol w="4886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119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 err="1"/>
                        <a:t>Task</a:t>
                      </a:r>
                      <a:r>
                        <a:rPr lang="fr-LU" sz="1000" noProof="0" dirty="0"/>
                        <a:t> C</a:t>
                      </a:r>
                      <a:endParaRPr lang="fr-FR" sz="1000" noProof="0" dirty="0"/>
                    </a:p>
                  </a:txBody>
                  <a:tcPr marL="91437" marR="91437" marT="45747" marB="457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/>
                        <a:t>D</a:t>
                      </a:r>
                      <a:endParaRPr lang="fr-FR" sz="1000" noProof="0" dirty="0"/>
                    </a:p>
                  </a:txBody>
                  <a:tcPr marL="91437" marR="91437" marT="45747" marB="4574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19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 err="1"/>
                        <a:t>Task</a:t>
                      </a:r>
                      <a:r>
                        <a:rPr lang="fr-FR" sz="1000" noProof="0" dirty="0"/>
                        <a:t> 2</a:t>
                      </a:r>
                    </a:p>
                  </a:txBody>
                  <a:tcPr marL="91437" marR="91437" marT="45747" marB="457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/>
                        <a:t>D</a:t>
                      </a:r>
                      <a:endParaRPr lang="fr-FR" sz="1000" noProof="0" dirty="0"/>
                    </a:p>
                  </a:txBody>
                  <a:tcPr marL="91437" marR="91437" marT="45747" marB="4574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19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 err="1"/>
                        <a:t>Task</a:t>
                      </a:r>
                      <a:r>
                        <a:rPr lang="fr-LU" sz="1000" noProof="0" dirty="0"/>
                        <a:t> B</a:t>
                      </a:r>
                      <a:endParaRPr lang="fr-FR" sz="1000" noProof="0" dirty="0"/>
                    </a:p>
                  </a:txBody>
                  <a:tcPr marL="91437" marR="91437" marT="45747" marB="457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/>
                        <a:t>R</a:t>
                      </a:r>
                      <a:endParaRPr lang="fr-FR" sz="1000" noProof="0" dirty="0"/>
                    </a:p>
                  </a:txBody>
                  <a:tcPr marL="91437" marR="91437" marT="45747" marB="45747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noProof="0" dirty="0"/>
                        <a:t>…</a:t>
                      </a:r>
                    </a:p>
                  </a:txBody>
                  <a:tcPr marL="91437" marR="91437" marT="45742" marB="4574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noProof="0" dirty="0"/>
                        <a:t>D</a:t>
                      </a:r>
                    </a:p>
                  </a:txBody>
                  <a:tcPr marL="91437" marR="91437" marT="45742" marB="45742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7" name="Rectangle 96">
            <a:extLst>
              <a:ext uri="{FF2B5EF4-FFF2-40B4-BE49-F238E27FC236}">
                <a16:creationId xmlns:a16="http://schemas.microsoft.com/office/drawing/2014/main" id="{6D135FE1-28A5-44C3-9105-A941106B325C}"/>
              </a:ext>
            </a:extLst>
          </p:cNvPr>
          <p:cNvSpPr/>
          <p:nvPr/>
        </p:nvSpPr>
        <p:spPr>
          <a:xfrm>
            <a:off x="6407149" y="5208590"/>
            <a:ext cx="5400000" cy="161766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8" name="Text Box 63">
            <a:extLst>
              <a:ext uri="{FF2B5EF4-FFF2-40B4-BE49-F238E27FC236}">
                <a16:creationId xmlns:a16="http://schemas.microsoft.com/office/drawing/2014/main" id="{7AC600A6-FEF3-4266-8E1F-E10D93C8C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9066" y="5081544"/>
            <a:ext cx="3600000" cy="254048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Opportunity –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Efficiency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options</a:t>
            </a:r>
          </a:p>
        </p:txBody>
      </p:sp>
      <p:graphicFrame>
        <p:nvGraphicFramePr>
          <p:cNvPr id="99" name="Table 98">
            <a:extLst>
              <a:ext uri="{FF2B5EF4-FFF2-40B4-BE49-F238E27FC236}">
                <a16:creationId xmlns:a16="http://schemas.microsoft.com/office/drawing/2014/main" id="{B993E895-D9BB-4CAD-BA13-A2B748A96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90125"/>
              </p:ext>
            </p:extLst>
          </p:nvPr>
        </p:nvGraphicFramePr>
        <p:xfrm>
          <a:off x="6490017" y="5405757"/>
          <a:ext cx="5220000" cy="975564"/>
        </p:xfrm>
        <a:graphic>
          <a:graphicData uri="http://schemas.openxmlformats.org/drawingml/2006/table">
            <a:tbl>
              <a:tblPr firstRow="1" bandRow="1"/>
              <a:tblGrid>
                <a:gridCol w="52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119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/>
                        <a:t>New </a:t>
                      </a:r>
                      <a:r>
                        <a:rPr lang="fr-FR" sz="1000" noProof="0" dirty="0" err="1"/>
                        <a:t>opportunities</a:t>
                      </a:r>
                      <a:r>
                        <a:rPr lang="fr-FR" sz="1000" noProof="0" dirty="0"/>
                        <a:t> </a:t>
                      </a:r>
                      <a:r>
                        <a:rPr lang="fr-FR" sz="1000" noProof="0" dirty="0" err="1"/>
                        <a:t>with</a:t>
                      </a:r>
                      <a:r>
                        <a:rPr lang="fr-FR" sz="1000" noProof="0" dirty="0"/>
                        <a:t> </a:t>
                      </a:r>
                      <a:r>
                        <a:rPr lang="fr-FR" sz="1000" noProof="0" dirty="0" err="1"/>
                        <a:t>Task</a:t>
                      </a:r>
                      <a:r>
                        <a:rPr lang="fr-FR" sz="1000" noProof="0" dirty="0"/>
                        <a:t> 4 and A</a:t>
                      </a:r>
                    </a:p>
                  </a:txBody>
                  <a:tcPr marL="91472" marR="91472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/>
                        <a:t>….</a:t>
                      </a:r>
                    </a:p>
                  </a:txBody>
                  <a:tcPr marL="91472" marR="91472" marT="45742" marB="4574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119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/>
                        <a:t>…</a:t>
                      </a:r>
                    </a:p>
                  </a:txBody>
                  <a:tcPr marL="91472" marR="91472" marT="45742" marB="4574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645759"/>
                  </a:ext>
                </a:extLst>
              </a:tr>
              <a:tr h="221192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72" marR="91472" marT="45742" marB="4574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933569"/>
                  </a:ext>
                </a:extLst>
              </a:tr>
            </a:tbl>
          </a:graphicData>
        </a:graphic>
      </p:graphicFrame>
      <p:sp>
        <p:nvSpPr>
          <p:cNvPr id="100" name="Text Box 63">
            <a:extLst>
              <a:ext uri="{FF2B5EF4-FFF2-40B4-BE49-F238E27FC236}">
                <a16:creationId xmlns:a16="http://schemas.microsoft.com/office/drawing/2014/main" id="{2FAF3188-6EC0-48CA-9C0B-D8E67534A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9066" y="771110"/>
            <a:ext cx="3600000" cy="230953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Pipeline –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Next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step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101" name="Table 100">
            <a:extLst>
              <a:ext uri="{FF2B5EF4-FFF2-40B4-BE49-F238E27FC236}">
                <a16:creationId xmlns:a16="http://schemas.microsoft.com/office/drawing/2014/main" id="{0FCCD5B3-0BFD-48CD-A974-BE73C37E6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052702"/>
              </p:ext>
            </p:extLst>
          </p:nvPr>
        </p:nvGraphicFramePr>
        <p:xfrm>
          <a:off x="6489249" y="1085852"/>
          <a:ext cx="5220000" cy="731664"/>
        </p:xfrm>
        <a:graphic>
          <a:graphicData uri="http://schemas.openxmlformats.org/drawingml/2006/table">
            <a:tbl>
              <a:tblPr firstRow="1" bandRow="1"/>
              <a:tblGrid>
                <a:gridCol w="4433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717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 err="1">
                          <a:latin typeface="Calibri (Body)"/>
                        </a:rPr>
                        <a:t>Task</a:t>
                      </a:r>
                      <a:r>
                        <a:rPr lang="fr-LU" sz="1000" noProof="0" dirty="0">
                          <a:latin typeface="Calibri (Body)"/>
                        </a:rPr>
                        <a:t> E</a:t>
                      </a:r>
                      <a:endParaRPr lang="fr-FR" sz="1000" noProof="0" dirty="0">
                        <a:latin typeface="Calibri (Body)"/>
                      </a:endParaRPr>
                    </a:p>
                  </a:txBody>
                  <a:tcPr marL="91437" marR="91437" marT="45744" marB="457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noProof="0" dirty="0">
                          <a:latin typeface="Calibri (Body)"/>
                        </a:rPr>
                        <a:t>Date</a:t>
                      </a:r>
                    </a:p>
                  </a:txBody>
                  <a:tcPr marL="91437" marR="91437" marT="45744" marB="4574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717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 err="1">
                          <a:latin typeface="Calibri (Body)"/>
                        </a:rPr>
                        <a:t>Task</a:t>
                      </a:r>
                      <a:r>
                        <a:rPr lang="fr-FR" sz="1000" noProof="0" dirty="0">
                          <a:latin typeface="Calibri (Body)"/>
                        </a:rPr>
                        <a:t> 4</a:t>
                      </a:r>
                    </a:p>
                  </a:txBody>
                  <a:tcPr marL="91437" marR="91437" marT="45744" marB="457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LU" sz="1000" noProof="0" dirty="0">
                          <a:latin typeface="Calibri (Body)"/>
                        </a:rPr>
                        <a:t>TBD</a:t>
                      </a:r>
                      <a:endParaRPr lang="fr-FR" sz="1000" noProof="0" dirty="0">
                        <a:latin typeface="Calibri (Body)"/>
                      </a:endParaRPr>
                    </a:p>
                  </a:txBody>
                  <a:tcPr marL="91437" marR="91437" marT="45744" marB="4574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717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>
                          <a:latin typeface="Calibri (Body)"/>
                        </a:rPr>
                        <a:t>…</a:t>
                      </a:r>
                    </a:p>
                  </a:txBody>
                  <a:tcPr marL="91437" marR="91437" marT="45744" marB="457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noProof="0" dirty="0">
                          <a:latin typeface="Calibri (Body)"/>
                        </a:rPr>
                        <a:t>…</a:t>
                      </a:r>
                    </a:p>
                  </a:txBody>
                  <a:tcPr marL="91437" marR="91437" marT="45744" marB="4574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682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513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F1B8D452-0D23-40FC-85B5-9EACADC12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14299"/>
            <a:ext cx="6095999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Project Follow-up</a:t>
            </a:r>
            <a:endParaRPr lang="en-US" dirty="0"/>
          </a:p>
        </p:txBody>
      </p:sp>
      <p:sp>
        <p:nvSpPr>
          <p:cNvPr id="18" name="ZoneTexte 24">
            <a:extLst>
              <a:ext uri="{FF2B5EF4-FFF2-40B4-BE49-F238E27FC236}">
                <a16:creationId xmlns:a16="http://schemas.microsoft.com/office/drawing/2014/main" id="{82A45468-9BB8-4B42-8ABE-38EA3A728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74855" y="374834"/>
            <a:ext cx="823913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CH" altLang="en-US" sz="900" dirty="0">
                <a:latin typeface="Arial" panose="020B0604020202020204" pitchFamily="34" charset="0"/>
                <a:cs typeface="Arial" panose="020B0604020202020204" pitchFamily="34" charset="0"/>
              </a:rPr>
              <a:t>FYI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4323AD5-06EB-4B88-949C-DDCE9FA85032}"/>
              </a:ext>
            </a:extLst>
          </p:cNvPr>
          <p:cNvSpPr/>
          <p:nvPr/>
        </p:nvSpPr>
        <p:spPr>
          <a:xfrm>
            <a:off x="407987" y="996950"/>
            <a:ext cx="5400000" cy="55276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0" name="Text Box 63">
            <a:extLst>
              <a:ext uri="{FF2B5EF4-FFF2-40B4-BE49-F238E27FC236}">
                <a16:creationId xmlns:a16="http://schemas.microsoft.com/office/drawing/2014/main" id="{266EC463-20A0-41D1-BA79-6766AFC39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373" y="881473"/>
            <a:ext cx="3600000" cy="230953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Decisions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log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D70DFD9-E673-495C-8B50-55866F74D80A}"/>
              </a:ext>
            </a:extLst>
          </p:cNvPr>
          <p:cNvSpPr/>
          <p:nvPr/>
        </p:nvSpPr>
        <p:spPr>
          <a:xfrm>
            <a:off x="6421437" y="995363"/>
            <a:ext cx="5400000" cy="553878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B77BB4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3" name="Text Box 63">
            <a:extLst>
              <a:ext uri="{FF2B5EF4-FFF2-40B4-BE49-F238E27FC236}">
                <a16:creationId xmlns:a16="http://schemas.microsoft.com/office/drawing/2014/main" id="{F5BC7CC7-4AF9-4B85-86C2-C6EC63E77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0238" y="867184"/>
            <a:ext cx="3600000" cy="254048"/>
          </a:xfrm>
          <a:prstGeom prst="rect">
            <a:avLst/>
          </a:prstGeom>
          <a:solidFill>
            <a:srgbClr val="B77BB4">
              <a:lumMod val="75000"/>
            </a:srgbClr>
          </a:solidFill>
          <a:ln>
            <a:solidFill>
              <a:srgbClr val="B77BB4">
                <a:lumMod val="75000"/>
              </a:srgbClr>
            </a:solidFill>
          </a:ln>
          <a:effectLst>
            <a:outerShdw dist="35921" dir="2700000" algn="ctr" rotWithShape="0">
              <a:srgbClr val="80808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8000" tIns="36000" rIns="18000" bIns="36000"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Postponed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decisions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442466D7-BCEB-49BE-9F03-779E467AE9FF}"/>
              </a:ext>
            </a:extLst>
          </p:cNvPr>
          <p:cNvGraphicFramePr>
            <a:graphicFrameLocks noGrp="1"/>
          </p:cNvGraphicFramePr>
          <p:nvPr/>
        </p:nvGraphicFramePr>
        <p:xfrm>
          <a:off x="6493315" y="1189038"/>
          <a:ext cx="5220000" cy="5303688"/>
        </p:xfrm>
        <a:graphic>
          <a:graphicData uri="http://schemas.openxmlformats.org/drawingml/2006/table">
            <a:tbl>
              <a:tblPr firstRow="1" bandRow="1"/>
              <a:tblGrid>
                <a:gridCol w="4361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8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34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3486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noProof="0" dirty="0"/>
                    </a:p>
                  </a:txBody>
                  <a:tcPr marL="91437" marR="91437" marT="45724" marB="45724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57771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AD0228CD-9358-4526-97B1-23B9F5FD8C31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95388"/>
          <a:ext cx="5220000" cy="5061134"/>
        </p:xfrm>
        <a:graphic>
          <a:graphicData uri="http://schemas.openxmlformats.org/drawingml/2006/table">
            <a:tbl>
              <a:tblPr firstRow="1" bandRow="1"/>
              <a:tblGrid>
                <a:gridCol w="426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3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3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endParaRPr lang="fr-FR" sz="1000" noProof="0" dirty="0"/>
                    </a:p>
                  </a:txBody>
                  <a:tcPr marL="91437" marR="91437" marT="45756" marB="45756" anchor="ctr">
                    <a:lnL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CE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6" name="Ellipse 23">
            <a:extLst>
              <a:ext uri="{FF2B5EF4-FFF2-40B4-BE49-F238E27FC236}">
                <a16:creationId xmlns:a16="http://schemas.microsoft.com/office/drawing/2014/main" id="{A813D39F-D5BB-4757-8988-E43254BB1836}"/>
              </a:ext>
            </a:extLst>
          </p:cNvPr>
          <p:cNvSpPr/>
          <p:nvPr/>
        </p:nvSpPr>
        <p:spPr>
          <a:xfrm>
            <a:off x="8229600" y="338137"/>
            <a:ext cx="109538" cy="120650"/>
          </a:xfrm>
          <a:prstGeom prst="ellipse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CH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7" name="ZoneTexte 24">
            <a:extLst>
              <a:ext uri="{FF2B5EF4-FFF2-40B4-BE49-F238E27FC236}">
                <a16:creationId xmlns:a16="http://schemas.microsoft.com/office/drawing/2014/main" id="{98CAB415-0228-4DAE-9FB4-C33F59E3E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9925" y="283369"/>
            <a:ext cx="105568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 alt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</a:p>
        </p:txBody>
      </p:sp>
      <p:sp>
        <p:nvSpPr>
          <p:cNvPr id="48" name="ZoneTexte 36">
            <a:extLst>
              <a:ext uri="{FF2B5EF4-FFF2-40B4-BE49-F238E27FC236}">
                <a16:creationId xmlns:a16="http://schemas.microsoft.com/office/drawing/2014/main" id="{E8E263F3-E0DD-45F8-BB51-53255B3D9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75" y="283368"/>
            <a:ext cx="1076325" cy="230188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Urgent</a:t>
            </a:r>
          </a:p>
        </p:txBody>
      </p:sp>
      <p:sp>
        <p:nvSpPr>
          <p:cNvPr id="49" name="Ellipse 31">
            <a:extLst>
              <a:ext uri="{FF2B5EF4-FFF2-40B4-BE49-F238E27FC236}">
                <a16:creationId xmlns:a16="http://schemas.microsoft.com/office/drawing/2014/main" id="{56D288C2-F6ED-4E8D-AE6D-4CB1CE9618E4}"/>
              </a:ext>
            </a:extLst>
          </p:cNvPr>
          <p:cNvSpPr/>
          <p:nvPr/>
        </p:nvSpPr>
        <p:spPr>
          <a:xfrm>
            <a:off x="9291638" y="338137"/>
            <a:ext cx="111125" cy="12065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CH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2295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99</Words>
  <Application>Microsoft Office PowerPoint</Application>
  <PresentationFormat>Grand écran</PresentationFormat>
  <Paragraphs>92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(Body)</vt:lpstr>
      <vt:lpstr>Calibri Light</vt:lpstr>
      <vt:lpstr>Verdana</vt:lpstr>
      <vt:lpstr>Wingdings</vt:lpstr>
      <vt:lpstr>Thème Office</vt:lpstr>
      <vt:lpstr>Project Follow-up</vt:lpstr>
      <vt:lpstr>Project Follow-up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Follow-up</dc:title>
  <dc:creator>Boris Benmahdi-Vukovic</dc:creator>
  <cp:lastModifiedBy>Boris Benmahdi-Vukovic</cp:lastModifiedBy>
  <cp:revision>1</cp:revision>
  <dcterms:created xsi:type="dcterms:W3CDTF">2022-02-22T10:05:26Z</dcterms:created>
  <dcterms:modified xsi:type="dcterms:W3CDTF">2022-02-22T10:10:35Z</dcterms:modified>
</cp:coreProperties>
</file>