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4"/>
  </p:notesMasterIdLst>
  <p:sldIdLst>
    <p:sldId id="271" r:id="rId2"/>
    <p:sldId id="286" r:id="rId3"/>
    <p:sldId id="383" r:id="rId4"/>
    <p:sldId id="343" r:id="rId5"/>
    <p:sldId id="266" r:id="rId6"/>
    <p:sldId id="350" r:id="rId7"/>
    <p:sldId id="351" r:id="rId8"/>
    <p:sldId id="267" r:id="rId9"/>
    <p:sldId id="268" r:id="rId10"/>
    <p:sldId id="269" r:id="rId11"/>
    <p:sldId id="302"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00"/>
    <a:srgbClr val="8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p:restoredTop sz="94694"/>
  </p:normalViewPr>
  <p:slideViewPr>
    <p:cSldViewPr>
      <p:cViewPr varScale="1">
        <p:scale>
          <a:sx n="121" d="100"/>
          <a:sy n="121" d="100"/>
        </p:scale>
        <p:origin x="71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4DCEC-A751-D54A-9EF5-BACD872F0D25}" type="datetimeFigureOut">
              <a:rPr lang="de-DE" smtClean="0"/>
              <a:t>15.01.22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8CFA7-F7AB-AA4B-A237-F72BA739E37C}" type="slidenum">
              <a:rPr lang="de-DE" smtClean="0"/>
              <a:t>‹Nr.›</a:t>
            </a:fld>
            <a:endParaRPr lang="de-DE"/>
          </a:p>
        </p:txBody>
      </p:sp>
    </p:spTree>
    <p:extLst>
      <p:ext uri="{BB962C8B-B14F-4D97-AF65-F5344CB8AC3E}">
        <p14:creationId xmlns:p14="http://schemas.microsoft.com/office/powerpoint/2010/main" val="162955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endParaRPr lang="de-DE"/>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de-DE"/>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B3C88AD-2714-4978-9F9D-138DB5BFA8EB}" type="slidenum">
              <a:rPr lang="de-DE" smtClean="0"/>
              <a:pPr/>
              <a:t>‹Nr.›</a:t>
            </a:fld>
            <a:endParaRPr lang="de-DE"/>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8778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CD0EF9-8E26-4CEF-8ECC-AA5489D56ECD}" type="slidenum">
              <a:rPr lang="de-DE" smtClean="0"/>
              <a:pPr/>
              <a:t>‹Nr.›</a:t>
            </a:fld>
            <a:endParaRPr lang="de-DE"/>
          </a:p>
        </p:txBody>
      </p:sp>
    </p:spTree>
    <p:extLst>
      <p:ext uri="{BB962C8B-B14F-4D97-AF65-F5344CB8AC3E}">
        <p14:creationId xmlns:p14="http://schemas.microsoft.com/office/powerpoint/2010/main" val="1965994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6E2EF1B-B883-4879-9F84-125BD8AC976E}" type="slidenum">
              <a:rPr lang="de-DE" smtClean="0"/>
              <a:pPr/>
              <a:t>‹Nr.›</a:t>
            </a:fld>
            <a:endParaRPr lang="de-DE"/>
          </a:p>
        </p:txBody>
      </p:sp>
    </p:spTree>
    <p:extLst>
      <p:ext uri="{BB962C8B-B14F-4D97-AF65-F5344CB8AC3E}">
        <p14:creationId xmlns:p14="http://schemas.microsoft.com/office/powerpoint/2010/main" val="2658261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283E978-7CD1-4F04-85FC-5DC090D51186}" type="slidenum">
              <a:rPr lang="de-DE" smtClean="0"/>
              <a:pPr/>
              <a:t>‹Nr.›</a:t>
            </a:fld>
            <a:endParaRPr lang="de-DE"/>
          </a:p>
        </p:txBody>
      </p:sp>
    </p:spTree>
    <p:extLst>
      <p:ext uri="{BB962C8B-B14F-4D97-AF65-F5344CB8AC3E}">
        <p14:creationId xmlns:p14="http://schemas.microsoft.com/office/powerpoint/2010/main" val="1190343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de-DE"/>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de-DE"/>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ED0FDF3-89D6-4FC5-869A-9C9FE6A5DBAA}" type="slidenum">
              <a:rPr lang="de-DE" smtClean="0"/>
              <a:pPr/>
              <a:t>‹Nr.›</a:t>
            </a:fld>
            <a:endParaRPr lang="de-DE"/>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9120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5F6291-A46E-4A27-81DB-0300CF452E6E}" type="slidenum">
              <a:rPr lang="de-DE" smtClean="0"/>
              <a:pPr/>
              <a:t>‹Nr.›</a:t>
            </a:fld>
            <a:endParaRPr lang="de-DE"/>
          </a:p>
        </p:txBody>
      </p:sp>
    </p:spTree>
    <p:extLst>
      <p:ext uri="{BB962C8B-B14F-4D97-AF65-F5344CB8AC3E}">
        <p14:creationId xmlns:p14="http://schemas.microsoft.com/office/powerpoint/2010/main" val="307886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4676DD9-7DD6-48CE-916F-BD7286E4BF8C}" type="slidenum">
              <a:rPr lang="de-DE" smtClean="0"/>
              <a:pPr/>
              <a:t>‹Nr.›</a:t>
            </a:fld>
            <a:endParaRPr lang="de-DE"/>
          </a:p>
        </p:txBody>
      </p:sp>
    </p:spTree>
    <p:extLst>
      <p:ext uri="{BB962C8B-B14F-4D97-AF65-F5344CB8AC3E}">
        <p14:creationId xmlns:p14="http://schemas.microsoft.com/office/powerpoint/2010/main" val="1400210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D7CEA70-BF7C-4662-8D2E-2B55D9680A87}" type="slidenum">
              <a:rPr lang="de-DE" smtClean="0"/>
              <a:pPr/>
              <a:t>‹Nr.›</a:t>
            </a:fld>
            <a:endParaRPr lang="de-DE"/>
          </a:p>
        </p:txBody>
      </p:sp>
    </p:spTree>
    <p:extLst>
      <p:ext uri="{BB962C8B-B14F-4D97-AF65-F5344CB8AC3E}">
        <p14:creationId xmlns:p14="http://schemas.microsoft.com/office/powerpoint/2010/main" val="2549041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3AD5B77-882E-41B8-9020-B391AC689778}" type="slidenum">
              <a:rPr lang="de-DE" smtClean="0"/>
              <a:pPr/>
              <a:t>‹Nr.›</a:t>
            </a:fld>
            <a:endParaRPr lang="de-DE"/>
          </a:p>
        </p:txBody>
      </p:sp>
    </p:spTree>
    <p:extLst>
      <p:ext uri="{BB962C8B-B14F-4D97-AF65-F5344CB8AC3E}">
        <p14:creationId xmlns:p14="http://schemas.microsoft.com/office/powerpoint/2010/main" val="3065826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de-DE"/>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A2CDB3F-62FC-4A87-82F3-88B465662A6A}" type="slidenum">
              <a:rPr lang="de-DE" smtClean="0"/>
              <a:pPr/>
              <a:t>‹Nr.›</a:t>
            </a:fld>
            <a:endParaRPr lang="de-DE"/>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764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de-DE"/>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180E209-B237-4D45-B518-F68D84353E4E}" type="slidenum">
              <a:rPr lang="de-DE" smtClean="0"/>
              <a:pPr/>
              <a:t>‹Nr.›</a:t>
            </a:fld>
            <a:endParaRPr lang="de-DE"/>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7124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endParaRPr lang="de-DE"/>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de-DE"/>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ED0FDF3-89D6-4FC5-869A-9C9FE6A5DBAA}" type="slidenum">
              <a:rPr lang="de-DE" smtClean="0"/>
              <a:pPr/>
              <a:t>‹Nr.›</a:t>
            </a:fld>
            <a:endParaRPr lang="de-DE"/>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692556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hm.de/lemo/objekte/pict/97000756/index.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755576" y="2924944"/>
            <a:ext cx="3312368" cy="2236989"/>
          </a:xfrm>
        </p:spPr>
        <p:txBody>
          <a:bodyPr>
            <a:normAutofit fontScale="90000"/>
          </a:bodyPr>
          <a:lstStyle/>
          <a:p>
            <a:r>
              <a:rPr lang="de-DE" sz="4000" dirty="0"/>
              <a:t>Maler des</a:t>
            </a:r>
            <a:br>
              <a:rPr lang="de-DE" sz="4000" dirty="0"/>
            </a:br>
            <a:r>
              <a:rPr lang="de-DE" sz="4000" dirty="0"/>
              <a:t>Realismus</a:t>
            </a:r>
            <a:br>
              <a:rPr lang="de-DE" sz="4000" dirty="0"/>
            </a:br>
            <a:br>
              <a:rPr lang="de-DE" sz="4000" dirty="0"/>
            </a:br>
            <a:r>
              <a:rPr lang="de-DE" sz="4000" dirty="0"/>
              <a:t>Deutschland</a:t>
            </a:r>
          </a:p>
        </p:txBody>
      </p:sp>
      <p:pic>
        <p:nvPicPr>
          <p:cNvPr id="6" name="Picture 4" descr="https://upload.wikimedia.org/wikipedia/commons/thumb/5/5c/Berlin%2C_Alte_Nationalgalerie%2C_Adolph_von_Menzel%2C_das_Eisenwalzwerk.JPG/2880px-Berlin%2C_Alte_Nationalgalerie%2C_Adolph_von_Menzel%2C_das_Eisenwalzwerk.JPG">
            <a:extLst>
              <a:ext uri="{FF2B5EF4-FFF2-40B4-BE49-F238E27FC236}">
                <a16:creationId xmlns:a16="http://schemas.microsoft.com/office/drawing/2014/main" id="{D42F3A9B-B44B-3944-B3C6-0F9A430E25A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5288"/>
          <a:stretch/>
        </p:blipFill>
        <p:spPr bwMode="auto">
          <a:xfrm>
            <a:off x="4220712" y="692696"/>
            <a:ext cx="4923288" cy="5472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9" name="Text Box 19"/>
          <p:cNvSpPr txBox="1">
            <a:spLocks noChangeArrowheads="1"/>
          </p:cNvSpPr>
          <p:nvPr/>
        </p:nvSpPr>
        <p:spPr bwMode="auto">
          <a:xfrm>
            <a:off x="467544" y="0"/>
            <a:ext cx="3858394" cy="6155531"/>
          </a:xfrm>
          <a:prstGeom prst="rect">
            <a:avLst/>
          </a:prstGeom>
          <a:noFill/>
          <a:ln w="9525">
            <a:noFill/>
            <a:miter lim="800000"/>
            <a:headEnd/>
            <a:tailEnd/>
          </a:ln>
          <a:effectLst/>
        </p:spPr>
        <p:txBody>
          <a:bodyPr wrap="square">
            <a:spAutoFit/>
          </a:bodyPr>
          <a:lstStyle/>
          <a:p>
            <a:endParaRPr lang="de-DE" dirty="0"/>
          </a:p>
          <a:p>
            <a:r>
              <a:rPr lang="de-DE" dirty="0">
                <a:solidFill>
                  <a:schemeClr val="accent2">
                    <a:lumMod val="20000"/>
                    <a:lumOff val="80000"/>
                  </a:schemeClr>
                </a:solidFill>
              </a:rPr>
              <a:t>Das ist das berühmteste Bild des Malers Wilhelm </a:t>
            </a:r>
            <a:r>
              <a:rPr lang="de-DE" dirty="0" err="1">
                <a:solidFill>
                  <a:schemeClr val="accent2">
                    <a:lumMod val="20000"/>
                    <a:lumOff val="80000"/>
                  </a:schemeClr>
                </a:solidFill>
              </a:rPr>
              <a:t>Leibl</a:t>
            </a:r>
            <a:r>
              <a:rPr lang="de-DE" dirty="0">
                <a:solidFill>
                  <a:schemeClr val="accent2">
                    <a:lumMod val="20000"/>
                    <a:lumOff val="80000"/>
                  </a:schemeClr>
                </a:solidFill>
              </a:rPr>
              <a:t> „Drei Frauen in der Kirche“. </a:t>
            </a:r>
          </a:p>
          <a:p>
            <a:endParaRPr lang="de-DE" dirty="0">
              <a:solidFill>
                <a:schemeClr val="accent2">
                  <a:lumMod val="20000"/>
                  <a:lumOff val="80000"/>
                </a:schemeClr>
              </a:solidFill>
              <a:latin typeface="Andy" pitchFamily="66" charset="0"/>
            </a:endParaRPr>
          </a:p>
          <a:p>
            <a:r>
              <a:rPr lang="de-DE" sz="1600" dirty="0">
                <a:solidFill>
                  <a:schemeClr val="accent2">
                    <a:lumMod val="20000"/>
                    <a:lumOff val="80000"/>
                  </a:schemeClr>
                </a:solidFill>
                <a:latin typeface="Calibri" panose="020F0502020204030204" pitchFamily="34" charset="0"/>
                <a:cs typeface="Calibri" panose="020F0502020204030204" pitchFamily="34" charset="0"/>
              </a:rPr>
              <a:t>Drei Frauen verschiedenen Alters sitzen eng aneinandergedrängt in der Kirchenbank einer oberbayerischen Dorfkirche. Zwei von ihnen lesen im Gebetbuch. Die Ältere hält das Buch nahe vor die Augen, ein Zeichen ihrer altersbedingten Sehschwäche. Die dritte ist ins Gebet versunken. Auch hier ist ein Ausschnitt aus der Wirklichkeit. Darüber hinaus legt </a:t>
            </a:r>
            <a:r>
              <a:rPr lang="de-DE" sz="1600" dirty="0" err="1">
                <a:solidFill>
                  <a:schemeClr val="accent2">
                    <a:lumMod val="20000"/>
                    <a:lumOff val="80000"/>
                  </a:schemeClr>
                </a:solidFill>
                <a:latin typeface="Calibri" panose="020F0502020204030204" pitchFamily="34" charset="0"/>
                <a:cs typeface="Calibri" panose="020F0502020204030204" pitchFamily="34" charset="0"/>
              </a:rPr>
              <a:t>Leibl</a:t>
            </a:r>
            <a:r>
              <a:rPr lang="de-DE" sz="1600" dirty="0">
                <a:solidFill>
                  <a:schemeClr val="accent2">
                    <a:lumMod val="20000"/>
                    <a:lumOff val="80000"/>
                  </a:schemeClr>
                </a:solidFill>
                <a:latin typeface="Calibri" panose="020F0502020204030204" pitchFamily="34" charset="0"/>
                <a:cs typeface="Calibri" panose="020F0502020204030204" pitchFamily="34" charset="0"/>
              </a:rPr>
              <a:t> auch Wert auf eine naturalistische Wiedergabe. An den Händen der Bäuerinnen sieht man jede Falte, jede Ader. Das Gesicht der Alten ist von Runzeln durchzogen. Selbst das überaus feine Blumenmuster auf dem Schultertuch der jungen Frau ist nicht nur angedeutet, sondern ganz ausgeführt. Die genaue Wiedergabe geht sogar soweit, dass man auf dem Originalbild die Schrift in dem Gebetbuch entziffern kann. </a:t>
            </a:r>
          </a:p>
        </p:txBody>
      </p:sp>
      <p:pic>
        <p:nvPicPr>
          <p:cNvPr id="15380" name="Picture 20" descr="leib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25938" y="0"/>
            <a:ext cx="4818062" cy="6858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39"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0"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2" name="Rectangle 141">
            <a:extLst>
              <a:ext uri="{FF2B5EF4-FFF2-40B4-BE49-F238E27FC236}">
                <a16:creationId xmlns:a16="http://schemas.microsoft.com/office/drawing/2014/main" id="{E66A305C-77FF-48A3-926C-973D08234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29" name="Picture 5" descr="Hans Thoma Unter dem Holunderbaum"/>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
            <a:ext cx="3636208" cy="4359438"/>
          </a:xfrm>
          <a:prstGeom prst="rect">
            <a:avLst/>
          </a:prstGeom>
          <a:noFill/>
        </p:spPr>
      </p:pic>
      <p:pic>
        <p:nvPicPr>
          <p:cNvPr id="142338" name="Picture 2" descr="https://upload.wikimedia.org/wikipedia/commons/4/44/Hans_Thoma_-_Selbstportr%C3%A4t.jpg">
            <a:extLst>
              <a:ext uri="{FF2B5EF4-FFF2-40B4-BE49-F238E27FC236}">
                <a16:creationId xmlns:a16="http://schemas.microsoft.com/office/drawing/2014/main" id="{A7A23C5C-F934-C248-93EA-EE2332CCBD5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4472610"/>
            <a:ext cx="3636208" cy="238539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ans Thoma">
            <a:extLst>
              <a:ext uri="{FF2B5EF4-FFF2-40B4-BE49-F238E27FC236}">
                <a16:creationId xmlns:a16="http://schemas.microsoft.com/office/drawing/2014/main" id="{99CB0FB3-D96C-9D4F-AB27-DABD4A17E5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9619" y="0"/>
            <a:ext cx="5483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435" name="Text Box 11"/>
          <p:cNvSpPr txBox="1">
            <a:spLocks noChangeArrowheads="1"/>
          </p:cNvSpPr>
          <p:nvPr/>
        </p:nvSpPr>
        <p:spPr bwMode="auto">
          <a:xfrm>
            <a:off x="3054785" y="3498"/>
            <a:ext cx="4979105" cy="1292433"/>
          </a:xfrm>
          <a:prstGeom prst="rect">
            <a:avLst/>
          </a:prstGeom>
        </p:spPr>
        <p:txBody>
          <a:bodyPr vert="horz" lIns="91440" tIns="45720" rIns="91440" bIns="45720" rtlCol="0" anchor="ctr">
            <a:normAutofit/>
          </a:bodyPr>
          <a:lstStyle/>
          <a:p>
            <a:pPr defTabSz="914400">
              <a:lnSpc>
                <a:spcPct val="89000"/>
              </a:lnSpc>
              <a:spcBef>
                <a:spcPct val="0"/>
              </a:spcBef>
              <a:spcAft>
                <a:spcPts val="600"/>
              </a:spcAft>
            </a:pPr>
            <a:r>
              <a:rPr lang="en-US" sz="2400" dirty="0" err="1"/>
              <a:t>Bilder</a:t>
            </a:r>
            <a:r>
              <a:rPr lang="en-US" sz="2400" dirty="0"/>
              <a:t> von Hans </a:t>
            </a:r>
            <a:r>
              <a:rPr lang="en-US" sz="2400" dirty="0" err="1"/>
              <a:t>Thoma</a:t>
            </a:r>
            <a:r>
              <a:rPr lang="en-US" sz="2400"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https://upload.wikimedia.org/wikipedia/commons/3/30/Wilhelm_Tr%C3%BCbner_Beim_r%C3%B6mischen_Wein.jpg">
            <a:extLst>
              <a:ext uri="{FF2B5EF4-FFF2-40B4-BE49-F238E27FC236}">
                <a16:creationId xmlns:a16="http://schemas.microsoft.com/office/drawing/2014/main" id="{D1130C5F-5FC0-2F4A-8777-CFB98EC4B0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114" y="3429000"/>
            <a:ext cx="4388242" cy="3378946"/>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4151"/>
          <p:cNvPicPr>
            <a:picLocks noChangeAspect="1" noChangeArrowheads="1"/>
          </p:cNvPicPr>
          <p:nvPr/>
        </p:nvPicPr>
        <p:blipFill>
          <a:blip r:embed="rId3" cstate="print"/>
          <a:srcRect/>
          <a:stretch>
            <a:fillRect/>
          </a:stretch>
        </p:blipFill>
        <p:spPr bwMode="auto">
          <a:xfrm>
            <a:off x="5883195" y="4453064"/>
            <a:ext cx="2566413" cy="2354882"/>
          </a:xfrm>
          <a:prstGeom prst="rect">
            <a:avLst/>
          </a:prstGeom>
          <a:noFill/>
        </p:spPr>
      </p:pic>
      <p:sp>
        <p:nvSpPr>
          <p:cNvPr id="16393" name="Text Box 9"/>
          <p:cNvSpPr txBox="1">
            <a:spLocks noChangeArrowheads="1"/>
          </p:cNvSpPr>
          <p:nvPr/>
        </p:nvSpPr>
        <p:spPr bwMode="auto">
          <a:xfrm>
            <a:off x="3255963" y="4524375"/>
            <a:ext cx="184150" cy="366713"/>
          </a:xfrm>
          <a:prstGeom prst="rect">
            <a:avLst/>
          </a:prstGeom>
          <a:noFill/>
          <a:ln w="9525">
            <a:noFill/>
            <a:miter lim="800000"/>
            <a:headEnd/>
            <a:tailEnd/>
          </a:ln>
          <a:effectLst/>
        </p:spPr>
        <p:txBody>
          <a:bodyPr wrap="none">
            <a:spAutoFit/>
          </a:bodyPr>
          <a:lstStyle/>
          <a:p>
            <a:endParaRPr lang="de-DE">
              <a:latin typeface="Tahoma" pitchFamily="34" charset="0"/>
            </a:endParaRPr>
          </a:p>
        </p:txBody>
      </p:sp>
      <p:pic>
        <p:nvPicPr>
          <p:cNvPr id="22532" name="Picture 4" descr="https://upload.wikimedia.org/wikipedia/commons/d/d5/Wilhelm_Tr%C3%BCbner_Der_Sargtischler.jpg">
            <a:extLst>
              <a:ext uri="{FF2B5EF4-FFF2-40B4-BE49-F238E27FC236}">
                <a16:creationId xmlns:a16="http://schemas.microsoft.com/office/drawing/2014/main" id="{D9188500-C5C3-BF4C-A60C-9BB6113FBE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23835" y="4401"/>
            <a:ext cx="4925771" cy="3843092"/>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upload.wikimedia.org/wikipedia/commons/thumb/9/9c/Tr%C3%BCbner_Balgende_Buben.JPG/2560px-Tr%C3%BCbner_Balgende_Buben.JPG">
            <a:extLst>
              <a:ext uri="{FF2B5EF4-FFF2-40B4-BE49-F238E27FC236}">
                <a16:creationId xmlns:a16="http://schemas.microsoft.com/office/drawing/2014/main" id="{844D2482-D217-0F4A-B476-910EDA8311B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479484" y="0"/>
            <a:ext cx="3653746" cy="2550257"/>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upload.wikimedia.org/wikipedia/commons/a/ac/Heinrich_Wilhelm_Tr%C3%BCbner_001.jpg">
            <a:extLst>
              <a:ext uri="{FF2B5EF4-FFF2-40B4-BE49-F238E27FC236}">
                <a16:creationId xmlns:a16="http://schemas.microsoft.com/office/drawing/2014/main" id="{ED0F3D57-4ABC-2147-A240-91019A7C837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83194" y="2617024"/>
            <a:ext cx="2505229" cy="1795415"/>
          </a:xfrm>
          <a:prstGeom prst="rect">
            <a:avLst/>
          </a:prstGeom>
          <a:noFill/>
          <a:extLst>
            <a:ext uri="{909E8E84-426E-40DD-AFC4-6F175D3DCCD1}">
              <a14:hiddenFill xmlns:a14="http://schemas.microsoft.com/office/drawing/2010/main">
                <a:solidFill>
                  <a:srgbClr val="FFFFFF"/>
                </a:solidFill>
              </a14:hiddenFill>
            </a:ext>
          </a:extLst>
        </p:spPr>
      </p:pic>
      <p:sp>
        <p:nvSpPr>
          <p:cNvPr id="16398" name="Rectangle 14"/>
          <p:cNvSpPr>
            <a:spLocks noChangeArrowheads="1"/>
          </p:cNvSpPr>
          <p:nvPr/>
        </p:nvSpPr>
        <p:spPr bwMode="auto">
          <a:xfrm>
            <a:off x="3020453" y="3785824"/>
            <a:ext cx="3103094" cy="400110"/>
          </a:xfrm>
          <a:prstGeom prst="rect">
            <a:avLst/>
          </a:prstGeom>
          <a:noFill/>
          <a:ln w="9525">
            <a:noFill/>
            <a:miter lim="800000"/>
            <a:headEnd/>
            <a:tailEnd/>
          </a:ln>
          <a:effectLst/>
        </p:spPr>
        <p:txBody>
          <a:bodyPr wrap="none">
            <a:spAutoFit/>
          </a:bodyPr>
          <a:lstStyle/>
          <a:p>
            <a:r>
              <a:rPr lang="de-DE" sz="2000" dirty="0">
                <a:latin typeface="Calibri" panose="020F0502020204030204" pitchFamily="34" charset="0"/>
                <a:cs typeface="Calibri" panose="020F0502020204030204" pitchFamily="34" charset="0"/>
              </a:rPr>
              <a:t>Bilder von Wilhelm </a:t>
            </a:r>
            <a:r>
              <a:rPr lang="de-DE" sz="2000" dirty="0" err="1">
                <a:latin typeface="Calibri" panose="020F0502020204030204" pitchFamily="34" charset="0"/>
                <a:cs typeface="Calibri" panose="020F0502020204030204" pitchFamily="34" charset="0"/>
              </a:rPr>
              <a:t>Trübner</a:t>
            </a:r>
            <a:r>
              <a:rPr lang="de-DE" sz="2000" dirty="0">
                <a:latin typeface="Calibri" panose="020F0502020204030204" pitchFamily="34" charset="0"/>
                <a:cs typeface="Calibri" panose="020F0502020204030204" pitchFamily="34"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209686" y="137747"/>
            <a:ext cx="8929951" cy="2088232"/>
          </a:xfrm>
        </p:spPr>
        <p:txBody>
          <a:bodyPr>
            <a:normAutofit/>
          </a:bodyPr>
          <a:lstStyle/>
          <a:p>
            <a:pPr>
              <a:buFontTx/>
              <a:buNone/>
            </a:pPr>
            <a:r>
              <a:rPr lang="de-DE" sz="3400" dirty="0"/>
              <a:t>	</a:t>
            </a:r>
            <a:r>
              <a:rPr lang="de-DE" sz="2400" dirty="0"/>
              <a:t>Der Realismus begann in Frankreich, aber auch in Deutschland gibt es einige bedeutende Vertreter dieser Kunstrichtung.</a:t>
            </a:r>
          </a:p>
          <a:p>
            <a:pPr>
              <a:buFontTx/>
              <a:buNone/>
            </a:pPr>
            <a:r>
              <a:rPr lang="de-DE" sz="3000" dirty="0"/>
              <a:t>	</a:t>
            </a:r>
          </a:p>
        </p:txBody>
      </p:sp>
      <p:pic>
        <p:nvPicPr>
          <p:cNvPr id="77836" name="Picture 12" descr="[Photo: Adolph von Menzel, 1900]">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288" y="5085184"/>
            <a:ext cx="1202150" cy="1628800"/>
          </a:xfrm>
          <a:prstGeom prst="rect">
            <a:avLst/>
          </a:prstGeom>
          <a:noFill/>
        </p:spPr>
      </p:pic>
      <p:pic>
        <p:nvPicPr>
          <p:cNvPr id="137220" name="Picture 4" descr="https://upload.wikimedia.org/wikipedia/commons/d/d0/Bundesarchiv_Bild_183-R32659%2C_Adolph_von_Menzel.jpg">
            <a:extLst>
              <a:ext uri="{FF2B5EF4-FFF2-40B4-BE49-F238E27FC236}">
                <a16:creationId xmlns:a16="http://schemas.microsoft.com/office/drawing/2014/main" id="{7728D5CF-0062-5B4A-88D5-F7B5F8682CC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8754" y="1268760"/>
            <a:ext cx="4870883" cy="558297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40C8F4FE-511A-DA4E-9C99-B35D5E46A3BF}"/>
              </a:ext>
            </a:extLst>
          </p:cNvPr>
          <p:cNvSpPr/>
          <p:nvPr/>
        </p:nvSpPr>
        <p:spPr>
          <a:xfrm>
            <a:off x="611560" y="1764314"/>
            <a:ext cx="4032448" cy="2308324"/>
          </a:xfrm>
          <a:prstGeom prst="rect">
            <a:avLst/>
          </a:prstGeom>
        </p:spPr>
        <p:txBody>
          <a:bodyPr wrap="square">
            <a:spAutoFit/>
          </a:bodyPr>
          <a:lstStyle/>
          <a:p>
            <a:r>
              <a:rPr lang="de-DE" sz="2400" dirty="0">
                <a:solidFill>
                  <a:schemeClr val="accent2">
                    <a:lumMod val="20000"/>
                    <a:lumOff val="80000"/>
                  </a:schemeClr>
                </a:solidFill>
              </a:rPr>
              <a:t>Im Norden Deutschlands    </a:t>
            </a:r>
          </a:p>
          <a:p>
            <a:r>
              <a:rPr lang="de-DE" sz="2400" dirty="0">
                <a:solidFill>
                  <a:schemeClr val="accent2">
                    <a:lumMod val="20000"/>
                    <a:lumOff val="80000"/>
                  </a:schemeClr>
                </a:solidFill>
              </a:rPr>
              <a:t>ist 					                </a:t>
            </a:r>
            <a:r>
              <a:rPr lang="de-DE" sz="2400" b="1" dirty="0">
                <a:solidFill>
                  <a:schemeClr val="accent2">
                    <a:lumMod val="20000"/>
                    <a:lumOff val="80000"/>
                  </a:schemeClr>
                </a:solidFill>
              </a:rPr>
              <a:t>Adolph Menzel (1815 -1905) </a:t>
            </a:r>
            <a:r>
              <a:rPr lang="de-DE" sz="2400" dirty="0">
                <a:solidFill>
                  <a:schemeClr val="accent2">
                    <a:lumMod val="20000"/>
                    <a:lumOff val="80000"/>
                  </a:schemeClr>
                </a:solidFill>
              </a:rPr>
              <a:t>der überragende Maler der zweiten Hälfte des              19. Jahrhunderts.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0/05/Adolph_Menzel_in_Ritter_des_Schwarzen_Adler-Ordens.jpg">
            <a:extLst>
              <a:ext uri="{FF2B5EF4-FFF2-40B4-BE49-F238E27FC236}">
                <a16:creationId xmlns:a16="http://schemas.microsoft.com/office/drawing/2014/main" id="{C455E00A-5B6C-B54C-83DD-8CC83549A76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116632"/>
            <a:ext cx="4856163"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34" name="Text Box 10"/>
          <p:cNvSpPr txBox="1">
            <a:spLocks noChangeArrowheads="1"/>
          </p:cNvSpPr>
          <p:nvPr/>
        </p:nvSpPr>
        <p:spPr bwMode="auto">
          <a:xfrm>
            <a:off x="4463480" y="126880"/>
            <a:ext cx="4680520" cy="6370975"/>
          </a:xfrm>
          <a:prstGeom prst="rect">
            <a:avLst/>
          </a:prstGeom>
          <a:noFill/>
          <a:ln w="9525">
            <a:noFill/>
            <a:miter lim="800000"/>
            <a:headEnd/>
            <a:tailEnd/>
          </a:ln>
          <a:effectLst/>
        </p:spPr>
        <p:txBody>
          <a:bodyPr wrap="square">
            <a:spAutoFit/>
          </a:bodyPr>
          <a:lstStyle/>
          <a:p>
            <a:r>
              <a:rPr lang="de-DE" sz="2400" dirty="0">
                <a:solidFill>
                  <a:schemeClr val="accent2">
                    <a:lumMod val="20000"/>
                    <a:lumOff val="80000"/>
                  </a:schemeClr>
                </a:solidFill>
                <a:latin typeface="Calibri" panose="020F0502020204030204" pitchFamily="34" charset="0"/>
                <a:cs typeface="Calibri" panose="020F0502020204030204" pitchFamily="34" charset="0"/>
              </a:rPr>
              <a:t>Menzel wurde in Breslau geboren und siedelte mit seiner Familie nach Berlin über. Seine erste Ausbildung erhielt er in der lithographischen Anstalt seines Vaters, die er nach dessen Tod 1832 weiterführte. Körperlich missgestaltet, sehr klein mit übergroßem Kopf, erkämpft er sich mit verbissener Energie als Autodidakt Anerkennung und Selbstbestätigung. </a:t>
            </a:r>
          </a:p>
          <a:p>
            <a:r>
              <a:rPr lang="de-DE" sz="2400" dirty="0">
                <a:solidFill>
                  <a:schemeClr val="accent2">
                    <a:lumMod val="20000"/>
                    <a:lumOff val="80000"/>
                  </a:schemeClr>
                </a:solidFill>
                <a:latin typeface="Calibri" panose="020F0502020204030204" pitchFamily="34" charset="0"/>
                <a:cs typeface="Calibri" panose="020F0502020204030204" pitchFamily="34" charset="0"/>
              </a:rPr>
              <a:t>Menzel zählt zu den Großen der Kunstgeschichte. Er hatte den Beifall des Publikums, wurde Exzellenz, Kanzler des Ordens </a:t>
            </a:r>
            <a:r>
              <a:rPr lang="de-DE" sz="2400" dirty="0" err="1">
                <a:solidFill>
                  <a:schemeClr val="accent2">
                    <a:lumMod val="20000"/>
                    <a:lumOff val="80000"/>
                  </a:schemeClr>
                </a:solidFill>
                <a:latin typeface="Calibri" panose="020F0502020204030204" pitchFamily="34" charset="0"/>
                <a:cs typeface="Calibri" panose="020F0502020204030204" pitchFamily="34" charset="0"/>
              </a:rPr>
              <a:t>Pour</a:t>
            </a:r>
            <a:r>
              <a:rPr lang="de-DE" sz="2400" dirty="0">
                <a:solidFill>
                  <a:schemeClr val="accent2">
                    <a:lumMod val="20000"/>
                    <a:lumOff val="80000"/>
                  </a:schemeClr>
                </a:solidFill>
                <a:latin typeface="Calibri" panose="020F0502020204030204" pitchFamily="34" charset="0"/>
                <a:cs typeface="Calibri" panose="020F0502020204030204" pitchFamily="34" charset="0"/>
              </a:rPr>
              <a:t> le </a:t>
            </a:r>
            <a:r>
              <a:rPr lang="de-DE" sz="2400" dirty="0" err="1">
                <a:solidFill>
                  <a:schemeClr val="accent2">
                    <a:lumMod val="20000"/>
                    <a:lumOff val="80000"/>
                  </a:schemeClr>
                </a:solidFill>
                <a:latin typeface="Calibri" panose="020F0502020204030204" pitchFamily="34" charset="0"/>
                <a:cs typeface="Calibri" panose="020F0502020204030204" pitchFamily="34" charset="0"/>
              </a:rPr>
              <a:t>merite</a:t>
            </a:r>
            <a:r>
              <a:rPr lang="de-DE" sz="2400" dirty="0">
                <a:solidFill>
                  <a:schemeClr val="accent2">
                    <a:lumMod val="20000"/>
                    <a:lumOff val="80000"/>
                  </a:schemeClr>
                </a:solidFill>
                <a:latin typeface="Calibri" panose="020F0502020204030204" pitchFamily="34" charset="0"/>
                <a:cs typeface="Calibri" panose="020F0502020204030204" pitchFamily="34" charset="0"/>
              </a:rPr>
              <a:t> und schließlich auch geadelt            (= Adolph von Menzel).</a:t>
            </a:r>
          </a:p>
        </p:txBody>
      </p:sp>
    </p:spTree>
    <p:extLst>
      <p:ext uri="{BB962C8B-B14F-4D97-AF65-F5344CB8AC3E}">
        <p14:creationId xmlns:p14="http://schemas.microsoft.com/office/powerpoint/2010/main" val="229392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168252" y="4093235"/>
            <a:ext cx="8713787" cy="2664296"/>
          </a:xfrm>
          <a:prstGeom prst="rect">
            <a:avLst/>
          </a:prstGeom>
          <a:noFill/>
          <a:ln w="9525">
            <a:noFill/>
            <a:miter lim="800000"/>
            <a:headEnd/>
            <a:tailEnd/>
          </a:ln>
          <a:effectLst/>
        </p:spPr>
        <p:txBody>
          <a:bodyPr/>
          <a:lstStyle/>
          <a:p>
            <a:pPr marL="342900" indent="-342900">
              <a:spcBef>
                <a:spcPct val="20000"/>
              </a:spcBef>
            </a:pPr>
            <a:r>
              <a:rPr lang="de-DE" sz="2800" dirty="0"/>
              <a:t>	</a:t>
            </a:r>
            <a:r>
              <a:rPr lang="de-DE" sz="2000" dirty="0">
                <a:solidFill>
                  <a:schemeClr val="accent2">
                    <a:lumMod val="20000"/>
                    <a:lumOff val="80000"/>
                  </a:schemeClr>
                </a:solidFill>
                <a:latin typeface="Calibri" panose="020F0502020204030204" pitchFamily="34" charset="0"/>
                <a:cs typeface="Calibri" panose="020F0502020204030204" pitchFamily="34" charset="0"/>
              </a:rPr>
              <a:t>Die Welt der Arbeit zeigt auch Menzel mit seinem Bild „Eisenwalzwerk“ eindrucksvoll. Diese Szene hat ihn v. a. als Maler interessiert. Er setzt das weißglühende Eisen als einzige Lichtquelle in den Mittelpunkt des Bildes und breitet von da aus einen hellen Feuerschein über das unübersichtliche Gewirr von Menschen und Maschinen. Der malerische Hell-Dunkel-Kontrast dient aber nicht nur der Idealisierung des technischen Vorgangs, sondern er vermag sehr wohl die schmutzig-ungesunde Atmosphäre einer Fabrikhalle und die Schwere der Arbeit hervorzuheben. </a:t>
            </a:r>
          </a:p>
        </p:txBody>
      </p:sp>
      <p:pic>
        <p:nvPicPr>
          <p:cNvPr id="136196" name="Picture 4" descr="https://upload.wikimedia.org/wikipedia/commons/thumb/5/5c/Berlin%2C_Alte_Nationalgalerie%2C_Adolph_von_Menzel%2C_das_Eisenwalzwerk.JPG/2880px-Berlin%2C_Alte_Nationalgalerie%2C_Adolph_von_Menzel%2C_das_Eisenwalzwerk.JPG">
            <a:extLst>
              <a:ext uri="{FF2B5EF4-FFF2-40B4-BE49-F238E27FC236}">
                <a16:creationId xmlns:a16="http://schemas.microsoft.com/office/drawing/2014/main" id="{5E931299-6F89-E440-9F23-36D0B06201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1680" y="810233"/>
            <a:ext cx="5564945"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3525E929-06DB-5A42-8066-EAB8A560ABA1}"/>
              </a:ext>
            </a:extLst>
          </p:cNvPr>
          <p:cNvSpPr/>
          <p:nvPr/>
        </p:nvSpPr>
        <p:spPr>
          <a:xfrm>
            <a:off x="467544" y="163902"/>
            <a:ext cx="8640960" cy="646331"/>
          </a:xfrm>
          <a:prstGeom prst="rect">
            <a:avLst/>
          </a:prstGeom>
        </p:spPr>
        <p:txBody>
          <a:bodyPr wrap="square">
            <a:spAutoFit/>
          </a:bodyPr>
          <a:lstStyle/>
          <a:p>
            <a:r>
              <a:rPr lang="de-DE" dirty="0">
                <a:solidFill>
                  <a:schemeClr val="accent2">
                    <a:lumMod val="20000"/>
                    <a:lumOff val="80000"/>
                  </a:schemeClr>
                </a:solidFill>
                <a:latin typeface="Calibri" panose="020F0502020204030204" pitchFamily="34" charset="0"/>
                <a:cs typeface="Calibri" panose="020F0502020204030204" pitchFamily="34" charset="0"/>
              </a:rPr>
              <a:t>Menzels Bild „Das Eisenwalzwerk“ gilt als erste künstlerische Industriedarstellung in der europäischen Kunst.</a:t>
            </a:r>
            <a:endParaRPr lang="de-DE"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1455738" y="5676900"/>
            <a:ext cx="2755900" cy="366713"/>
          </a:xfrm>
          <a:prstGeom prst="rect">
            <a:avLst/>
          </a:prstGeom>
          <a:noFill/>
          <a:ln w="9525">
            <a:noFill/>
            <a:miter lim="800000"/>
            <a:headEnd/>
            <a:tailEnd/>
          </a:ln>
          <a:effectLst/>
        </p:spPr>
        <p:txBody>
          <a:bodyPr>
            <a:spAutoFit/>
          </a:bodyPr>
          <a:lstStyle/>
          <a:p>
            <a:endParaRPr lang="de-DE">
              <a:latin typeface="Tahoma" pitchFamily="34" charset="0"/>
            </a:endParaRPr>
          </a:p>
        </p:txBody>
      </p:sp>
      <p:pic>
        <p:nvPicPr>
          <p:cNvPr id="19458" name="Picture 2" descr="Adolf Friedrich Erdmann von Menzel 026.jpg">
            <a:extLst>
              <a:ext uri="{FF2B5EF4-FFF2-40B4-BE49-F238E27FC236}">
                <a16:creationId xmlns:a16="http://schemas.microsoft.com/office/drawing/2014/main" id="{8154934A-F7CB-9344-9A72-A2CC04C8CC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0031"/>
            <a:ext cx="9144000" cy="6630987"/>
          </a:xfrm>
          <a:prstGeom prst="rect">
            <a:avLst/>
          </a:prstGeom>
          <a:noFill/>
          <a:extLst>
            <a:ext uri="{909E8E84-426E-40DD-AFC4-6F175D3DCCD1}">
              <a14:hiddenFill xmlns:a14="http://schemas.microsoft.com/office/drawing/2010/main">
                <a:solidFill>
                  <a:srgbClr val="FFFFFF"/>
                </a:solidFill>
              </a14:hiddenFill>
            </a:ext>
          </a:extLst>
        </p:spPr>
      </p:pic>
      <p:sp>
        <p:nvSpPr>
          <p:cNvPr id="12295" name="Text Box 7"/>
          <p:cNvSpPr txBox="1">
            <a:spLocks noChangeArrowheads="1"/>
          </p:cNvSpPr>
          <p:nvPr/>
        </p:nvSpPr>
        <p:spPr bwMode="auto">
          <a:xfrm>
            <a:off x="560886" y="6436290"/>
            <a:ext cx="2916568" cy="369332"/>
          </a:xfrm>
          <a:prstGeom prst="rect">
            <a:avLst/>
          </a:prstGeom>
          <a:noFill/>
          <a:ln w="9525">
            <a:noFill/>
            <a:miter lim="800000"/>
            <a:headEnd/>
            <a:tailEnd/>
          </a:ln>
          <a:effectLst/>
        </p:spPr>
        <p:txBody>
          <a:bodyPr wrap="none">
            <a:spAutoFit/>
          </a:bodyPr>
          <a:lstStyle/>
          <a:p>
            <a:r>
              <a:rPr lang="de-DE" dirty="0">
                <a:latin typeface="Calibri" panose="020F0502020204030204" pitchFamily="34" charset="0"/>
                <a:cs typeface="Calibri" panose="020F0502020204030204" pitchFamily="34" charset="0"/>
              </a:rPr>
              <a:t>Die Fronleichnamsprozession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s://upload.wikimedia.org/wikipedia/commons/8/8f/Adolf_Friedrich_Erdmann_von_Menzel_009.jpg">
            <a:extLst>
              <a:ext uri="{FF2B5EF4-FFF2-40B4-BE49-F238E27FC236}">
                <a16:creationId xmlns:a16="http://schemas.microsoft.com/office/drawing/2014/main" id="{DCB0EFEC-EE76-4D44-BD69-63587F1DCF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5" y="34730"/>
            <a:ext cx="8676456" cy="6797659"/>
          </a:xfrm>
          <a:prstGeom prst="rect">
            <a:avLst/>
          </a:prstGeom>
          <a:noFill/>
          <a:extLst>
            <a:ext uri="{909E8E84-426E-40DD-AFC4-6F175D3DCCD1}">
              <a14:hiddenFill xmlns:a14="http://schemas.microsoft.com/office/drawing/2010/main">
                <a:solidFill>
                  <a:srgbClr val="FFFFFF"/>
                </a:solidFill>
              </a14:hiddenFill>
            </a:ext>
          </a:extLst>
        </p:spPr>
      </p:pic>
      <p:sp>
        <p:nvSpPr>
          <p:cNvPr id="217096" name="Text Box 8"/>
          <p:cNvSpPr txBox="1">
            <a:spLocks noChangeArrowheads="1"/>
          </p:cNvSpPr>
          <p:nvPr/>
        </p:nvSpPr>
        <p:spPr bwMode="auto">
          <a:xfrm>
            <a:off x="467545" y="404664"/>
            <a:ext cx="2447925" cy="366713"/>
          </a:xfrm>
          <a:prstGeom prst="rect">
            <a:avLst/>
          </a:prstGeom>
          <a:noFill/>
          <a:ln w="9525">
            <a:noFill/>
            <a:miter lim="800000"/>
            <a:headEnd/>
            <a:tailEnd/>
          </a:ln>
          <a:effectLst/>
        </p:spPr>
        <p:txBody>
          <a:bodyPr>
            <a:spAutoFit/>
          </a:bodyPr>
          <a:lstStyle/>
          <a:p>
            <a:pPr>
              <a:spcBef>
                <a:spcPct val="50000"/>
              </a:spcBef>
            </a:pPr>
            <a:r>
              <a:rPr lang="de-DE" dirty="0">
                <a:latin typeface="Calibri" panose="020F0502020204030204" pitchFamily="34" charset="0"/>
                <a:cs typeface="Calibri" panose="020F0502020204030204" pitchFamily="34" charset="0"/>
              </a:rPr>
              <a:t>Ballsouper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s://upload.wikimedia.org/wikipedia/commons/thumb/6/64/Adolph_Menzel_-_Fl%C3%B6tenkonzert_Friedrichs_des_Gro%C3%9Fen_in_Sanssouci_-_Google_Art_Project.jpg/2880px-Adolph_Menzel_-_Fl%C3%B6tenkonzert_Friedrichs_des_Gro%C3%9Fen_in_Sanssouci_-_Google_Art_Project.jpg">
            <a:extLst>
              <a:ext uri="{FF2B5EF4-FFF2-40B4-BE49-F238E27FC236}">
                <a16:creationId xmlns:a16="http://schemas.microsoft.com/office/drawing/2014/main" id="{0B62D984-5AC8-2540-B5F0-AA81F4DD02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246813"/>
          </a:xfrm>
          <a:prstGeom prst="rect">
            <a:avLst/>
          </a:prstGeom>
          <a:noFill/>
          <a:extLst>
            <a:ext uri="{909E8E84-426E-40DD-AFC4-6F175D3DCCD1}">
              <a14:hiddenFill xmlns:a14="http://schemas.microsoft.com/office/drawing/2010/main">
                <a:solidFill>
                  <a:srgbClr val="FFFFFF"/>
                </a:solidFill>
              </a14:hiddenFill>
            </a:ext>
          </a:extLst>
        </p:spPr>
      </p:pic>
      <p:sp>
        <p:nvSpPr>
          <p:cNvPr id="218118" name="Text Box 6"/>
          <p:cNvSpPr txBox="1">
            <a:spLocks noChangeArrowheads="1"/>
          </p:cNvSpPr>
          <p:nvPr/>
        </p:nvSpPr>
        <p:spPr bwMode="auto">
          <a:xfrm>
            <a:off x="539552" y="6381328"/>
            <a:ext cx="3167062" cy="366712"/>
          </a:xfrm>
          <a:prstGeom prst="rect">
            <a:avLst/>
          </a:prstGeom>
          <a:noFill/>
          <a:ln w="9525">
            <a:noFill/>
            <a:miter lim="800000"/>
            <a:headEnd/>
            <a:tailEnd/>
          </a:ln>
          <a:effectLst/>
        </p:spPr>
        <p:txBody>
          <a:bodyPr>
            <a:spAutoFit/>
          </a:bodyPr>
          <a:lstStyle/>
          <a:p>
            <a:pPr>
              <a:spcBef>
                <a:spcPct val="50000"/>
              </a:spcBef>
            </a:pPr>
            <a:r>
              <a:rPr lang="de-DE" dirty="0">
                <a:latin typeface="Calibri" panose="020F0502020204030204" pitchFamily="34" charset="0"/>
                <a:cs typeface="Calibri" panose="020F0502020204030204" pitchFamily="34" charset="0"/>
              </a:rPr>
              <a:t>Flötenkonzert Friedrich II.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https://upload.wikimedia.org/wikipedia/commons/5/5c/Wilhelm_Leibl_1882.jpg">
            <a:extLst>
              <a:ext uri="{FF2B5EF4-FFF2-40B4-BE49-F238E27FC236}">
                <a16:creationId xmlns:a16="http://schemas.microsoft.com/office/drawing/2014/main" id="{9389A7A5-D91F-564C-A07F-1A6E66CAC9E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0192" y="42297"/>
            <a:ext cx="2800692" cy="3192346"/>
          </a:xfrm>
          <a:prstGeom prst="rect">
            <a:avLst/>
          </a:prstGeom>
          <a:noFill/>
          <a:extLst>
            <a:ext uri="{909E8E84-426E-40DD-AFC4-6F175D3DCCD1}">
              <a14:hiddenFill xmlns:a14="http://schemas.microsoft.com/office/drawing/2010/main">
                <a:solidFill>
                  <a:srgbClr val="FFFFFF"/>
                </a:solidFill>
              </a14:hiddenFill>
            </a:ext>
          </a:extLst>
        </p:spPr>
      </p:pic>
      <p:sp>
        <p:nvSpPr>
          <p:cNvPr id="13319" name="Rectangle 7"/>
          <p:cNvSpPr>
            <a:spLocks noGrp="1" noChangeArrowheads="1"/>
          </p:cNvSpPr>
          <p:nvPr>
            <p:ph idx="1"/>
          </p:nvPr>
        </p:nvSpPr>
        <p:spPr>
          <a:xfrm>
            <a:off x="206744" y="114352"/>
            <a:ext cx="6862045" cy="3568664"/>
          </a:xfrm>
        </p:spPr>
        <p:txBody>
          <a:bodyPr>
            <a:noAutofit/>
          </a:bodyPr>
          <a:lstStyle/>
          <a:p>
            <a:pPr>
              <a:buFontTx/>
              <a:buNone/>
            </a:pPr>
            <a:r>
              <a:rPr lang="de-DE" dirty="0"/>
              <a:t>	</a:t>
            </a:r>
            <a:r>
              <a:rPr lang="de-DE" sz="2400" dirty="0">
                <a:solidFill>
                  <a:schemeClr val="accent2">
                    <a:lumMod val="20000"/>
                    <a:lumOff val="80000"/>
                  </a:schemeClr>
                </a:solidFill>
              </a:rPr>
              <a:t>Courbet besucht 1869 auch Deutschland und freundet sich in München mit                                </a:t>
            </a:r>
            <a:r>
              <a:rPr lang="de-DE" sz="2400" b="1" dirty="0">
                <a:solidFill>
                  <a:schemeClr val="accent2">
                    <a:lumMod val="20000"/>
                    <a:lumOff val="80000"/>
                  </a:schemeClr>
                </a:solidFill>
              </a:rPr>
              <a:t>Wilhelm </a:t>
            </a:r>
            <a:r>
              <a:rPr lang="de-DE" sz="2400" b="1" dirty="0" err="1">
                <a:solidFill>
                  <a:schemeClr val="accent2">
                    <a:lumMod val="20000"/>
                    <a:lumOff val="80000"/>
                  </a:schemeClr>
                </a:solidFill>
              </a:rPr>
              <a:t>Leibl</a:t>
            </a:r>
            <a:r>
              <a:rPr lang="de-DE" sz="2400" b="1" dirty="0">
                <a:solidFill>
                  <a:schemeClr val="accent2">
                    <a:lumMod val="20000"/>
                    <a:lumOff val="80000"/>
                  </a:schemeClr>
                </a:solidFill>
              </a:rPr>
              <a:t> (1844 – 1900)</a:t>
            </a:r>
            <a:r>
              <a:rPr lang="de-DE" sz="2400" dirty="0">
                <a:solidFill>
                  <a:schemeClr val="accent2">
                    <a:lumMod val="20000"/>
                    <a:lumOff val="80000"/>
                  </a:schemeClr>
                </a:solidFill>
              </a:rPr>
              <a:t> an</a:t>
            </a:r>
            <a:r>
              <a:rPr lang="de-DE" sz="2600" dirty="0">
                <a:solidFill>
                  <a:schemeClr val="accent2">
                    <a:lumMod val="20000"/>
                    <a:lumOff val="80000"/>
                  </a:schemeClr>
                </a:solidFill>
              </a:rPr>
              <a:t>. </a:t>
            </a:r>
          </a:p>
          <a:p>
            <a:pPr>
              <a:buFontTx/>
              <a:buNone/>
            </a:pPr>
            <a:r>
              <a:rPr lang="de-DE" sz="2600" dirty="0">
                <a:solidFill>
                  <a:schemeClr val="accent2">
                    <a:lumMod val="20000"/>
                    <a:lumOff val="80000"/>
                  </a:schemeClr>
                </a:solidFill>
              </a:rPr>
              <a:t>	</a:t>
            </a:r>
            <a:r>
              <a:rPr lang="de-DE" sz="2400" dirty="0">
                <a:solidFill>
                  <a:schemeClr val="accent2">
                    <a:lumMod val="20000"/>
                    <a:lumOff val="80000"/>
                  </a:schemeClr>
                </a:solidFill>
              </a:rPr>
              <a:t>Dieser wird zu einem weiteren bedeutenden Vertreter des deutschen Realismus</a:t>
            </a:r>
            <a:r>
              <a:rPr lang="de-DE" sz="2600" dirty="0">
                <a:solidFill>
                  <a:schemeClr val="accent2">
                    <a:lumMod val="20000"/>
                    <a:lumOff val="80000"/>
                  </a:schemeClr>
                </a:solidFill>
              </a:rPr>
              <a:t>.</a:t>
            </a:r>
          </a:p>
          <a:p>
            <a:pPr>
              <a:buFontTx/>
              <a:buNone/>
            </a:pPr>
            <a:r>
              <a:rPr lang="de-DE" sz="2600" dirty="0">
                <a:solidFill>
                  <a:schemeClr val="accent2">
                    <a:lumMod val="20000"/>
                    <a:lumOff val="80000"/>
                  </a:schemeClr>
                </a:solidFill>
              </a:rPr>
              <a:t>	</a:t>
            </a:r>
            <a:r>
              <a:rPr lang="de-DE" sz="2400" dirty="0">
                <a:solidFill>
                  <a:schemeClr val="accent2">
                    <a:lumMod val="20000"/>
                    <a:lumOff val="80000"/>
                  </a:schemeClr>
                </a:solidFill>
              </a:rPr>
              <a:t>Daneben wird diese Malweise im süddeutschen Raum, rund um München, auch noch von folgenden Malern vertreten: </a:t>
            </a:r>
          </a:p>
          <a:p>
            <a:pPr>
              <a:buFontTx/>
              <a:buNone/>
            </a:pPr>
            <a:r>
              <a:rPr lang="de-DE" sz="2400" dirty="0">
                <a:solidFill>
                  <a:schemeClr val="accent2">
                    <a:lumMod val="20000"/>
                    <a:lumOff val="80000"/>
                  </a:schemeClr>
                </a:solidFill>
              </a:rPr>
              <a:t>	</a:t>
            </a:r>
          </a:p>
        </p:txBody>
      </p:sp>
      <p:pic>
        <p:nvPicPr>
          <p:cNvPr id="21506" name="Picture 2" descr="https://upload.wikimedia.org/wikipedia/commons/2/23/Hans_Thoma_mit_seiner_Mutter_1924_dgE.jpg">
            <a:extLst>
              <a:ext uri="{FF2B5EF4-FFF2-40B4-BE49-F238E27FC236}">
                <a16:creationId xmlns:a16="http://schemas.microsoft.com/office/drawing/2014/main" id="{1D2B103E-3633-BE4B-AB8F-FB8B748FC9C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3568" y="4150334"/>
            <a:ext cx="2050320" cy="276793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upload.wikimedia.org/wikipedia/commons/5/5c/Jahrhundertausstellung_1906_KatNr._0992.jpg">
            <a:extLst>
              <a:ext uri="{FF2B5EF4-FFF2-40B4-BE49-F238E27FC236}">
                <a16:creationId xmlns:a16="http://schemas.microsoft.com/office/drawing/2014/main" id="{C42D57F0-D69E-B74E-B3A8-890FC402116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5896" y="4171193"/>
            <a:ext cx="2304256" cy="271015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s://upload.wikimedia.org/wikipedia/commons/a/a9/Wilhelm_Tr%C3%BCbner_Selbstbildnis_mit_Hut.jpg">
            <a:extLst>
              <a:ext uri="{FF2B5EF4-FFF2-40B4-BE49-F238E27FC236}">
                <a16:creationId xmlns:a16="http://schemas.microsoft.com/office/drawing/2014/main" id="{3ED6548D-1181-6F47-8B99-0AF3A8A7E7B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02138" y="4171193"/>
            <a:ext cx="2050321" cy="263691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C25A908C-110A-0745-9863-DA8E00CAD6FA}"/>
              </a:ext>
            </a:extLst>
          </p:cNvPr>
          <p:cNvSpPr/>
          <p:nvPr/>
        </p:nvSpPr>
        <p:spPr>
          <a:xfrm>
            <a:off x="683568" y="3373942"/>
            <a:ext cx="8424936" cy="1200329"/>
          </a:xfrm>
          <a:prstGeom prst="rect">
            <a:avLst/>
          </a:prstGeom>
        </p:spPr>
        <p:txBody>
          <a:bodyPr wrap="square">
            <a:spAutoFit/>
          </a:bodyPr>
          <a:lstStyle/>
          <a:p>
            <a:r>
              <a:rPr lang="de-DE" sz="2400" b="1" dirty="0">
                <a:solidFill>
                  <a:schemeClr val="accent2">
                    <a:lumMod val="20000"/>
                    <a:lumOff val="80000"/>
                  </a:schemeClr>
                </a:solidFill>
                <a:latin typeface="Calibri" panose="020F0502020204030204" pitchFamily="34" charset="0"/>
                <a:cs typeface="Calibri" panose="020F0502020204030204" pitchFamily="34" charset="0"/>
              </a:rPr>
              <a:t>Hans Thoma                       Carl Schuch                      Wilhelm </a:t>
            </a:r>
            <a:r>
              <a:rPr lang="de-DE" sz="2400" b="1" dirty="0" err="1">
                <a:solidFill>
                  <a:schemeClr val="accent2">
                    <a:lumMod val="20000"/>
                    <a:lumOff val="80000"/>
                  </a:schemeClr>
                </a:solidFill>
                <a:latin typeface="Calibri" panose="020F0502020204030204" pitchFamily="34" charset="0"/>
                <a:cs typeface="Calibri" panose="020F0502020204030204" pitchFamily="34" charset="0"/>
              </a:rPr>
              <a:t>Trübner</a:t>
            </a:r>
            <a:r>
              <a:rPr lang="de-DE" sz="2400" b="1" dirty="0">
                <a:solidFill>
                  <a:schemeClr val="accent2">
                    <a:lumMod val="20000"/>
                    <a:lumOff val="80000"/>
                  </a:schemeClr>
                </a:solidFill>
                <a:latin typeface="Calibri" panose="020F0502020204030204" pitchFamily="34" charset="0"/>
                <a:cs typeface="Calibri" panose="020F0502020204030204" pitchFamily="34" charset="0"/>
              </a:rPr>
              <a:t> </a:t>
            </a:r>
          </a:p>
          <a:p>
            <a:r>
              <a:rPr lang="de-DE" sz="2400" b="1" dirty="0">
                <a:solidFill>
                  <a:schemeClr val="accent2">
                    <a:lumMod val="20000"/>
                    <a:lumOff val="80000"/>
                  </a:schemeClr>
                </a:solidFill>
                <a:latin typeface="Calibri" panose="020F0502020204030204" pitchFamily="34" charset="0"/>
                <a:cs typeface="Calibri" panose="020F0502020204030204" pitchFamily="34" charset="0"/>
              </a:rPr>
              <a:t>(1839 – 1924)</a:t>
            </a:r>
            <a:r>
              <a:rPr lang="de-DE" sz="2400" dirty="0">
                <a:solidFill>
                  <a:schemeClr val="accent2">
                    <a:lumMod val="20000"/>
                    <a:lumOff val="80000"/>
                  </a:schemeClr>
                </a:solidFill>
                <a:latin typeface="Calibri" panose="020F0502020204030204" pitchFamily="34" charset="0"/>
                <a:cs typeface="Calibri" panose="020F0502020204030204" pitchFamily="34" charset="0"/>
              </a:rPr>
              <a:t>                   </a:t>
            </a:r>
            <a:r>
              <a:rPr lang="de-DE" sz="2400" b="1" dirty="0">
                <a:solidFill>
                  <a:schemeClr val="accent2">
                    <a:lumMod val="20000"/>
                    <a:lumOff val="80000"/>
                  </a:schemeClr>
                </a:solidFill>
                <a:latin typeface="Calibri" panose="020F0502020204030204" pitchFamily="34" charset="0"/>
                <a:cs typeface="Calibri" panose="020F0502020204030204" pitchFamily="34" charset="0"/>
              </a:rPr>
              <a:t>(1846 – 1903)                      (1851 – 1917)</a:t>
            </a:r>
          </a:p>
          <a:p>
            <a:endParaRPr lang="de-DE" sz="2400" b="1" dirty="0">
              <a:solidFill>
                <a:schemeClr val="accent2">
                  <a:lumMod val="20000"/>
                  <a:lumOff val="80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36"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7"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9" name="Rectangle 138">
            <a:extLst>
              <a:ext uri="{FF2B5EF4-FFF2-40B4-BE49-F238E27FC236}">
                <a16:creationId xmlns:a16="http://schemas.microsoft.com/office/drawing/2014/main" id="{E66A305C-77FF-48A3-926C-973D08234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3" name="Text Box 7"/>
          <p:cNvSpPr txBox="1">
            <a:spLocks noChangeArrowheads="1"/>
          </p:cNvSpPr>
          <p:nvPr/>
        </p:nvSpPr>
        <p:spPr bwMode="auto">
          <a:xfrm>
            <a:off x="196314" y="4956369"/>
            <a:ext cx="4979105" cy="1292433"/>
          </a:xfrm>
          <a:prstGeom prst="rect">
            <a:avLst/>
          </a:prstGeom>
        </p:spPr>
        <p:txBody>
          <a:bodyPr vert="horz" lIns="91440" tIns="45720" rIns="91440" bIns="45720" rtlCol="0" anchor="ctr">
            <a:normAutofit/>
          </a:bodyPr>
          <a:lstStyle/>
          <a:p>
            <a:pPr defTabSz="914400">
              <a:lnSpc>
                <a:spcPct val="89000"/>
              </a:lnSpc>
              <a:spcBef>
                <a:spcPct val="0"/>
              </a:spcBef>
              <a:spcAft>
                <a:spcPts val="600"/>
              </a:spcAft>
            </a:pPr>
            <a:r>
              <a:rPr lang="en-US" sz="2800" dirty="0" err="1"/>
              <a:t>Bilder</a:t>
            </a:r>
            <a:r>
              <a:rPr lang="en-US" sz="2800" dirty="0"/>
              <a:t> von Wilhelm </a:t>
            </a:r>
            <a:r>
              <a:rPr lang="en-US" sz="2800" dirty="0" err="1"/>
              <a:t>Leibl</a:t>
            </a:r>
            <a:endParaRPr lang="en-US" sz="2800" dirty="0"/>
          </a:p>
        </p:txBody>
      </p:sp>
      <p:pic>
        <p:nvPicPr>
          <p:cNvPr id="140290" name="Picture 2" descr="Wilhelm Maria Hubertus Leibl 003.jpg">
            <a:extLst>
              <a:ext uri="{FF2B5EF4-FFF2-40B4-BE49-F238E27FC236}">
                <a16:creationId xmlns:a16="http://schemas.microsoft.com/office/drawing/2014/main" id="{BC3195D7-07F8-E840-B921-FB4B195481F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 y="0"/>
            <a:ext cx="3901945" cy="4678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eibl01">
            <a:extLst>
              <a:ext uri="{FF2B5EF4-FFF2-40B4-BE49-F238E27FC236}">
                <a16:creationId xmlns:a16="http://schemas.microsoft.com/office/drawing/2014/main" id="{C7F133FB-F38D-124D-A149-54DBBBF50E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11801" y="12675"/>
            <a:ext cx="5412677" cy="4359440"/>
          </a:xfrm>
          <a:prstGeom prst="rect">
            <a:avLst/>
          </a:prstGeom>
          <a:noFill/>
        </p:spPr>
      </p:pic>
      <p:pic>
        <p:nvPicPr>
          <p:cNvPr id="5" name="Picture 2" descr="Wilhelm Maria Hubertus Leibl 010.jpg">
            <a:extLst>
              <a:ext uri="{FF2B5EF4-FFF2-40B4-BE49-F238E27FC236}">
                <a16:creationId xmlns:a16="http://schemas.microsoft.com/office/drawing/2014/main" id="{AD639DD7-80EF-DB49-A321-2602A7EF643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08965" y="4189518"/>
            <a:ext cx="4048422" cy="2655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Zuschneiden">
  <a:themeElements>
    <a:clrScheme name="Zuschnei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Zuschnei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uschnei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Words>
  <Application>Microsoft Macintosh PowerPoint</Application>
  <PresentationFormat>Bildschirmpräsentation (4:3)</PresentationFormat>
  <Paragraphs>25</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Andy</vt:lpstr>
      <vt:lpstr>Calibri</vt:lpstr>
      <vt:lpstr>Franklin Gothic Book</vt:lpstr>
      <vt:lpstr>Tahoma</vt:lpstr>
      <vt:lpstr>Zuschneiden</vt:lpstr>
      <vt:lpstr>Maler des Realismus  Deutschland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Realismus</dc:title>
  <dc:creator>Microsoft Office User</dc:creator>
  <cp:lastModifiedBy>bkroeninger@gmx.de</cp:lastModifiedBy>
  <cp:revision>12</cp:revision>
  <dcterms:created xsi:type="dcterms:W3CDTF">2018-12-28T15:39:06Z</dcterms:created>
  <dcterms:modified xsi:type="dcterms:W3CDTF">2022-01-15T17:05:45Z</dcterms:modified>
</cp:coreProperties>
</file>