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97" r:id="rId2"/>
  </p:sldMasterIdLst>
  <p:notesMasterIdLst>
    <p:notesMasterId r:id="rId18"/>
  </p:notesMasterIdLst>
  <p:sldIdLst>
    <p:sldId id="344" r:id="rId3"/>
    <p:sldId id="357" r:id="rId4"/>
    <p:sldId id="362" r:id="rId5"/>
    <p:sldId id="365" r:id="rId6"/>
    <p:sldId id="366" r:id="rId7"/>
    <p:sldId id="347" r:id="rId8"/>
    <p:sldId id="364" r:id="rId9"/>
    <p:sldId id="361" r:id="rId10"/>
    <p:sldId id="360" r:id="rId11"/>
    <p:sldId id="359" r:id="rId12"/>
    <p:sldId id="358" r:id="rId13"/>
    <p:sldId id="348" r:id="rId14"/>
    <p:sldId id="363" r:id="rId15"/>
    <p:sldId id="367" r:id="rId16"/>
    <p:sldId id="368" r:id="rId17"/>
  </p:sldIdLst>
  <p:sldSz cx="9144000" cy="6858000" type="screen4x3"/>
  <p:notesSz cx="6797675" cy="9926638"/>
  <p:defaultTextStyle>
    <a:defPPr>
      <a:defRPr lang="en-GB"/>
    </a:defPPr>
    <a:lvl1pPr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Lucida Sans Unicode" pitchFamily="34" charset="0"/>
        <a:cs typeface="Lucida Sans Unicode" pitchFamily="34" charset="0"/>
      </a:defRPr>
    </a:lvl1pPr>
    <a:lvl2pPr marL="742950" indent="-28575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Lucida Sans Unicode" pitchFamily="34" charset="0"/>
        <a:cs typeface="Lucida Sans Unicode" pitchFamily="34" charset="0"/>
      </a:defRPr>
    </a:lvl2pPr>
    <a:lvl3pPr marL="11430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Lucida Sans Unicode" pitchFamily="34" charset="0"/>
        <a:cs typeface="Lucida Sans Unicode" pitchFamily="34" charset="0"/>
      </a:defRPr>
    </a:lvl3pPr>
    <a:lvl4pPr marL="16002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Lucida Sans Unicode" pitchFamily="34" charset="0"/>
        <a:cs typeface="Lucida Sans Unicode" pitchFamily="34" charset="0"/>
      </a:defRPr>
    </a:lvl4pPr>
    <a:lvl5pPr marL="20574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Lucida Sans Unicode" pitchFamily="34" charset="0"/>
        <a:cs typeface="Lucida Sans Unicode" pitchFamily="34" charset="0"/>
      </a:defRPr>
    </a:lvl5pPr>
    <a:lvl6pPr marL="2286000" algn="l" defTabSz="914400" rtl="0" eaLnBrk="1" latinLnBrk="0" hangingPunct="1">
      <a:defRPr kern="1200">
        <a:solidFill>
          <a:schemeClr val="bg1"/>
        </a:solidFill>
        <a:latin typeface="Arial" charset="0"/>
        <a:ea typeface="Lucida Sans Unicode" pitchFamily="34" charset="0"/>
        <a:cs typeface="Lucida Sans Unicode" pitchFamily="34" charset="0"/>
      </a:defRPr>
    </a:lvl6pPr>
    <a:lvl7pPr marL="2743200" algn="l" defTabSz="914400" rtl="0" eaLnBrk="1" latinLnBrk="0" hangingPunct="1">
      <a:defRPr kern="1200">
        <a:solidFill>
          <a:schemeClr val="bg1"/>
        </a:solidFill>
        <a:latin typeface="Arial" charset="0"/>
        <a:ea typeface="Lucida Sans Unicode" pitchFamily="34" charset="0"/>
        <a:cs typeface="Lucida Sans Unicode" pitchFamily="34" charset="0"/>
      </a:defRPr>
    </a:lvl7pPr>
    <a:lvl8pPr marL="3200400" algn="l" defTabSz="914400" rtl="0" eaLnBrk="1" latinLnBrk="0" hangingPunct="1">
      <a:defRPr kern="1200">
        <a:solidFill>
          <a:schemeClr val="bg1"/>
        </a:solidFill>
        <a:latin typeface="Arial" charset="0"/>
        <a:ea typeface="Lucida Sans Unicode" pitchFamily="34" charset="0"/>
        <a:cs typeface="Lucida Sans Unicode" pitchFamily="34" charset="0"/>
      </a:defRPr>
    </a:lvl8pPr>
    <a:lvl9pPr marL="3657600" algn="l" defTabSz="914400" rtl="0" eaLnBrk="1" latinLnBrk="0" hangingPunct="1">
      <a:defRPr kern="1200">
        <a:solidFill>
          <a:schemeClr val="bg1"/>
        </a:solidFill>
        <a:latin typeface="Arial" charset="0"/>
        <a:ea typeface="Lucida Sans Unicode" pitchFamily="34" charset="0"/>
        <a:cs typeface="Lucida Sans Unicode"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793">
          <p15:clr>
            <a:srgbClr val="A4A3A4"/>
          </p15:clr>
        </p15:guide>
        <p15:guide id="2" pos="206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oine Beau" initials="A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kiosk/>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FAEF4"/>
    <a:srgbClr val="C00000"/>
    <a:srgbClr val="ECECEC"/>
    <a:srgbClr val="C5C4C9"/>
    <a:srgbClr val="FF4267"/>
    <a:srgbClr val="0E3978"/>
    <a:srgbClr val="C9CCD5"/>
    <a:srgbClr val="ADBFD3"/>
    <a:srgbClr val="00B8FF"/>
    <a:srgbClr val="9C0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75" autoAdjust="0"/>
    <p:restoredTop sz="94196" autoAdjust="0"/>
  </p:normalViewPr>
  <p:slideViewPr>
    <p:cSldViewPr>
      <p:cViewPr varScale="1">
        <p:scale>
          <a:sx n="108" d="100"/>
          <a:sy n="108" d="100"/>
        </p:scale>
        <p:origin x="2010" y="114"/>
      </p:cViewPr>
      <p:guideLst>
        <p:guide orient="horz" pos="2160"/>
        <p:guide pos="2880"/>
      </p:guideLst>
    </p:cSldViewPr>
  </p:slideViewPr>
  <p:outlineViewPr>
    <p:cViewPr varScale="1">
      <p:scale>
        <a:sx n="170" d="200"/>
        <a:sy n="170" d="200"/>
      </p:scale>
      <p:origin x="0" y="-14248"/>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63" d="100"/>
          <a:sy n="63" d="100"/>
        </p:scale>
        <p:origin x="3784" y="200"/>
      </p:cViewPr>
      <p:guideLst>
        <p:guide orient="horz" pos="2793"/>
        <p:guide pos="20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AutoShape 1"/>
          <p:cNvSpPr>
            <a:spLocks noChangeArrowheads="1"/>
          </p:cNvSpPr>
          <p:nvPr/>
        </p:nvSpPr>
        <p:spPr bwMode="auto">
          <a:xfrm>
            <a:off x="0" y="0"/>
            <a:ext cx="6797675"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508" tIns="43754" rIns="87508" bIns="43754" anchor="ctr"/>
          <a:lstStyle/>
          <a:p>
            <a:endParaRPr lang="fr-FR" altLang="fr-FR"/>
          </a:p>
        </p:txBody>
      </p:sp>
      <p:sp>
        <p:nvSpPr>
          <p:cNvPr id="6147" name="Text Box 2"/>
          <p:cNvSpPr txBox="1">
            <a:spLocks noChangeArrowheads="1"/>
          </p:cNvSpPr>
          <p:nvPr/>
        </p:nvSpPr>
        <p:spPr bwMode="auto">
          <a:xfrm>
            <a:off x="1" y="1"/>
            <a:ext cx="2945862" cy="4957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508" tIns="43754" rIns="87508" bIns="43754" anchor="ctr"/>
          <a:lstStyle/>
          <a:p>
            <a:endParaRPr lang="fr-FR" altLang="fr-FR"/>
          </a:p>
        </p:txBody>
      </p:sp>
      <p:sp>
        <p:nvSpPr>
          <p:cNvPr id="3075" name="Rectangle 3"/>
          <p:cNvSpPr>
            <a:spLocks noGrp="1" noChangeArrowheads="1"/>
          </p:cNvSpPr>
          <p:nvPr>
            <p:ph type="dt"/>
          </p:nvPr>
        </p:nvSpPr>
        <p:spPr bwMode="auto">
          <a:xfrm>
            <a:off x="3850294" y="0"/>
            <a:ext cx="2944342" cy="494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3" tIns="47544" rIns="94743" bIns="47544" numCol="1" anchor="t" anchorCtr="0" compatLnSpc="1">
            <a:prstTxWarp prst="textNoShape">
              <a:avLst/>
            </a:prstTxWarp>
          </a:bodyPr>
          <a:lstStyle>
            <a:lvl1pPr algn="r">
              <a:buClrTx/>
              <a:buFontTx/>
              <a:buNone/>
              <a:tabLst>
                <a:tab pos="0" algn="l"/>
                <a:tab pos="875081" algn="l"/>
                <a:tab pos="1750162" algn="l"/>
                <a:tab pos="2625242" algn="l"/>
                <a:tab pos="3500323" algn="l"/>
                <a:tab pos="4375404" algn="l"/>
                <a:tab pos="5250485" algn="l"/>
                <a:tab pos="6125566" algn="l"/>
                <a:tab pos="7000646" algn="l"/>
                <a:tab pos="7875727" algn="l"/>
                <a:tab pos="8750808" algn="l"/>
                <a:tab pos="9625889" algn="l"/>
              </a:tabLst>
              <a:defRPr sz="1200">
                <a:solidFill>
                  <a:srgbClr val="000000"/>
                </a:solidFill>
                <a:latin typeface="Calibri" pitchFamily="32" charset="0"/>
                <a:ea typeface="Lucida Sans Unicode" charset="0"/>
                <a:cs typeface="Lucida Sans Unicode" charset="0"/>
              </a:defRPr>
            </a:lvl1pPr>
          </a:lstStyle>
          <a:p>
            <a:pPr>
              <a:defRPr/>
            </a:pPr>
            <a:endParaRPr lang="fr-FR" altLang="fr-FR"/>
          </a:p>
        </p:txBody>
      </p:sp>
      <p:sp>
        <p:nvSpPr>
          <p:cNvPr id="6149" name="Rectangle 4"/>
          <p:cNvSpPr>
            <a:spLocks noGrp="1" noRot="1" noChangeAspect="1" noChangeArrowheads="1"/>
          </p:cNvSpPr>
          <p:nvPr>
            <p:ph type="sldImg"/>
          </p:nvPr>
        </p:nvSpPr>
        <p:spPr bwMode="auto">
          <a:xfrm>
            <a:off x="917575" y="744538"/>
            <a:ext cx="4960938" cy="3721100"/>
          </a:xfrm>
          <a:prstGeom prst="rect">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p:nvPr>
        </p:nvSpPr>
        <p:spPr bwMode="auto">
          <a:xfrm>
            <a:off x="679465" y="4714653"/>
            <a:ext cx="5437227" cy="446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3" tIns="47544" rIns="94743" bIns="47544" numCol="1" anchor="t" anchorCtr="0" compatLnSpc="1">
            <a:prstTxWarp prst="textNoShape">
              <a:avLst/>
            </a:prstTxWarp>
          </a:bodyPr>
          <a:lstStyle/>
          <a:p>
            <a:pPr lvl="0"/>
            <a:endParaRPr lang="fr-FR" altLang="fr-FR" noProof="0"/>
          </a:p>
        </p:txBody>
      </p:sp>
      <p:sp>
        <p:nvSpPr>
          <p:cNvPr id="6151" name="Text Box 6"/>
          <p:cNvSpPr txBox="1">
            <a:spLocks noChangeArrowheads="1"/>
          </p:cNvSpPr>
          <p:nvPr/>
        </p:nvSpPr>
        <p:spPr bwMode="auto">
          <a:xfrm>
            <a:off x="1" y="9429306"/>
            <a:ext cx="2945862" cy="4957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508" tIns="43754" rIns="87508" bIns="43754" anchor="ctr"/>
          <a:lstStyle/>
          <a:p>
            <a:endParaRPr lang="fr-FR" altLang="fr-FR"/>
          </a:p>
        </p:txBody>
      </p:sp>
      <p:sp>
        <p:nvSpPr>
          <p:cNvPr id="3079" name="Rectangle 7"/>
          <p:cNvSpPr>
            <a:spLocks noGrp="1" noChangeArrowheads="1"/>
          </p:cNvSpPr>
          <p:nvPr>
            <p:ph type="sldNum"/>
          </p:nvPr>
        </p:nvSpPr>
        <p:spPr bwMode="auto">
          <a:xfrm>
            <a:off x="3850294" y="9429305"/>
            <a:ext cx="2944342" cy="494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3" tIns="47544" rIns="94743" bIns="47544" numCol="1" anchor="b" anchorCtr="0" compatLnSpc="1">
            <a:prstTxWarp prst="textNoShape">
              <a:avLst/>
            </a:prstTxWarp>
          </a:bodyPr>
          <a:lstStyle>
            <a:lvl1pPr algn="r">
              <a:buClrTx/>
              <a:buFontTx/>
              <a:buNone/>
              <a:tabLst>
                <a:tab pos="0" algn="l"/>
                <a:tab pos="875081" algn="l"/>
                <a:tab pos="1750162" algn="l"/>
                <a:tab pos="2625242" algn="l"/>
                <a:tab pos="3500323" algn="l"/>
                <a:tab pos="4375404" algn="l"/>
                <a:tab pos="5250485" algn="l"/>
                <a:tab pos="6125566" algn="l"/>
                <a:tab pos="7000646" algn="l"/>
                <a:tab pos="7875727" algn="l"/>
                <a:tab pos="8750808" algn="l"/>
                <a:tab pos="9625889" algn="l"/>
              </a:tabLst>
              <a:defRPr sz="1200">
                <a:solidFill>
                  <a:srgbClr val="000000"/>
                </a:solidFill>
                <a:latin typeface="Calibri" pitchFamily="32" charset="0"/>
                <a:ea typeface="Lucida Sans Unicode" charset="0"/>
                <a:cs typeface="Lucida Sans Unicode" charset="0"/>
              </a:defRPr>
            </a:lvl1pPr>
          </a:lstStyle>
          <a:p>
            <a:pPr>
              <a:defRPr/>
            </a:pPr>
            <a:fld id="{95D1A58E-C33B-425A-9E5B-76C1D3C1A57F}" type="slidenum">
              <a:rPr lang="fr-FR" altLang="fr-FR"/>
              <a:pPr>
                <a:defRPr/>
              </a:pPr>
              <a:t>‹N°›</a:t>
            </a:fld>
            <a:endParaRPr lang="fr-FR" altLang="fr-FR"/>
          </a:p>
        </p:txBody>
      </p:sp>
    </p:spTree>
    <p:extLst>
      <p:ext uri="{BB962C8B-B14F-4D97-AF65-F5344CB8AC3E}">
        <p14:creationId xmlns:p14="http://schemas.microsoft.com/office/powerpoint/2010/main" val="370490952"/>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fr-FR" b="1" baseline="0" dirty="0"/>
              <a:t>Le CER parle du métier, de ce qu’il y connaît</a:t>
            </a:r>
          </a:p>
        </p:txBody>
      </p:sp>
      <p:sp>
        <p:nvSpPr>
          <p:cNvPr id="4" name="Espace réservé du numéro de diapositive 3"/>
          <p:cNvSpPr>
            <a:spLocks noGrp="1"/>
          </p:cNvSpPr>
          <p:nvPr>
            <p:ph type="sldNum" idx="10"/>
          </p:nvPr>
        </p:nvSpPr>
        <p:spPr/>
        <p:txBody>
          <a:bodyPr/>
          <a:lstStyle/>
          <a:p>
            <a:pPr>
              <a:defRPr/>
            </a:pPr>
            <a:fld id="{95D1A58E-C33B-425A-9E5B-76C1D3C1A57F}" type="slidenum">
              <a:rPr lang="fr-FR" altLang="fr-FR" smtClean="0"/>
              <a:pPr>
                <a:defRPr/>
              </a:pPr>
              <a:t>1</a:t>
            </a:fld>
            <a:endParaRPr lang="fr-FR" altLang="fr-FR"/>
          </a:p>
        </p:txBody>
      </p:sp>
    </p:spTree>
    <p:extLst>
      <p:ext uri="{BB962C8B-B14F-4D97-AF65-F5344CB8AC3E}">
        <p14:creationId xmlns:p14="http://schemas.microsoft.com/office/powerpoint/2010/main" val="4084107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p:nvPr>
        </p:nvSpPr>
        <p:spPr/>
        <p:txBody>
          <a:bodyPr/>
          <a:lstStyle/>
          <a:p>
            <a:pPr>
              <a:defRPr/>
            </a:pPr>
            <a:fld id="{95D1A58E-C33B-425A-9E5B-76C1D3C1A57F}" type="slidenum">
              <a:rPr lang="fr-FR" altLang="fr-FR" smtClean="0"/>
              <a:pPr>
                <a:defRPr/>
              </a:pPr>
              <a:t>11</a:t>
            </a:fld>
            <a:endParaRPr lang="fr-FR" altLang="fr-FR"/>
          </a:p>
        </p:txBody>
      </p:sp>
    </p:spTree>
    <p:extLst>
      <p:ext uri="{BB962C8B-B14F-4D97-AF65-F5344CB8AC3E}">
        <p14:creationId xmlns:p14="http://schemas.microsoft.com/office/powerpoint/2010/main" val="875533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p:nvPr>
        </p:nvSpPr>
        <p:spPr/>
        <p:txBody>
          <a:bodyPr/>
          <a:lstStyle/>
          <a:p>
            <a:pPr>
              <a:defRPr/>
            </a:pPr>
            <a:fld id="{95D1A58E-C33B-425A-9E5B-76C1D3C1A57F}" type="slidenum">
              <a:rPr lang="fr-FR" altLang="fr-FR" smtClean="0"/>
              <a:pPr>
                <a:defRPr/>
              </a:pPr>
              <a:t>12</a:t>
            </a:fld>
            <a:endParaRPr lang="fr-FR" altLang="fr-FR"/>
          </a:p>
        </p:txBody>
      </p:sp>
    </p:spTree>
    <p:extLst>
      <p:ext uri="{BB962C8B-B14F-4D97-AF65-F5344CB8AC3E}">
        <p14:creationId xmlns:p14="http://schemas.microsoft.com/office/powerpoint/2010/main" val="1991508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a:defRPr/>
            </a:pPr>
            <a:fld id="{95D1A58E-C33B-425A-9E5B-76C1D3C1A57F}" type="slidenum">
              <a:rPr lang="fr-FR" altLang="fr-FR" smtClean="0"/>
              <a:pPr>
                <a:defRPr/>
              </a:pPr>
              <a:t>13</a:t>
            </a:fld>
            <a:endParaRPr lang="fr-FR" altLang="fr-FR"/>
          </a:p>
        </p:txBody>
      </p:sp>
    </p:spTree>
    <p:extLst>
      <p:ext uri="{BB962C8B-B14F-4D97-AF65-F5344CB8AC3E}">
        <p14:creationId xmlns:p14="http://schemas.microsoft.com/office/powerpoint/2010/main" val="4032929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a:defRPr/>
            </a:pPr>
            <a:fld id="{95D1A58E-C33B-425A-9E5B-76C1D3C1A57F}" type="slidenum">
              <a:rPr lang="fr-FR" altLang="fr-FR" smtClean="0"/>
              <a:pPr>
                <a:defRPr/>
              </a:pPr>
              <a:t>15</a:t>
            </a:fld>
            <a:endParaRPr lang="fr-FR" altLang="fr-FR"/>
          </a:p>
        </p:txBody>
      </p:sp>
    </p:spTree>
    <p:extLst>
      <p:ext uri="{BB962C8B-B14F-4D97-AF65-F5344CB8AC3E}">
        <p14:creationId xmlns:p14="http://schemas.microsoft.com/office/powerpoint/2010/main" val="4272193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fr-FR" b="1" baseline="0" dirty="0"/>
          </a:p>
        </p:txBody>
      </p:sp>
      <p:sp>
        <p:nvSpPr>
          <p:cNvPr id="4" name="Espace réservé du numéro de diapositive 3"/>
          <p:cNvSpPr>
            <a:spLocks noGrp="1"/>
          </p:cNvSpPr>
          <p:nvPr>
            <p:ph type="sldNum" idx="10"/>
          </p:nvPr>
        </p:nvSpPr>
        <p:spPr/>
        <p:txBody>
          <a:bodyPr/>
          <a:lstStyle/>
          <a:p>
            <a:pPr>
              <a:defRPr/>
            </a:pPr>
            <a:fld id="{95D1A58E-C33B-425A-9E5B-76C1D3C1A57F}" type="slidenum">
              <a:rPr lang="fr-FR" altLang="fr-FR" smtClean="0"/>
              <a:pPr>
                <a:defRPr/>
              </a:pPr>
              <a:t>2</a:t>
            </a:fld>
            <a:endParaRPr lang="fr-FR" altLang="fr-FR"/>
          </a:p>
        </p:txBody>
      </p:sp>
    </p:spTree>
    <p:extLst>
      <p:ext uri="{BB962C8B-B14F-4D97-AF65-F5344CB8AC3E}">
        <p14:creationId xmlns:p14="http://schemas.microsoft.com/office/powerpoint/2010/main" val="3122525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fr-FR" b="1" baseline="0" dirty="0"/>
          </a:p>
        </p:txBody>
      </p:sp>
      <p:sp>
        <p:nvSpPr>
          <p:cNvPr id="4" name="Espace réservé du numéro de diapositive 3"/>
          <p:cNvSpPr>
            <a:spLocks noGrp="1"/>
          </p:cNvSpPr>
          <p:nvPr>
            <p:ph type="sldNum" idx="10"/>
          </p:nvPr>
        </p:nvSpPr>
        <p:spPr/>
        <p:txBody>
          <a:bodyPr/>
          <a:lstStyle/>
          <a:p>
            <a:pPr>
              <a:defRPr/>
            </a:pPr>
            <a:fld id="{95D1A58E-C33B-425A-9E5B-76C1D3C1A57F}" type="slidenum">
              <a:rPr lang="fr-FR" altLang="fr-FR" smtClean="0"/>
              <a:pPr>
                <a:defRPr/>
              </a:pPr>
              <a:t>3</a:t>
            </a:fld>
            <a:endParaRPr lang="fr-FR" altLang="fr-FR"/>
          </a:p>
        </p:txBody>
      </p:sp>
    </p:spTree>
    <p:extLst>
      <p:ext uri="{BB962C8B-B14F-4D97-AF65-F5344CB8AC3E}">
        <p14:creationId xmlns:p14="http://schemas.microsoft.com/office/powerpoint/2010/main" val="1105058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p:nvPr>
        </p:nvSpPr>
        <p:spPr/>
        <p:txBody>
          <a:bodyPr/>
          <a:lstStyle/>
          <a:p>
            <a:pPr>
              <a:defRPr/>
            </a:pPr>
            <a:fld id="{95D1A58E-C33B-425A-9E5B-76C1D3C1A57F}" type="slidenum">
              <a:rPr lang="fr-FR" altLang="fr-FR" smtClean="0"/>
              <a:pPr>
                <a:defRPr/>
              </a:pPr>
              <a:t>5</a:t>
            </a:fld>
            <a:endParaRPr lang="fr-FR" altLang="fr-FR"/>
          </a:p>
        </p:txBody>
      </p:sp>
    </p:spTree>
    <p:extLst>
      <p:ext uri="{BB962C8B-B14F-4D97-AF65-F5344CB8AC3E}">
        <p14:creationId xmlns:p14="http://schemas.microsoft.com/office/powerpoint/2010/main" val="2934350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fr-FR" b="1" baseline="0" dirty="0"/>
          </a:p>
        </p:txBody>
      </p:sp>
      <p:sp>
        <p:nvSpPr>
          <p:cNvPr id="4" name="Espace réservé du numéro de diapositive 3"/>
          <p:cNvSpPr>
            <a:spLocks noGrp="1"/>
          </p:cNvSpPr>
          <p:nvPr>
            <p:ph type="sldNum" idx="10"/>
          </p:nvPr>
        </p:nvSpPr>
        <p:spPr/>
        <p:txBody>
          <a:bodyPr/>
          <a:lstStyle/>
          <a:p>
            <a:pPr>
              <a:defRPr/>
            </a:pPr>
            <a:fld id="{95D1A58E-C33B-425A-9E5B-76C1D3C1A57F}" type="slidenum">
              <a:rPr lang="fr-FR" altLang="fr-FR" smtClean="0"/>
              <a:pPr>
                <a:defRPr/>
              </a:pPr>
              <a:t>6</a:t>
            </a:fld>
            <a:endParaRPr lang="fr-FR" altLang="fr-FR"/>
          </a:p>
        </p:txBody>
      </p:sp>
    </p:spTree>
    <p:extLst>
      <p:ext uri="{BB962C8B-B14F-4D97-AF65-F5344CB8AC3E}">
        <p14:creationId xmlns:p14="http://schemas.microsoft.com/office/powerpoint/2010/main" val="1563607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fr-FR" b="1" baseline="0" dirty="0"/>
          </a:p>
        </p:txBody>
      </p:sp>
      <p:sp>
        <p:nvSpPr>
          <p:cNvPr id="4" name="Espace réservé du numéro de diapositive 3"/>
          <p:cNvSpPr>
            <a:spLocks noGrp="1"/>
          </p:cNvSpPr>
          <p:nvPr>
            <p:ph type="sldNum" idx="10"/>
          </p:nvPr>
        </p:nvSpPr>
        <p:spPr/>
        <p:txBody>
          <a:bodyPr/>
          <a:lstStyle/>
          <a:p>
            <a:pPr>
              <a:defRPr/>
            </a:pPr>
            <a:fld id="{95D1A58E-C33B-425A-9E5B-76C1D3C1A57F}" type="slidenum">
              <a:rPr lang="fr-FR" altLang="fr-FR" smtClean="0"/>
              <a:pPr>
                <a:defRPr/>
              </a:pPr>
              <a:t>7</a:t>
            </a:fld>
            <a:endParaRPr lang="fr-FR" altLang="fr-FR"/>
          </a:p>
        </p:txBody>
      </p:sp>
    </p:spTree>
    <p:extLst>
      <p:ext uri="{BB962C8B-B14F-4D97-AF65-F5344CB8AC3E}">
        <p14:creationId xmlns:p14="http://schemas.microsoft.com/office/powerpoint/2010/main" val="4182387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p:nvPr>
        </p:nvSpPr>
        <p:spPr/>
        <p:txBody>
          <a:bodyPr/>
          <a:lstStyle/>
          <a:p>
            <a:pPr>
              <a:defRPr/>
            </a:pPr>
            <a:fld id="{95D1A58E-C33B-425A-9E5B-76C1D3C1A57F}" type="slidenum">
              <a:rPr lang="fr-FR" altLang="fr-FR" smtClean="0"/>
              <a:pPr>
                <a:defRPr/>
              </a:pPr>
              <a:t>8</a:t>
            </a:fld>
            <a:endParaRPr lang="fr-FR" altLang="fr-FR"/>
          </a:p>
        </p:txBody>
      </p:sp>
    </p:spTree>
    <p:extLst>
      <p:ext uri="{BB962C8B-B14F-4D97-AF65-F5344CB8AC3E}">
        <p14:creationId xmlns:p14="http://schemas.microsoft.com/office/powerpoint/2010/main" val="648567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p:nvPr>
        </p:nvSpPr>
        <p:spPr/>
        <p:txBody>
          <a:bodyPr/>
          <a:lstStyle/>
          <a:p>
            <a:pPr>
              <a:defRPr/>
            </a:pPr>
            <a:fld id="{95D1A58E-C33B-425A-9E5B-76C1D3C1A57F}" type="slidenum">
              <a:rPr lang="fr-FR" altLang="fr-FR" smtClean="0"/>
              <a:pPr>
                <a:defRPr/>
              </a:pPr>
              <a:t>9</a:t>
            </a:fld>
            <a:endParaRPr lang="fr-FR" altLang="fr-FR"/>
          </a:p>
        </p:txBody>
      </p:sp>
    </p:spTree>
    <p:extLst>
      <p:ext uri="{BB962C8B-B14F-4D97-AF65-F5344CB8AC3E}">
        <p14:creationId xmlns:p14="http://schemas.microsoft.com/office/powerpoint/2010/main" val="908335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p:nvPr>
        </p:nvSpPr>
        <p:spPr/>
        <p:txBody>
          <a:bodyPr/>
          <a:lstStyle/>
          <a:p>
            <a:pPr>
              <a:defRPr/>
            </a:pPr>
            <a:fld id="{95D1A58E-C33B-425A-9E5B-76C1D3C1A57F}" type="slidenum">
              <a:rPr lang="fr-FR" altLang="fr-FR" smtClean="0"/>
              <a:pPr>
                <a:defRPr/>
              </a:pPr>
              <a:t>10</a:t>
            </a:fld>
            <a:endParaRPr lang="fr-FR" altLang="fr-FR"/>
          </a:p>
        </p:txBody>
      </p:sp>
    </p:spTree>
    <p:extLst>
      <p:ext uri="{BB962C8B-B14F-4D97-AF65-F5344CB8AC3E}">
        <p14:creationId xmlns:p14="http://schemas.microsoft.com/office/powerpoint/2010/main" val="2539143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
        <p:nvSpPr>
          <p:cNvPr id="4" name="Rectangle 7"/>
          <p:cNvSpPr>
            <a:spLocks noGrp="1" noChangeArrowheads="1"/>
          </p:cNvSpPr>
          <p:nvPr>
            <p:ph type="sldNum" idx="10"/>
          </p:nvPr>
        </p:nvSpPr>
        <p:spPr>
          <a:ln/>
        </p:spPr>
        <p:txBody>
          <a:bodyPr/>
          <a:lstStyle>
            <a:lvl1pPr>
              <a:defRPr/>
            </a:lvl1pPr>
          </a:lstStyle>
          <a:p>
            <a:pPr>
              <a:defRPr/>
            </a:pPr>
            <a:fld id="{A30E4DE1-D2E6-4920-AAD7-FF31952EB78C}" type="slidenum">
              <a:rPr lang="fr-FR" altLang="fr-FR"/>
              <a:pPr>
                <a:defRPr/>
              </a:pPr>
              <a:t>‹N°›</a:t>
            </a:fld>
            <a:endParaRPr lang="fr-FR" altLang="fr-FR"/>
          </a:p>
        </p:txBody>
      </p:sp>
    </p:spTree>
    <p:extLst>
      <p:ext uri="{BB962C8B-B14F-4D97-AF65-F5344CB8AC3E}">
        <p14:creationId xmlns:p14="http://schemas.microsoft.com/office/powerpoint/2010/main" val="916304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7"/>
          <p:cNvSpPr>
            <a:spLocks noGrp="1" noChangeArrowheads="1"/>
          </p:cNvSpPr>
          <p:nvPr>
            <p:ph type="sldNum" idx="10"/>
          </p:nvPr>
        </p:nvSpPr>
        <p:spPr>
          <a:ln/>
        </p:spPr>
        <p:txBody>
          <a:bodyPr/>
          <a:lstStyle>
            <a:lvl1pPr>
              <a:defRPr/>
            </a:lvl1pPr>
          </a:lstStyle>
          <a:p>
            <a:pPr>
              <a:defRPr/>
            </a:pPr>
            <a:fld id="{5413B178-05D6-4E5E-AEC3-66C674D342E5}" type="slidenum">
              <a:rPr lang="fr-FR" altLang="fr-FR"/>
              <a:pPr>
                <a:defRPr/>
              </a:pPr>
              <a:t>‹N°›</a:t>
            </a:fld>
            <a:endParaRPr lang="fr-FR" altLang="fr-FR"/>
          </a:p>
        </p:txBody>
      </p:sp>
    </p:spTree>
    <p:extLst>
      <p:ext uri="{BB962C8B-B14F-4D97-AF65-F5344CB8AC3E}">
        <p14:creationId xmlns:p14="http://schemas.microsoft.com/office/powerpoint/2010/main" val="3955975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5813" cy="584993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4993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7"/>
          <p:cNvSpPr>
            <a:spLocks noGrp="1" noChangeArrowheads="1"/>
          </p:cNvSpPr>
          <p:nvPr>
            <p:ph type="sldNum" idx="10"/>
          </p:nvPr>
        </p:nvSpPr>
        <p:spPr>
          <a:ln/>
        </p:spPr>
        <p:txBody>
          <a:bodyPr/>
          <a:lstStyle>
            <a:lvl1pPr>
              <a:defRPr/>
            </a:lvl1pPr>
          </a:lstStyle>
          <a:p>
            <a:pPr>
              <a:defRPr/>
            </a:pPr>
            <a:fld id="{C4531A1A-A9B9-4FBD-BFB9-026BAC6D5D0E}" type="slidenum">
              <a:rPr lang="fr-FR" altLang="fr-FR"/>
              <a:pPr>
                <a:defRPr/>
              </a:pPr>
              <a:t>‹N°›</a:t>
            </a:fld>
            <a:endParaRPr lang="fr-FR" altLang="fr-FR"/>
          </a:p>
        </p:txBody>
      </p:sp>
    </p:spTree>
    <p:extLst>
      <p:ext uri="{BB962C8B-B14F-4D97-AF65-F5344CB8AC3E}">
        <p14:creationId xmlns:p14="http://schemas.microsoft.com/office/powerpoint/2010/main" val="715627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8013" cy="1141412"/>
          </a:xfrm>
        </p:spPr>
        <p:txBody>
          <a:bodyPr/>
          <a:lstStyle/>
          <a:p>
            <a:r>
              <a:rPr lang="fr-FR"/>
              <a:t>Modifiez le style du titre</a:t>
            </a:r>
          </a:p>
        </p:txBody>
      </p:sp>
      <p:sp>
        <p:nvSpPr>
          <p:cNvPr id="3" name="Espace réservé du texte 2"/>
          <p:cNvSpPr>
            <a:spLocks noGrp="1"/>
          </p:cNvSpPr>
          <p:nvPr>
            <p:ph type="body" sz="half" idx="1"/>
          </p:nvPr>
        </p:nvSpPr>
        <p:spPr>
          <a:xfrm>
            <a:off x="457200" y="1600200"/>
            <a:ext cx="4037013" cy="45243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6613" y="1600200"/>
            <a:ext cx="4038600" cy="45243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7"/>
          <p:cNvSpPr>
            <a:spLocks noGrp="1" noChangeArrowheads="1"/>
          </p:cNvSpPr>
          <p:nvPr>
            <p:ph type="sldNum" idx="10"/>
          </p:nvPr>
        </p:nvSpPr>
        <p:spPr>
          <a:ln/>
        </p:spPr>
        <p:txBody>
          <a:bodyPr/>
          <a:lstStyle>
            <a:lvl1pPr>
              <a:defRPr/>
            </a:lvl1pPr>
          </a:lstStyle>
          <a:p>
            <a:pPr>
              <a:defRPr/>
            </a:pPr>
            <a:fld id="{7465B69D-E73F-447C-9133-E330C1832BD7}" type="slidenum">
              <a:rPr lang="fr-FR" altLang="fr-FR"/>
              <a:pPr>
                <a:defRPr/>
              </a:pPr>
              <a:t>‹N°›</a:t>
            </a:fld>
            <a:endParaRPr lang="fr-FR" altLang="fr-FR"/>
          </a:p>
        </p:txBody>
      </p:sp>
    </p:spTree>
    <p:extLst>
      <p:ext uri="{BB962C8B-B14F-4D97-AF65-F5344CB8AC3E}">
        <p14:creationId xmlns:p14="http://schemas.microsoft.com/office/powerpoint/2010/main" val="204649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7CBF0A3E-2A9B-42E6-A9CD-62DB640AC888}" type="datetimeFigureOut">
              <a:rPr lang="fr-FR">
                <a:solidFill>
                  <a:prstClr val="black">
                    <a:tint val="75000"/>
                  </a:prstClr>
                </a:solidFill>
              </a:rPr>
              <a:pPr>
                <a:defRPr/>
              </a:pPr>
              <a:t>04/06/2021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A549EA35-DF71-4CEC-8957-A82224703C3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788241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B8BA0EC2-FBFE-4595-91BC-D94B0C611B2A}" type="datetimeFigureOut">
              <a:rPr lang="fr-FR">
                <a:solidFill>
                  <a:prstClr val="black">
                    <a:tint val="75000"/>
                  </a:prstClr>
                </a:solidFill>
              </a:rPr>
              <a:pPr>
                <a:defRPr/>
              </a:pPr>
              <a:t>04/06/2021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A84285B7-FE1B-4DD9-B0CB-0D81A57DA29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146831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BC6170C2-7E9A-40ED-8C85-434925E5D0BD}" type="datetimeFigureOut">
              <a:rPr lang="fr-FR">
                <a:solidFill>
                  <a:prstClr val="black">
                    <a:tint val="75000"/>
                  </a:prstClr>
                </a:solidFill>
              </a:rPr>
              <a:pPr>
                <a:defRPr/>
              </a:pPr>
              <a:t>04/06/2021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5510B6AC-A030-4714-85E9-A20256BD4FC6}"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458460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00F7DE7A-6D12-4EF4-95B6-E58FD4461ABB}" type="datetimeFigureOut">
              <a:rPr lang="fr-FR">
                <a:solidFill>
                  <a:prstClr val="black">
                    <a:tint val="75000"/>
                  </a:prstClr>
                </a:solidFill>
              </a:rPr>
              <a:pPr>
                <a:defRPr/>
              </a:pPr>
              <a:t>04/06/2021</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582E536-5632-4136-9088-FEE7DABE879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349322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AF891950-EE66-4FB0-ABA9-0389DA88B472}" type="datetimeFigureOut">
              <a:rPr lang="fr-FR">
                <a:solidFill>
                  <a:prstClr val="black">
                    <a:tint val="75000"/>
                  </a:prstClr>
                </a:solidFill>
              </a:rPr>
              <a:pPr>
                <a:defRPr/>
              </a:pPr>
              <a:t>04/06/2021</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76F37AC9-8E84-4997-8E49-C4D229084EFC}"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313648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3"/>
          <p:cNvSpPr>
            <a:spLocks noGrp="1"/>
          </p:cNvSpPr>
          <p:nvPr>
            <p:ph type="dt" sz="half" idx="10"/>
          </p:nvPr>
        </p:nvSpPr>
        <p:spPr/>
        <p:txBody>
          <a:bodyPr/>
          <a:lstStyle>
            <a:lvl1pPr>
              <a:defRPr/>
            </a:lvl1pPr>
          </a:lstStyle>
          <a:p>
            <a:pPr>
              <a:defRPr/>
            </a:pPr>
            <a:fld id="{01E28D61-2F3E-470A-8B72-94807CBDC932}" type="datetimeFigureOut">
              <a:rPr lang="fr-FR">
                <a:solidFill>
                  <a:prstClr val="black">
                    <a:tint val="75000"/>
                  </a:prstClr>
                </a:solidFill>
              </a:rPr>
              <a:pPr>
                <a:defRPr/>
              </a:pPr>
              <a:t>04/06/2021</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C787C618-BDB2-46CA-A4EC-2491FC36AEB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839729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1B1CFF4B-697A-4373-B1E1-95D98E256FF1}" type="datetimeFigureOut">
              <a:rPr lang="fr-FR">
                <a:solidFill>
                  <a:prstClr val="black">
                    <a:tint val="75000"/>
                  </a:prstClr>
                </a:solidFill>
              </a:rPr>
              <a:pPr>
                <a:defRPr/>
              </a:pPr>
              <a:t>04/06/2021</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276E81D2-1A44-4CA7-A2D6-505F3B3BE17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688909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7"/>
          <p:cNvSpPr>
            <a:spLocks noGrp="1" noChangeArrowheads="1"/>
          </p:cNvSpPr>
          <p:nvPr>
            <p:ph type="sldNum" idx="10"/>
          </p:nvPr>
        </p:nvSpPr>
        <p:spPr>
          <a:ln/>
        </p:spPr>
        <p:txBody>
          <a:bodyPr/>
          <a:lstStyle>
            <a:lvl1pPr>
              <a:defRPr/>
            </a:lvl1pPr>
          </a:lstStyle>
          <a:p>
            <a:pPr>
              <a:defRPr/>
            </a:pPr>
            <a:fld id="{CB43B51A-40DE-4423-8305-F8A856FA49D4}" type="slidenum">
              <a:rPr lang="fr-FR" altLang="fr-FR"/>
              <a:pPr>
                <a:defRPr/>
              </a:pPr>
              <a:t>‹N°›</a:t>
            </a:fld>
            <a:endParaRPr lang="fr-FR" altLang="fr-FR"/>
          </a:p>
        </p:txBody>
      </p:sp>
    </p:spTree>
    <p:extLst>
      <p:ext uri="{BB962C8B-B14F-4D97-AF65-F5344CB8AC3E}">
        <p14:creationId xmlns:p14="http://schemas.microsoft.com/office/powerpoint/2010/main" val="2301316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3A28660-5276-449C-A364-93698CBF731D}" type="datetimeFigureOut">
              <a:rPr lang="fr-FR">
                <a:solidFill>
                  <a:prstClr val="black">
                    <a:tint val="75000"/>
                  </a:prstClr>
                </a:solidFill>
              </a:rPr>
              <a:pPr>
                <a:defRPr/>
              </a:pPr>
              <a:t>04/06/2021</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5E4BD863-0614-418F-94DF-8431DF13686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119753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7D3C935-3612-47DB-A8B3-800C26CEC2B3}" type="datetimeFigureOut">
              <a:rPr lang="fr-FR">
                <a:solidFill>
                  <a:prstClr val="black">
                    <a:tint val="75000"/>
                  </a:prstClr>
                </a:solidFill>
              </a:rPr>
              <a:pPr>
                <a:defRPr/>
              </a:pPr>
              <a:t>04/06/2021</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2FD01BC2-87C9-45D1-A545-CBD68B7E782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694141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0AD1F144-DE62-4805-A949-70023C344A33}" type="datetimeFigureOut">
              <a:rPr lang="fr-FR">
                <a:solidFill>
                  <a:prstClr val="black">
                    <a:tint val="75000"/>
                  </a:prstClr>
                </a:solidFill>
              </a:rPr>
              <a:pPr>
                <a:defRPr/>
              </a:pPr>
              <a:t>04/06/2021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AC428F79-A7E3-4179-9704-86BF30AF553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0677309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CAAD2927-91CE-403A-A599-4CF3382161B7}" type="datetimeFigureOut">
              <a:rPr lang="fr-FR">
                <a:solidFill>
                  <a:prstClr val="black">
                    <a:tint val="75000"/>
                  </a:prstClr>
                </a:solidFill>
              </a:rPr>
              <a:pPr>
                <a:defRPr/>
              </a:pPr>
              <a:t>04/06/2021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504CD0A7-5AFC-4247-A21E-7901289BC9C6}"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1747155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1_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3" name="Espace réservé de la date 3"/>
          <p:cNvSpPr>
            <a:spLocks noGrp="1"/>
          </p:cNvSpPr>
          <p:nvPr>
            <p:ph type="dt" sz="half" idx="10"/>
          </p:nvPr>
        </p:nvSpPr>
        <p:spPr/>
        <p:txBody>
          <a:bodyPr/>
          <a:lstStyle>
            <a:lvl1pPr>
              <a:defRPr/>
            </a:lvl1pPr>
          </a:lstStyle>
          <a:p>
            <a:pPr>
              <a:defRPr/>
            </a:pPr>
            <a:fld id="{3E3F086E-2039-44AB-B15B-695367318167}" type="datetimeFigureOut">
              <a:rPr lang="fr-FR">
                <a:solidFill>
                  <a:prstClr val="black">
                    <a:tint val="75000"/>
                  </a:prstClr>
                </a:solidFill>
              </a:rPr>
              <a:pPr>
                <a:defRPr/>
              </a:pPr>
              <a:t>04/06/2021</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E27A3ED-C550-4CD4-B185-565F6170FADD}"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730797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7"/>
          <p:cNvSpPr>
            <a:spLocks noGrp="1" noChangeArrowheads="1"/>
          </p:cNvSpPr>
          <p:nvPr>
            <p:ph type="sldNum" idx="10"/>
          </p:nvPr>
        </p:nvSpPr>
        <p:spPr>
          <a:ln/>
        </p:spPr>
        <p:txBody>
          <a:bodyPr/>
          <a:lstStyle>
            <a:lvl1pPr>
              <a:defRPr/>
            </a:lvl1pPr>
          </a:lstStyle>
          <a:p>
            <a:pPr>
              <a:defRPr/>
            </a:pPr>
            <a:fld id="{26910F70-C775-49BB-B2C7-3BAED00A430E}" type="slidenum">
              <a:rPr lang="fr-FR" altLang="fr-FR"/>
              <a:pPr>
                <a:defRPr/>
              </a:pPr>
              <a:t>‹N°›</a:t>
            </a:fld>
            <a:endParaRPr lang="fr-FR" altLang="fr-FR"/>
          </a:p>
        </p:txBody>
      </p:sp>
    </p:spTree>
    <p:extLst>
      <p:ext uri="{BB962C8B-B14F-4D97-AF65-F5344CB8AC3E}">
        <p14:creationId xmlns:p14="http://schemas.microsoft.com/office/powerpoint/2010/main" val="4193485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7"/>
          <p:cNvSpPr>
            <a:spLocks noGrp="1" noChangeArrowheads="1"/>
          </p:cNvSpPr>
          <p:nvPr>
            <p:ph type="sldNum" idx="10"/>
          </p:nvPr>
        </p:nvSpPr>
        <p:spPr>
          <a:ln/>
        </p:spPr>
        <p:txBody>
          <a:bodyPr/>
          <a:lstStyle>
            <a:lvl1pPr>
              <a:defRPr/>
            </a:lvl1pPr>
          </a:lstStyle>
          <a:p>
            <a:pPr>
              <a:defRPr/>
            </a:pPr>
            <a:fld id="{CFB8D86C-8A25-4D36-B803-22CAFC06DFBA}" type="slidenum">
              <a:rPr lang="fr-FR" altLang="fr-FR"/>
              <a:pPr>
                <a:defRPr/>
              </a:pPr>
              <a:t>‹N°›</a:t>
            </a:fld>
            <a:endParaRPr lang="fr-FR" altLang="fr-FR"/>
          </a:p>
        </p:txBody>
      </p:sp>
    </p:spTree>
    <p:extLst>
      <p:ext uri="{BB962C8B-B14F-4D97-AF65-F5344CB8AC3E}">
        <p14:creationId xmlns:p14="http://schemas.microsoft.com/office/powerpoint/2010/main" val="673870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7"/>
          <p:cNvSpPr>
            <a:spLocks noGrp="1" noChangeArrowheads="1"/>
          </p:cNvSpPr>
          <p:nvPr>
            <p:ph type="sldNum" idx="10"/>
          </p:nvPr>
        </p:nvSpPr>
        <p:spPr>
          <a:ln/>
        </p:spPr>
        <p:txBody>
          <a:bodyPr/>
          <a:lstStyle>
            <a:lvl1pPr>
              <a:defRPr/>
            </a:lvl1pPr>
          </a:lstStyle>
          <a:p>
            <a:pPr>
              <a:defRPr/>
            </a:pPr>
            <a:fld id="{99E41DF6-4131-4EA4-BAA0-D888821FE831}" type="slidenum">
              <a:rPr lang="fr-FR" altLang="fr-FR"/>
              <a:pPr>
                <a:defRPr/>
              </a:pPr>
              <a:t>‹N°›</a:t>
            </a:fld>
            <a:endParaRPr lang="fr-FR" altLang="fr-FR"/>
          </a:p>
        </p:txBody>
      </p:sp>
    </p:spTree>
    <p:extLst>
      <p:ext uri="{BB962C8B-B14F-4D97-AF65-F5344CB8AC3E}">
        <p14:creationId xmlns:p14="http://schemas.microsoft.com/office/powerpoint/2010/main" val="2318595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7"/>
          <p:cNvSpPr>
            <a:spLocks noGrp="1" noChangeArrowheads="1"/>
          </p:cNvSpPr>
          <p:nvPr>
            <p:ph type="sldNum" idx="10"/>
          </p:nvPr>
        </p:nvSpPr>
        <p:spPr>
          <a:ln/>
        </p:spPr>
        <p:txBody>
          <a:bodyPr/>
          <a:lstStyle>
            <a:lvl1pPr>
              <a:defRPr/>
            </a:lvl1pPr>
          </a:lstStyle>
          <a:p>
            <a:pPr>
              <a:defRPr/>
            </a:pPr>
            <a:fld id="{CE6C95B6-DB9D-4AAC-A9BD-BF414B50207C}" type="slidenum">
              <a:rPr lang="fr-FR" altLang="fr-FR"/>
              <a:pPr>
                <a:defRPr/>
              </a:pPr>
              <a:t>‹N°›</a:t>
            </a:fld>
            <a:endParaRPr lang="fr-FR" altLang="fr-FR"/>
          </a:p>
        </p:txBody>
      </p:sp>
    </p:spTree>
    <p:extLst>
      <p:ext uri="{BB962C8B-B14F-4D97-AF65-F5344CB8AC3E}">
        <p14:creationId xmlns:p14="http://schemas.microsoft.com/office/powerpoint/2010/main" val="2441710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1B84E6A3-51FB-4E4F-B500-210F193E5343}" type="slidenum">
              <a:rPr lang="fr-FR" altLang="fr-FR"/>
              <a:pPr>
                <a:defRPr/>
              </a:pPr>
              <a:t>‹N°›</a:t>
            </a:fld>
            <a:endParaRPr lang="fr-FR" altLang="fr-FR"/>
          </a:p>
        </p:txBody>
      </p:sp>
    </p:spTree>
    <p:extLst>
      <p:ext uri="{BB962C8B-B14F-4D97-AF65-F5344CB8AC3E}">
        <p14:creationId xmlns:p14="http://schemas.microsoft.com/office/powerpoint/2010/main" val="2224741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7"/>
          <p:cNvSpPr>
            <a:spLocks noGrp="1" noChangeArrowheads="1"/>
          </p:cNvSpPr>
          <p:nvPr>
            <p:ph type="sldNum" idx="10"/>
          </p:nvPr>
        </p:nvSpPr>
        <p:spPr>
          <a:ln/>
        </p:spPr>
        <p:txBody>
          <a:bodyPr/>
          <a:lstStyle>
            <a:lvl1pPr>
              <a:defRPr/>
            </a:lvl1pPr>
          </a:lstStyle>
          <a:p>
            <a:pPr>
              <a:defRPr/>
            </a:pPr>
            <a:fld id="{980C22D1-70CC-4746-BCCA-D06245BB23BC}" type="slidenum">
              <a:rPr lang="fr-FR" altLang="fr-FR"/>
              <a:pPr>
                <a:defRPr/>
              </a:pPr>
              <a:t>‹N°›</a:t>
            </a:fld>
            <a:endParaRPr lang="fr-FR" altLang="fr-FR"/>
          </a:p>
        </p:txBody>
      </p:sp>
    </p:spTree>
    <p:extLst>
      <p:ext uri="{BB962C8B-B14F-4D97-AF65-F5344CB8AC3E}">
        <p14:creationId xmlns:p14="http://schemas.microsoft.com/office/powerpoint/2010/main" val="1910475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7"/>
          <p:cNvSpPr>
            <a:spLocks noGrp="1" noChangeArrowheads="1"/>
          </p:cNvSpPr>
          <p:nvPr>
            <p:ph type="sldNum" idx="10"/>
          </p:nvPr>
        </p:nvSpPr>
        <p:spPr>
          <a:ln/>
        </p:spPr>
        <p:txBody>
          <a:bodyPr/>
          <a:lstStyle>
            <a:lvl1pPr>
              <a:defRPr/>
            </a:lvl1pPr>
          </a:lstStyle>
          <a:p>
            <a:pPr>
              <a:defRPr/>
            </a:pPr>
            <a:fld id="{BC781F07-0866-4DC3-992B-39634482D6E6}" type="slidenum">
              <a:rPr lang="fr-FR" altLang="fr-FR"/>
              <a:pPr>
                <a:defRPr/>
              </a:pPr>
              <a:t>‹N°›</a:t>
            </a:fld>
            <a:endParaRPr lang="fr-FR" altLang="fr-FR"/>
          </a:p>
        </p:txBody>
      </p:sp>
    </p:spTree>
    <p:extLst>
      <p:ext uri="{BB962C8B-B14F-4D97-AF65-F5344CB8AC3E}">
        <p14:creationId xmlns:p14="http://schemas.microsoft.com/office/powerpoint/2010/main" val="3018395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Freeform 1"/>
          <p:cNvSpPr>
            <a:spLocks noChangeArrowheads="1"/>
          </p:cNvSpPr>
          <p:nvPr/>
        </p:nvSpPr>
        <p:spPr bwMode="auto">
          <a:xfrm rot="-5400000">
            <a:off x="4284663" y="6634163"/>
            <a:ext cx="107950" cy="107950"/>
          </a:xfrm>
          <a:custGeom>
            <a:avLst/>
            <a:gdLst>
              <a:gd name="T0" fmla="*/ 107950 w 107950"/>
              <a:gd name="T1" fmla="*/ 92955 h 107950"/>
              <a:gd name="T2" fmla="*/ 53975 w 107950"/>
              <a:gd name="T3" fmla="*/ 107950 h 107950"/>
              <a:gd name="T4" fmla="*/ 0 w 107950"/>
              <a:gd name="T5" fmla="*/ 53975 h 107950"/>
              <a:gd name="T6" fmla="*/ 14977 w 107950"/>
              <a:gd name="T7" fmla="*/ 0 h 107950"/>
              <a:gd name="T8" fmla="*/ 0 60000 65536"/>
              <a:gd name="T9" fmla="*/ 0 60000 65536"/>
              <a:gd name="T10" fmla="*/ 0 60000 65536"/>
              <a:gd name="T11" fmla="*/ 0 60000 65536"/>
              <a:gd name="T12" fmla="*/ 0 w 107950"/>
              <a:gd name="T13" fmla="*/ 0 h 107950"/>
              <a:gd name="T14" fmla="*/ 29954 w 107950"/>
              <a:gd name="T15" fmla="*/ 107950 h 107950"/>
            </a:gdLst>
            <a:ahLst/>
            <a:cxnLst>
              <a:cxn ang="T8">
                <a:pos x="T0" y="T1"/>
              </a:cxn>
              <a:cxn ang="T9">
                <a:pos x="T2" y="T3"/>
              </a:cxn>
              <a:cxn ang="T10">
                <a:pos x="T4" y="T5"/>
              </a:cxn>
              <a:cxn ang="T11">
                <a:pos x="T6" y="T7"/>
              </a:cxn>
            </a:cxnLst>
            <a:rect l="T12" t="T13" r="T14" b="T15"/>
            <a:pathLst>
              <a:path w="107950" h="107950">
                <a:moveTo>
                  <a:pt x="0" y="0"/>
                </a:moveTo>
                <a:lnTo>
                  <a:pt x="29954" y="0"/>
                </a:lnTo>
                <a:lnTo>
                  <a:pt x="29954" y="77960"/>
                </a:lnTo>
                <a:lnTo>
                  <a:pt x="107950" y="77960"/>
                </a:lnTo>
                <a:lnTo>
                  <a:pt x="107950" y="107950"/>
                </a:lnTo>
                <a:lnTo>
                  <a:pt x="0" y="107950"/>
                </a:lnTo>
                <a:lnTo>
                  <a:pt x="0" y="0"/>
                </a:lnTo>
                <a:close/>
              </a:path>
            </a:pathLst>
          </a:custGeom>
          <a:solidFill>
            <a:srgbClr val="BFBFB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051" name="Freeform 2"/>
          <p:cNvSpPr>
            <a:spLocks noChangeArrowheads="1"/>
          </p:cNvSpPr>
          <p:nvPr/>
        </p:nvSpPr>
        <p:spPr bwMode="auto">
          <a:xfrm>
            <a:off x="4751388" y="6634163"/>
            <a:ext cx="107950" cy="107950"/>
          </a:xfrm>
          <a:custGeom>
            <a:avLst/>
            <a:gdLst>
              <a:gd name="T0" fmla="*/ 107950 w 107950"/>
              <a:gd name="T1" fmla="*/ 92955 h 107950"/>
              <a:gd name="T2" fmla="*/ 53975 w 107950"/>
              <a:gd name="T3" fmla="*/ 107950 h 107950"/>
              <a:gd name="T4" fmla="*/ 0 w 107950"/>
              <a:gd name="T5" fmla="*/ 53975 h 107950"/>
              <a:gd name="T6" fmla="*/ 14977 w 107950"/>
              <a:gd name="T7" fmla="*/ 0 h 107950"/>
              <a:gd name="T8" fmla="*/ 0 60000 65536"/>
              <a:gd name="T9" fmla="*/ 0 60000 65536"/>
              <a:gd name="T10" fmla="*/ 0 60000 65536"/>
              <a:gd name="T11" fmla="*/ 0 60000 65536"/>
              <a:gd name="T12" fmla="*/ 0 w 107950"/>
              <a:gd name="T13" fmla="*/ 0 h 107950"/>
              <a:gd name="T14" fmla="*/ 29954 w 107950"/>
              <a:gd name="T15" fmla="*/ 107950 h 107950"/>
            </a:gdLst>
            <a:ahLst/>
            <a:cxnLst>
              <a:cxn ang="T8">
                <a:pos x="T0" y="T1"/>
              </a:cxn>
              <a:cxn ang="T9">
                <a:pos x="T2" y="T3"/>
              </a:cxn>
              <a:cxn ang="T10">
                <a:pos x="T4" y="T5"/>
              </a:cxn>
              <a:cxn ang="T11">
                <a:pos x="T6" y="T7"/>
              </a:cxn>
            </a:cxnLst>
            <a:rect l="T12" t="T13" r="T14" b="T15"/>
            <a:pathLst>
              <a:path w="107950" h="107950">
                <a:moveTo>
                  <a:pt x="0" y="0"/>
                </a:moveTo>
                <a:lnTo>
                  <a:pt x="29954" y="0"/>
                </a:lnTo>
                <a:lnTo>
                  <a:pt x="29954" y="77960"/>
                </a:lnTo>
                <a:lnTo>
                  <a:pt x="107950" y="77960"/>
                </a:lnTo>
                <a:lnTo>
                  <a:pt x="107950" y="107950"/>
                </a:lnTo>
                <a:lnTo>
                  <a:pt x="0" y="107950"/>
                </a:lnTo>
                <a:lnTo>
                  <a:pt x="0" y="0"/>
                </a:lnTo>
                <a:close/>
              </a:path>
            </a:pathLst>
          </a:custGeom>
          <a:solidFill>
            <a:srgbClr val="BFBFB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pic>
        <p:nvPicPr>
          <p:cNvPr id="2052" name="Picture 3"/>
          <p:cNvPicPr>
            <a:picLocks noChangeAspect="1" noChangeArrowheads="1"/>
          </p:cNvPicPr>
          <p:nvPr/>
        </p:nvPicPr>
        <p:blipFill>
          <a:blip r:embed="rId14">
            <a:extLst>
              <a:ext uri="{28A0092B-C50C-407E-A947-70E740481C1C}">
                <a14:useLocalDpi xmlns:a14="http://schemas.microsoft.com/office/drawing/2010/main" val="0"/>
              </a:ext>
            </a:extLst>
          </a:blip>
          <a:srcRect b="84763"/>
          <a:stretch>
            <a:fillRect/>
          </a:stretch>
        </p:blipFill>
        <p:spPr bwMode="auto">
          <a:xfrm>
            <a:off x="0" y="260350"/>
            <a:ext cx="9144000" cy="976313"/>
          </a:xfrm>
          <a:prstGeom prst="rect">
            <a:avLst/>
          </a:prstGeom>
          <a:noFill/>
          <a:ln>
            <a:noFill/>
          </a:ln>
          <a:effectLst/>
          <a:extLst>
            <a:ext uri="{909E8E84-426E-40DD-AFC4-6F175D3DCCD1}">
              <a14:hiddenFill xmlns:a14="http://schemas.microsoft.com/office/drawing/2010/main">
                <a:blipFill dpi="0" rotWithShape="0">
                  <a:blip/>
                  <a:srcRect b="84763"/>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3" name="Rectangle 5"/>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fr-FR"/>
              <a:t>Cliquez pour éditer le format du texte-titre</a:t>
            </a:r>
          </a:p>
        </p:txBody>
      </p:sp>
      <p:sp>
        <p:nvSpPr>
          <p:cNvPr id="2054" name="Rectangle 6"/>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fr-FR"/>
              <a:t>Cliquez pour éditer le format du plan de texte</a:t>
            </a:r>
          </a:p>
          <a:p>
            <a:pPr lvl="1"/>
            <a:r>
              <a:rPr lang="en-GB" altLang="fr-FR"/>
              <a:t>Second niveau de plan</a:t>
            </a:r>
          </a:p>
          <a:p>
            <a:pPr lvl="2"/>
            <a:r>
              <a:rPr lang="en-GB" altLang="fr-FR"/>
              <a:t>Troisième niveau de plan</a:t>
            </a:r>
          </a:p>
          <a:p>
            <a:pPr lvl="3"/>
            <a:r>
              <a:rPr lang="en-GB" altLang="fr-FR"/>
              <a:t>Quatrième niveau de plan</a:t>
            </a:r>
          </a:p>
          <a:p>
            <a:pPr lvl="4"/>
            <a:r>
              <a:rPr lang="en-GB" altLang="fr-FR"/>
              <a:t>Cinquième niveau de plan</a:t>
            </a:r>
          </a:p>
          <a:p>
            <a:pPr lvl="4"/>
            <a:r>
              <a:rPr lang="en-GB" altLang="fr-FR"/>
              <a:t>Sixième niveau de plan</a:t>
            </a:r>
          </a:p>
          <a:p>
            <a:pPr lvl="4"/>
            <a:r>
              <a:rPr lang="en-GB" altLang="fr-FR"/>
              <a:t>Septième niveau de plan</a:t>
            </a:r>
          </a:p>
          <a:p>
            <a:pPr lvl="4"/>
            <a:r>
              <a:rPr lang="en-GB" altLang="fr-FR"/>
              <a:t>Huitième niveau de plan</a:t>
            </a:r>
          </a:p>
          <a:p>
            <a:pPr lvl="4"/>
            <a:r>
              <a:rPr lang="en-GB" altLang="fr-FR"/>
              <a:t>Neuvième niveau de plan</a:t>
            </a:r>
          </a:p>
        </p:txBody>
      </p:sp>
      <p:sp>
        <p:nvSpPr>
          <p:cNvPr id="2" name="Rectangle 7"/>
          <p:cNvSpPr>
            <a:spLocks noGrp="1" noChangeArrowheads="1"/>
          </p:cNvSpPr>
          <p:nvPr>
            <p:ph type="sldNum"/>
          </p:nvPr>
        </p:nvSpPr>
        <p:spPr bwMode="auto">
          <a:xfrm>
            <a:off x="3505200" y="6492875"/>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723900" algn="l"/>
                <a:tab pos="1447800" algn="l"/>
              </a:tabLst>
              <a:defRPr sz="1200">
                <a:solidFill>
                  <a:srgbClr val="898989"/>
                </a:solidFill>
                <a:latin typeface="+mn-lt"/>
                <a:ea typeface="+mn-ea"/>
                <a:cs typeface="+mn-cs"/>
              </a:defRPr>
            </a:lvl1pPr>
          </a:lstStyle>
          <a:p>
            <a:pPr>
              <a:defRPr/>
            </a:pPr>
            <a:fld id="{8BB5FC9D-CF34-4A25-AEEB-C837243CE3FD}" type="slidenum">
              <a:rPr lang="fr-FR" altLang="fr-FR"/>
              <a:pPr>
                <a:defRPr/>
              </a:pPr>
              <a:t>‹N°›</a:t>
            </a:fld>
            <a:endParaRPr lang="fr-FR" altLang="fr-FR"/>
          </a:p>
        </p:txBody>
      </p:sp>
      <p:pic>
        <p:nvPicPr>
          <p:cNvPr id="2056"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01013" y="6237288"/>
            <a:ext cx="431800" cy="539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7" name="Picture 9"/>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604250" y="6259513"/>
            <a:ext cx="385763" cy="4937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8" name="Image 2"/>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61925" y="6523038"/>
            <a:ext cx="1582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Lucida Sans Unicode" charset="0"/>
          <a:cs typeface="Lucida Sans Unicode"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Lucida Sans Unicode" charset="0"/>
          <a:cs typeface="Lucida Sans Unicode"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Lucida Sans Unicode" charset="0"/>
          <a:cs typeface="Lucida Sans Unicode"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Lucida Sans Unicode" charset="0"/>
          <a:cs typeface="Lucida Sans Unicode"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Lucida Sans Unicode" charset="0"/>
          <a:cs typeface="Lucida Sans Unicode"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Lucida Sans Unicode" charset="0"/>
          <a:cs typeface="Lucida Sans Unicode"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Lucida Sans Unicode" charset="0"/>
          <a:cs typeface="Lucida Sans Unicode"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Lucida Sans Unicode" charset="0"/>
          <a:cs typeface="Lucida Sans Unicode"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457200">
              <a:buClrTx/>
              <a:buSzTx/>
              <a:buFontTx/>
              <a:buNone/>
              <a:defRPr/>
            </a:pPr>
            <a:fld id="{B46B14AF-3FF4-40B9-9F60-D8808896DE28}" type="datetimeFigureOut">
              <a:rPr lang="fr-FR">
                <a:solidFill>
                  <a:prstClr val="black">
                    <a:tint val="75000"/>
                  </a:prstClr>
                </a:solidFill>
              </a:rPr>
              <a:pPr defTabSz="457200">
                <a:buClrTx/>
                <a:buSzTx/>
                <a:buFontTx/>
                <a:buNone/>
                <a:defRPr/>
              </a:pPr>
              <a:t>04/06/2021</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457200">
              <a:buClrTx/>
              <a:buSzTx/>
              <a:buFontTx/>
              <a:buNone/>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defTabSz="457200">
              <a:buClrTx/>
              <a:buSzTx/>
              <a:buFontTx/>
              <a:buNone/>
              <a:defRPr/>
            </a:pPr>
            <a:fld id="{3AA3E58D-F228-4A24-BBD3-FFF98E45FB34}" type="slidenum">
              <a:rPr lang="fr-FR">
                <a:solidFill>
                  <a:prstClr val="black">
                    <a:tint val="75000"/>
                  </a:prstClr>
                </a:solidFill>
              </a:rPr>
              <a:pPr defTabSz="457200">
                <a:buClrTx/>
                <a:buSzTx/>
                <a:buFontTx/>
                <a:buNone/>
                <a:defRPr/>
              </a:pPr>
              <a:t>‹N°›</a:t>
            </a:fld>
            <a:endParaRPr lang="fr-FR">
              <a:solidFill>
                <a:prstClr val="black">
                  <a:tint val="75000"/>
                </a:prstClr>
              </a:solidFill>
            </a:endParaRPr>
          </a:p>
        </p:txBody>
      </p:sp>
      <p:pic>
        <p:nvPicPr>
          <p:cNvPr id="1031" name="Image 2" descr="version2-03.jpg"/>
          <p:cNvPicPr>
            <a:picLocks noChangeAspect="1"/>
          </p:cNvPicPr>
          <p:nvPr/>
        </p:nvPicPr>
        <p:blipFill>
          <a:blip r:embed="rId14"/>
          <a:srcRect/>
          <a:stretch>
            <a:fillRect/>
          </a:stretch>
        </p:blipFill>
        <p:spPr bwMode="auto">
          <a:xfrm>
            <a:off x="0" y="0"/>
            <a:ext cx="9140825" cy="6858000"/>
          </a:xfrm>
          <a:prstGeom prst="rect">
            <a:avLst/>
          </a:prstGeom>
          <a:noFill/>
          <a:ln w="9525">
            <a:noFill/>
            <a:miter lim="800000"/>
            <a:headEnd/>
            <a:tailEnd/>
          </a:ln>
        </p:spPr>
      </p:pic>
    </p:spTree>
    <p:extLst>
      <p:ext uri="{BB962C8B-B14F-4D97-AF65-F5344CB8AC3E}">
        <p14:creationId xmlns:p14="http://schemas.microsoft.com/office/powerpoint/2010/main" val="356229750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hyperlink" Target="http://pprod-portail-srm.intradef.gouv.fr/textes-fondamentaux" TargetMode="External"/><Relationship Id="rId3" Type="http://schemas.openxmlformats.org/officeDocument/2006/relationships/image" Target="../media/image6.jfif"/><Relationship Id="rId7" Type="http://schemas.openxmlformats.org/officeDocument/2006/relationships/slide" Target="slide5.xml"/><Relationship Id="rId12" Type="http://schemas.openxmlformats.org/officeDocument/2006/relationships/image" Target="../media/image7.png"/><Relationship Id="rId1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4.xml"/><Relationship Id="rId5" Type="http://schemas.openxmlformats.org/officeDocument/2006/relationships/slide" Target="slide2.xml"/><Relationship Id="rId15" Type="http://schemas.openxmlformats.org/officeDocument/2006/relationships/image" Target="../media/image9.png"/><Relationship Id="rId10" Type="http://schemas.openxmlformats.org/officeDocument/2006/relationships/slide" Target="slide13.xml"/><Relationship Id="rId4" Type="http://schemas.openxmlformats.org/officeDocument/2006/relationships/slide" Target="slide1.xml"/><Relationship Id="rId9" Type="http://schemas.openxmlformats.org/officeDocument/2006/relationships/slide" Target="slide8.xml"/><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slide" Target="slide6.xml"/><Relationship Id="rId18" Type="http://schemas.openxmlformats.org/officeDocument/2006/relationships/image" Target="../media/image8.png"/><Relationship Id="rId3" Type="http://schemas.openxmlformats.org/officeDocument/2006/relationships/slide" Target="slide8.xml"/><Relationship Id="rId21" Type="http://schemas.openxmlformats.org/officeDocument/2006/relationships/image" Target="../media/image11.png"/><Relationship Id="rId7" Type="http://schemas.openxmlformats.org/officeDocument/2006/relationships/slide" Target="slide12.xml"/><Relationship Id="rId12" Type="http://schemas.openxmlformats.org/officeDocument/2006/relationships/slide" Target="slide5.xml"/><Relationship Id="rId17" Type="http://schemas.openxmlformats.org/officeDocument/2006/relationships/hyperlink" Target="http://pprod-portail-srm.intradef.gouv.fr/textes-fondamentaux" TargetMode="External"/><Relationship Id="rId2" Type="http://schemas.openxmlformats.org/officeDocument/2006/relationships/notesSlide" Target="../notesSlides/notesSlide9.xml"/><Relationship Id="rId16" Type="http://schemas.openxmlformats.org/officeDocument/2006/relationships/image" Target="../media/image7.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slide" Target="slide11.xml"/><Relationship Id="rId11" Type="http://schemas.openxmlformats.org/officeDocument/2006/relationships/slide" Target="slide4.xml"/><Relationship Id="rId5" Type="http://schemas.openxmlformats.org/officeDocument/2006/relationships/slide" Target="slide10.xml"/><Relationship Id="rId15" Type="http://schemas.openxmlformats.org/officeDocument/2006/relationships/slide" Target="slide14.xml"/><Relationship Id="rId10" Type="http://schemas.openxmlformats.org/officeDocument/2006/relationships/slide" Target="slide2.xml"/><Relationship Id="rId19" Type="http://schemas.openxmlformats.org/officeDocument/2006/relationships/image" Target="../media/image9.png"/><Relationship Id="rId4" Type="http://schemas.openxmlformats.org/officeDocument/2006/relationships/slide" Target="slide9.xml"/><Relationship Id="rId9" Type="http://schemas.openxmlformats.org/officeDocument/2006/relationships/slide" Target="slide1.xml"/><Relationship Id="rId14" Type="http://schemas.openxmlformats.org/officeDocument/2006/relationships/slide" Target="slide13.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slide" Target="slide6.xml"/><Relationship Id="rId18" Type="http://schemas.openxmlformats.org/officeDocument/2006/relationships/image" Target="../media/image8.png"/><Relationship Id="rId3" Type="http://schemas.openxmlformats.org/officeDocument/2006/relationships/slide" Target="slide8.xml"/><Relationship Id="rId21" Type="http://schemas.openxmlformats.org/officeDocument/2006/relationships/image" Target="../media/image11.png"/><Relationship Id="rId7" Type="http://schemas.openxmlformats.org/officeDocument/2006/relationships/slide" Target="slide12.xml"/><Relationship Id="rId12" Type="http://schemas.openxmlformats.org/officeDocument/2006/relationships/slide" Target="slide5.xml"/><Relationship Id="rId17" Type="http://schemas.openxmlformats.org/officeDocument/2006/relationships/hyperlink" Target="http://pprod-portail-srm.intradef.gouv.fr/textes-fondamentaux" TargetMode="External"/><Relationship Id="rId2" Type="http://schemas.openxmlformats.org/officeDocument/2006/relationships/notesSlide" Target="../notesSlides/notesSlide10.xml"/><Relationship Id="rId16" Type="http://schemas.openxmlformats.org/officeDocument/2006/relationships/image" Target="../media/image7.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slide" Target="slide11.xml"/><Relationship Id="rId11" Type="http://schemas.openxmlformats.org/officeDocument/2006/relationships/slide" Target="slide4.xml"/><Relationship Id="rId5" Type="http://schemas.openxmlformats.org/officeDocument/2006/relationships/slide" Target="slide10.xml"/><Relationship Id="rId15" Type="http://schemas.openxmlformats.org/officeDocument/2006/relationships/slide" Target="slide14.xml"/><Relationship Id="rId10" Type="http://schemas.openxmlformats.org/officeDocument/2006/relationships/slide" Target="slide2.xml"/><Relationship Id="rId19" Type="http://schemas.openxmlformats.org/officeDocument/2006/relationships/image" Target="../media/image9.png"/><Relationship Id="rId4" Type="http://schemas.openxmlformats.org/officeDocument/2006/relationships/slide" Target="slide9.xml"/><Relationship Id="rId9" Type="http://schemas.openxmlformats.org/officeDocument/2006/relationships/slide" Target="slide1.xml"/><Relationship Id="rId14" Type="http://schemas.openxmlformats.org/officeDocument/2006/relationships/slide" Target="slide13.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slide" Target="slide6.xml"/><Relationship Id="rId18" Type="http://schemas.openxmlformats.org/officeDocument/2006/relationships/image" Target="../media/image8.png"/><Relationship Id="rId3" Type="http://schemas.openxmlformats.org/officeDocument/2006/relationships/slide" Target="slide8.xml"/><Relationship Id="rId21" Type="http://schemas.openxmlformats.org/officeDocument/2006/relationships/image" Target="../media/image11.png"/><Relationship Id="rId7" Type="http://schemas.openxmlformats.org/officeDocument/2006/relationships/slide" Target="slide12.xml"/><Relationship Id="rId12" Type="http://schemas.openxmlformats.org/officeDocument/2006/relationships/slide" Target="slide5.xml"/><Relationship Id="rId17" Type="http://schemas.openxmlformats.org/officeDocument/2006/relationships/hyperlink" Target="http://pprod-portail-srm.intradef.gouv.fr/textes-fondamentaux" TargetMode="External"/><Relationship Id="rId2" Type="http://schemas.openxmlformats.org/officeDocument/2006/relationships/notesSlide" Target="../notesSlides/notesSlide11.xml"/><Relationship Id="rId16" Type="http://schemas.openxmlformats.org/officeDocument/2006/relationships/image" Target="../media/image7.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slide" Target="slide11.xml"/><Relationship Id="rId11" Type="http://schemas.openxmlformats.org/officeDocument/2006/relationships/slide" Target="slide4.xml"/><Relationship Id="rId5" Type="http://schemas.openxmlformats.org/officeDocument/2006/relationships/slide" Target="slide10.xml"/><Relationship Id="rId15" Type="http://schemas.openxmlformats.org/officeDocument/2006/relationships/slide" Target="slide14.xml"/><Relationship Id="rId10" Type="http://schemas.openxmlformats.org/officeDocument/2006/relationships/slide" Target="slide2.xml"/><Relationship Id="rId19" Type="http://schemas.openxmlformats.org/officeDocument/2006/relationships/image" Target="../media/image9.png"/><Relationship Id="rId4" Type="http://schemas.openxmlformats.org/officeDocument/2006/relationships/slide" Target="slide9.xml"/><Relationship Id="rId9" Type="http://schemas.openxmlformats.org/officeDocument/2006/relationships/slide" Target="slide1.xml"/><Relationship Id="rId14" Type="http://schemas.openxmlformats.org/officeDocument/2006/relationships/slide" Target="slide13.xml"/></Relationships>
</file>

<file path=ppt/slides/_rels/slide13.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8.png"/><Relationship Id="rId18" Type="http://schemas.openxmlformats.org/officeDocument/2006/relationships/image" Target="../media/image21.png"/><Relationship Id="rId26" Type="http://schemas.openxmlformats.org/officeDocument/2006/relationships/hyperlink" Target="http://pprod-portail-srm.intradef.gouv.fr/sites/default/files/dossier%20de%20presentation%20SLM%202021.pdf" TargetMode="External"/><Relationship Id="rId3" Type="http://schemas.openxmlformats.org/officeDocument/2006/relationships/slide" Target="slide1.xml"/><Relationship Id="rId21" Type="http://schemas.openxmlformats.org/officeDocument/2006/relationships/hyperlink" Target="https://www.etremarin.fr/echanger-avec-nos-ambassadeurs" TargetMode="External"/><Relationship Id="rId7" Type="http://schemas.openxmlformats.org/officeDocument/2006/relationships/slide" Target="slide6.xml"/><Relationship Id="rId12" Type="http://schemas.openxmlformats.org/officeDocument/2006/relationships/hyperlink" Target="http://pprod-portail-srm.intradef.gouv.fr/textes-fondamentaux" TargetMode="External"/><Relationship Id="rId17" Type="http://schemas.openxmlformats.org/officeDocument/2006/relationships/hyperlink" Target="https://www.youtube.com/watch?v=lmUdIlnQ2PQ" TargetMode="External"/><Relationship Id="rId25" Type="http://schemas.openxmlformats.org/officeDocument/2006/relationships/image" Target="../media/image4.png"/><Relationship Id="rId2" Type="http://schemas.openxmlformats.org/officeDocument/2006/relationships/notesSlide" Target="../notesSlides/notesSlide12.xml"/><Relationship Id="rId16" Type="http://schemas.openxmlformats.org/officeDocument/2006/relationships/image" Target="../media/image11.png"/><Relationship Id="rId20"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slide" Target="slide5.xml"/><Relationship Id="rId11" Type="http://schemas.openxmlformats.org/officeDocument/2006/relationships/image" Target="../media/image7.png"/><Relationship Id="rId24" Type="http://schemas.openxmlformats.org/officeDocument/2006/relationships/hyperlink" Target="https://www.etremarin.fr/rejoignez-l-equipage/offres-d-emploi/mecanicien-industriel-en-atelier-naval-hf" TargetMode="External"/><Relationship Id="rId5" Type="http://schemas.openxmlformats.org/officeDocument/2006/relationships/slide" Target="slide4.xml"/><Relationship Id="rId15" Type="http://schemas.openxmlformats.org/officeDocument/2006/relationships/image" Target="../media/image10.png"/><Relationship Id="rId23" Type="http://schemas.openxmlformats.org/officeDocument/2006/relationships/image" Target="../media/image24.png"/><Relationship Id="rId10" Type="http://schemas.openxmlformats.org/officeDocument/2006/relationships/slide" Target="slide14.xml"/><Relationship Id="rId19" Type="http://schemas.openxmlformats.org/officeDocument/2006/relationships/hyperlink" Target="https://www.myjobglasses.com/search?filters%5Bcompanies%5D=Marine%20Nationale" TargetMode="External"/><Relationship Id="rId4" Type="http://schemas.openxmlformats.org/officeDocument/2006/relationships/slide" Target="slide2.xml"/><Relationship Id="rId9" Type="http://schemas.openxmlformats.org/officeDocument/2006/relationships/slide" Target="slide13.xml"/><Relationship Id="rId14" Type="http://schemas.openxmlformats.org/officeDocument/2006/relationships/image" Target="../media/image9.png"/><Relationship Id="rId22" Type="http://schemas.openxmlformats.org/officeDocument/2006/relationships/image" Target="../media/image23.png"/><Relationship Id="rId27"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slide" Target="slide8.xml"/><Relationship Id="rId18" Type="http://schemas.openxmlformats.org/officeDocument/2006/relationships/image" Target="../media/image8.png"/><Relationship Id="rId3" Type="http://schemas.openxmlformats.org/officeDocument/2006/relationships/image" Target="../media/image27.png"/><Relationship Id="rId21" Type="http://schemas.openxmlformats.org/officeDocument/2006/relationships/image" Target="../media/image11.png"/><Relationship Id="rId7" Type="http://schemas.openxmlformats.org/officeDocument/2006/relationships/image" Target="../media/image31.png"/><Relationship Id="rId12" Type="http://schemas.openxmlformats.org/officeDocument/2006/relationships/slide" Target="slide6.xml"/><Relationship Id="rId17" Type="http://schemas.openxmlformats.org/officeDocument/2006/relationships/hyperlink" Target="http://pprod-portail-srm.intradef.gouv.fr/textes-fondamentaux" TargetMode="External"/><Relationship Id="rId2" Type="http://schemas.openxmlformats.org/officeDocument/2006/relationships/image" Target="../media/image26.png"/><Relationship Id="rId16" Type="http://schemas.openxmlformats.org/officeDocument/2006/relationships/image" Target="../media/image7.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slide" Target="slide5.xml"/><Relationship Id="rId5" Type="http://schemas.openxmlformats.org/officeDocument/2006/relationships/image" Target="../media/image29.png"/><Relationship Id="rId15" Type="http://schemas.openxmlformats.org/officeDocument/2006/relationships/slide" Target="slide14.xml"/><Relationship Id="rId10" Type="http://schemas.openxmlformats.org/officeDocument/2006/relationships/slide" Target="slide4.xml"/><Relationship Id="rId19" Type="http://schemas.openxmlformats.org/officeDocument/2006/relationships/image" Target="../media/image9.png"/><Relationship Id="rId4" Type="http://schemas.openxmlformats.org/officeDocument/2006/relationships/image" Target="../media/image28.png"/><Relationship Id="rId9" Type="http://schemas.openxmlformats.org/officeDocument/2006/relationships/slide" Target="slide2.xml"/><Relationship Id="rId14" Type="http://schemas.openxmlformats.org/officeDocument/2006/relationships/slide" Target="slide13.xml"/></Relationships>
</file>

<file path=ppt/slides/_rels/slide15.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14.xml"/><Relationship Id="rId18" Type="http://schemas.openxmlformats.org/officeDocument/2006/relationships/image" Target="../media/image10.png"/><Relationship Id="rId3" Type="http://schemas.openxmlformats.org/officeDocument/2006/relationships/image" Target="../media/image32.png"/><Relationship Id="rId7" Type="http://schemas.openxmlformats.org/officeDocument/2006/relationships/slide" Target="slide2.xml"/><Relationship Id="rId12" Type="http://schemas.openxmlformats.org/officeDocument/2006/relationships/slide" Target="slide13.xml"/><Relationship Id="rId17" Type="http://schemas.openxmlformats.org/officeDocument/2006/relationships/image" Target="../media/image9.png"/><Relationship Id="rId2" Type="http://schemas.openxmlformats.org/officeDocument/2006/relationships/notesSlide" Target="../notesSlides/notesSlide13.xml"/><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slide" Target="slide1.xml"/><Relationship Id="rId11" Type="http://schemas.openxmlformats.org/officeDocument/2006/relationships/slide" Target="slide8.xml"/><Relationship Id="rId5" Type="http://schemas.openxmlformats.org/officeDocument/2006/relationships/image" Target="../media/image34.png"/><Relationship Id="rId15" Type="http://schemas.openxmlformats.org/officeDocument/2006/relationships/hyperlink" Target="http://pprod-portail-srm.intradef.gouv.fr/textes-fondamentaux" TargetMode="External"/><Relationship Id="rId10" Type="http://schemas.openxmlformats.org/officeDocument/2006/relationships/slide" Target="slide6.xml"/><Relationship Id="rId19" Type="http://schemas.openxmlformats.org/officeDocument/2006/relationships/image" Target="../media/image11.png"/><Relationship Id="rId4" Type="http://schemas.openxmlformats.org/officeDocument/2006/relationships/image" Target="../media/image33.png"/><Relationship Id="rId9" Type="http://schemas.openxmlformats.org/officeDocument/2006/relationships/slide" Target="slide5.xml"/><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hyperlink" Target="http://pprod-portail-srm.intradef.gouv.fr/textes-fondamentaux" TargetMode="External"/><Relationship Id="rId18" Type="http://schemas.openxmlformats.org/officeDocument/2006/relationships/image" Target="../media/image8.png"/><Relationship Id="rId3" Type="http://schemas.openxmlformats.org/officeDocument/2006/relationships/image" Target="../media/image12.png"/><Relationship Id="rId21" Type="http://schemas.openxmlformats.org/officeDocument/2006/relationships/image" Target="../media/image11.png"/><Relationship Id="rId7" Type="http://schemas.openxmlformats.org/officeDocument/2006/relationships/slide" Target="slide5.xml"/><Relationship Id="rId12" Type="http://schemas.openxmlformats.org/officeDocument/2006/relationships/image" Target="../media/image7.png"/><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15.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4.xml"/><Relationship Id="rId5" Type="http://schemas.openxmlformats.org/officeDocument/2006/relationships/slide" Target="slide2.xml"/><Relationship Id="rId15" Type="http://schemas.openxmlformats.org/officeDocument/2006/relationships/image" Target="../media/image14.png"/><Relationship Id="rId10" Type="http://schemas.openxmlformats.org/officeDocument/2006/relationships/slide" Target="slide13.xml"/><Relationship Id="rId19" Type="http://schemas.openxmlformats.org/officeDocument/2006/relationships/image" Target="../media/image9.png"/><Relationship Id="rId4" Type="http://schemas.openxmlformats.org/officeDocument/2006/relationships/slide" Target="slide1.xml"/><Relationship Id="rId9" Type="http://schemas.openxmlformats.org/officeDocument/2006/relationships/slide" Target="slide8.xml"/><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hyperlink" Target="http://pprod-portail-srm.intradef.gouv.fr/textes-fondamentaux" TargetMode="External"/><Relationship Id="rId18" Type="http://schemas.openxmlformats.org/officeDocument/2006/relationships/image" Target="../media/image8.png"/><Relationship Id="rId3" Type="http://schemas.openxmlformats.org/officeDocument/2006/relationships/image" Target="../media/image12.png"/><Relationship Id="rId21" Type="http://schemas.openxmlformats.org/officeDocument/2006/relationships/image" Target="../media/image11.png"/><Relationship Id="rId7" Type="http://schemas.openxmlformats.org/officeDocument/2006/relationships/slide" Target="slide5.xml"/><Relationship Id="rId12" Type="http://schemas.openxmlformats.org/officeDocument/2006/relationships/image" Target="../media/image7.png"/><Relationship Id="rId17" Type="http://schemas.openxmlformats.org/officeDocument/2006/relationships/image" Target="../media/image16.png"/><Relationship Id="rId2" Type="http://schemas.openxmlformats.org/officeDocument/2006/relationships/notesSlide" Target="../notesSlides/notesSlide3.xml"/><Relationship Id="rId16" Type="http://schemas.openxmlformats.org/officeDocument/2006/relationships/image" Target="../media/image15.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4.xml"/><Relationship Id="rId5" Type="http://schemas.openxmlformats.org/officeDocument/2006/relationships/slide" Target="slide2.xml"/><Relationship Id="rId15" Type="http://schemas.openxmlformats.org/officeDocument/2006/relationships/image" Target="../media/image14.png"/><Relationship Id="rId10" Type="http://schemas.openxmlformats.org/officeDocument/2006/relationships/slide" Target="slide13.xml"/><Relationship Id="rId19" Type="http://schemas.openxmlformats.org/officeDocument/2006/relationships/image" Target="../media/image9.png"/><Relationship Id="rId4" Type="http://schemas.openxmlformats.org/officeDocument/2006/relationships/slide" Target="slide1.xml"/><Relationship Id="rId9" Type="http://schemas.openxmlformats.org/officeDocument/2006/relationships/slide" Target="slide8.xml"/><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8.png"/><Relationship Id="rId3" Type="http://schemas.openxmlformats.org/officeDocument/2006/relationships/slide" Target="slide1.xml"/><Relationship Id="rId7" Type="http://schemas.openxmlformats.org/officeDocument/2006/relationships/slide" Target="slide6.xml"/><Relationship Id="rId12" Type="http://schemas.openxmlformats.org/officeDocument/2006/relationships/hyperlink" Target="http://pprod-portail-srm.intradef.gouv.fr/textes-fondamentaux" TargetMode="External"/><Relationship Id="rId2" Type="http://schemas.openxmlformats.org/officeDocument/2006/relationships/image" Target="../media/image17.jpeg"/><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slide" Target="slide5.xml"/><Relationship Id="rId11" Type="http://schemas.openxmlformats.org/officeDocument/2006/relationships/image" Target="../media/image7.png"/><Relationship Id="rId5" Type="http://schemas.openxmlformats.org/officeDocument/2006/relationships/slide" Target="slide4.xml"/><Relationship Id="rId15" Type="http://schemas.openxmlformats.org/officeDocument/2006/relationships/image" Target="../media/image10.png"/><Relationship Id="rId10" Type="http://schemas.openxmlformats.org/officeDocument/2006/relationships/slide" Target="slide14.xml"/><Relationship Id="rId4" Type="http://schemas.openxmlformats.org/officeDocument/2006/relationships/slide" Target="slide2.xml"/><Relationship Id="rId9" Type="http://schemas.openxmlformats.org/officeDocument/2006/relationships/slide" Target="slide13.xml"/><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slide" Target="slide4.xml"/><Relationship Id="rId12" Type="http://schemas.openxmlformats.org/officeDocument/2006/relationships/slide" Target="slide14.xml"/><Relationship Id="rId17" Type="http://schemas.openxmlformats.org/officeDocument/2006/relationships/image" Target="../media/image11.png"/><Relationship Id="rId2" Type="http://schemas.openxmlformats.org/officeDocument/2006/relationships/notesSlide" Target="../notesSlides/notesSlide4.xml"/><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slide" Target="slide13.xml"/><Relationship Id="rId5" Type="http://schemas.openxmlformats.org/officeDocument/2006/relationships/slide" Target="slide1.xml"/><Relationship Id="rId15" Type="http://schemas.openxmlformats.org/officeDocument/2006/relationships/image" Target="../media/image8.png"/><Relationship Id="rId10" Type="http://schemas.openxmlformats.org/officeDocument/2006/relationships/slide" Target="slide8.xml"/><Relationship Id="rId4" Type="http://schemas.openxmlformats.org/officeDocument/2006/relationships/image" Target="../media/image18.png"/><Relationship Id="rId9" Type="http://schemas.openxmlformats.org/officeDocument/2006/relationships/slide" Target="slide6.xml"/><Relationship Id="rId14" Type="http://schemas.openxmlformats.org/officeDocument/2006/relationships/hyperlink" Target="http://pprod-portail-srm.intradef.gouv.fr/textes-fondamentaux" TargetMode="External"/></Relationships>
</file>

<file path=ppt/slides/_rels/slide6.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hyperlink" Target="http://pprod-portail-srm.intradef.gouv.fr/textes-fondamentaux" TargetMode="External"/><Relationship Id="rId3" Type="http://schemas.openxmlformats.org/officeDocument/2006/relationships/image" Target="../media/image19.jpeg"/><Relationship Id="rId7" Type="http://schemas.openxmlformats.org/officeDocument/2006/relationships/slide" Target="slide5.xml"/><Relationship Id="rId12" Type="http://schemas.openxmlformats.org/officeDocument/2006/relationships/image" Target="../media/image7.png"/><Relationship Id="rId17" Type="http://schemas.openxmlformats.org/officeDocument/2006/relationships/image" Target="../media/image11.png"/><Relationship Id="rId2" Type="http://schemas.openxmlformats.org/officeDocument/2006/relationships/notesSlide" Target="../notesSlides/notesSlide5.xml"/><Relationship Id="rId16"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4.xml"/><Relationship Id="rId5" Type="http://schemas.openxmlformats.org/officeDocument/2006/relationships/slide" Target="slide2.xml"/><Relationship Id="rId15" Type="http://schemas.openxmlformats.org/officeDocument/2006/relationships/image" Target="../media/image9.png"/><Relationship Id="rId10" Type="http://schemas.openxmlformats.org/officeDocument/2006/relationships/slide" Target="slide13.xml"/><Relationship Id="rId4" Type="http://schemas.openxmlformats.org/officeDocument/2006/relationships/slide" Target="slide1.xml"/><Relationship Id="rId9" Type="http://schemas.openxmlformats.org/officeDocument/2006/relationships/slide" Target="slide8.xml"/><Relationship Id="rId1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hyperlink" Target="http://pprod-portail-srm.intradef.gouv.fr/textes-fondamentaux" TargetMode="External"/><Relationship Id="rId3" Type="http://schemas.openxmlformats.org/officeDocument/2006/relationships/image" Target="../media/image19.jpeg"/><Relationship Id="rId7" Type="http://schemas.openxmlformats.org/officeDocument/2006/relationships/slide" Target="slide5.xml"/><Relationship Id="rId12" Type="http://schemas.openxmlformats.org/officeDocument/2006/relationships/image" Target="../media/image7.png"/><Relationship Id="rId17" Type="http://schemas.openxmlformats.org/officeDocument/2006/relationships/image" Target="../media/image11.png"/><Relationship Id="rId2" Type="http://schemas.openxmlformats.org/officeDocument/2006/relationships/notesSlide" Target="../notesSlides/notesSlide6.xml"/><Relationship Id="rId16"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4.xml"/><Relationship Id="rId5" Type="http://schemas.openxmlformats.org/officeDocument/2006/relationships/slide" Target="slide2.xml"/><Relationship Id="rId15" Type="http://schemas.openxmlformats.org/officeDocument/2006/relationships/image" Target="../media/image9.png"/><Relationship Id="rId10" Type="http://schemas.openxmlformats.org/officeDocument/2006/relationships/slide" Target="slide13.xml"/><Relationship Id="rId4" Type="http://schemas.openxmlformats.org/officeDocument/2006/relationships/slide" Target="slide1.xml"/><Relationship Id="rId9" Type="http://schemas.openxmlformats.org/officeDocument/2006/relationships/slide" Target="slide8.xml"/><Relationship Id="rId1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1.xml"/><Relationship Id="rId18" Type="http://schemas.openxmlformats.org/officeDocument/2006/relationships/image" Target="../media/image8.png"/><Relationship Id="rId3" Type="http://schemas.openxmlformats.org/officeDocument/2006/relationships/slide" Target="slide1.xml"/><Relationship Id="rId21" Type="http://schemas.openxmlformats.org/officeDocument/2006/relationships/image" Target="../media/image11.png"/><Relationship Id="rId7" Type="http://schemas.openxmlformats.org/officeDocument/2006/relationships/slide" Target="slide6.xml"/><Relationship Id="rId12" Type="http://schemas.openxmlformats.org/officeDocument/2006/relationships/slide" Target="slide10.xml"/><Relationship Id="rId17" Type="http://schemas.openxmlformats.org/officeDocument/2006/relationships/hyperlink" Target="http://pprod-portail-srm.intradef.gouv.fr/textes-fondamentaux" TargetMode="External"/><Relationship Id="rId2" Type="http://schemas.openxmlformats.org/officeDocument/2006/relationships/notesSlide" Target="../notesSlides/notesSlide7.xml"/><Relationship Id="rId16" Type="http://schemas.openxmlformats.org/officeDocument/2006/relationships/image" Target="../media/image7.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slide" Target="slide5.xml"/><Relationship Id="rId11" Type="http://schemas.openxmlformats.org/officeDocument/2006/relationships/slide" Target="slide9.xml"/><Relationship Id="rId5" Type="http://schemas.openxmlformats.org/officeDocument/2006/relationships/slide" Target="slide4.xml"/><Relationship Id="rId15" Type="http://schemas.openxmlformats.org/officeDocument/2006/relationships/image" Target="../media/image20.png"/><Relationship Id="rId10" Type="http://schemas.openxmlformats.org/officeDocument/2006/relationships/slide" Target="slide14.xml"/><Relationship Id="rId19" Type="http://schemas.openxmlformats.org/officeDocument/2006/relationships/image" Target="../media/image9.png"/><Relationship Id="rId4" Type="http://schemas.openxmlformats.org/officeDocument/2006/relationships/slide" Target="slide2.xml"/><Relationship Id="rId9" Type="http://schemas.openxmlformats.org/officeDocument/2006/relationships/slide" Target="slide13.xml"/><Relationship Id="rId14" Type="http://schemas.openxmlformats.org/officeDocument/2006/relationships/slide" Target="slide12.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slide" Target="slide6.xml"/><Relationship Id="rId18" Type="http://schemas.openxmlformats.org/officeDocument/2006/relationships/image" Target="../media/image8.png"/><Relationship Id="rId3" Type="http://schemas.openxmlformats.org/officeDocument/2006/relationships/slide" Target="slide8.xml"/><Relationship Id="rId21" Type="http://schemas.openxmlformats.org/officeDocument/2006/relationships/image" Target="../media/image11.png"/><Relationship Id="rId7" Type="http://schemas.openxmlformats.org/officeDocument/2006/relationships/slide" Target="slide12.xml"/><Relationship Id="rId12" Type="http://schemas.openxmlformats.org/officeDocument/2006/relationships/slide" Target="slide5.xml"/><Relationship Id="rId17" Type="http://schemas.openxmlformats.org/officeDocument/2006/relationships/hyperlink" Target="http://pprod-portail-srm.intradef.gouv.fr/textes-fondamentaux" TargetMode="External"/><Relationship Id="rId2" Type="http://schemas.openxmlformats.org/officeDocument/2006/relationships/notesSlide" Target="../notesSlides/notesSlide8.xml"/><Relationship Id="rId16" Type="http://schemas.openxmlformats.org/officeDocument/2006/relationships/image" Target="../media/image7.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slide" Target="slide11.xml"/><Relationship Id="rId11" Type="http://schemas.openxmlformats.org/officeDocument/2006/relationships/slide" Target="slide4.xml"/><Relationship Id="rId5" Type="http://schemas.openxmlformats.org/officeDocument/2006/relationships/slide" Target="slide10.xml"/><Relationship Id="rId15" Type="http://schemas.openxmlformats.org/officeDocument/2006/relationships/slide" Target="slide14.xml"/><Relationship Id="rId10" Type="http://schemas.openxmlformats.org/officeDocument/2006/relationships/slide" Target="slide2.xml"/><Relationship Id="rId19" Type="http://schemas.openxmlformats.org/officeDocument/2006/relationships/image" Target="../media/image9.png"/><Relationship Id="rId4" Type="http://schemas.openxmlformats.org/officeDocument/2006/relationships/slide" Target="slide9.xml"/><Relationship Id="rId9" Type="http://schemas.openxmlformats.org/officeDocument/2006/relationships/slide" Target="slide1.xml"/><Relationship Id="rId14" Type="http://schemas.openxmlformats.org/officeDocument/2006/relationships/slide" Target="slide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03AB359-7908-F845-80EB-5E34DEE16F3F}"/>
              </a:ext>
            </a:extLst>
          </p:cNvPr>
          <p:cNvSpPr/>
          <p:nvPr/>
        </p:nvSpPr>
        <p:spPr bwMode="auto">
          <a:xfrm>
            <a:off x="-2382" y="6093296"/>
            <a:ext cx="9144000" cy="7920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sp>
        <p:nvSpPr>
          <p:cNvPr id="2" name="Titre 1"/>
          <p:cNvSpPr txBox="1">
            <a:spLocks/>
          </p:cNvSpPr>
          <p:nvPr/>
        </p:nvSpPr>
        <p:spPr>
          <a:xfrm>
            <a:off x="455613" y="274638"/>
            <a:ext cx="8228013" cy="922114"/>
          </a:xfrm>
          <a:prstGeom prst="rect">
            <a:avLst/>
          </a:prstGeom>
        </p:spPr>
        <p:txBody>
          <a:bodyPr anchor="ct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Lucida Sans Unicode" charset="0"/>
                <a:cs typeface="Lucida Sans Unicode"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Lucida Sans Unicode" charset="0"/>
                <a:cs typeface="Lucida Sans Unicode"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Lucida Sans Unicode" charset="0"/>
                <a:cs typeface="Lucida Sans Unicode"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Lucida Sans Unicode" charset="0"/>
                <a:cs typeface="Lucida Sans Unicode"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Lucida Sans Unicode" charset="0"/>
                <a:cs typeface="Lucida Sans Unicode"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Lucida Sans Unicode" charset="0"/>
                <a:cs typeface="Lucida Sans Unicode"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Lucida Sans Unicode" charset="0"/>
                <a:cs typeface="Lucida Sans Unicode"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Lucida Sans Unicode" charset="0"/>
                <a:cs typeface="Lucida Sans Unicode" charset="0"/>
              </a:defRPr>
            </a:lvl9pPr>
          </a:lstStyle>
          <a:p>
            <a:pPr algn="l"/>
            <a:endParaRPr lang="fr-FR" altLang="fr-FR" sz="2400" dirty="0">
              <a:solidFill>
                <a:srgbClr val="EAEFF2"/>
              </a:solidFill>
              <a:latin typeface="Century Gothic" pitchFamily="34" charset="0"/>
              <a:ea typeface="Lucida Sans Unicode" pitchFamily="34" charset="0"/>
              <a:cs typeface="Lucida Sans Unicode" pitchFamily="34" charset="0"/>
            </a:endParaRPr>
          </a:p>
        </p:txBody>
      </p:sp>
      <p:sp>
        <p:nvSpPr>
          <p:cNvPr id="3" name="Text Box 1"/>
          <p:cNvSpPr txBox="1">
            <a:spLocks noChangeArrowheads="1"/>
          </p:cNvSpPr>
          <p:nvPr/>
        </p:nvSpPr>
        <p:spPr bwMode="auto">
          <a:xfrm>
            <a:off x="455612" y="274639"/>
            <a:ext cx="8686006" cy="994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Lucida Sans Unicode" pitchFamily="34" charset="0"/>
                <a:cs typeface="Lucida Sans Unicode" pitchFamily="34"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Lucida Sans Unicode" pitchFamily="34" charset="0"/>
                <a:cs typeface="Lucida Sans Unicode" pitchFamily="34"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Lucida Sans Unicode" pitchFamily="34" charset="0"/>
                <a:cs typeface="Lucida Sans Unicode" pitchFamily="34"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9pPr>
          </a:lstStyle>
          <a:p>
            <a:pPr eaLnBrk="1" hangingPunct="1">
              <a:spcBef>
                <a:spcPct val="0"/>
              </a:spcBef>
              <a:buClrTx/>
              <a:buFontTx/>
              <a:buNone/>
            </a:pPr>
            <a:r>
              <a:rPr lang="fr-FR" altLang="fr-FR" sz="4000" dirty="0">
                <a:solidFill>
                  <a:srgbClr val="C00000"/>
                </a:solidFill>
                <a:latin typeface="Impact" pitchFamily="34" charset="0"/>
              </a:rPr>
              <a:t>Mécanicien industriel en atelier naval</a:t>
            </a:r>
          </a:p>
        </p:txBody>
      </p:sp>
      <p:sp>
        <p:nvSpPr>
          <p:cNvPr id="4" name="ZoneTexte 3"/>
          <p:cNvSpPr txBox="1"/>
          <p:nvPr/>
        </p:nvSpPr>
        <p:spPr>
          <a:xfrm>
            <a:off x="3923928" y="1238399"/>
            <a:ext cx="5040560" cy="2492990"/>
          </a:xfrm>
          <a:prstGeom prst="rect">
            <a:avLst/>
          </a:prstGeom>
          <a:noFill/>
        </p:spPr>
        <p:txBody>
          <a:bodyPr wrap="square" rtlCol="0">
            <a:spAutoFit/>
          </a:bodyPr>
          <a:lstStyle/>
          <a:p>
            <a:pPr algn="just"/>
            <a:r>
              <a:rPr lang="fr-FR" sz="1200" dirty="0">
                <a:solidFill>
                  <a:schemeClr val="tx2">
                    <a:lumMod val="75000"/>
                    <a:lumOff val="25000"/>
                  </a:schemeClr>
                </a:solidFill>
              </a:rPr>
              <a:t>Les opérateurs industriels en atelier naval mettent en œuvre leur savoir-faire dans cinq filières qui constituent les domaines d’emploi des candidats à la spécialité d’ATNAV :</a:t>
            </a:r>
          </a:p>
          <a:p>
            <a:pPr algn="just"/>
            <a:r>
              <a:rPr lang="fr-FR" sz="1200" b="1" u="sng" dirty="0">
                <a:solidFill>
                  <a:srgbClr val="002060"/>
                </a:solidFill>
              </a:rPr>
              <a:t>CHAUD</a:t>
            </a:r>
            <a:r>
              <a:rPr lang="fr-FR" sz="1200" b="1" dirty="0">
                <a:solidFill>
                  <a:srgbClr val="002060"/>
                </a:solidFill>
              </a:rPr>
              <a:t> </a:t>
            </a:r>
            <a:r>
              <a:rPr lang="fr-FR" sz="1200" dirty="0">
                <a:solidFill>
                  <a:schemeClr val="tx2">
                    <a:lumMod val="75000"/>
                    <a:lumOff val="25000"/>
                  </a:schemeClr>
                </a:solidFill>
              </a:rPr>
              <a:t>: Chaudronnier, Tuyauteur Soudeur</a:t>
            </a:r>
          </a:p>
          <a:p>
            <a:pPr algn="just"/>
            <a:r>
              <a:rPr lang="fr-FR" sz="1200" b="1" u="sng" dirty="0">
                <a:solidFill>
                  <a:srgbClr val="002060"/>
                </a:solidFill>
              </a:rPr>
              <a:t>PRODUC</a:t>
            </a:r>
            <a:r>
              <a:rPr lang="fr-FR" sz="1200" dirty="0">
                <a:solidFill>
                  <a:schemeClr val="tx2">
                    <a:lumMod val="75000"/>
                    <a:lumOff val="25000"/>
                  </a:schemeClr>
                </a:solidFill>
              </a:rPr>
              <a:t> : Opérateur – usineur en machines – outils</a:t>
            </a:r>
          </a:p>
          <a:p>
            <a:pPr algn="just"/>
            <a:r>
              <a:rPr lang="fr-FR" sz="1200" b="1" u="sng" dirty="0">
                <a:solidFill>
                  <a:srgbClr val="002060"/>
                </a:solidFill>
              </a:rPr>
              <a:t>COMPO</a:t>
            </a:r>
            <a:r>
              <a:rPr lang="fr-FR" sz="1200" dirty="0">
                <a:solidFill>
                  <a:schemeClr val="tx2">
                    <a:lumMod val="75000"/>
                    <a:lumOff val="25000"/>
                  </a:schemeClr>
                </a:solidFill>
              </a:rPr>
              <a:t> : Charpentier – Modeleur – Stratifieur</a:t>
            </a:r>
          </a:p>
          <a:p>
            <a:pPr algn="just"/>
            <a:r>
              <a:rPr lang="fr-FR" sz="1200" b="1" u="sng" dirty="0">
                <a:solidFill>
                  <a:srgbClr val="002060"/>
                </a:solidFill>
              </a:rPr>
              <a:t>ELESY</a:t>
            </a:r>
            <a:r>
              <a:rPr lang="fr-FR" sz="1200" dirty="0">
                <a:solidFill>
                  <a:schemeClr val="tx2">
                    <a:lumMod val="75000"/>
                    <a:lumOff val="25000"/>
                  </a:schemeClr>
                </a:solidFill>
              </a:rPr>
              <a:t> : Électricien – Électronicien Système</a:t>
            </a:r>
          </a:p>
          <a:p>
            <a:pPr algn="just"/>
            <a:r>
              <a:rPr lang="fr-FR" sz="1200" b="1" u="sng" dirty="0">
                <a:solidFill>
                  <a:srgbClr val="002060"/>
                </a:solidFill>
              </a:rPr>
              <a:t>MECSY</a:t>
            </a:r>
            <a:r>
              <a:rPr lang="fr-FR" sz="1200" dirty="0">
                <a:solidFill>
                  <a:schemeClr val="tx2">
                    <a:lumMod val="75000"/>
                    <a:lumOff val="25000"/>
                  </a:schemeClr>
                </a:solidFill>
              </a:rPr>
              <a:t> : Mécanicien système</a:t>
            </a:r>
          </a:p>
          <a:p>
            <a:pPr algn="just"/>
            <a:endParaRPr lang="fr-FR" sz="1200" dirty="0">
              <a:solidFill>
                <a:schemeClr val="tx2">
                  <a:lumMod val="75000"/>
                  <a:lumOff val="25000"/>
                </a:schemeClr>
              </a:solidFill>
            </a:endParaRPr>
          </a:p>
          <a:p>
            <a:pPr algn="just"/>
            <a:r>
              <a:rPr lang="fr-FR" sz="1200" dirty="0">
                <a:solidFill>
                  <a:schemeClr val="tx2">
                    <a:lumMod val="75000"/>
                    <a:lumOff val="25000"/>
                  </a:schemeClr>
                </a:solidFill>
              </a:rPr>
              <a:t>Les ATNAV sont le plus souvent affectés </a:t>
            </a:r>
            <a:r>
              <a:rPr lang="fr-FR" sz="1200" b="1" dirty="0">
                <a:solidFill>
                  <a:schemeClr val="tx2">
                    <a:lumMod val="75000"/>
                    <a:lumOff val="25000"/>
                  </a:schemeClr>
                </a:solidFill>
              </a:rPr>
              <a:t>au sein des ateliers</a:t>
            </a:r>
            <a:r>
              <a:rPr lang="fr-FR" sz="1200" dirty="0">
                <a:solidFill>
                  <a:schemeClr val="tx2">
                    <a:lumMod val="75000"/>
                    <a:lumOff val="25000"/>
                  </a:schemeClr>
                </a:solidFill>
              </a:rPr>
              <a:t> du service logistique de la Marine ; en métropole ou en outre-mer. Ponctuellement, ils peuvent être déployés à bord d’autres unités de la Marine Nationale en mission de longue ou courte durée.</a:t>
            </a:r>
          </a:p>
        </p:txBody>
      </p:sp>
      <p:sp>
        <p:nvSpPr>
          <p:cNvPr id="5" name="Ellipse 4">
            <a:extLst>
              <a:ext uri="{FF2B5EF4-FFF2-40B4-BE49-F238E27FC236}">
                <a16:creationId xmlns:a16="http://schemas.microsoft.com/office/drawing/2014/main" id="{F04C933E-BF04-BC47-A121-C67005428D0B}"/>
              </a:ext>
            </a:extLst>
          </p:cNvPr>
          <p:cNvSpPr/>
          <p:nvPr/>
        </p:nvSpPr>
        <p:spPr bwMode="auto">
          <a:xfrm>
            <a:off x="773952" y="3933296"/>
            <a:ext cx="2160000" cy="2160000"/>
          </a:xfrm>
          <a:prstGeom prst="ellipse">
            <a:avLst/>
          </a:prstGeom>
          <a:solidFill>
            <a:srgbClr val="0E3978"/>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fr-FR" sz="5400" b="1" dirty="0"/>
              <a:t>98</a:t>
            </a:r>
            <a:r>
              <a:rPr kumimoji="0" lang="fr-FR" sz="5400" b="1" i="0" u="none" strike="noStrike" cap="none" normalizeH="0" baseline="0" dirty="0">
                <a:ln>
                  <a:noFill/>
                </a:ln>
                <a:solidFill>
                  <a:schemeClr val="bg1"/>
                </a:solidFill>
                <a:effectLst/>
                <a:latin typeface="Arial" charset="0"/>
              </a:rPr>
              <a:t>%</a:t>
            </a:r>
          </a:p>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fr-FR" b="1" dirty="0"/>
              <a:t>de marins en ateliers</a:t>
            </a:r>
          </a:p>
        </p:txBody>
      </p:sp>
      <p:grpSp>
        <p:nvGrpSpPr>
          <p:cNvPr id="6" name="Groupe 5">
            <a:extLst>
              <a:ext uri="{FF2B5EF4-FFF2-40B4-BE49-F238E27FC236}">
                <a16:creationId xmlns:a16="http://schemas.microsoft.com/office/drawing/2014/main" id="{AE8A88AB-5C5E-C046-9865-FF5DA08A2545}"/>
              </a:ext>
            </a:extLst>
          </p:cNvPr>
          <p:cNvGrpSpPr/>
          <p:nvPr/>
        </p:nvGrpSpPr>
        <p:grpSpPr>
          <a:xfrm>
            <a:off x="2978195" y="4138498"/>
            <a:ext cx="3640839" cy="307777"/>
            <a:chOff x="2858885" y="3665679"/>
            <a:chExt cx="3640839" cy="307777"/>
          </a:xfrm>
        </p:grpSpPr>
        <p:sp>
          <p:nvSpPr>
            <p:cNvPr id="12" name="ZoneTexte 11">
              <a:extLst>
                <a:ext uri="{FF2B5EF4-FFF2-40B4-BE49-F238E27FC236}">
                  <a16:creationId xmlns:a16="http://schemas.microsoft.com/office/drawing/2014/main" id="{9E94F3D6-A001-654B-8CE9-E281657FD3A7}"/>
                </a:ext>
              </a:extLst>
            </p:cNvPr>
            <p:cNvSpPr txBox="1"/>
            <p:nvPr/>
          </p:nvSpPr>
          <p:spPr>
            <a:xfrm>
              <a:off x="3084249" y="3665679"/>
              <a:ext cx="3415475" cy="307777"/>
            </a:xfrm>
            <a:prstGeom prst="rect">
              <a:avLst/>
            </a:prstGeom>
            <a:noFill/>
          </p:spPr>
          <p:txBody>
            <a:bodyPr wrap="square" rtlCol="0">
              <a:spAutoFit/>
            </a:bodyPr>
            <a:lstStyle/>
            <a:p>
              <a:r>
                <a:rPr lang="fr-FR" sz="1400" b="1" dirty="0">
                  <a:solidFill>
                    <a:srgbClr val="0E3978"/>
                  </a:solidFill>
                  <a:latin typeface="Arial Black" panose="020B0A04020102020204" pitchFamily="34" charset="0"/>
                </a:rPr>
                <a:t>Près </a:t>
              </a:r>
              <a:r>
                <a:rPr lang="fr-FR" sz="1400" b="1">
                  <a:solidFill>
                    <a:srgbClr val="0E3978"/>
                  </a:solidFill>
                  <a:latin typeface="Arial Black" panose="020B0A04020102020204" pitchFamily="34" charset="0"/>
                </a:rPr>
                <a:t>de </a:t>
              </a:r>
              <a:r>
                <a:rPr lang="fr-FR" sz="1400" b="1" smtClean="0">
                  <a:solidFill>
                    <a:srgbClr val="0E3978"/>
                  </a:solidFill>
                  <a:latin typeface="Arial Black" panose="020B0A04020102020204" pitchFamily="34" charset="0"/>
                </a:rPr>
                <a:t>5 </a:t>
              </a:r>
              <a:r>
                <a:rPr lang="fr-FR" sz="1400" b="1" dirty="0">
                  <a:solidFill>
                    <a:srgbClr val="0E3978"/>
                  </a:solidFill>
                  <a:latin typeface="Arial Black" panose="020B0A04020102020204" pitchFamily="34" charset="0"/>
                </a:rPr>
                <a:t>recrutements par an</a:t>
              </a:r>
            </a:p>
          </p:txBody>
        </p:sp>
        <p:sp>
          <p:nvSpPr>
            <p:cNvPr id="13" name="Ellipse 12">
              <a:extLst>
                <a:ext uri="{FF2B5EF4-FFF2-40B4-BE49-F238E27FC236}">
                  <a16:creationId xmlns:a16="http://schemas.microsoft.com/office/drawing/2014/main" id="{94BF9966-031F-D141-9C3A-93C142254C4C}"/>
                </a:ext>
              </a:extLst>
            </p:cNvPr>
            <p:cNvSpPr/>
            <p:nvPr/>
          </p:nvSpPr>
          <p:spPr bwMode="auto">
            <a:xfrm>
              <a:off x="2858885" y="3718757"/>
              <a:ext cx="204788" cy="201623"/>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cxnSp>
          <p:nvCxnSpPr>
            <p:cNvPr id="14" name="Connecteur droit avec flèche 13">
              <a:extLst>
                <a:ext uri="{FF2B5EF4-FFF2-40B4-BE49-F238E27FC236}">
                  <a16:creationId xmlns:a16="http://schemas.microsoft.com/office/drawing/2014/main" id="{4A4EF0CF-F451-8342-93F3-873EF564830D}"/>
                </a:ext>
              </a:extLst>
            </p:cNvPr>
            <p:cNvCxnSpPr/>
            <p:nvPr/>
          </p:nvCxnSpPr>
          <p:spPr bwMode="auto">
            <a:xfrm>
              <a:off x="2858885" y="3812174"/>
              <a:ext cx="153574" cy="0"/>
            </a:xfrm>
            <a:prstGeom prst="straightConnector1">
              <a:avLst/>
            </a:prstGeom>
            <a:solidFill>
              <a:srgbClr val="00B8FF"/>
            </a:solidFill>
            <a:ln w="9525" cap="flat" cmpd="sng" algn="ctr">
              <a:solidFill>
                <a:schemeClr val="bg1"/>
              </a:solidFill>
              <a:prstDash val="solid"/>
              <a:round/>
              <a:headEnd type="none" w="med" len="med"/>
              <a:tailEnd type="arrow"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3" name="ZoneTexte 22">
            <a:extLst>
              <a:ext uri="{FF2B5EF4-FFF2-40B4-BE49-F238E27FC236}">
                <a16:creationId xmlns:a16="http://schemas.microsoft.com/office/drawing/2014/main" id="{74F58F6B-714B-0B44-98E3-7BD615C65FCB}"/>
              </a:ext>
            </a:extLst>
          </p:cNvPr>
          <p:cNvSpPr txBox="1"/>
          <p:nvPr/>
        </p:nvSpPr>
        <p:spPr>
          <a:xfrm>
            <a:off x="3228213" y="5419340"/>
            <a:ext cx="3487483" cy="523220"/>
          </a:xfrm>
          <a:prstGeom prst="rect">
            <a:avLst/>
          </a:prstGeom>
          <a:noFill/>
        </p:spPr>
        <p:txBody>
          <a:bodyPr wrap="square" rtlCol="0">
            <a:spAutoFit/>
          </a:bodyPr>
          <a:lstStyle/>
          <a:p>
            <a:r>
              <a:rPr lang="fr-FR" sz="1400" b="1" dirty="0">
                <a:solidFill>
                  <a:srgbClr val="0E3978"/>
                </a:solidFill>
                <a:latin typeface="Arial Black" panose="020B0A04020102020204" pitchFamily="34" charset="0"/>
              </a:rPr>
              <a:t>Embarquements ponctuels avec primes embarquées (+20%)</a:t>
            </a:r>
          </a:p>
        </p:txBody>
      </p:sp>
      <p:sp>
        <p:nvSpPr>
          <p:cNvPr id="24" name="Ellipse 23">
            <a:extLst>
              <a:ext uri="{FF2B5EF4-FFF2-40B4-BE49-F238E27FC236}">
                <a16:creationId xmlns:a16="http://schemas.microsoft.com/office/drawing/2014/main" id="{42448BDE-AA2B-2649-921D-CA6735351EEB}"/>
              </a:ext>
            </a:extLst>
          </p:cNvPr>
          <p:cNvSpPr/>
          <p:nvPr/>
        </p:nvSpPr>
        <p:spPr bwMode="auto">
          <a:xfrm>
            <a:off x="3002849" y="5472418"/>
            <a:ext cx="204788" cy="201623"/>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cxnSp>
        <p:nvCxnSpPr>
          <p:cNvPr id="25" name="Connecteur droit avec flèche 24">
            <a:extLst>
              <a:ext uri="{FF2B5EF4-FFF2-40B4-BE49-F238E27FC236}">
                <a16:creationId xmlns:a16="http://schemas.microsoft.com/office/drawing/2014/main" id="{A59D3740-7AEE-EC45-9CC6-677B9AB0692D}"/>
              </a:ext>
            </a:extLst>
          </p:cNvPr>
          <p:cNvCxnSpPr/>
          <p:nvPr/>
        </p:nvCxnSpPr>
        <p:spPr bwMode="auto">
          <a:xfrm>
            <a:off x="3002849" y="5565835"/>
            <a:ext cx="153574" cy="0"/>
          </a:xfrm>
          <a:prstGeom prst="straightConnector1">
            <a:avLst/>
          </a:prstGeom>
          <a:solidFill>
            <a:srgbClr val="00B8FF"/>
          </a:solidFill>
          <a:ln w="9525" cap="flat" cmpd="sng" algn="ctr">
            <a:solidFill>
              <a:schemeClr val="bg1"/>
            </a:solidFill>
            <a:prstDash val="solid"/>
            <a:round/>
            <a:headEnd type="none" w="med" len="med"/>
            <a:tailEnd type="arrow"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 name="Groupe 25">
            <a:extLst>
              <a:ext uri="{FF2B5EF4-FFF2-40B4-BE49-F238E27FC236}">
                <a16:creationId xmlns:a16="http://schemas.microsoft.com/office/drawing/2014/main" id="{F18FEF43-0552-C443-8C97-58E807169041}"/>
              </a:ext>
            </a:extLst>
          </p:cNvPr>
          <p:cNvGrpSpPr/>
          <p:nvPr/>
        </p:nvGrpSpPr>
        <p:grpSpPr>
          <a:xfrm>
            <a:off x="3151534" y="4772358"/>
            <a:ext cx="3640839" cy="307777"/>
            <a:chOff x="2858885" y="3665679"/>
            <a:chExt cx="3640839" cy="307777"/>
          </a:xfrm>
        </p:grpSpPr>
        <p:sp>
          <p:nvSpPr>
            <p:cNvPr id="27" name="ZoneTexte 26">
              <a:extLst>
                <a:ext uri="{FF2B5EF4-FFF2-40B4-BE49-F238E27FC236}">
                  <a16:creationId xmlns:a16="http://schemas.microsoft.com/office/drawing/2014/main" id="{D381BCB3-6BDA-5846-B16F-399673D4D896}"/>
                </a:ext>
              </a:extLst>
            </p:cNvPr>
            <p:cNvSpPr txBox="1"/>
            <p:nvPr/>
          </p:nvSpPr>
          <p:spPr>
            <a:xfrm>
              <a:off x="3084249" y="3665679"/>
              <a:ext cx="3415475" cy="307777"/>
            </a:xfrm>
            <a:prstGeom prst="rect">
              <a:avLst/>
            </a:prstGeom>
            <a:noFill/>
          </p:spPr>
          <p:txBody>
            <a:bodyPr wrap="square" rtlCol="0">
              <a:spAutoFit/>
            </a:bodyPr>
            <a:lstStyle/>
            <a:p>
              <a:r>
                <a:rPr lang="fr-FR" sz="1400" b="1" dirty="0">
                  <a:solidFill>
                    <a:srgbClr val="0E3978"/>
                  </a:solidFill>
                  <a:latin typeface="Arial Black" panose="020B0A04020102020204" pitchFamily="34" charset="0"/>
                </a:rPr>
                <a:t>Un parcours qualifiant assuré</a:t>
              </a:r>
            </a:p>
          </p:txBody>
        </p:sp>
        <p:sp>
          <p:nvSpPr>
            <p:cNvPr id="28" name="Ellipse 27">
              <a:extLst>
                <a:ext uri="{FF2B5EF4-FFF2-40B4-BE49-F238E27FC236}">
                  <a16:creationId xmlns:a16="http://schemas.microsoft.com/office/drawing/2014/main" id="{B1B99468-C32A-F744-8B1D-560F089E628E}"/>
                </a:ext>
              </a:extLst>
            </p:cNvPr>
            <p:cNvSpPr/>
            <p:nvPr/>
          </p:nvSpPr>
          <p:spPr bwMode="auto">
            <a:xfrm>
              <a:off x="2858885" y="3718757"/>
              <a:ext cx="204788" cy="201623"/>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cxnSp>
          <p:nvCxnSpPr>
            <p:cNvPr id="29" name="Connecteur droit avec flèche 28">
              <a:extLst>
                <a:ext uri="{FF2B5EF4-FFF2-40B4-BE49-F238E27FC236}">
                  <a16:creationId xmlns:a16="http://schemas.microsoft.com/office/drawing/2014/main" id="{9F71FBEA-FEE0-5745-8702-385C7F61B724}"/>
                </a:ext>
              </a:extLst>
            </p:cNvPr>
            <p:cNvCxnSpPr/>
            <p:nvPr/>
          </p:nvCxnSpPr>
          <p:spPr bwMode="auto">
            <a:xfrm>
              <a:off x="2858885" y="3812174"/>
              <a:ext cx="153574" cy="0"/>
            </a:xfrm>
            <a:prstGeom prst="straightConnector1">
              <a:avLst/>
            </a:prstGeom>
            <a:solidFill>
              <a:srgbClr val="00B8FF"/>
            </a:solidFill>
            <a:ln w="9525" cap="flat" cmpd="sng" algn="ctr">
              <a:solidFill>
                <a:schemeClr val="bg1"/>
              </a:solidFill>
              <a:prstDash val="solid"/>
              <a:round/>
              <a:headEnd type="none" w="med" len="med"/>
              <a:tailEnd type="arrow"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0" name="ZoneTexte 29">
            <a:extLst>
              <a:ext uri="{FF2B5EF4-FFF2-40B4-BE49-F238E27FC236}">
                <a16:creationId xmlns:a16="http://schemas.microsoft.com/office/drawing/2014/main" id="{E2A1E507-9175-4646-AA35-79F68BBBEE62}"/>
              </a:ext>
            </a:extLst>
          </p:cNvPr>
          <p:cNvSpPr txBox="1"/>
          <p:nvPr/>
        </p:nvSpPr>
        <p:spPr>
          <a:xfrm>
            <a:off x="2411760" y="4243735"/>
            <a:ext cx="504056" cy="769441"/>
          </a:xfrm>
          <a:prstGeom prst="rect">
            <a:avLst/>
          </a:prstGeom>
          <a:noFill/>
        </p:spPr>
        <p:txBody>
          <a:bodyPr wrap="square" rtlCol="0">
            <a:spAutoFit/>
          </a:bodyPr>
          <a:lstStyle/>
          <a:p>
            <a:r>
              <a:rPr lang="fr-FR" sz="4400" dirty="0"/>
              <a:t>*</a:t>
            </a:r>
          </a:p>
        </p:txBody>
      </p:sp>
      <p:pic>
        <p:nvPicPr>
          <p:cNvPr id="10" name="Image 9"/>
          <p:cNvPicPr>
            <a:picLocks noChangeAspect="1"/>
          </p:cNvPicPr>
          <p:nvPr/>
        </p:nvPicPr>
        <p:blipFill rotWithShape="1">
          <a:blip r:embed="rId3">
            <a:extLst>
              <a:ext uri="{28A0092B-C50C-407E-A947-70E740481C1C}">
                <a14:useLocalDpi xmlns:a14="http://schemas.microsoft.com/office/drawing/2010/main" val="0"/>
              </a:ext>
            </a:extLst>
          </a:blip>
          <a:srcRect l="4523"/>
          <a:stretch/>
        </p:blipFill>
        <p:spPr>
          <a:xfrm>
            <a:off x="-14459" y="1222802"/>
            <a:ext cx="3968955" cy="2333274"/>
          </a:xfrm>
          <a:prstGeom prst="rect">
            <a:avLst/>
          </a:prstGeom>
        </p:spPr>
      </p:pic>
      <p:sp>
        <p:nvSpPr>
          <p:cNvPr id="37" name="Rectangle 36">
            <a:hlinkClick r:id="rId4" action="ppaction://hlinksldjump"/>
          </p:cNvPr>
          <p:cNvSpPr/>
          <p:nvPr/>
        </p:nvSpPr>
        <p:spPr bwMode="auto">
          <a:xfrm>
            <a:off x="-2382" y="0"/>
            <a:ext cx="1054370" cy="261332"/>
          </a:xfrm>
          <a:prstGeom prst="rect">
            <a:avLst/>
          </a:prstGeom>
          <a:solidFill>
            <a:srgbClr val="1D4159"/>
          </a:solid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b="1" dirty="0">
                <a:latin typeface="Arial" panose="020B0604020202020204" pitchFamily="34" charset="0"/>
                <a:cs typeface="Arial" panose="020B0604020202020204" pitchFamily="34" charset="0"/>
              </a:rPr>
              <a:t>ATNAV</a:t>
            </a:r>
          </a:p>
        </p:txBody>
      </p:sp>
      <p:sp>
        <p:nvSpPr>
          <p:cNvPr id="38" name="Rectangle 37">
            <a:hlinkClick r:id="rId5" action="ppaction://hlinksldjump"/>
          </p:cNvPr>
          <p:cNvSpPr/>
          <p:nvPr/>
        </p:nvSpPr>
        <p:spPr bwMode="auto">
          <a:xfrm>
            <a:off x="1053740" y="0"/>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Profil</a:t>
            </a:r>
          </a:p>
        </p:txBody>
      </p:sp>
      <p:sp>
        <p:nvSpPr>
          <p:cNvPr id="39" name="Rectangle 38">
            <a:hlinkClick r:id="rId6" action="ppaction://hlinksldjump"/>
          </p:cNvPr>
          <p:cNvSpPr/>
          <p:nvPr/>
        </p:nvSpPr>
        <p:spPr bwMode="auto">
          <a:xfrm>
            <a:off x="2100099" y="-830"/>
            <a:ext cx="1047411" cy="26130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Parcours de recrutement</a:t>
            </a:r>
          </a:p>
        </p:txBody>
      </p:sp>
      <p:sp>
        <p:nvSpPr>
          <p:cNvPr id="40" name="Rectangle 39">
            <a:hlinkClick r:id="rId7" action="ppaction://hlinksldjump"/>
          </p:cNvPr>
          <p:cNvSpPr/>
          <p:nvPr/>
        </p:nvSpPr>
        <p:spPr bwMode="auto">
          <a:xfrm>
            <a:off x="3147650" y="0"/>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Tests / DE</a:t>
            </a:r>
          </a:p>
        </p:txBody>
      </p:sp>
      <p:sp>
        <p:nvSpPr>
          <p:cNvPr id="41" name="Rectangle 40">
            <a:hlinkClick r:id="rId8" action="ppaction://hlinksldjump"/>
          </p:cNvPr>
          <p:cNvSpPr/>
          <p:nvPr/>
        </p:nvSpPr>
        <p:spPr bwMode="auto">
          <a:xfrm>
            <a:off x="4198790" y="0"/>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Formation</a:t>
            </a:r>
          </a:p>
        </p:txBody>
      </p:sp>
      <p:sp>
        <p:nvSpPr>
          <p:cNvPr id="42" name="Rectangle 41">
            <a:hlinkClick r:id="rId9" action="ppaction://hlinksldjump"/>
          </p:cNvPr>
          <p:cNvSpPr/>
          <p:nvPr/>
        </p:nvSpPr>
        <p:spPr bwMode="auto">
          <a:xfrm>
            <a:off x="5242753" y="-830"/>
            <a:ext cx="1047411" cy="26216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Affectation</a:t>
            </a:r>
          </a:p>
        </p:txBody>
      </p:sp>
      <p:sp>
        <p:nvSpPr>
          <p:cNvPr id="43" name="Rectangle 42">
            <a:hlinkClick r:id="rId10" action="ppaction://hlinksldjump"/>
          </p:cNvPr>
          <p:cNvSpPr/>
          <p:nvPr/>
        </p:nvSpPr>
        <p:spPr bwMode="auto">
          <a:xfrm>
            <a:off x="6293389" y="0"/>
            <a:ext cx="1047411" cy="26216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En savoir +</a:t>
            </a:r>
          </a:p>
        </p:txBody>
      </p:sp>
      <p:sp>
        <p:nvSpPr>
          <p:cNvPr id="44" name="Rectangle 43">
            <a:hlinkClick r:id="rId11" action="ppaction://hlinksldjump"/>
          </p:cNvPr>
          <p:cNvSpPr/>
          <p:nvPr/>
        </p:nvSpPr>
        <p:spPr bwMode="auto">
          <a:xfrm>
            <a:off x="7337996" y="0"/>
            <a:ext cx="1047411" cy="26216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Parcours Marine</a:t>
            </a:r>
          </a:p>
        </p:txBody>
      </p:sp>
      <p:pic>
        <p:nvPicPr>
          <p:cNvPr id="35" name="Image 34">
            <a:extLst>
              <a:ext uri="{FF2B5EF4-FFF2-40B4-BE49-F238E27FC236}">
                <a16:creationId xmlns:a16="http://schemas.microsoft.com/office/drawing/2014/main" id="{7D0F714B-C3E2-4F38-8A3E-4FB4906C899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13663" y="38521"/>
            <a:ext cx="200347" cy="200347"/>
          </a:xfrm>
          <a:prstGeom prst="rect">
            <a:avLst/>
          </a:prstGeom>
        </p:spPr>
      </p:pic>
      <p:sp>
        <p:nvSpPr>
          <p:cNvPr id="47" name="Rectangle 46">
            <a:hlinkClick r:id="rId13"/>
            <a:extLst>
              <a:ext uri="{FF2B5EF4-FFF2-40B4-BE49-F238E27FC236}">
                <a16:creationId xmlns:a16="http://schemas.microsoft.com/office/drawing/2014/main" id="{9D2E11B5-78C6-47DA-99AF-F789B7FC19C3}"/>
              </a:ext>
            </a:extLst>
          </p:cNvPr>
          <p:cNvSpPr/>
          <p:nvPr/>
        </p:nvSpPr>
        <p:spPr bwMode="auto">
          <a:xfrm>
            <a:off x="8385407" y="0"/>
            <a:ext cx="752585" cy="26047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fr-FR" sz="1200" dirty="0">
              <a:solidFill>
                <a:srgbClr val="214D6D"/>
              </a:solidFill>
              <a:latin typeface="Arial" panose="020B0604020202020204" pitchFamily="34" charset="0"/>
              <a:cs typeface="Arial" panose="020B0604020202020204" pitchFamily="34" charset="0"/>
            </a:endParaRPr>
          </a:p>
        </p:txBody>
      </p:sp>
      <p:sp>
        <p:nvSpPr>
          <p:cNvPr id="45" name="ZoneTexte 44">
            <a:extLst>
              <a:ext uri="{FF2B5EF4-FFF2-40B4-BE49-F238E27FC236}">
                <a16:creationId xmlns:a16="http://schemas.microsoft.com/office/drawing/2014/main" id="{C9609F3B-84C3-4C4E-BD5B-6BFC28C6B520}"/>
              </a:ext>
            </a:extLst>
          </p:cNvPr>
          <p:cNvSpPr txBox="1"/>
          <p:nvPr/>
        </p:nvSpPr>
        <p:spPr>
          <a:xfrm>
            <a:off x="1559853" y="5870629"/>
            <a:ext cx="1015390" cy="200055"/>
          </a:xfrm>
          <a:prstGeom prst="rect">
            <a:avLst/>
          </a:prstGeom>
          <a:noFill/>
        </p:spPr>
        <p:txBody>
          <a:bodyPr wrap="square" rtlCol="0">
            <a:spAutoFit/>
          </a:bodyPr>
          <a:lstStyle/>
          <a:p>
            <a:r>
              <a:rPr lang="fr-FR" sz="700" dirty="0"/>
              <a:t>* Taux 2018</a:t>
            </a:r>
          </a:p>
        </p:txBody>
      </p:sp>
      <p:pic>
        <p:nvPicPr>
          <p:cNvPr id="46" name="Image 45">
            <a:extLst>
              <a:ext uri="{FF2B5EF4-FFF2-40B4-BE49-F238E27FC236}">
                <a16:creationId xmlns:a16="http://schemas.microsoft.com/office/drawing/2014/main" id="{124B3DBB-71CE-1945-B7AF-0C524DCFED0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604448" y="6237312"/>
            <a:ext cx="460375" cy="563725"/>
          </a:xfrm>
          <a:prstGeom prst="rect">
            <a:avLst/>
          </a:prstGeom>
        </p:spPr>
      </p:pic>
      <p:pic>
        <p:nvPicPr>
          <p:cNvPr id="48" name="Image 47">
            <a:extLst>
              <a:ext uri="{FF2B5EF4-FFF2-40B4-BE49-F238E27FC236}">
                <a16:creationId xmlns:a16="http://schemas.microsoft.com/office/drawing/2014/main" id="{93216213-5EFA-4C4D-BEA2-4B55B0881AC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142321" y="6272326"/>
            <a:ext cx="421214" cy="563725"/>
          </a:xfrm>
          <a:prstGeom prst="rect">
            <a:avLst/>
          </a:prstGeom>
        </p:spPr>
      </p:pic>
      <p:pic>
        <p:nvPicPr>
          <p:cNvPr id="49" name="Image 48">
            <a:hlinkClick r:id="" action="ppaction://hlinkshowjump?jump=endshow"/>
            <a:extLst>
              <a:ext uri="{FF2B5EF4-FFF2-40B4-BE49-F238E27FC236}">
                <a16:creationId xmlns:a16="http://schemas.microsoft.com/office/drawing/2014/main" id="{45FD0CE9-715B-BE4B-AC02-C966E326EB1B}"/>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37875"/>
          <a:stretch/>
        </p:blipFill>
        <p:spPr>
          <a:xfrm>
            <a:off x="6994197" y="6620824"/>
            <a:ext cx="1071329" cy="176549"/>
          </a:xfrm>
          <a:prstGeom prst="rect">
            <a:avLst/>
          </a:prstGeom>
        </p:spPr>
      </p:pic>
      <p:pic>
        <p:nvPicPr>
          <p:cNvPr id="50" name="Image 49">
            <a:hlinkClick r:id="" action="ppaction://hlinkshowjump?jump=endshow"/>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10800000">
            <a:off x="54205" y="6547953"/>
            <a:ext cx="274047" cy="274047"/>
          </a:xfrm>
          <a:prstGeom prst="rect">
            <a:avLst/>
          </a:prstGeom>
        </p:spPr>
      </p:pic>
      <p:sp>
        <p:nvSpPr>
          <p:cNvPr id="51" name="ZoneTexte 50">
            <a:hlinkClick r:id="" action="ppaction://hlinkshowjump?jump=endshow"/>
          </p:cNvPr>
          <p:cNvSpPr txBox="1"/>
          <p:nvPr/>
        </p:nvSpPr>
        <p:spPr>
          <a:xfrm>
            <a:off x="320902" y="6549225"/>
            <a:ext cx="1152128" cy="276999"/>
          </a:xfrm>
          <a:prstGeom prst="rect">
            <a:avLst/>
          </a:prstGeom>
          <a:noFill/>
        </p:spPr>
        <p:txBody>
          <a:bodyPr wrap="square" rtlCol="0">
            <a:spAutoFit/>
          </a:bodyPr>
          <a:lstStyle/>
          <a:p>
            <a:r>
              <a:rPr lang="fr-FR" sz="1200" b="1" dirty="0" smtClean="0">
                <a:solidFill>
                  <a:srgbClr val="024794"/>
                </a:solidFill>
              </a:rPr>
              <a:t>RETOUR</a:t>
            </a:r>
            <a:endParaRPr lang="fr-FR" b="1" dirty="0">
              <a:solidFill>
                <a:srgbClr val="024794"/>
              </a:solidFill>
            </a:endParaRPr>
          </a:p>
        </p:txBody>
      </p:sp>
    </p:spTree>
    <p:extLst>
      <p:ext uri="{BB962C8B-B14F-4D97-AF65-F5344CB8AC3E}">
        <p14:creationId xmlns:p14="http://schemas.microsoft.com/office/powerpoint/2010/main" val="83325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Connecteur droit avec flèche 54">
            <a:extLst>
              <a:ext uri="{FF2B5EF4-FFF2-40B4-BE49-F238E27FC236}">
                <a16:creationId xmlns:a16="http://schemas.microsoft.com/office/drawing/2014/main" id="{CE7E0EE8-2878-804A-A7A8-AB5D0C9B4F55}"/>
              </a:ext>
            </a:extLst>
          </p:cNvPr>
          <p:cNvCxnSpPr>
            <a:cxnSpLocks/>
          </p:cNvCxnSpPr>
          <p:nvPr/>
        </p:nvCxnSpPr>
        <p:spPr bwMode="auto">
          <a:xfrm>
            <a:off x="2111826" y="5592664"/>
            <a:ext cx="6780654" cy="0"/>
          </a:xfrm>
          <a:prstGeom prst="straightConnector1">
            <a:avLst/>
          </a:prstGeom>
          <a:solidFill>
            <a:srgbClr val="00B8FF"/>
          </a:solidFill>
          <a:ln w="53975" cap="flat" cmpd="sng" algn="ctr">
            <a:solidFill>
              <a:schemeClr val="tx2">
                <a:lumMod val="75000"/>
                <a:lumOff val="2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9" name="Rectangle 128">
            <a:extLst>
              <a:ext uri="{FF2B5EF4-FFF2-40B4-BE49-F238E27FC236}">
                <a16:creationId xmlns:a16="http://schemas.microsoft.com/office/drawing/2014/main" id="{C94A983C-6789-1A47-8175-A13337470648}"/>
              </a:ext>
            </a:extLst>
          </p:cNvPr>
          <p:cNvSpPr/>
          <p:nvPr/>
        </p:nvSpPr>
        <p:spPr bwMode="auto">
          <a:xfrm>
            <a:off x="-2382" y="6093296"/>
            <a:ext cx="9144000" cy="7920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sp>
        <p:nvSpPr>
          <p:cNvPr id="4" name="Text Box 1"/>
          <p:cNvSpPr txBox="1">
            <a:spLocks noChangeArrowheads="1"/>
          </p:cNvSpPr>
          <p:nvPr/>
        </p:nvSpPr>
        <p:spPr bwMode="auto">
          <a:xfrm>
            <a:off x="455612" y="274639"/>
            <a:ext cx="8508875" cy="994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Lucida Sans Unicode" pitchFamily="34" charset="0"/>
                <a:cs typeface="Lucida Sans Unicode" pitchFamily="34"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Lucida Sans Unicode" pitchFamily="34" charset="0"/>
                <a:cs typeface="Lucida Sans Unicode" pitchFamily="34"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Lucida Sans Unicode" pitchFamily="34" charset="0"/>
                <a:cs typeface="Lucida Sans Unicode" pitchFamily="34"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9pPr>
          </a:lstStyle>
          <a:p>
            <a:pPr eaLnBrk="1" hangingPunct="1">
              <a:spcBef>
                <a:spcPct val="0"/>
              </a:spcBef>
              <a:buClrTx/>
              <a:buFontTx/>
              <a:buNone/>
            </a:pPr>
            <a:r>
              <a:rPr lang="fr-FR" altLang="fr-FR" sz="4000" dirty="0">
                <a:solidFill>
                  <a:schemeClr val="bg1"/>
                </a:solidFill>
                <a:latin typeface="Impact" pitchFamily="34" charset="0"/>
              </a:rPr>
              <a:t>COMPO, quel métier en sortie de cours ?</a:t>
            </a:r>
          </a:p>
        </p:txBody>
      </p:sp>
      <p:sp>
        <p:nvSpPr>
          <p:cNvPr id="81" name="ZoneTexte 80">
            <a:extLst>
              <a:ext uri="{FF2B5EF4-FFF2-40B4-BE49-F238E27FC236}">
                <a16:creationId xmlns:a16="http://schemas.microsoft.com/office/drawing/2014/main" id="{F402606C-0FE7-2041-8BA0-19F29CC85040}"/>
              </a:ext>
            </a:extLst>
          </p:cNvPr>
          <p:cNvSpPr txBox="1"/>
          <p:nvPr/>
        </p:nvSpPr>
        <p:spPr>
          <a:xfrm>
            <a:off x="587726" y="5420454"/>
            <a:ext cx="1270434" cy="369332"/>
          </a:xfrm>
          <a:prstGeom prst="rect">
            <a:avLst/>
          </a:prstGeom>
          <a:noFill/>
        </p:spPr>
        <p:txBody>
          <a:bodyPr wrap="square" rtlCol="0">
            <a:spAutoFit/>
          </a:bodyPr>
          <a:lstStyle/>
          <a:p>
            <a:r>
              <a:rPr lang="fr-FR" b="1" dirty="0">
                <a:solidFill>
                  <a:srgbClr val="0E3978"/>
                </a:solidFill>
              </a:rPr>
              <a:t>Camille</a:t>
            </a:r>
          </a:p>
        </p:txBody>
      </p:sp>
      <p:sp>
        <p:nvSpPr>
          <p:cNvPr id="82" name="Ellipse 81">
            <a:extLst>
              <a:ext uri="{FF2B5EF4-FFF2-40B4-BE49-F238E27FC236}">
                <a16:creationId xmlns:a16="http://schemas.microsoft.com/office/drawing/2014/main" id="{A2D81883-EA59-A94D-9BF3-CA449890CCCB}"/>
              </a:ext>
            </a:extLst>
          </p:cNvPr>
          <p:cNvSpPr/>
          <p:nvPr/>
        </p:nvSpPr>
        <p:spPr bwMode="auto">
          <a:xfrm>
            <a:off x="2009828" y="5519451"/>
            <a:ext cx="144016" cy="144016"/>
          </a:xfrm>
          <a:prstGeom prst="ellipse">
            <a:avLst/>
          </a:prstGeom>
          <a:solidFill>
            <a:schemeClr val="tx2">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highlight>
                <a:srgbClr val="FFFF00"/>
              </a:highlight>
              <a:latin typeface="Arial" charset="0"/>
            </a:endParaRPr>
          </a:p>
        </p:txBody>
      </p:sp>
      <p:sp>
        <p:nvSpPr>
          <p:cNvPr id="83" name="ZoneTexte 82">
            <a:extLst>
              <a:ext uri="{FF2B5EF4-FFF2-40B4-BE49-F238E27FC236}">
                <a16:creationId xmlns:a16="http://schemas.microsoft.com/office/drawing/2014/main" id="{B2F28821-2A29-504D-8856-6A8A76A5349D}"/>
              </a:ext>
            </a:extLst>
          </p:cNvPr>
          <p:cNvSpPr txBox="1"/>
          <p:nvPr/>
        </p:nvSpPr>
        <p:spPr>
          <a:xfrm>
            <a:off x="3029396" y="3158099"/>
            <a:ext cx="462484" cy="523220"/>
          </a:xfrm>
          <a:prstGeom prst="rect">
            <a:avLst/>
          </a:prstGeom>
          <a:noFill/>
        </p:spPr>
        <p:txBody>
          <a:bodyPr wrap="square" rtlCol="0">
            <a:spAutoFit/>
          </a:bodyPr>
          <a:lstStyle/>
          <a:p>
            <a:r>
              <a:rPr lang="fr-FR" sz="2800" b="1" dirty="0">
                <a:solidFill>
                  <a:srgbClr val="0E3978"/>
                </a:solidFill>
                <a:latin typeface="Arial Black" panose="020B0A04020102020204" pitchFamily="34" charset="0"/>
              </a:rPr>
              <a:t>+</a:t>
            </a:r>
            <a:endParaRPr lang="fr-FR" sz="1400" b="1" dirty="0">
              <a:solidFill>
                <a:srgbClr val="0E3978"/>
              </a:solidFill>
              <a:latin typeface="Arial Black" panose="020B0A04020102020204" pitchFamily="34" charset="0"/>
            </a:endParaRPr>
          </a:p>
        </p:txBody>
      </p:sp>
      <p:sp>
        <p:nvSpPr>
          <p:cNvPr id="85" name="Ellipse 84">
            <a:extLst>
              <a:ext uri="{FF2B5EF4-FFF2-40B4-BE49-F238E27FC236}">
                <a16:creationId xmlns:a16="http://schemas.microsoft.com/office/drawing/2014/main" id="{8FE1957E-48C8-9149-9EA7-2EE91E3A2272}"/>
              </a:ext>
            </a:extLst>
          </p:cNvPr>
          <p:cNvSpPr/>
          <p:nvPr/>
        </p:nvSpPr>
        <p:spPr bwMode="auto">
          <a:xfrm>
            <a:off x="6732240" y="5523826"/>
            <a:ext cx="144016" cy="144016"/>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highlight>
                <a:srgbClr val="FFFF00"/>
              </a:highlight>
              <a:latin typeface="Arial" charset="0"/>
            </a:endParaRPr>
          </a:p>
        </p:txBody>
      </p:sp>
      <p:sp>
        <p:nvSpPr>
          <p:cNvPr id="87" name="ZoneTexte 86">
            <a:extLst>
              <a:ext uri="{FF2B5EF4-FFF2-40B4-BE49-F238E27FC236}">
                <a16:creationId xmlns:a16="http://schemas.microsoft.com/office/drawing/2014/main" id="{5A1E685C-C1E5-E84A-A74B-2A72A22E916F}"/>
              </a:ext>
            </a:extLst>
          </p:cNvPr>
          <p:cNvSpPr txBox="1"/>
          <p:nvPr/>
        </p:nvSpPr>
        <p:spPr>
          <a:xfrm>
            <a:off x="3131842" y="5718854"/>
            <a:ext cx="1728190" cy="276999"/>
          </a:xfrm>
          <a:prstGeom prst="rect">
            <a:avLst/>
          </a:prstGeom>
          <a:noFill/>
        </p:spPr>
        <p:txBody>
          <a:bodyPr wrap="square" rtlCol="0">
            <a:spAutoFit/>
          </a:bodyPr>
          <a:lstStyle/>
          <a:p>
            <a:r>
              <a:rPr lang="fr-FR" sz="1200" dirty="0">
                <a:solidFill>
                  <a:schemeClr val="tx2">
                    <a:lumMod val="75000"/>
                    <a:lumOff val="25000"/>
                  </a:schemeClr>
                </a:solidFill>
              </a:rPr>
              <a:t>2 ans en SLM à Brest</a:t>
            </a:r>
          </a:p>
        </p:txBody>
      </p:sp>
      <p:sp>
        <p:nvSpPr>
          <p:cNvPr id="88" name="ZoneTexte 87">
            <a:extLst>
              <a:ext uri="{FF2B5EF4-FFF2-40B4-BE49-F238E27FC236}">
                <a16:creationId xmlns:a16="http://schemas.microsoft.com/office/drawing/2014/main" id="{A92803C1-00CD-1B4E-8C55-4969597D65E3}"/>
              </a:ext>
            </a:extLst>
          </p:cNvPr>
          <p:cNvSpPr txBox="1"/>
          <p:nvPr/>
        </p:nvSpPr>
        <p:spPr>
          <a:xfrm>
            <a:off x="4572000" y="4467177"/>
            <a:ext cx="1844331" cy="430887"/>
          </a:xfrm>
          <a:prstGeom prst="rect">
            <a:avLst/>
          </a:prstGeom>
          <a:solidFill>
            <a:srgbClr val="C9CCD5"/>
          </a:solidFill>
        </p:spPr>
        <p:txBody>
          <a:bodyPr wrap="square" rtlCol="0">
            <a:spAutoFit/>
          </a:bodyPr>
          <a:lstStyle/>
          <a:p>
            <a:r>
              <a:rPr lang="fr-FR" sz="1100" dirty="0">
                <a:solidFill>
                  <a:schemeClr val="tx2">
                    <a:lumMod val="75000"/>
                    <a:lumOff val="25000"/>
                  </a:schemeClr>
                </a:solidFill>
              </a:rPr>
              <a:t>Attribution du BAT sur titre après 2 mentions validées</a:t>
            </a:r>
          </a:p>
        </p:txBody>
      </p:sp>
      <p:sp>
        <p:nvSpPr>
          <p:cNvPr id="89" name="ZoneTexte 88">
            <a:extLst>
              <a:ext uri="{FF2B5EF4-FFF2-40B4-BE49-F238E27FC236}">
                <a16:creationId xmlns:a16="http://schemas.microsoft.com/office/drawing/2014/main" id="{8D1EA22A-E73F-0B48-AC4C-7C868883B944}"/>
              </a:ext>
            </a:extLst>
          </p:cNvPr>
          <p:cNvSpPr txBox="1"/>
          <p:nvPr/>
        </p:nvSpPr>
        <p:spPr>
          <a:xfrm>
            <a:off x="5652120" y="5677367"/>
            <a:ext cx="1214039" cy="461665"/>
          </a:xfrm>
          <a:prstGeom prst="rect">
            <a:avLst/>
          </a:prstGeom>
          <a:noFill/>
        </p:spPr>
        <p:txBody>
          <a:bodyPr wrap="square" rtlCol="0">
            <a:spAutoFit/>
          </a:bodyPr>
          <a:lstStyle/>
          <a:p>
            <a:r>
              <a:rPr lang="fr-FR" sz="1200" dirty="0">
                <a:solidFill>
                  <a:schemeClr val="tx2">
                    <a:lumMod val="75000"/>
                    <a:lumOff val="25000"/>
                  </a:schemeClr>
                </a:solidFill>
              </a:rPr>
              <a:t>6 ans en SLM à Toulon</a:t>
            </a:r>
          </a:p>
        </p:txBody>
      </p:sp>
      <p:sp>
        <p:nvSpPr>
          <p:cNvPr id="91" name="ZoneTexte 90">
            <a:extLst>
              <a:ext uri="{FF2B5EF4-FFF2-40B4-BE49-F238E27FC236}">
                <a16:creationId xmlns:a16="http://schemas.microsoft.com/office/drawing/2014/main" id="{FBCFF049-1D9F-FB43-B614-571821D0A777}"/>
              </a:ext>
            </a:extLst>
          </p:cNvPr>
          <p:cNvSpPr txBox="1"/>
          <p:nvPr/>
        </p:nvSpPr>
        <p:spPr>
          <a:xfrm>
            <a:off x="6965044" y="5658032"/>
            <a:ext cx="1783420" cy="461665"/>
          </a:xfrm>
          <a:prstGeom prst="rect">
            <a:avLst/>
          </a:prstGeom>
          <a:noFill/>
        </p:spPr>
        <p:txBody>
          <a:bodyPr wrap="square" rtlCol="0">
            <a:spAutoFit/>
          </a:bodyPr>
          <a:lstStyle/>
          <a:p>
            <a:r>
              <a:rPr lang="fr-FR" sz="1200" dirty="0">
                <a:solidFill>
                  <a:schemeClr val="tx2">
                    <a:lumMod val="75000"/>
                    <a:lumOff val="25000"/>
                  </a:schemeClr>
                </a:solidFill>
              </a:rPr>
              <a:t>Depuis 3 ans sur la base navale de Tahiti</a:t>
            </a:r>
          </a:p>
        </p:txBody>
      </p:sp>
      <p:grpSp>
        <p:nvGrpSpPr>
          <p:cNvPr id="94" name="Groupe 93">
            <a:extLst>
              <a:ext uri="{FF2B5EF4-FFF2-40B4-BE49-F238E27FC236}">
                <a16:creationId xmlns:a16="http://schemas.microsoft.com/office/drawing/2014/main" id="{3289379F-728C-654D-9AE6-9EB9DB4FA3B8}"/>
              </a:ext>
            </a:extLst>
          </p:cNvPr>
          <p:cNvGrpSpPr/>
          <p:nvPr/>
        </p:nvGrpSpPr>
        <p:grpSpPr>
          <a:xfrm>
            <a:off x="6444208" y="2436840"/>
            <a:ext cx="2378715" cy="1713692"/>
            <a:chOff x="4665141" y="2435388"/>
            <a:chExt cx="2378715" cy="1713692"/>
          </a:xfrm>
        </p:grpSpPr>
        <p:sp>
          <p:nvSpPr>
            <p:cNvPr id="95" name="Rogner un rectangle à un seul coin 27">
              <a:extLst>
                <a:ext uri="{FF2B5EF4-FFF2-40B4-BE49-F238E27FC236}">
                  <a16:creationId xmlns:a16="http://schemas.microsoft.com/office/drawing/2014/main" id="{0EA15BFD-804E-144B-8DE5-6D49E2BCA84D}"/>
                </a:ext>
              </a:extLst>
            </p:cNvPr>
            <p:cNvSpPr/>
            <p:nvPr/>
          </p:nvSpPr>
          <p:spPr bwMode="auto">
            <a:xfrm>
              <a:off x="4665141" y="2442372"/>
              <a:ext cx="2378715" cy="1706708"/>
            </a:xfrm>
            <a:prstGeom prst="snip1Rect">
              <a:avLst>
                <a:gd name="adj" fmla="val 26919"/>
              </a:avLst>
            </a:prstGeom>
            <a:solidFill>
              <a:srgbClr val="C9CCD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dirty="0">
                <a:ln>
                  <a:noFill/>
                </a:ln>
                <a:solidFill>
                  <a:schemeClr val="bg1"/>
                </a:solidFill>
                <a:effectLst/>
                <a:latin typeface="Arial" charset="0"/>
              </a:endParaRPr>
            </a:p>
          </p:txBody>
        </p:sp>
        <p:sp>
          <p:nvSpPr>
            <p:cNvPr id="96" name="ZoneTexte 95">
              <a:extLst>
                <a:ext uri="{FF2B5EF4-FFF2-40B4-BE49-F238E27FC236}">
                  <a16:creationId xmlns:a16="http://schemas.microsoft.com/office/drawing/2014/main" id="{A7B76EA0-C501-874C-891D-76CC2B938DD8}"/>
                </a:ext>
              </a:extLst>
            </p:cNvPr>
            <p:cNvSpPr txBox="1"/>
            <p:nvPr/>
          </p:nvSpPr>
          <p:spPr>
            <a:xfrm>
              <a:off x="4737099" y="2435388"/>
              <a:ext cx="2156457" cy="923330"/>
            </a:xfrm>
            <a:prstGeom prst="rect">
              <a:avLst/>
            </a:prstGeom>
            <a:noFill/>
          </p:spPr>
          <p:txBody>
            <a:bodyPr wrap="square" rtlCol="0">
              <a:spAutoFit/>
            </a:bodyPr>
            <a:lstStyle/>
            <a:p>
              <a:r>
                <a:rPr lang="fr-FR" sz="1050" dirty="0">
                  <a:solidFill>
                    <a:schemeClr val="tx1"/>
                  </a:solidFill>
                  <a:latin typeface="Arial Black" panose="020B0A04020102020204" pitchFamily="34" charset="0"/>
                </a:rPr>
                <a:t>     </a:t>
              </a:r>
              <a:r>
                <a:rPr lang="fr-FR" sz="1400" b="1" dirty="0">
                  <a:solidFill>
                    <a:srgbClr val="0E3978"/>
                  </a:solidFill>
                  <a:latin typeface="Arial Black" panose="020B0A04020102020204" pitchFamily="34" charset="0"/>
                </a:rPr>
                <a:t>Cœur de métier</a:t>
              </a:r>
            </a:p>
            <a:p>
              <a:endParaRPr lang="fr-FR" sz="700" b="1" dirty="0">
                <a:solidFill>
                  <a:schemeClr val="tx1"/>
                </a:solidFill>
                <a:latin typeface="Arial" panose="020B0604020202020204" pitchFamily="34" charset="0"/>
                <a:cs typeface="Arial" panose="020B0604020202020204" pitchFamily="34" charset="0"/>
              </a:endParaRPr>
            </a:p>
            <a:p>
              <a:r>
                <a:rPr lang="fr-FR" sz="1100" dirty="0">
                  <a:solidFill>
                    <a:schemeClr val="tx2">
                      <a:lumMod val="75000"/>
                      <a:lumOff val="25000"/>
                    </a:schemeClr>
                  </a:solidFill>
                </a:rPr>
                <a:t>Travaux d’entretien et de réparations lors de missions opérationnelles</a:t>
              </a:r>
              <a:endParaRPr lang="fr-FR" sz="1100" dirty="0">
                <a:solidFill>
                  <a:schemeClr val="tx2">
                    <a:lumMod val="75000"/>
                    <a:lumOff val="25000"/>
                  </a:schemeClr>
                </a:solidFill>
                <a:latin typeface="Arial" panose="020B0604020202020204" pitchFamily="34" charset="0"/>
                <a:cs typeface="Arial" panose="020B0604020202020204" pitchFamily="34" charset="0"/>
              </a:endParaRPr>
            </a:p>
          </p:txBody>
        </p:sp>
        <p:grpSp>
          <p:nvGrpSpPr>
            <p:cNvPr id="97" name="Groupe 96">
              <a:extLst>
                <a:ext uri="{FF2B5EF4-FFF2-40B4-BE49-F238E27FC236}">
                  <a16:creationId xmlns:a16="http://schemas.microsoft.com/office/drawing/2014/main" id="{382C8959-18B4-0F49-BAB7-4C9AD9BF3511}"/>
                </a:ext>
              </a:extLst>
            </p:cNvPr>
            <p:cNvGrpSpPr>
              <a:grpSpLocks noChangeAspect="1"/>
            </p:cNvGrpSpPr>
            <p:nvPr/>
          </p:nvGrpSpPr>
          <p:grpSpPr>
            <a:xfrm>
              <a:off x="4775429" y="2494622"/>
              <a:ext cx="204788" cy="201623"/>
              <a:chOff x="4139952" y="3506846"/>
              <a:chExt cx="144016" cy="144016"/>
            </a:xfrm>
          </p:grpSpPr>
          <p:sp>
            <p:nvSpPr>
              <p:cNvPr id="98" name="Ellipse 97">
                <a:extLst>
                  <a:ext uri="{FF2B5EF4-FFF2-40B4-BE49-F238E27FC236}">
                    <a16:creationId xmlns:a16="http://schemas.microsoft.com/office/drawing/2014/main" id="{BBD9195F-3202-5C49-9E44-F54A01F29253}"/>
                  </a:ext>
                </a:extLst>
              </p:cNvPr>
              <p:cNvSpPr/>
              <p:nvPr/>
            </p:nvSpPr>
            <p:spPr bwMode="auto">
              <a:xfrm>
                <a:off x="4139952" y="3506846"/>
                <a:ext cx="144016" cy="144016"/>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cxnSp>
            <p:nvCxnSpPr>
              <p:cNvPr id="99" name="Connecteur droit avec flèche 98">
                <a:extLst>
                  <a:ext uri="{FF2B5EF4-FFF2-40B4-BE49-F238E27FC236}">
                    <a16:creationId xmlns:a16="http://schemas.microsoft.com/office/drawing/2014/main" id="{A37C5B0E-38C9-1F41-8D03-38104363A198}"/>
                  </a:ext>
                </a:extLst>
              </p:cNvPr>
              <p:cNvCxnSpPr/>
              <p:nvPr/>
            </p:nvCxnSpPr>
            <p:spPr bwMode="auto">
              <a:xfrm>
                <a:off x="4139952" y="3573572"/>
                <a:ext cx="108000" cy="0"/>
              </a:xfrm>
              <a:prstGeom prst="straightConnector1">
                <a:avLst/>
              </a:prstGeom>
              <a:solidFill>
                <a:srgbClr val="00B8FF"/>
              </a:solidFill>
              <a:ln w="9525" cap="flat" cmpd="sng" algn="ctr">
                <a:solidFill>
                  <a:schemeClr val="bg1"/>
                </a:solidFill>
                <a:prstDash val="solid"/>
                <a:round/>
                <a:headEnd type="none" w="med" len="med"/>
                <a:tailEnd type="arrow"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7" name="Groupe 6">
            <a:extLst>
              <a:ext uri="{FF2B5EF4-FFF2-40B4-BE49-F238E27FC236}">
                <a16:creationId xmlns:a16="http://schemas.microsoft.com/office/drawing/2014/main" id="{FCB70F3B-AEF2-7E4D-91D6-F134D133E198}"/>
              </a:ext>
            </a:extLst>
          </p:cNvPr>
          <p:cNvGrpSpPr/>
          <p:nvPr/>
        </p:nvGrpSpPr>
        <p:grpSpPr>
          <a:xfrm>
            <a:off x="566522" y="2440062"/>
            <a:ext cx="2520597" cy="1769715"/>
            <a:chOff x="380956" y="2220860"/>
            <a:chExt cx="2520597" cy="1769715"/>
          </a:xfrm>
        </p:grpSpPr>
        <p:sp>
          <p:nvSpPr>
            <p:cNvPr id="101" name="Rogner un rectangle à un seul coin 27">
              <a:extLst>
                <a:ext uri="{FF2B5EF4-FFF2-40B4-BE49-F238E27FC236}">
                  <a16:creationId xmlns:a16="http://schemas.microsoft.com/office/drawing/2014/main" id="{A0E7B54B-3AE0-C74B-A300-7683AF256968}"/>
                </a:ext>
              </a:extLst>
            </p:cNvPr>
            <p:cNvSpPr/>
            <p:nvPr/>
          </p:nvSpPr>
          <p:spPr bwMode="auto">
            <a:xfrm>
              <a:off x="380956" y="2226348"/>
              <a:ext cx="2473686" cy="1706708"/>
            </a:xfrm>
            <a:prstGeom prst="snip1Rect">
              <a:avLst>
                <a:gd name="adj" fmla="val 26919"/>
              </a:avLst>
            </a:prstGeom>
            <a:solidFill>
              <a:srgbClr val="C9CCD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dirty="0">
                <a:ln>
                  <a:noFill/>
                </a:ln>
                <a:solidFill>
                  <a:schemeClr val="bg1"/>
                </a:solidFill>
                <a:effectLst/>
                <a:latin typeface="Arial" charset="0"/>
              </a:endParaRPr>
            </a:p>
          </p:txBody>
        </p:sp>
        <p:sp>
          <p:nvSpPr>
            <p:cNvPr id="102" name="ZoneTexte 101">
              <a:extLst>
                <a:ext uri="{FF2B5EF4-FFF2-40B4-BE49-F238E27FC236}">
                  <a16:creationId xmlns:a16="http://schemas.microsoft.com/office/drawing/2014/main" id="{CDB7DC07-C8C0-0843-B688-8CE0C89B8693}"/>
                </a:ext>
              </a:extLst>
            </p:cNvPr>
            <p:cNvSpPr txBox="1"/>
            <p:nvPr/>
          </p:nvSpPr>
          <p:spPr>
            <a:xfrm>
              <a:off x="388996" y="2220860"/>
              <a:ext cx="2512557" cy="1769715"/>
            </a:xfrm>
            <a:prstGeom prst="rect">
              <a:avLst/>
            </a:prstGeom>
            <a:noFill/>
          </p:spPr>
          <p:txBody>
            <a:bodyPr wrap="square" rtlCol="0">
              <a:spAutoFit/>
            </a:bodyPr>
            <a:lstStyle/>
            <a:p>
              <a:r>
                <a:rPr lang="fr-FR" sz="1050" dirty="0">
                  <a:solidFill>
                    <a:schemeClr val="tx1"/>
                  </a:solidFill>
                  <a:latin typeface="Arial Black" panose="020B0A04020102020204" pitchFamily="34" charset="0"/>
                </a:rPr>
                <a:t>       </a:t>
              </a:r>
              <a:r>
                <a:rPr lang="fr-FR" sz="1400" b="1" dirty="0">
                  <a:solidFill>
                    <a:srgbClr val="0E3978"/>
                  </a:solidFill>
                  <a:latin typeface="Arial Black" panose="020B0A04020102020204" pitchFamily="34" charset="0"/>
                </a:rPr>
                <a:t>Cœur de métier</a:t>
              </a:r>
            </a:p>
            <a:p>
              <a:endParaRPr lang="fr-FR" sz="700" b="1" dirty="0">
                <a:solidFill>
                  <a:schemeClr val="tx1"/>
                </a:solidFill>
                <a:latin typeface="Arial" panose="020B0604020202020204" pitchFamily="34" charset="0"/>
                <a:cs typeface="Arial" panose="020B0604020202020204" pitchFamily="34" charset="0"/>
              </a:endParaRPr>
            </a:p>
            <a:p>
              <a:r>
                <a:rPr lang="fr-FR" sz="1100" dirty="0">
                  <a:solidFill>
                    <a:schemeClr val="tx2">
                      <a:lumMod val="75000"/>
                      <a:lumOff val="25000"/>
                    </a:schemeClr>
                  </a:solidFill>
                </a:rPr>
                <a:t>Le COMPO évolue en qualité de :</a:t>
              </a:r>
            </a:p>
            <a:p>
              <a:pPr marL="171450" indent="-171450">
                <a:buClr>
                  <a:schemeClr val="tx2">
                    <a:lumMod val="75000"/>
                    <a:lumOff val="25000"/>
                  </a:schemeClr>
                </a:buClr>
                <a:buFontTx/>
                <a:buChar char="-"/>
              </a:pPr>
              <a:r>
                <a:rPr lang="fr-FR" sz="1100" dirty="0">
                  <a:solidFill>
                    <a:schemeClr val="tx2">
                      <a:lumMod val="75000"/>
                      <a:lumOff val="25000"/>
                    </a:schemeClr>
                  </a:solidFill>
                </a:rPr>
                <a:t>Charpentier : travaux de charpentage, opérateur composite et opérations de calorifugeage</a:t>
              </a:r>
            </a:p>
            <a:p>
              <a:pPr marL="171450" indent="-171450">
                <a:buClr>
                  <a:schemeClr val="tx2">
                    <a:lumMod val="75000"/>
                    <a:lumOff val="25000"/>
                  </a:schemeClr>
                </a:buClr>
                <a:buFontTx/>
                <a:buChar char="-"/>
              </a:pPr>
              <a:r>
                <a:rPr lang="fr-FR" sz="1100" dirty="0">
                  <a:solidFill>
                    <a:schemeClr val="tx2">
                      <a:lumMod val="75000"/>
                      <a:lumOff val="25000"/>
                    </a:schemeClr>
                  </a:solidFill>
                </a:rPr>
                <a:t>Voilier : il assure l’entretien et pratique les différent travaux de sellerie, pneumatiques, combinaisons de plongées etc…</a:t>
              </a:r>
            </a:p>
          </p:txBody>
        </p:sp>
        <p:grpSp>
          <p:nvGrpSpPr>
            <p:cNvPr id="103" name="Groupe 102">
              <a:extLst>
                <a:ext uri="{FF2B5EF4-FFF2-40B4-BE49-F238E27FC236}">
                  <a16:creationId xmlns:a16="http://schemas.microsoft.com/office/drawing/2014/main" id="{FC08A50A-5B1B-B64C-BC91-7F5A79D28C28}"/>
                </a:ext>
              </a:extLst>
            </p:cNvPr>
            <p:cNvGrpSpPr>
              <a:grpSpLocks noChangeAspect="1"/>
            </p:cNvGrpSpPr>
            <p:nvPr/>
          </p:nvGrpSpPr>
          <p:grpSpPr>
            <a:xfrm>
              <a:off x="434155" y="2276871"/>
              <a:ext cx="204788" cy="201623"/>
              <a:chOff x="4139952" y="3505613"/>
              <a:chExt cx="144016" cy="144016"/>
            </a:xfrm>
          </p:grpSpPr>
          <p:sp>
            <p:nvSpPr>
              <p:cNvPr id="104" name="Ellipse 103">
                <a:extLst>
                  <a:ext uri="{FF2B5EF4-FFF2-40B4-BE49-F238E27FC236}">
                    <a16:creationId xmlns:a16="http://schemas.microsoft.com/office/drawing/2014/main" id="{BD494A14-2D2A-E54E-91CE-9D510C91047D}"/>
                  </a:ext>
                </a:extLst>
              </p:cNvPr>
              <p:cNvSpPr/>
              <p:nvPr/>
            </p:nvSpPr>
            <p:spPr bwMode="auto">
              <a:xfrm>
                <a:off x="4139952" y="3505613"/>
                <a:ext cx="144016" cy="144016"/>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cxnSp>
            <p:nvCxnSpPr>
              <p:cNvPr id="105" name="Connecteur droit avec flèche 104">
                <a:extLst>
                  <a:ext uri="{FF2B5EF4-FFF2-40B4-BE49-F238E27FC236}">
                    <a16:creationId xmlns:a16="http://schemas.microsoft.com/office/drawing/2014/main" id="{0417EC1D-D63A-C942-B576-5275279E47A3}"/>
                  </a:ext>
                </a:extLst>
              </p:cNvPr>
              <p:cNvCxnSpPr/>
              <p:nvPr/>
            </p:nvCxnSpPr>
            <p:spPr bwMode="auto">
              <a:xfrm>
                <a:off x="4139952" y="3572340"/>
                <a:ext cx="108000" cy="0"/>
              </a:xfrm>
              <a:prstGeom prst="straightConnector1">
                <a:avLst/>
              </a:prstGeom>
              <a:solidFill>
                <a:srgbClr val="00B8FF"/>
              </a:solidFill>
              <a:ln w="9525" cap="flat" cmpd="sng" algn="ctr">
                <a:solidFill>
                  <a:schemeClr val="bg1"/>
                </a:solidFill>
                <a:prstDash val="solid"/>
                <a:round/>
                <a:headEnd type="none" w="med" len="med"/>
                <a:tailEnd type="arrow"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23" name="Groupe 122">
            <a:extLst>
              <a:ext uri="{FF2B5EF4-FFF2-40B4-BE49-F238E27FC236}">
                <a16:creationId xmlns:a16="http://schemas.microsoft.com/office/drawing/2014/main" id="{3B9CCAFB-6990-8F42-8718-80A3B06A70A4}"/>
              </a:ext>
            </a:extLst>
          </p:cNvPr>
          <p:cNvGrpSpPr/>
          <p:nvPr/>
        </p:nvGrpSpPr>
        <p:grpSpPr>
          <a:xfrm>
            <a:off x="3491880" y="2440108"/>
            <a:ext cx="2676906" cy="1706708"/>
            <a:chOff x="377387" y="2226348"/>
            <a:chExt cx="2676906" cy="1706708"/>
          </a:xfrm>
        </p:grpSpPr>
        <p:sp>
          <p:nvSpPr>
            <p:cNvPr id="124" name="Rogner un rectangle à un seul coin 27">
              <a:extLst>
                <a:ext uri="{FF2B5EF4-FFF2-40B4-BE49-F238E27FC236}">
                  <a16:creationId xmlns:a16="http://schemas.microsoft.com/office/drawing/2014/main" id="{53A7ED95-EB72-F745-8609-21361896EF3D}"/>
                </a:ext>
              </a:extLst>
            </p:cNvPr>
            <p:cNvSpPr/>
            <p:nvPr/>
          </p:nvSpPr>
          <p:spPr bwMode="auto">
            <a:xfrm>
              <a:off x="380956" y="2226348"/>
              <a:ext cx="2473686" cy="1706708"/>
            </a:xfrm>
            <a:prstGeom prst="snip1Rect">
              <a:avLst>
                <a:gd name="adj" fmla="val 26919"/>
              </a:avLst>
            </a:prstGeom>
            <a:solidFill>
              <a:srgbClr val="C9CCD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dirty="0">
                <a:ln>
                  <a:noFill/>
                </a:ln>
                <a:solidFill>
                  <a:schemeClr val="bg1"/>
                </a:solidFill>
                <a:effectLst/>
                <a:latin typeface="Arial" charset="0"/>
              </a:endParaRPr>
            </a:p>
          </p:txBody>
        </p:sp>
        <p:sp>
          <p:nvSpPr>
            <p:cNvPr id="125" name="ZoneTexte 124">
              <a:extLst>
                <a:ext uri="{FF2B5EF4-FFF2-40B4-BE49-F238E27FC236}">
                  <a16:creationId xmlns:a16="http://schemas.microsoft.com/office/drawing/2014/main" id="{1594E159-2C62-3B48-B085-E4563E765052}"/>
                </a:ext>
              </a:extLst>
            </p:cNvPr>
            <p:cNvSpPr txBox="1"/>
            <p:nvPr/>
          </p:nvSpPr>
          <p:spPr>
            <a:xfrm>
              <a:off x="377387" y="2241010"/>
              <a:ext cx="2676906" cy="1092607"/>
            </a:xfrm>
            <a:prstGeom prst="rect">
              <a:avLst/>
            </a:prstGeom>
            <a:noFill/>
          </p:spPr>
          <p:txBody>
            <a:bodyPr wrap="square" rtlCol="0">
              <a:spAutoFit/>
            </a:bodyPr>
            <a:lstStyle/>
            <a:p>
              <a:r>
                <a:rPr lang="fr-FR" sz="1050" dirty="0">
                  <a:solidFill>
                    <a:schemeClr val="tx1"/>
                  </a:solidFill>
                  <a:latin typeface="Arial Black" panose="020B0A04020102020204" pitchFamily="34" charset="0"/>
                </a:rPr>
                <a:t>       </a:t>
              </a:r>
              <a:r>
                <a:rPr lang="fr-FR" sz="1400" b="1" dirty="0">
                  <a:solidFill>
                    <a:srgbClr val="0E3978"/>
                  </a:solidFill>
                  <a:latin typeface="Arial Black" panose="020B0A04020102020204" pitchFamily="34" charset="0"/>
                </a:rPr>
                <a:t>Fonction annexes</a:t>
              </a:r>
            </a:p>
            <a:p>
              <a:endParaRPr lang="fr-FR" sz="700" b="1" dirty="0">
                <a:solidFill>
                  <a:schemeClr val="tx1"/>
                </a:solidFill>
                <a:latin typeface="Arial" panose="020B0604020202020204" pitchFamily="34" charset="0"/>
                <a:cs typeface="Arial" panose="020B0604020202020204" pitchFamily="34" charset="0"/>
              </a:endParaRPr>
            </a:p>
            <a:p>
              <a:r>
                <a:rPr lang="fr-FR" sz="1100" dirty="0">
                  <a:solidFill>
                    <a:schemeClr val="tx2">
                      <a:lumMod val="75000"/>
                      <a:lumOff val="25000"/>
                    </a:schemeClr>
                  </a:solidFill>
                </a:rPr>
                <a:t>Astreinte technique</a:t>
              </a:r>
            </a:p>
            <a:p>
              <a:r>
                <a:rPr lang="fr-FR" sz="1100" dirty="0">
                  <a:solidFill>
                    <a:schemeClr val="tx2">
                      <a:lumMod val="75000"/>
                      <a:lumOff val="25000"/>
                    </a:schemeClr>
                  </a:solidFill>
                </a:rPr>
                <a:t>Entretien de l’outil industriel</a:t>
              </a:r>
            </a:p>
            <a:p>
              <a:r>
                <a:rPr lang="fr-FR" sz="1100" dirty="0">
                  <a:solidFill>
                    <a:schemeClr val="tx2">
                      <a:lumMod val="75000"/>
                      <a:lumOff val="25000"/>
                    </a:schemeClr>
                  </a:solidFill>
                </a:rPr>
                <a:t>Devoirs du militaire</a:t>
              </a:r>
            </a:p>
            <a:p>
              <a:endParaRPr lang="fr-FR" sz="1100" dirty="0">
                <a:solidFill>
                  <a:schemeClr val="tx2">
                    <a:lumMod val="75000"/>
                    <a:lumOff val="25000"/>
                  </a:schemeClr>
                </a:solidFill>
                <a:highlight>
                  <a:srgbClr val="FFFF00"/>
                </a:highlight>
              </a:endParaRPr>
            </a:p>
          </p:txBody>
        </p:sp>
        <p:grpSp>
          <p:nvGrpSpPr>
            <p:cNvPr id="126" name="Groupe 125">
              <a:extLst>
                <a:ext uri="{FF2B5EF4-FFF2-40B4-BE49-F238E27FC236}">
                  <a16:creationId xmlns:a16="http://schemas.microsoft.com/office/drawing/2014/main" id="{888A5993-9DDD-1540-B45C-DB755C5B3AC3}"/>
                </a:ext>
              </a:extLst>
            </p:cNvPr>
            <p:cNvGrpSpPr>
              <a:grpSpLocks noChangeAspect="1"/>
            </p:cNvGrpSpPr>
            <p:nvPr/>
          </p:nvGrpSpPr>
          <p:grpSpPr>
            <a:xfrm>
              <a:off x="434155" y="2282315"/>
              <a:ext cx="204788" cy="201623"/>
              <a:chOff x="4139952" y="3509501"/>
              <a:chExt cx="144016" cy="144016"/>
            </a:xfrm>
          </p:grpSpPr>
          <p:sp>
            <p:nvSpPr>
              <p:cNvPr id="127" name="Ellipse 126">
                <a:extLst>
                  <a:ext uri="{FF2B5EF4-FFF2-40B4-BE49-F238E27FC236}">
                    <a16:creationId xmlns:a16="http://schemas.microsoft.com/office/drawing/2014/main" id="{E541A19F-71F4-5849-A7B6-B6920C661F2A}"/>
                  </a:ext>
                </a:extLst>
              </p:cNvPr>
              <p:cNvSpPr/>
              <p:nvPr/>
            </p:nvSpPr>
            <p:spPr bwMode="auto">
              <a:xfrm>
                <a:off x="4139952" y="3509501"/>
                <a:ext cx="144016" cy="144016"/>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cxnSp>
            <p:nvCxnSpPr>
              <p:cNvPr id="128" name="Connecteur droit avec flèche 127">
                <a:extLst>
                  <a:ext uri="{FF2B5EF4-FFF2-40B4-BE49-F238E27FC236}">
                    <a16:creationId xmlns:a16="http://schemas.microsoft.com/office/drawing/2014/main" id="{478BE2EC-6415-5A4E-BE4A-F6CC57A0CB2D}"/>
                  </a:ext>
                </a:extLst>
              </p:cNvPr>
              <p:cNvCxnSpPr/>
              <p:nvPr/>
            </p:nvCxnSpPr>
            <p:spPr bwMode="auto">
              <a:xfrm>
                <a:off x="4139952" y="3576227"/>
                <a:ext cx="108000" cy="0"/>
              </a:xfrm>
              <a:prstGeom prst="straightConnector1">
                <a:avLst/>
              </a:prstGeom>
              <a:solidFill>
                <a:srgbClr val="00B8FF"/>
              </a:solidFill>
              <a:ln w="9525" cap="flat" cmpd="sng" algn="ctr">
                <a:solidFill>
                  <a:schemeClr val="bg1"/>
                </a:solidFill>
                <a:prstDash val="solid"/>
                <a:round/>
                <a:headEnd type="none" w="med" len="med"/>
                <a:tailEnd type="arrow"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cxnSp>
        <p:nvCxnSpPr>
          <p:cNvPr id="61" name="Connecteur droit 60">
            <a:extLst>
              <a:ext uri="{FF2B5EF4-FFF2-40B4-BE49-F238E27FC236}">
                <a16:creationId xmlns:a16="http://schemas.microsoft.com/office/drawing/2014/main" id="{574DCE1C-3C09-554F-8114-4DD18FA5C2C9}"/>
              </a:ext>
            </a:extLst>
          </p:cNvPr>
          <p:cNvCxnSpPr>
            <a:cxnSpLocks/>
          </p:cNvCxnSpPr>
          <p:nvPr/>
        </p:nvCxnSpPr>
        <p:spPr bwMode="auto">
          <a:xfrm>
            <a:off x="5502153" y="4986559"/>
            <a:ext cx="0" cy="491998"/>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ZoneTexte 66">
            <a:extLst>
              <a:ext uri="{FF2B5EF4-FFF2-40B4-BE49-F238E27FC236}">
                <a16:creationId xmlns:a16="http://schemas.microsoft.com/office/drawing/2014/main" id="{2A863B6F-269B-3244-B5D7-120B755534E3}"/>
              </a:ext>
            </a:extLst>
          </p:cNvPr>
          <p:cNvSpPr txBox="1"/>
          <p:nvPr/>
        </p:nvSpPr>
        <p:spPr>
          <a:xfrm>
            <a:off x="1499198" y="4944346"/>
            <a:ext cx="1165275" cy="461665"/>
          </a:xfrm>
          <a:prstGeom prst="rect">
            <a:avLst/>
          </a:prstGeom>
          <a:noFill/>
        </p:spPr>
        <p:txBody>
          <a:bodyPr wrap="square" rtlCol="0">
            <a:spAutoFit/>
          </a:bodyPr>
          <a:lstStyle/>
          <a:p>
            <a:r>
              <a:rPr lang="fr-FR" sz="1200" dirty="0">
                <a:solidFill>
                  <a:srgbClr val="C00000"/>
                </a:solidFill>
              </a:rPr>
              <a:t>Sortie de FEM MOMACHINE</a:t>
            </a:r>
          </a:p>
        </p:txBody>
      </p:sp>
      <p:sp>
        <p:nvSpPr>
          <p:cNvPr id="80" name="Ellipse 79">
            <a:extLst>
              <a:ext uri="{FF2B5EF4-FFF2-40B4-BE49-F238E27FC236}">
                <a16:creationId xmlns:a16="http://schemas.microsoft.com/office/drawing/2014/main" id="{041258F8-A180-3244-A61E-7FAAA4AA24E4}"/>
              </a:ext>
            </a:extLst>
          </p:cNvPr>
          <p:cNvSpPr/>
          <p:nvPr/>
        </p:nvSpPr>
        <p:spPr bwMode="auto">
          <a:xfrm>
            <a:off x="5580112" y="5525354"/>
            <a:ext cx="144016" cy="144016"/>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highlight>
                <a:srgbClr val="FFFF00"/>
              </a:highlight>
              <a:latin typeface="Arial" charset="0"/>
            </a:endParaRPr>
          </a:p>
        </p:txBody>
      </p:sp>
      <p:sp>
        <p:nvSpPr>
          <p:cNvPr id="86" name="ZoneTexte 85">
            <a:extLst>
              <a:ext uri="{FF2B5EF4-FFF2-40B4-BE49-F238E27FC236}">
                <a16:creationId xmlns:a16="http://schemas.microsoft.com/office/drawing/2014/main" id="{3ABEA249-70B1-0D4A-95E7-0694C89D91AC}"/>
              </a:ext>
            </a:extLst>
          </p:cNvPr>
          <p:cNvSpPr txBox="1"/>
          <p:nvPr/>
        </p:nvSpPr>
        <p:spPr>
          <a:xfrm>
            <a:off x="2777488" y="5015116"/>
            <a:ext cx="1206546" cy="276999"/>
          </a:xfrm>
          <a:prstGeom prst="rect">
            <a:avLst/>
          </a:prstGeom>
          <a:noFill/>
        </p:spPr>
        <p:txBody>
          <a:bodyPr wrap="square" rtlCol="0">
            <a:spAutoFit/>
          </a:bodyPr>
          <a:lstStyle/>
          <a:p>
            <a:r>
              <a:rPr lang="fr-FR" sz="1200" dirty="0">
                <a:solidFill>
                  <a:srgbClr val="C00000"/>
                </a:solidFill>
              </a:rPr>
              <a:t>Mention - Bois</a:t>
            </a:r>
          </a:p>
        </p:txBody>
      </p:sp>
      <p:cxnSp>
        <p:nvCxnSpPr>
          <p:cNvPr id="100" name="Connecteur droit 99">
            <a:extLst>
              <a:ext uri="{FF2B5EF4-FFF2-40B4-BE49-F238E27FC236}">
                <a16:creationId xmlns:a16="http://schemas.microsoft.com/office/drawing/2014/main" id="{A7024E07-2F00-F54B-8C3F-A8533596DC10}"/>
              </a:ext>
            </a:extLst>
          </p:cNvPr>
          <p:cNvCxnSpPr/>
          <p:nvPr/>
        </p:nvCxnSpPr>
        <p:spPr bwMode="auto">
          <a:xfrm>
            <a:off x="3402760" y="5255836"/>
            <a:ext cx="0" cy="173512"/>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ZoneTexte 74">
            <a:extLst>
              <a:ext uri="{FF2B5EF4-FFF2-40B4-BE49-F238E27FC236}">
                <a16:creationId xmlns:a16="http://schemas.microsoft.com/office/drawing/2014/main" id="{7049C998-51D6-7C48-BD65-926FD4705DBD}"/>
              </a:ext>
            </a:extLst>
          </p:cNvPr>
          <p:cNvSpPr txBox="1"/>
          <p:nvPr/>
        </p:nvSpPr>
        <p:spPr>
          <a:xfrm>
            <a:off x="3926771" y="5013455"/>
            <a:ext cx="1601861" cy="276999"/>
          </a:xfrm>
          <a:prstGeom prst="rect">
            <a:avLst/>
          </a:prstGeom>
          <a:noFill/>
        </p:spPr>
        <p:txBody>
          <a:bodyPr wrap="square" rtlCol="0">
            <a:spAutoFit/>
          </a:bodyPr>
          <a:lstStyle/>
          <a:p>
            <a:r>
              <a:rPr lang="fr-FR" sz="1200" dirty="0">
                <a:solidFill>
                  <a:srgbClr val="C00000"/>
                </a:solidFill>
              </a:rPr>
              <a:t>Mention - Composite</a:t>
            </a:r>
          </a:p>
        </p:txBody>
      </p:sp>
      <p:cxnSp>
        <p:nvCxnSpPr>
          <p:cNvPr id="78" name="Connecteur droit 77">
            <a:extLst>
              <a:ext uri="{FF2B5EF4-FFF2-40B4-BE49-F238E27FC236}">
                <a16:creationId xmlns:a16="http://schemas.microsoft.com/office/drawing/2014/main" id="{1B620143-E5F5-E44E-B409-33D9F58C92F8}"/>
              </a:ext>
            </a:extLst>
          </p:cNvPr>
          <p:cNvCxnSpPr/>
          <p:nvPr/>
        </p:nvCxnSpPr>
        <p:spPr bwMode="auto">
          <a:xfrm>
            <a:off x="4644008" y="5241766"/>
            <a:ext cx="0" cy="173512"/>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Ellipse 50">
            <a:extLst>
              <a:ext uri="{FF2B5EF4-FFF2-40B4-BE49-F238E27FC236}">
                <a16:creationId xmlns:a16="http://schemas.microsoft.com/office/drawing/2014/main" id="{6C4898F2-1586-934D-B1DB-6B7BC8EC1F74}"/>
              </a:ext>
            </a:extLst>
          </p:cNvPr>
          <p:cNvSpPr/>
          <p:nvPr/>
        </p:nvSpPr>
        <p:spPr bwMode="auto">
          <a:xfrm>
            <a:off x="2009827" y="5520656"/>
            <a:ext cx="144016" cy="144016"/>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highlight>
                <a:srgbClr val="FFFF00"/>
              </a:highlight>
              <a:latin typeface="Arial" charset="0"/>
            </a:endParaRPr>
          </a:p>
        </p:txBody>
      </p:sp>
      <p:sp>
        <p:nvSpPr>
          <p:cNvPr id="49" name="Text Box 1">
            <a:extLst>
              <a:ext uri="{FF2B5EF4-FFF2-40B4-BE49-F238E27FC236}">
                <a16:creationId xmlns:a16="http://schemas.microsoft.com/office/drawing/2014/main" id="{E81B9235-10D6-4496-BED5-7DF6553725CF}"/>
              </a:ext>
            </a:extLst>
          </p:cNvPr>
          <p:cNvSpPr txBox="1">
            <a:spLocks noChangeArrowheads="1"/>
          </p:cNvSpPr>
          <p:nvPr/>
        </p:nvSpPr>
        <p:spPr bwMode="auto">
          <a:xfrm>
            <a:off x="2357008" y="1725889"/>
            <a:ext cx="1368151" cy="79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Lucida Sans Unicode" pitchFamily="34" charset="0"/>
                <a:cs typeface="Lucida Sans Unicode" pitchFamily="34"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Lucida Sans Unicode" pitchFamily="34" charset="0"/>
                <a:cs typeface="Lucida Sans Unicode" pitchFamily="34"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Lucida Sans Unicode" pitchFamily="34" charset="0"/>
                <a:cs typeface="Lucida Sans Unicode" pitchFamily="34"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9pPr>
          </a:lstStyle>
          <a:p>
            <a:pPr eaLnBrk="1" hangingPunct="1">
              <a:spcBef>
                <a:spcPct val="0"/>
              </a:spcBef>
              <a:buClrTx/>
              <a:buFontTx/>
              <a:buNone/>
            </a:pPr>
            <a:r>
              <a:rPr lang="fr-FR" altLang="fr-FR" dirty="0">
                <a:solidFill>
                  <a:srgbClr val="92D050"/>
                </a:solidFill>
                <a:latin typeface="Impact" pitchFamily="34" charset="0"/>
              </a:rPr>
              <a:t>À terre</a:t>
            </a:r>
          </a:p>
        </p:txBody>
      </p:sp>
      <p:sp>
        <p:nvSpPr>
          <p:cNvPr id="50" name="Text Box 1">
            <a:extLst>
              <a:ext uri="{FF2B5EF4-FFF2-40B4-BE49-F238E27FC236}">
                <a16:creationId xmlns:a16="http://schemas.microsoft.com/office/drawing/2014/main" id="{8C40C4E1-2C33-49EE-8E00-13652A8ACF75}"/>
              </a:ext>
            </a:extLst>
          </p:cNvPr>
          <p:cNvSpPr txBox="1">
            <a:spLocks noChangeArrowheads="1"/>
          </p:cNvSpPr>
          <p:nvPr/>
        </p:nvSpPr>
        <p:spPr bwMode="auto">
          <a:xfrm>
            <a:off x="6713666" y="1701697"/>
            <a:ext cx="1368151" cy="79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Lucida Sans Unicode" pitchFamily="34" charset="0"/>
                <a:cs typeface="Lucida Sans Unicode" pitchFamily="34"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Lucida Sans Unicode" pitchFamily="34" charset="0"/>
                <a:cs typeface="Lucida Sans Unicode" pitchFamily="34"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Lucida Sans Unicode" pitchFamily="34" charset="0"/>
                <a:cs typeface="Lucida Sans Unicode" pitchFamily="34"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9pPr>
          </a:lstStyle>
          <a:p>
            <a:pPr eaLnBrk="1" hangingPunct="1">
              <a:spcBef>
                <a:spcPct val="0"/>
              </a:spcBef>
              <a:buClrTx/>
              <a:buFontTx/>
              <a:buNone/>
            </a:pPr>
            <a:r>
              <a:rPr lang="fr-FR" altLang="fr-FR" dirty="0">
                <a:solidFill>
                  <a:srgbClr val="00B0F0"/>
                </a:solidFill>
                <a:latin typeface="Impact" pitchFamily="34" charset="0"/>
              </a:rPr>
              <a:t>En mer</a:t>
            </a:r>
          </a:p>
        </p:txBody>
      </p:sp>
      <p:cxnSp>
        <p:nvCxnSpPr>
          <p:cNvPr id="54" name="Connecteur droit 53">
            <a:extLst>
              <a:ext uri="{FF2B5EF4-FFF2-40B4-BE49-F238E27FC236}">
                <a16:creationId xmlns:a16="http://schemas.microsoft.com/office/drawing/2014/main" id="{EC1D966C-711F-44CB-A52F-F9BD9FE315C8}"/>
              </a:ext>
            </a:extLst>
          </p:cNvPr>
          <p:cNvCxnSpPr/>
          <p:nvPr/>
        </p:nvCxnSpPr>
        <p:spPr bwMode="auto">
          <a:xfrm>
            <a:off x="6146996" y="2064890"/>
            <a:ext cx="0" cy="237104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Rectangle 55">
            <a:hlinkClick r:id="rId3" action="ppaction://hlinksldjump"/>
            <a:extLst>
              <a:ext uri="{FF2B5EF4-FFF2-40B4-BE49-F238E27FC236}">
                <a16:creationId xmlns:a16="http://schemas.microsoft.com/office/drawing/2014/main" id="{B5226D33-A40C-4FAF-B012-F343FD6F5848}"/>
              </a:ext>
            </a:extLst>
          </p:cNvPr>
          <p:cNvSpPr/>
          <p:nvPr/>
        </p:nvSpPr>
        <p:spPr bwMode="auto">
          <a:xfrm>
            <a:off x="2100099" y="1221669"/>
            <a:ext cx="1054370" cy="261332"/>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dirty="0">
                <a:solidFill>
                  <a:srgbClr val="C00000"/>
                </a:solidFill>
                <a:latin typeface="Arial" panose="020B0604020202020204" pitchFamily="34" charset="0"/>
                <a:cs typeface="Arial" panose="020B0604020202020204" pitchFamily="34" charset="0"/>
              </a:rPr>
              <a:t>CHAUD</a:t>
            </a:r>
          </a:p>
        </p:txBody>
      </p:sp>
      <p:sp>
        <p:nvSpPr>
          <p:cNvPr id="57" name="Rectangle 56">
            <a:hlinkClick r:id="rId4" action="ppaction://hlinksldjump"/>
            <a:extLst>
              <a:ext uri="{FF2B5EF4-FFF2-40B4-BE49-F238E27FC236}">
                <a16:creationId xmlns:a16="http://schemas.microsoft.com/office/drawing/2014/main" id="{FE3F1C6F-9E1A-49E0-B60B-9A2FB630F844}"/>
              </a:ext>
            </a:extLst>
          </p:cNvPr>
          <p:cNvSpPr/>
          <p:nvPr/>
        </p:nvSpPr>
        <p:spPr bwMode="auto">
          <a:xfrm>
            <a:off x="3156221" y="1221669"/>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dirty="0">
                <a:solidFill>
                  <a:srgbClr val="C00000"/>
                </a:solidFill>
                <a:latin typeface="Arial" panose="020B0604020202020204" pitchFamily="34" charset="0"/>
                <a:cs typeface="Arial" panose="020B0604020202020204" pitchFamily="34" charset="0"/>
              </a:rPr>
              <a:t>PRODUC</a:t>
            </a:r>
          </a:p>
        </p:txBody>
      </p:sp>
      <p:sp>
        <p:nvSpPr>
          <p:cNvPr id="58" name="Rectangle 57">
            <a:hlinkClick r:id="rId5" action="ppaction://hlinksldjump"/>
            <a:extLst>
              <a:ext uri="{FF2B5EF4-FFF2-40B4-BE49-F238E27FC236}">
                <a16:creationId xmlns:a16="http://schemas.microsoft.com/office/drawing/2014/main" id="{0C37C6F9-9A5A-45EC-861A-F58FBC5835A4}"/>
              </a:ext>
            </a:extLst>
          </p:cNvPr>
          <p:cNvSpPr/>
          <p:nvPr/>
        </p:nvSpPr>
        <p:spPr bwMode="auto">
          <a:xfrm>
            <a:off x="4202580" y="1220839"/>
            <a:ext cx="1047411" cy="261301"/>
          </a:xfrm>
          <a:prstGeom prst="rect">
            <a:avLst/>
          </a:prstGeom>
          <a:solidFill>
            <a:srgbClr val="C00000"/>
          </a:solid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b="1" dirty="0">
                <a:latin typeface="Arial" panose="020B0604020202020204" pitchFamily="34" charset="0"/>
                <a:cs typeface="Arial" panose="020B0604020202020204" pitchFamily="34" charset="0"/>
              </a:rPr>
              <a:t>COMPO</a:t>
            </a:r>
          </a:p>
        </p:txBody>
      </p:sp>
      <p:sp>
        <p:nvSpPr>
          <p:cNvPr id="59" name="Rectangle 58">
            <a:hlinkClick r:id="rId6" action="ppaction://hlinksldjump"/>
            <a:extLst>
              <a:ext uri="{FF2B5EF4-FFF2-40B4-BE49-F238E27FC236}">
                <a16:creationId xmlns:a16="http://schemas.microsoft.com/office/drawing/2014/main" id="{EEFB8B4B-23B4-4BA3-93DF-FB59EB74530F}"/>
              </a:ext>
            </a:extLst>
          </p:cNvPr>
          <p:cNvSpPr/>
          <p:nvPr/>
        </p:nvSpPr>
        <p:spPr bwMode="auto">
          <a:xfrm>
            <a:off x="5250131" y="1221669"/>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dirty="0">
                <a:solidFill>
                  <a:srgbClr val="C00000"/>
                </a:solidFill>
                <a:latin typeface="Arial" panose="020B0604020202020204" pitchFamily="34" charset="0"/>
                <a:cs typeface="Arial" panose="020B0604020202020204" pitchFamily="34" charset="0"/>
              </a:rPr>
              <a:t>ELESY</a:t>
            </a:r>
          </a:p>
        </p:txBody>
      </p:sp>
      <p:sp>
        <p:nvSpPr>
          <p:cNvPr id="60" name="Rectangle 59">
            <a:hlinkClick r:id="rId7" action="ppaction://hlinksldjump"/>
            <a:extLst>
              <a:ext uri="{FF2B5EF4-FFF2-40B4-BE49-F238E27FC236}">
                <a16:creationId xmlns:a16="http://schemas.microsoft.com/office/drawing/2014/main" id="{A5701FB1-E240-4972-A41D-3882F2B0EE86}"/>
              </a:ext>
            </a:extLst>
          </p:cNvPr>
          <p:cNvSpPr/>
          <p:nvPr/>
        </p:nvSpPr>
        <p:spPr bwMode="auto">
          <a:xfrm>
            <a:off x="6301271" y="1221669"/>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dirty="0">
                <a:solidFill>
                  <a:srgbClr val="C00000"/>
                </a:solidFill>
                <a:latin typeface="Arial" panose="020B0604020202020204" pitchFamily="34" charset="0"/>
                <a:cs typeface="Arial" panose="020B0604020202020204" pitchFamily="34" charset="0"/>
              </a:rPr>
              <a:t>MECSY</a:t>
            </a:r>
          </a:p>
        </p:txBody>
      </p:sp>
      <p:pic>
        <p:nvPicPr>
          <p:cNvPr id="62" name="Image 61">
            <a:extLst>
              <a:ext uri="{FF2B5EF4-FFF2-40B4-BE49-F238E27FC236}">
                <a16:creationId xmlns:a16="http://schemas.microsoft.com/office/drawing/2014/main" id="{E634CD8C-F4F3-4BF5-B7C3-B692C218E0D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40188" y="1582691"/>
            <a:ext cx="176373" cy="176373"/>
          </a:xfrm>
          <a:prstGeom prst="rect">
            <a:avLst/>
          </a:prstGeom>
        </p:spPr>
      </p:pic>
      <p:sp>
        <p:nvSpPr>
          <p:cNvPr id="63" name="Rogner un rectangle à un seul coin 21">
            <a:extLst>
              <a:ext uri="{FF2B5EF4-FFF2-40B4-BE49-F238E27FC236}">
                <a16:creationId xmlns:a16="http://schemas.microsoft.com/office/drawing/2014/main" id="{68967F40-7E9C-4252-865E-748ED07FD003}"/>
              </a:ext>
            </a:extLst>
          </p:cNvPr>
          <p:cNvSpPr/>
          <p:nvPr/>
        </p:nvSpPr>
        <p:spPr bwMode="auto">
          <a:xfrm>
            <a:off x="1000348" y="1507091"/>
            <a:ext cx="7480601" cy="307088"/>
          </a:xfrm>
          <a:prstGeom prst="snip1Rect">
            <a:avLst>
              <a:gd name="adj" fmla="val 26919"/>
            </a:avLst>
          </a:prstGeom>
          <a:noFill/>
          <a:ln w="38100"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1200" dirty="0">
              <a:solidFill>
                <a:schemeClr val="tx2">
                  <a:lumMod val="75000"/>
                  <a:lumOff val="25000"/>
                </a:schemeClr>
              </a:solidFill>
            </a:endParaRPr>
          </a:p>
        </p:txBody>
      </p:sp>
      <p:sp>
        <p:nvSpPr>
          <p:cNvPr id="64" name="ZoneTexte 63">
            <a:extLst>
              <a:ext uri="{FF2B5EF4-FFF2-40B4-BE49-F238E27FC236}">
                <a16:creationId xmlns:a16="http://schemas.microsoft.com/office/drawing/2014/main" id="{29F968DB-4737-4F1A-B2FE-2A54FFF156AC}"/>
              </a:ext>
            </a:extLst>
          </p:cNvPr>
          <p:cNvSpPr txBox="1"/>
          <p:nvPr/>
        </p:nvSpPr>
        <p:spPr>
          <a:xfrm>
            <a:off x="1356218" y="1535135"/>
            <a:ext cx="7340761" cy="276999"/>
          </a:xfrm>
          <a:prstGeom prst="rect">
            <a:avLst/>
          </a:prstGeom>
          <a:noFill/>
        </p:spPr>
        <p:txBody>
          <a:bodyPr wrap="square" rtlCol="0">
            <a:spAutoFit/>
          </a:bodyPr>
          <a:lstStyle/>
          <a:p>
            <a:pPr algn="ctr"/>
            <a:r>
              <a:rPr lang="fr-FR" sz="1200" dirty="0">
                <a:solidFill>
                  <a:schemeClr val="tx2">
                    <a:lumMod val="75000"/>
                    <a:lumOff val="25000"/>
                  </a:schemeClr>
                </a:solidFill>
              </a:rPr>
              <a:t>Un cursus scolaire dans la </a:t>
            </a:r>
            <a:r>
              <a:rPr lang="fr-FR" sz="1200" u="sng" dirty="0">
                <a:solidFill>
                  <a:schemeClr val="tx2">
                    <a:lumMod val="75000"/>
                    <a:lumOff val="25000"/>
                  </a:schemeClr>
                </a:solidFill>
              </a:rPr>
              <a:t>branche technique des métiers du bois </a:t>
            </a:r>
            <a:r>
              <a:rPr lang="fr-FR" sz="1200" dirty="0">
                <a:solidFill>
                  <a:schemeClr val="tx2">
                    <a:lumMod val="75000"/>
                    <a:lumOff val="25000"/>
                  </a:schemeClr>
                </a:solidFill>
              </a:rPr>
              <a:t>est </a:t>
            </a:r>
            <a:r>
              <a:rPr lang="fr-FR" sz="1200" b="1" dirty="0">
                <a:solidFill>
                  <a:schemeClr val="tx2">
                    <a:lumMod val="75000"/>
                    <a:lumOff val="25000"/>
                  </a:schemeClr>
                </a:solidFill>
              </a:rPr>
              <a:t>indispensable</a:t>
            </a:r>
          </a:p>
        </p:txBody>
      </p:sp>
      <p:sp>
        <p:nvSpPr>
          <p:cNvPr id="79" name="Rectangle 78">
            <a:hlinkClick r:id="rId9" action="ppaction://hlinksldjump"/>
            <a:extLst>
              <a:ext uri="{FF2B5EF4-FFF2-40B4-BE49-F238E27FC236}">
                <a16:creationId xmlns:a16="http://schemas.microsoft.com/office/drawing/2014/main" id="{4008A58F-F6C9-45EE-881B-560E7BDE8750}"/>
              </a:ext>
            </a:extLst>
          </p:cNvPr>
          <p:cNvSpPr/>
          <p:nvPr/>
        </p:nvSpPr>
        <p:spPr bwMode="auto">
          <a:xfrm>
            <a:off x="-2382" y="0"/>
            <a:ext cx="1054370" cy="261332"/>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ATNAV</a:t>
            </a:r>
          </a:p>
        </p:txBody>
      </p:sp>
      <p:sp>
        <p:nvSpPr>
          <p:cNvPr id="84" name="Rectangle 83">
            <a:hlinkClick r:id="rId10" action="ppaction://hlinksldjump"/>
            <a:extLst>
              <a:ext uri="{FF2B5EF4-FFF2-40B4-BE49-F238E27FC236}">
                <a16:creationId xmlns:a16="http://schemas.microsoft.com/office/drawing/2014/main" id="{4FA29304-76F9-47B9-B5E7-F46BE826869D}"/>
              </a:ext>
            </a:extLst>
          </p:cNvPr>
          <p:cNvSpPr/>
          <p:nvPr/>
        </p:nvSpPr>
        <p:spPr bwMode="auto">
          <a:xfrm>
            <a:off x="1053740" y="0"/>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Profil</a:t>
            </a:r>
          </a:p>
        </p:txBody>
      </p:sp>
      <p:sp>
        <p:nvSpPr>
          <p:cNvPr id="90" name="Rectangle 89">
            <a:hlinkClick r:id="rId11" action="ppaction://hlinksldjump"/>
            <a:extLst>
              <a:ext uri="{FF2B5EF4-FFF2-40B4-BE49-F238E27FC236}">
                <a16:creationId xmlns:a16="http://schemas.microsoft.com/office/drawing/2014/main" id="{F4C12F18-A833-480F-AF46-E8F0943EF745}"/>
              </a:ext>
            </a:extLst>
          </p:cNvPr>
          <p:cNvSpPr/>
          <p:nvPr/>
        </p:nvSpPr>
        <p:spPr bwMode="auto">
          <a:xfrm>
            <a:off x="2100099" y="-830"/>
            <a:ext cx="1047411" cy="26130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Parcours de recrutement</a:t>
            </a:r>
          </a:p>
        </p:txBody>
      </p:sp>
      <p:sp>
        <p:nvSpPr>
          <p:cNvPr id="92" name="Rectangle 91">
            <a:hlinkClick r:id="rId12" action="ppaction://hlinksldjump"/>
            <a:extLst>
              <a:ext uri="{FF2B5EF4-FFF2-40B4-BE49-F238E27FC236}">
                <a16:creationId xmlns:a16="http://schemas.microsoft.com/office/drawing/2014/main" id="{7269A696-26FD-43FC-A397-DC2A69110077}"/>
              </a:ext>
            </a:extLst>
          </p:cNvPr>
          <p:cNvSpPr/>
          <p:nvPr/>
        </p:nvSpPr>
        <p:spPr bwMode="auto">
          <a:xfrm>
            <a:off x="3147650" y="0"/>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Tests / DE</a:t>
            </a:r>
          </a:p>
        </p:txBody>
      </p:sp>
      <p:sp>
        <p:nvSpPr>
          <p:cNvPr id="93" name="Rectangle 92">
            <a:hlinkClick r:id="rId13" action="ppaction://hlinksldjump"/>
            <a:extLst>
              <a:ext uri="{FF2B5EF4-FFF2-40B4-BE49-F238E27FC236}">
                <a16:creationId xmlns:a16="http://schemas.microsoft.com/office/drawing/2014/main" id="{442E6F44-F0F9-41A0-8681-2B485407DA58}"/>
              </a:ext>
            </a:extLst>
          </p:cNvPr>
          <p:cNvSpPr/>
          <p:nvPr/>
        </p:nvSpPr>
        <p:spPr bwMode="auto">
          <a:xfrm>
            <a:off x="4198790" y="0"/>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dirty="0">
                <a:solidFill>
                  <a:srgbClr val="32597A"/>
                </a:solidFill>
                <a:latin typeface="Arial" panose="020B0604020202020204" pitchFamily="34" charset="0"/>
                <a:cs typeface="Arial" panose="020B0604020202020204" pitchFamily="34" charset="0"/>
              </a:rPr>
              <a:t>Formation</a:t>
            </a:r>
          </a:p>
        </p:txBody>
      </p:sp>
      <p:sp>
        <p:nvSpPr>
          <p:cNvPr id="110" name="Rectangle 109">
            <a:hlinkClick r:id="rId3" action="ppaction://hlinksldjump"/>
            <a:extLst>
              <a:ext uri="{FF2B5EF4-FFF2-40B4-BE49-F238E27FC236}">
                <a16:creationId xmlns:a16="http://schemas.microsoft.com/office/drawing/2014/main" id="{4B7E791E-9EB6-47A8-8198-9C36C0EF2C31}"/>
              </a:ext>
            </a:extLst>
          </p:cNvPr>
          <p:cNvSpPr/>
          <p:nvPr/>
        </p:nvSpPr>
        <p:spPr bwMode="auto">
          <a:xfrm>
            <a:off x="5242753" y="-830"/>
            <a:ext cx="1047411" cy="262161"/>
          </a:xfrm>
          <a:prstGeom prst="rect">
            <a:avLst/>
          </a:prstGeom>
          <a:solidFill>
            <a:srgbClr val="1D4159"/>
          </a:solid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b="1" dirty="0">
                <a:latin typeface="Arial" panose="020B0604020202020204" pitchFamily="34" charset="0"/>
                <a:cs typeface="Arial" panose="020B0604020202020204" pitchFamily="34" charset="0"/>
              </a:rPr>
              <a:t>Affectation</a:t>
            </a:r>
          </a:p>
        </p:txBody>
      </p:sp>
      <p:sp>
        <p:nvSpPr>
          <p:cNvPr id="111" name="Rectangle 110">
            <a:hlinkClick r:id="rId14" action="ppaction://hlinksldjump"/>
            <a:extLst>
              <a:ext uri="{FF2B5EF4-FFF2-40B4-BE49-F238E27FC236}">
                <a16:creationId xmlns:a16="http://schemas.microsoft.com/office/drawing/2014/main" id="{3CB6A067-A48A-4271-9593-91C6F9F48D92}"/>
              </a:ext>
            </a:extLst>
          </p:cNvPr>
          <p:cNvSpPr/>
          <p:nvPr/>
        </p:nvSpPr>
        <p:spPr bwMode="auto">
          <a:xfrm>
            <a:off x="6293389" y="0"/>
            <a:ext cx="1047411" cy="26216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En savoir +</a:t>
            </a:r>
          </a:p>
        </p:txBody>
      </p:sp>
      <p:sp>
        <p:nvSpPr>
          <p:cNvPr id="112" name="Rectangle 111">
            <a:hlinkClick r:id="rId15" action="ppaction://hlinksldjump"/>
            <a:extLst>
              <a:ext uri="{FF2B5EF4-FFF2-40B4-BE49-F238E27FC236}">
                <a16:creationId xmlns:a16="http://schemas.microsoft.com/office/drawing/2014/main" id="{52FDAE6E-32B5-4E44-B141-375A790A1A63}"/>
              </a:ext>
            </a:extLst>
          </p:cNvPr>
          <p:cNvSpPr/>
          <p:nvPr/>
        </p:nvSpPr>
        <p:spPr bwMode="auto">
          <a:xfrm>
            <a:off x="7337996" y="0"/>
            <a:ext cx="1047411" cy="26216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Parcours Marine</a:t>
            </a:r>
          </a:p>
        </p:txBody>
      </p:sp>
      <p:pic>
        <p:nvPicPr>
          <p:cNvPr id="65" name="Image 64">
            <a:extLst>
              <a:ext uri="{FF2B5EF4-FFF2-40B4-BE49-F238E27FC236}">
                <a16:creationId xmlns:a16="http://schemas.microsoft.com/office/drawing/2014/main" id="{7D0F714B-C3E2-4F38-8A3E-4FB4906C899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713663" y="38521"/>
            <a:ext cx="200347" cy="200347"/>
          </a:xfrm>
          <a:prstGeom prst="rect">
            <a:avLst/>
          </a:prstGeom>
        </p:spPr>
      </p:pic>
      <p:sp>
        <p:nvSpPr>
          <p:cNvPr id="66" name="Rectangle 65">
            <a:hlinkClick r:id="rId17"/>
            <a:extLst>
              <a:ext uri="{FF2B5EF4-FFF2-40B4-BE49-F238E27FC236}">
                <a16:creationId xmlns:a16="http://schemas.microsoft.com/office/drawing/2014/main" id="{9D2E11B5-78C6-47DA-99AF-F789B7FC19C3}"/>
              </a:ext>
            </a:extLst>
          </p:cNvPr>
          <p:cNvSpPr/>
          <p:nvPr/>
        </p:nvSpPr>
        <p:spPr bwMode="auto">
          <a:xfrm>
            <a:off x="8385407" y="0"/>
            <a:ext cx="752585" cy="26047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fr-FR" sz="1200" dirty="0">
              <a:solidFill>
                <a:srgbClr val="214D6D"/>
              </a:solidFill>
              <a:latin typeface="Arial" panose="020B0604020202020204" pitchFamily="34" charset="0"/>
              <a:cs typeface="Arial" panose="020B0604020202020204" pitchFamily="34" charset="0"/>
            </a:endParaRPr>
          </a:p>
        </p:txBody>
      </p:sp>
      <p:pic>
        <p:nvPicPr>
          <p:cNvPr id="68" name="Image 67">
            <a:extLst>
              <a:ext uri="{FF2B5EF4-FFF2-40B4-BE49-F238E27FC236}">
                <a16:creationId xmlns:a16="http://schemas.microsoft.com/office/drawing/2014/main" id="{124B3DBB-71CE-1945-B7AF-0C524DCFED0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604448" y="6237312"/>
            <a:ext cx="460375" cy="563725"/>
          </a:xfrm>
          <a:prstGeom prst="rect">
            <a:avLst/>
          </a:prstGeom>
        </p:spPr>
      </p:pic>
      <p:pic>
        <p:nvPicPr>
          <p:cNvPr id="69" name="Image 68">
            <a:extLst>
              <a:ext uri="{FF2B5EF4-FFF2-40B4-BE49-F238E27FC236}">
                <a16:creationId xmlns:a16="http://schemas.microsoft.com/office/drawing/2014/main" id="{93216213-5EFA-4C4D-BEA2-4B55B0881AC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142321" y="6272326"/>
            <a:ext cx="421214" cy="563725"/>
          </a:xfrm>
          <a:prstGeom prst="rect">
            <a:avLst/>
          </a:prstGeom>
        </p:spPr>
      </p:pic>
      <p:pic>
        <p:nvPicPr>
          <p:cNvPr id="70" name="Image 69">
            <a:hlinkClick r:id="" action="ppaction://hlinkshowjump?jump=endshow"/>
            <a:extLst>
              <a:ext uri="{FF2B5EF4-FFF2-40B4-BE49-F238E27FC236}">
                <a16:creationId xmlns:a16="http://schemas.microsoft.com/office/drawing/2014/main" id="{45FD0CE9-715B-BE4B-AC02-C966E326EB1B}"/>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t="37875"/>
          <a:stretch/>
        </p:blipFill>
        <p:spPr>
          <a:xfrm>
            <a:off x="6994197" y="6620824"/>
            <a:ext cx="1071329" cy="176549"/>
          </a:xfrm>
          <a:prstGeom prst="rect">
            <a:avLst/>
          </a:prstGeom>
        </p:spPr>
      </p:pic>
      <p:pic>
        <p:nvPicPr>
          <p:cNvPr id="71" name="Image 70">
            <a:hlinkClick r:id="" action="ppaction://hlinkshowjump?jump=endshow"/>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rot="10800000">
            <a:off x="54205" y="6547953"/>
            <a:ext cx="274047" cy="274047"/>
          </a:xfrm>
          <a:prstGeom prst="rect">
            <a:avLst/>
          </a:prstGeom>
        </p:spPr>
      </p:pic>
      <p:sp>
        <p:nvSpPr>
          <p:cNvPr id="72" name="ZoneTexte 71">
            <a:hlinkClick r:id="" action="ppaction://hlinkshowjump?jump=endshow"/>
          </p:cNvPr>
          <p:cNvSpPr txBox="1"/>
          <p:nvPr/>
        </p:nvSpPr>
        <p:spPr>
          <a:xfrm>
            <a:off x="320902" y="6549225"/>
            <a:ext cx="1152128" cy="276999"/>
          </a:xfrm>
          <a:prstGeom prst="rect">
            <a:avLst/>
          </a:prstGeom>
          <a:noFill/>
        </p:spPr>
        <p:txBody>
          <a:bodyPr wrap="square" rtlCol="0">
            <a:spAutoFit/>
          </a:bodyPr>
          <a:lstStyle/>
          <a:p>
            <a:r>
              <a:rPr lang="fr-FR" sz="1200" b="1" dirty="0" smtClean="0">
                <a:solidFill>
                  <a:srgbClr val="024794"/>
                </a:solidFill>
              </a:rPr>
              <a:t>RETOUR</a:t>
            </a:r>
            <a:endParaRPr lang="fr-FR" b="1" dirty="0">
              <a:solidFill>
                <a:srgbClr val="024794"/>
              </a:solidFill>
            </a:endParaRPr>
          </a:p>
        </p:txBody>
      </p:sp>
    </p:spTree>
    <p:extLst>
      <p:ext uri="{BB962C8B-B14F-4D97-AF65-F5344CB8AC3E}">
        <p14:creationId xmlns:p14="http://schemas.microsoft.com/office/powerpoint/2010/main" val="3824700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128">
            <a:extLst>
              <a:ext uri="{FF2B5EF4-FFF2-40B4-BE49-F238E27FC236}">
                <a16:creationId xmlns:a16="http://schemas.microsoft.com/office/drawing/2014/main" id="{C94A983C-6789-1A47-8175-A13337470648}"/>
              </a:ext>
            </a:extLst>
          </p:cNvPr>
          <p:cNvSpPr/>
          <p:nvPr/>
        </p:nvSpPr>
        <p:spPr bwMode="auto">
          <a:xfrm>
            <a:off x="-2382" y="6093296"/>
            <a:ext cx="9144000" cy="7920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sp>
        <p:nvSpPr>
          <p:cNvPr id="4" name="Text Box 1"/>
          <p:cNvSpPr txBox="1">
            <a:spLocks noChangeArrowheads="1"/>
          </p:cNvSpPr>
          <p:nvPr/>
        </p:nvSpPr>
        <p:spPr bwMode="auto">
          <a:xfrm>
            <a:off x="455612" y="274639"/>
            <a:ext cx="8508875" cy="994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Lucida Sans Unicode" pitchFamily="34" charset="0"/>
                <a:cs typeface="Lucida Sans Unicode" pitchFamily="34"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Lucida Sans Unicode" pitchFamily="34" charset="0"/>
                <a:cs typeface="Lucida Sans Unicode" pitchFamily="34"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Lucida Sans Unicode" pitchFamily="34" charset="0"/>
                <a:cs typeface="Lucida Sans Unicode" pitchFamily="34"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9pPr>
          </a:lstStyle>
          <a:p>
            <a:pPr eaLnBrk="1" hangingPunct="1">
              <a:spcBef>
                <a:spcPct val="0"/>
              </a:spcBef>
              <a:buClrTx/>
              <a:buFontTx/>
              <a:buNone/>
            </a:pPr>
            <a:r>
              <a:rPr lang="fr-FR" altLang="fr-FR" sz="4000" dirty="0">
                <a:solidFill>
                  <a:schemeClr val="bg1"/>
                </a:solidFill>
                <a:latin typeface="Impact" pitchFamily="34" charset="0"/>
              </a:rPr>
              <a:t>ELESY, quel métier en sortie de cours ?</a:t>
            </a:r>
          </a:p>
        </p:txBody>
      </p:sp>
      <p:cxnSp>
        <p:nvCxnSpPr>
          <p:cNvPr id="54" name="Connecteur droit avec flèche 53">
            <a:extLst>
              <a:ext uri="{FF2B5EF4-FFF2-40B4-BE49-F238E27FC236}">
                <a16:creationId xmlns:a16="http://schemas.microsoft.com/office/drawing/2014/main" id="{DC6BE73A-600F-9C47-B5F9-70F153128C76}"/>
              </a:ext>
            </a:extLst>
          </p:cNvPr>
          <p:cNvCxnSpPr>
            <a:cxnSpLocks/>
          </p:cNvCxnSpPr>
          <p:nvPr/>
        </p:nvCxnSpPr>
        <p:spPr bwMode="auto">
          <a:xfrm>
            <a:off x="1979712" y="5193659"/>
            <a:ext cx="5883571" cy="0"/>
          </a:xfrm>
          <a:prstGeom prst="straightConnector1">
            <a:avLst/>
          </a:prstGeom>
          <a:solidFill>
            <a:srgbClr val="00B8FF"/>
          </a:solidFill>
          <a:ln w="53975" cap="flat" cmpd="sng" algn="ctr">
            <a:solidFill>
              <a:schemeClr val="tx2">
                <a:lumMod val="75000"/>
                <a:lumOff val="2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ZoneTexte 70">
            <a:extLst>
              <a:ext uri="{FF2B5EF4-FFF2-40B4-BE49-F238E27FC236}">
                <a16:creationId xmlns:a16="http://schemas.microsoft.com/office/drawing/2014/main" id="{622563B4-C95D-1745-A452-796189BA5EA7}"/>
              </a:ext>
            </a:extLst>
          </p:cNvPr>
          <p:cNvSpPr txBox="1"/>
          <p:nvPr/>
        </p:nvSpPr>
        <p:spPr>
          <a:xfrm>
            <a:off x="581102" y="5008993"/>
            <a:ext cx="1182983" cy="369332"/>
          </a:xfrm>
          <a:prstGeom prst="rect">
            <a:avLst/>
          </a:prstGeom>
          <a:noFill/>
        </p:spPr>
        <p:txBody>
          <a:bodyPr wrap="square" rtlCol="0">
            <a:spAutoFit/>
          </a:bodyPr>
          <a:lstStyle/>
          <a:p>
            <a:r>
              <a:rPr lang="fr-FR" b="1" dirty="0">
                <a:solidFill>
                  <a:srgbClr val="0E3978"/>
                </a:solidFill>
              </a:rPr>
              <a:t>Robin </a:t>
            </a:r>
          </a:p>
        </p:txBody>
      </p:sp>
      <p:sp>
        <p:nvSpPr>
          <p:cNvPr id="72" name="Ellipse 71">
            <a:extLst>
              <a:ext uri="{FF2B5EF4-FFF2-40B4-BE49-F238E27FC236}">
                <a16:creationId xmlns:a16="http://schemas.microsoft.com/office/drawing/2014/main" id="{73B92418-E406-6F42-A076-30A83D6E014E}"/>
              </a:ext>
            </a:extLst>
          </p:cNvPr>
          <p:cNvSpPr/>
          <p:nvPr/>
        </p:nvSpPr>
        <p:spPr bwMode="auto">
          <a:xfrm>
            <a:off x="1907704" y="5121651"/>
            <a:ext cx="144016" cy="144016"/>
          </a:xfrm>
          <a:prstGeom prst="ellipse">
            <a:avLst/>
          </a:prstGeom>
          <a:solidFill>
            <a:schemeClr val="tx2">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highlight>
                <a:srgbClr val="FFFF00"/>
              </a:highlight>
              <a:latin typeface="Arial" charset="0"/>
            </a:endParaRPr>
          </a:p>
        </p:txBody>
      </p:sp>
      <p:sp>
        <p:nvSpPr>
          <p:cNvPr id="74" name="Ellipse 73">
            <a:extLst>
              <a:ext uri="{FF2B5EF4-FFF2-40B4-BE49-F238E27FC236}">
                <a16:creationId xmlns:a16="http://schemas.microsoft.com/office/drawing/2014/main" id="{3A98AD90-A85F-254D-B7F7-C571A9AAB7A2}"/>
              </a:ext>
            </a:extLst>
          </p:cNvPr>
          <p:cNvSpPr/>
          <p:nvPr/>
        </p:nvSpPr>
        <p:spPr bwMode="auto">
          <a:xfrm>
            <a:off x="7020272" y="5121651"/>
            <a:ext cx="144016" cy="144016"/>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dirty="0">
              <a:ln>
                <a:noFill/>
              </a:ln>
              <a:solidFill>
                <a:schemeClr val="bg1"/>
              </a:solidFill>
              <a:effectLst/>
              <a:highlight>
                <a:srgbClr val="FFFF00"/>
              </a:highlight>
              <a:latin typeface="Arial" charset="0"/>
            </a:endParaRPr>
          </a:p>
        </p:txBody>
      </p:sp>
      <p:sp>
        <p:nvSpPr>
          <p:cNvPr id="76" name="ZoneTexte 75">
            <a:extLst>
              <a:ext uri="{FF2B5EF4-FFF2-40B4-BE49-F238E27FC236}">
                <a16:creationId xmlns:a16="http://schemas.microsoft.com/office/drawing/2014/main" id="{3D44284A-05F8-6048-9DDF-125AA429D3BB}"/>
              </a:ext>
            </a:extLst>
          </p:cNvPr>
          <p:cNvSpPr txBox="1"/>
          <p:nvPr/>
        </p:nvSpPr>
        <p:spPr>
          <a:xfrm>
            <a:off x="1872918" y="5446665"/>
            <a:ext cx="1240348" cy="461665"/>
          </a:xfrm>
          <a:prstGeom prst="rect">
            <a:avLst/>
          </a:prstGeom>
          <a:noFill/>
        </p:spPr>
        <p:txBody>
          <a:bodyPr wrap="square" rtlCol="0">
            <a:spAutoFit/>
          </a:bodyPr>
          <a:lstStyle/>
          <a:p>
            <a:r>
              <a:rPr lang="fr-FR" sz="1200" dirty="0">
                <a:solidFill>
                  <a:schemeClr val="tx2">
                    <a:lumMod val="75000"/>
                    <a:lumOff val="25000"/>
                  </a:schemeClr>
                </a:solidFill>
              </a:rPr>
              <a:t>2 ans en SLM de Toulon</a:t>
            </a:r>
          </a:p>
        </p:txBody>
      </p:sp>
      <p:sp>
        <p:nvSpPr>
          <p:cNvPr id="77" name="ZoneTexte 76">
            <a:extLst>
              <a:ext uri="{FF2B5EF4-FFF2-40B4-BE49-F238E27FC236}">
                <a16:creationId xmlns:a16="http://schemas.microsoft.com/office/drawing/2014/main" id="{83AD7A06-755E-FF4C-A544-F4474D2D42BE}"/>
              </a:ext>
            </a:extLst>
          </p:cNvPr>
          <p:cNvSpPr txBox="1"/>
          <p:nvPr/>
        </p:nvSpPr>
        <p:spPr>
          <a:xfrm>
            <a:off x="2555776" y="4679985"/>
            <a:ext cx="1152127" cy="276999"/>
          </a:xfrm>
          <a:prstGeom prst="rect">
            <a:avLst/>
          </a:prstGeom>
          <a:noFill/>
        </p:spPr>
        <p:txBody>
          <a:bodyPr wrap="square" rtlCol="0">
            <a:spAutoFit/>
          </a:bodyPr>
          <a:lstStyle/>
          <a:p>
            <a:r>
              <a:rPr lang="fr-FR" sz="1200" dirty="0">
                <a:solidFill>
                  <a:srgbClr val="C00000"/>
                </a:solidFill>
              </a:rPr>
              <a:t>Admis au BAT</a:t>
            </a:r>
          </a:p>
        </p:txBody>
      </p:sp>
      <p:sp>
        <p:nvSpPr>
          <p:cNvPr id="83" name="ZoneTexte 82">
            <a:extLst>
              <a:ext uri="{FF2B5EF4-FFF2-40B4-BE49-F238E27FC236}">
                <a16:creationId xmlns:a16="http://schemas.microsoft.com/office/drawing/2014/main" id="{B2F28821-2A29-504D-8856-6A8A76A5349D}"/>
              </a:ext>
            </a:extLst>
          </p:cNvPr>
          <p:cNvSpPr txBox="1"/>
          <p:nvPr/>
        </p:nvSpPr>
        <p:spPr>
          <a:xfrm>
            <a:off x="3018539" y="3170992"/>
            <a:ext cx="462484" cy="523220"/>
          </a:xfrm>
          <a:prstGeom prst="rect">
            <a:avLst/>
          </a:prstGeom>
          <a:noFill/>
        </p:spPr>
        <p:txBody>
          <a:bodyPr wrap="square" rtlCol="0">
            <a:spAutoFit/>
          </a:bodyPr>
          <a:lstStyle/>
          <a:p>
            <a:r>
              <a:rPr lang="fr-FR" sz="2800" b="1" dirty="0">
                <a:solidFill>
                  <a:srgbClr val="0E3978"/>
                </a:solidFill>
                <a:latin typeface="Arial Black" panose="020B0A04020102020204" pitchFamily="34" charset="0"/>
              </a:rPr>
              <a:t>+</a:t>
            </a:r>
            <a:endParaRPr lang="fr-FR" sz="1400" b="1" dirty="0">
              <a:solidFill>
                <a:srgbClr val="0E3978"/>
              </a:solidFill>
              <a:latin typeface="Arial Black" panose="020B0A04020102020204" pitchFamily="34" charset="0"/>
            </a:endParaRPr>
          </a:p>
        </p:txBody>
      </p:sp>
      <p:grpSp>
        <p:nvGrpSpPr>
          <p:cNvPr id="94" name="Groupe 93">
            <a:extLst>
              <a:ext uri="{FF2B5EF4-FFF2-40B4-BE49-F238E27FC236}">
                <a16:creationId xmlns:a16="http://schemas.microsoft.com/office/drawing/2014/main" id="{3289379F-728C-654D-9AE6-9EB9DB4FA3B8}"/>
              </a:ext>
            </a:extLst>
          </p:cNvPr>
          <p:cNvGrpSpPr/>
          <p:nvPr/>
        </p:nvGrpSpPr>
        <p:grpSpPr>
          <a:xfrm>
            <a:off x="6433351" y="2449733"/>
            <a:ext cx="2378715" cy="1713692"/>
            <a:chOff x="4665141" y="2435388"/>
            <a:chExt cx="2378715" cy="1713692"/>
          </a:xfrm>
        </p:grpSpPr>
        <p:sp>
          <p:nvSpPr>
            <p:cNvPr id="95" name="Rogner un rectangle à un seul coin 27">
              <a:extLst>
                <a:ext uri="{FF2B5EF4-FFF2-40B4-BE49-F238E27FC236}">
                  <a16:creationId xmlns:a16="http://schemas.microsoft.com/office/drawing/2014/main" id="{0EA15BFD-804E-144B-8DE5-6D49E2BCA84D}"/>
                </a:ext>
              </a:extLst>
            </p:cNvPr>
            <p:cNvSpPr/>
            <p:nvPr/>
          </p:nvSpPr>
          <p:spPr bwMode="auto">
            <a:xfrm>
              <a:off x="4665141" y="2442372"/>
              <a:ext cx="2378715" cy="1706708"/>
            </a:xfrm>
            <a:prstGeom prst="snip1Rect">
              <a:avLst>
                <a:gd name="adj" fmla="val 26919"/>
              </a:avLst>
            </a:prstGeom>
            <a:solidFill>
              <a:srgbClr val="C9CCD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dirty="0">
                <a:ln>
                  <a:noFill/>
                </a:ln>
                <a:solidFill>
                  <a:schemeClr val="bg1"/>
                </a:solidFill>
                <a:effectLst/>
                <a:latin typeface="Arial" charset="0"/>
              </a:endParaRPr>
            </a:p>
          </p:txBody>
        </p:sp>
        <p:sp>
          <p:nvSpPr>
            <p:cNvPr id="96" name="ZoneTexte 95">
              <a:extLst>
                <a:ext uri="{FF2B5EF4-FFF2-40B4-BE49-F238E27FC236}">
                  <a16:creationId xmlns:a16="http://schemas.microsoft.com/office/drawing/2014/main" id="{A7B76EA0-C501-874C-891D-76CC2B938DD8}"/>
                </a:ext>
              </a:extLst>
            </p:cNvPr>
            <p:cNvSpPr txBox="1"/>
            <p:nvPr/>
          </p:nvSpPr>
          <p:spPr>
            <a:xfrm>
              <a:off x="4737099" y="2435388"/>
              <a:ext cx="2156457" cy="923330"/>
            </a:xfrm>
            <a:prstGeom prst="rect">
              <a:avLst/>
            </a:prstGeom>
            <a:noFill/>
          </p:spPr>
          <p:txBody>
            <a:bodyPr wrap="square" rtlCol="0">
              <a:spAutoFit/>
            </a:bodyPr>
            <a:lstStyle/>
            <a:p>
              <a:r>
                <a:rPr lang="fr-FR" sz="1050" dirty="0">
                  <a:solidFill>
                    <a:schemeClr val="tx1"/>
                  </a:solidFill>
                  <a:latin typeface="Arial Black" panose="020B0A04020102020204" pitchFamily="34" charset="0"/>
                </a:rPr>
                <a:t>     </a:t>
              </a:r>
              <a:r>
                <a:rPr lang="fr-FR" sz="1400" b="1" dirty="0">
                  <a:solidFill>
                    <a:srgbClr val="0E3978"/>
                  </a:solidFill>
                  <a:latin typeface="Arial Black" panose="020B0A04020102020204" pitchFamily="34" charset="0"/>
                </a:rPr>
                <a:t>Cœur de métier</a:t>
              </a:r>
            </a:p>
            <a:p>
              <a:endParaRPr lang="fr-FR" sz="700" b="1" dirty="0">
                <a:solidFill>
                  <a:schemeClr val="tx1"/>
                </a:solidFill>
                <a:latin typeface="Arial" panose="020B0604020202020204" pitchFamily="34" charset="0"/>
                <a:cs typeface="Arial" panose="020B0604020202020204" pitchFamily="34" charset="0"/>
              </a:endParaRPr>
            </a:p>
            <a:p>
              <a:r>
                <a:rPr lang="fr-FR" sz="1100" dirty="0">
                  <a:solidFill>
                    <a:schemeClr val="tx2">
                      <a:lumMod val="75000"/>
                      <a:lumOff val="25000"/>
                    </a:schemeClr>
                  </a:solidFill>
                </a:rPr>
                <a:t>Travaux d’entretien et de réparations lors de missions opérationnelles</a:t>
              </a:r>
              <a:endParaRPr lang="fr-FR" sz="1100" dirty="0">
                <a:solidFill>
                  <a:schemeClr val="tx2">
                    <a:lumMod val="75000"/>
                    <a:lumOff val="25000"/>
                  </a:schemeClr>
                </a:solidFill>
                <a:latin typeface="Arial" panose="020B0604020202020204" pitchFamily="34" charset="0"/>
                <a:cs typeface="Arial" panose="020B0604020202020204" pitchFamily="34" charset="0"/>
              </a:endParaRPr>
            </a:p>
          </p:txBody>
        </p:sp>
        <p:grpSp>
          <p:nvGrpSpPr>
            <p:cNvPr id="97" name="Groupe 96">
              <a:extLst>
                <a:ext uri="{FF2B5EF4-FFF2-40B4-BE49-F238E27FC236}">
                  <a16:creationId xmlns:a16="http://schemas.microsoft.com/office/drawing/2014/main" id="{382C8959-18B4-0F49-BAB7-4C9AD9BF3511}"/>
                </a:ext>
              </a:extLst>
            </p:cNvPr>
            <p:cNvGrpSpPr>
              <a:grpSpLocks noChangeAspect="1"/>
            </p:cNvGrpSpPr>
            <p:nvPr/>
          </p:nvGrpSpPr>
          <p:grpSpPr>
            <a:xfrm>
              <a:off x="4775429" y="2494622"/>
              <a:ext cx="204788" cy="201623"/>
              <a:chOff x="4139952" y="3506846"/>
              <a:chExt cx="144016" cy="144016"/>
            </a:xfrm>
          </p:grpSpPr>
          <p:sp>
            <p:nvSpPr>
              <p:cNvPr id="98" name="Ellipse 97">
                <a:extLst>
                  <a:ext uri="{FF2B5EF4-FFF2-40B4-BE49-F238E27FC236}">
                    <a16:creationId xmlns:a16="http://schemas.microsoft.com/office/drawing/2014/main" id="{BBD9195F-3202-5C49-9E44-F54A01F29253}"/>
                  </a:ext>
                </a:extLst>
              </p:cNvPr>
              <p:cNvSpPr/>
              <p:nvPr/>
            </p:nvSpPr>
            <p:spPr bwMode="auto">
              <a:xfrm>
                <a:off x="4139952" y="3506846"/>
                <a:ext cx="144016" cy="144016"/>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cxnSp>
            <p:nvCxnSpPr>
              <p:cNvPr id="99" name="Connecteur droit avec flèche 98">
                <a:extLst>
                  <a:ext uri="{FF2B5EF4-FFF2-40B4-BE49-F238E27FC236}">
                    <a16:creationId xmlns:a16="http://schemas.microsoft.com/office/drawing/2014/main" id="{A37C5B0E-38C9-1F41-8D03-38104363A198}"/>
                  </a:ext>
                </a:extLst>
              </p:cNvPr>
              <p:cNvCxnSpPr/>
              <p:nvPr/>
            </p:nvCxnSpPr>
            <p:spPr bwMode="auto">
              <a:xfrm>
                <a:off x="4139952" y="3573572"/>
                <a:ext cx="108000" cy="0"/>
              </a:xfrm>
              <a:prstGeom prst="straightConnector1">
                <a:avLst/>
              </a:prstGeom>
              <a:solidFill>
                <a:srgbClr val="00B8FF"/>
              </a:solidFill>
              <a:ln w="9525" cap="flat" cmpd="sng" algn="ctr">
                <a:solidFill>
                  <a:schemeClr val="bg1"/>
                </a:solidFill>
                <a:prstDash val="solid"/>
                <a:round/>
                <a:headEnd type="none" w="med" len="med"/>
                <a:tailEnd type="arrow"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7" name="Groupe 6">
            <a:extLst>
              <a:ext uri="{FF2B5EF4-FFF2-40B4-BE49-F238E27FC236}">
                <a16:creationId xmlns:a16="http://schemas.microsoft.com/office/drawing/2014/main" id="{FCB70F3B-AEF2-7E4D-91D6-F134D133E198}"/>
              </a:ext>
            </a:extLst>
          </p:cNvPr>
          <p:cNvGrpSpPr/>
          <p:nvPr/>
        </p:nvGrpSpPr>
        <p:grpSpPr>
          <a:xfrm>
            <a:off x="555665" y="2452955"/>
            <a:ext cx="2520597" cy="1712196"/>
            <a:chOff x="380956" y="2220860"/>
            <a:chExt cx="2520597" cy="1712196"/>
          </a:xfrm>
        </p:grpSpPr>
        <p:sp>
          <p:nvSpPr>
            <p:cNvPr id="101" name="Rogner un rectangle à un seul coin 27">
              <a:extLst>
                <a:ext uri="{FF2B5EF4-FFF2-40B4-BE49-F238E27FC236}">
                  <a16:creationId xmlns:a16="http://schemas.microsoft.com/office/drawing/2014/main" id="{A0E7B54B-3AE0-C74B-A300-7683AF256968}"/>
                </a:ext>
              </a:extLst>
            </p:cNvPr>
            <p:cNvSpPr/>
            <p:nvPr/>
          </p:nvSpPr>
          <p:spPr bwMode="auto">
            <a:xfrm>
              <a:off x="380956" y="2226348"/>
              <a:ext cx="2473686" cy="1706708"/>
            </a:xfrm>
            <a:prstGeom prst="snip1Rect">
              <a:avLst>
                <a:gd name="adj" fmla="val 26919"/>
              </a:avLst>
            </a:prstGeom>
            <a:solidFill>
              <a:srgbClr val="C9CCD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dirty="0">
                <a:ln>
                  <a:noFill/>
                </a:ln>
                <a:solidFill>
                  <a:schemeClr val="bg1"/>
                </a:solidFill>
                <a:effectLst/>
                <a:latin typeface="Arial" charset="0"/>
              </a:endParaRPr>
            </a:p>
          </p:txBody>
        </p:sp>
        <p:sp>
          <p:nvSpPr>
            <p:cNvPr id="102" name="ZoneTexte 101">
              <a:extLst>
                <a:ext uri="{FF2B5EF4-FFF2-40B4-BE49-F238E27FC236}">
                  <a16:creationId xmlns:a16="http://schemas.microsoft.com/office/drawing/2014/main" id="{CDB7DC07-C8C0-0843-B688-8CE0C89B8693}"/>
                </a:ext>
              </a:extLst>
            </p:cNvPr>
            <p:cNvSpPr txBox="1"/>
            <p:nvPr/>
          </p:nvSpPr>
          <p:spPr>
            <a:xfrm>
              <a:off x="388996" y="2220860"/>
              <a:ext cx="2512557" cy="1600438"/>
            </a:xfrm>
            <a:prstGeom prst="rect">
              <a:avLst/>
            </a:prstGeom>
            <a:noFill/>
          </p:spPr>
          <p:txBody>
            <a:bodyPr wrap="square" rtlCol="0">
              <a:spAutoFit/>
            </a:bodyPr>
            <a:lstStyle/>
            <a:p>
              <a:r>
                <a:rPr lang="fr-FR" sz="1050" dirty="0">
                  <a:solidFill>
                    <a:schemeClr val="tx1"/>
                  </a:solidFill>
                  <a:latin typeface="Arial Black" panose="020B0A04020102020204" pitchFamily="34" charset="0"/>
                </a:rPr>
                <a:t>       </a:t>
              </a:r>
              <a:r>
                <a:rPr lang="fr-FR" sz="1400" b="1" dirty="0">
                  <a:solidFill>
                    <a:srgbClr val="0E3978"/>
                  </a:solidFill>
                  <a:latin typeface="Arial Black" panose="020B0A04020102020204" pitchFamily="34" charset="0"/>
                </a:rPr>
                <a:t>Cœur de métier</a:t>
              </a:r>
            </a:p>
            <a:p>
              <a:endParaRPr lang="fr-FR" sz="700" b="1" dirty="0">
                <a:solidFill>
                  <a:schemeClr val="tx1"/>
                </a:solidFill>
                <a:latin typeface="Arial" panose="020B0604020202020204" pitchFamily="34" charset="0"/>
                <a:cs typeface="Arial" panose="020B0604020202020204" pitchFamily="34" charset="0"/>
              </a:endParaRPr>
            </a:p>
            <a:p>
              <a:r>
                <a:rPr lang="fr-FR" sz="1100" dirty="0">
                  <a:solidFill>
                    <a:schemeClr val="tx2">
                      <a:lumMod val="75000"/>
                      <a:lumOff val="25000"/>
                    </a:schemeClr>
                  </a:solidFill>
                </a:rPr>
                <a:t>L’électricien système assure la maintenance préventive et corrective des systèmes électriques de la Marine en qualité de :</a:t>
              </a:r>
            </a:p>
            <a:p>
              <a:pPr marL="171450" indent="-171450">
                <a:buClr>
                  <a:schemeClr val="tx2">
                    <a:lumMod val="75000"/>
                    <a:lumOff val="25000"/>
                  </a:schemeClr>
                </a:buClr>
                <a:buFontTx/>
                <a:buChar char="-"/>
              </a:pPr>
              <a:r>
                <a:rPr lang="fr-FR" sz="1100" dirty="0">
                  <a:solidFill>
                    <a:schemeClr val="tx2">
                      <a:lumMod val="75000"/>
                      <a:lumOff val="25000"/>
                    </a:schemeClr>
                  </a:solidFill>
                </a:rPr>
                <a:t>Électrotechnicien</a:t>
              </a:r>
            </a:p>
            <a:p>
              <a:pPr marL="171450" indent="-171450">
                <a:buClr>
                  <a:schemeClr val="tx2">
                    <a:lumMod val="75000"/>
                    <a:lumOff val="25000"/>
                  </a:schemeClr>
                </a:buClr>
                <a:buFontTx/>
                <a:buChar char="-"/>
              </a:pPr>
              <a:r>
                <a:rPr lang="fr-FR" sz="1100" dirty="0">
                  <a:solidFill>
                    <a:schemeClr val="tx2">
                      <a:lumMod val="75000"/>
                      <a:lumOff val="25000"/>
                    </a:schemeClr>
                  </a:solidFill>
                </a:rPr>
                <a:t>Bobineur</a:t>
              </a:r>
            </a:p>
            <a:p>
              <a:pPr marL="171450" indent="-171450">
                <a:buClr>
                  <a:schemeClr val="tx2">
                    <a:lumMod val="75000"/>
                    <a:lumOff val="25000"/>
                  </a:schemeClr>
                </a:buClr>
                <a:buFontTx/>
                <a:buChar char="-"/>
              </a:pPr>
              <a:r>
                <a:rPr lang="fr-FR" sz="1100" dirty="0">
                  <a:solidFill>
                    <a:schemeClr val="tx2">
                      <a:lumMod val="75000"/>
                      <a:lumOff val="25000"/>
                    </a:schemeClr>
                  </a:solidFill>
                </a:rPr>
                <a:t>Instrumentiste</a:t>
              </a:r>
            </a:p>
          </p:txBody>
        </p:sp>
        <p:grpSp>
          <p:nvGrpSpPr>
            <p:cNvPr id="103" name="Groupe 102">
              <a:extLst>
                <a:ext uri="{FF2B5EF4-FFF2-40B4-BE49-F238E27FC236}">
                  <a16:creationId xmlns:a16="http://schemas.microsoft.com/office/drawing/2014/main" id="{FC08A50A-5B1B-B64C-BC91-7F5A79D28C28}"/>
                </a:ext>
              </a:extLst>
            </p:cNvPr>
            <p:cNvGrpSpPr>
              <a:grpSpLocks noChangeAspect="1"/>
            </p:cNvGrpSpPr>
            <p:nvPr/>
          </p:nvGrpSpPr>
          <p:grpSpPr>
            <a:xfrm>
              <a:off x="434155" y="2276871"/>
              <a:ext cx="204788" cy="201623"/>
              <a:chOff x="4139952" y="3505613"/>
              <a:chExt cx="144016" cy="144016"/>
            </a:xfrm>
          </p:grpSpPr>
          <p:sp>
            <p:nvSpPr>
              <p:cNvPr id="104" name="Ellipse 103">
                <a:extLst>
                  <a:ext uri="{FF2B5EF4-FFF2-40B4-BE49-F238E27FC236}">
                    <a16:creationId xmlns:a16="http://schemas.microsoft.com/office/drawing/2014/main" id="{BD494A14-2D2A-E54E-91CE-9D510C91047D}"/>
                  </a:ext>
                </a:extLst>
              </p:cNvPr>
              <p:cNvSpPr/>
              <p:nvPr/>
            </p:nvSpPr>
            <p:spPr bwMode="auto">
              <a:xfrm>
                <a:off x="4139952" y="3505613"/>
                <a:ext cx="144016" cy="144016"/>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cxnSp>
            <p:nvCxnSpPr>
              <p:cNvPr id="105" name="Connecteur droit avec flèche 104">
                <a:extLst>
                  <a:ext uri="{FF2B5EF4-FFF2-40B4-BE49-F238E27FC236}">
                    <a16:creationId xmlns:a16="http://schemas.microsoft.com/office/drawing/2014/main" id="{0417EC1D-D63A-C942-B576-5275279E47A3}"/>
                  </a:ext>
                </a:extLst>
              </p:cNvPr>
              <p:cNvCxnSpPr/>
              <p:nvPr/>
            </p:nvCxnSpPr>
            <p:spPr bwMode="auto">
              <a:xfrm>
                <a:off x="4139952" y="3572340"/>
                <a:ext cx="108000" cy="0"/>
              </a:xfrm>
              <a:prstGeom prst="straightConnector1">
                <a:avLst/>
              </a:prstGeom>
              <a:solidFill>
                <a:srgbClr val="00B8FF"/>
              </a:solidFill>
              <a:ln w="9525" cap="flat" cmpd="sng" algn="ctr">
                <a:solidFill>
                  <a:schemeClr val="bg1"/>
                </a:solidFill>
                <a:prstDash val="solid"/>
                <a:round/>
                <a:headEnd type="none" w="med" len="med"/>
                <a:tailEnd type="arrow"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23" name="Groupe 122">
            <a:extLst>
              <a:ext uri="{FF2B5EF4-FFF2-40B4-BE49-F238E27FC236}">
                <a16:creationId xmlns:a16="http://schemas.microsoft.com/office/drawing/2014/main" id="{3B9CCAFB-6990-8F42-8718-80A3B06A70A4}"/>
              </a:ext>
            </a:extLst>
          </p:cNvPr>
          <p:cNvGrpSpPr/>
          <p:nvPr/>
        </p:nvGrpSpPr>
        <p:grpSpPr>
          <a:xfrm>
            <a:off x="3481023" y="2453001"/>
            <a:ext cx="2676906" cy="1706708"/>
            <a:chOff x="377387" y="2226348"/>
            <a:chExt cx="2676906" cy="1706708"/>
          </a:xfrm>
        </p:grpSpPr>
        <p:sp>
          <p:nvSpPr>
            <p:cNvPr id="124" name="Rogner un rectangle à un seul coin 27">
              <a:extLst>
                <a:ext uri="{FF2B5EF4-FFF2-40B4-BE49-F238E27FC236}">
                  <a16:creationId xmlns:a16="http://schemas.microsoft.com/office/drawing/2014/main" id="{53A7ED95-EB72-F745-8609-21361896EF3D}"/>
                </a:ext>
              </a:extLst>
            </p:cNvPr>
            <p:cNvSpPr/>
            <p:nvPr/>
          </p:nvSpPr>
          <p:spPr bwMode="auto">
            <a:xfrm>
              <a:off x="380956" y="2226348"/>
              <a:ext cx="2473686" cy="1706708"/>
            </a:xfrm>
            <a:prstGeom prst="snip1Rect">
              <a:avLst>
                <a:gd name="adj" fmla="val 26919"/>
              </a:avLst>
            </a:prstGeom>
            <a:solidFill>
              <a:srgbClr val="C9CCD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dirty="0">
                <a:ln>
                  <a:noFill/>
                </a:ln>
                <a:solidFill>
                  <a:schemeClr val="bg1"/>
                </a:solidFill>
                <a:effectLst/>
                <a:latin typeface="Arial" charset="0"/>
              </a:endParaRPr>
            </a:p>
          </p:txBody>
        </p:sp>
        <p:sp>
          <p:nvSpPr>
            <p:cNvPr id="125" name="ZoneTexte 124">
              <a:extLst>
                <a:ext uri="{FF2B5EF4-FFF2-40B4-BE49-F238E27FC236}">
                  <a16:creationId xmlns:a16="http://schemas.microsoft.com/office/drawing/2014/main" id="{1594E159-2C62-3B48-B085-E4563E765052}"/>
                </a:ext>
              </a:extLst>
            </p:cNvPr>
            <p:cNvSpPr txBox="1"/>
            <p:nvPr/>
          </p:nvSpPr>
          <p:spPr>
            <a:xfrm>
              <a:off x="377387" y="2241010"/>
              <a:ext cx="2676906" cy="1092607"/>
            </a:xfrm>
            <a:prstGeom prst="rect">
              <a:avLst/>
            </a:prstGeom>
            <a:noFill/>
          </p:spPr>
          <p:txBody>
            <a:bodyPr wrap="square" rtlCol="0">
              <a:spAutoFit/>
            </a:bodyPr>
            <a:lstStyle/>
            <a:p>
              <a:r>
                <a:rPr lang="fr-FR" sz="1050" dirty="0">
                  <a:solidFill>
                    <a:schemeClr val="tx1"/>
                  </a:solidFill>
                  <a:latin typeface="Arial Black" panose="020B0A04020102020204" pitchFamily="34" charset="0"/>
                </a:rPr>
                <a:t>       </a:t>
              </a:r>
              <a:r>
                <a:rPr lang="fr-FR" sz="1400" b="1" dirty="0">
                  <a:solidFill>
                    <a:srgbClr val="0E3978"/>
                  </a:solidFill>
                  <a:latin typeface="Arial Black" panose="020B0A04020102020204" pitchFamily="34" charset="0"/>
                </a:rPr>
                <a:t>Fonction annexes</a:t>
              </a:r>
            </a:p>
            <a:p>
              <a:endParaRPr lang="fr-FR" sz="700" b="1" dirty="0">
                <a:solidFill>
                  <a:schemeClr val="tx1"/>
                </a:solidFill>
                <a:latin typeface="Arial" panose="020B0604020202020204" pitchFamily="34" charset="0"/>
                <a:cs typeface="Arial" panose="020B0604020202020204" pitchFamily="34" charset="0"/>
              </a:endParaRPr>
            </a:p>
            <a:p>
              <a:r>
                <a:rPr lang="fr-FR" sz="1100" dirty="0">
                  <a:solidFill>
                    <a:schemeClr val="tx2">
                      <a:lumMod val="75000"/>
                      <a:lumOff val="25000"/>
                    </a:schemeClr>
                  </a:solidFill>
                </a:rPr>
                <a:t>Astreinte technique</a:t>
              </a:r>
            </a:p>
            <a:p>
              <a:r>
                <a:rPr lang="fr-FR" sz="1100" dirty="0">
                  <a:solidFill>
                    <a:schemeClr val="tx2">
                      <a:lumMod val="75000"/>
                      <a:lumOff val="25000"/>
                    </a:schemeClr>
                  </a:solidFill>
                </a:rPr>
                <a:t>Entretien de l’outil industriel</a:t>
              </a:r>
            </a:p>
            <a:p>
              <a:r>
                <a:rPr lang="fr-FR" sz="1100" dirty="0">
                  <a:solidFill>
                    <a:schemeClr val="tx2">
                      <a:lumMod val="75000"/>
                      <a:lumOff val="25000"/>
                    </a:schemeClr>
                  </a:solidFill>
                </a:rPr>
                <a:t>Devoirs du militaire</a:t>
              </a:r>
            </a:p>
            <a:p>
              <a:endParaRPr lang="fr-FR" sz="1100" dirty="0">
                <a:solidFill>
                  <a:schemeClr val="tx2">
                    <a:lumMod val="75000"/>
                    <a:lumOff val="25000"/>
                  </a:schemeClr>
                </a:solidFill>
                <a:highlight>
                  <a:srgbClr val="FFFF00"/>
                </a:highlight>
              </a:endParaRPr>
            </a:p>
          </p:txBody>
        </p:sp>
        <p:grpSp>
          <p:nvGrpSpPr>
            <p:cNvPr id="126" name="Groupe 125">
              <a:extLst>
                <a:ext uri="{FF2B5EF4-FFF2-40B4-BE49-F238E27FC236}">
                  <a16:creationId xmlns:a16="http://schemas.microsoft.com/office/drawing/2014/main" id="{888A5993-9DDD-1540-B45C-DB755C5B3AC3}"/>
                </a:ext>
              </a:extLst>
            </p:cNvPr>
            <p:cNvGrpSpPr>
              <a:grpSpLocks noChangeAspect="1"/>
            </p:cNvGrpSpPr>
            <p:nvPr/>
          </p:nvGrpSpPr>
          <p:grpSpPr>
            <a:xfrm>
              <a:off x="434155" y="2282315"/>
              <a:ext cx="204788" cy="201623"/>
              <a:chOff x="4139952" y="3509501"/>
              <a:chExt cx="144016" cy="144016"/>
            </a:xfrm>
          </p:grpSpPr>
          <p:sp>
            <p:nvSpPr>
              <p:cNvPr id="127" name="Ellipse 126">
                <a:extLst>
                  <a:ext uri="{FF2B5EF4-FFF2-40B4-BE49-F238E27FC236}">
                    <a16:creationId xmlns:a16="http://schemas.microsoft.com/office/drawing/2014/main" id="{E541A19F-71F4-5849-A7B6-B6920C661F2A}"/>
                  </a:ext>
                </a:extLst>
              </p:cNvPr>
              <p:cNvSpPr/>
              <p:nvPr/>
            </p:nvSpPr>
            <p:spPr bwMode="auto">
              <a:xfrm>
                <a:off x="4139952" y="3509501"/>
                <a:ext cx="144016" cy="144016"/>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cxnSp>
            <p:nvCxnSpPr>
              <p:cNvPr id="128" name="Connecteur droit avec flèche 127">
                <a:extLst>
                  <a:ext uri="{FF2B5EF4-FFF2-40B4-BE49-F238E27FC236}">
                    <a16:creationId xmlns:a16="http://schemas.microsoft.com/office/drawing/2014/main" id="{478BE2EC-6415-5A4E-BE4A-F6CC57A0CB2D}"/>
                  </a:ext>
                </a:extLst>
              </p:cNvPr>
              <p:cNvCxnSpPr/>
              <p:nvPr/>
            </p:nvCxnSpPr>
            <p:spPr bwMode="auto">
              <a:xfrm>
                <a:off x="4139952" y="3576227"/>
                <a:ext cx="108000" cy="0"/>
              </a:xfrm>
              <a:prstGeom prst="straightConnector1">
                <a:avLst/>
              </a:prstGeom>
              <a:solidFill>
                <a:srgbClr val="00B8FF"/>
              </a:solidFill>
              <a:ln w="9525" cap="flat" cmpd="sng" algn="ctr">
                <a:solidFill>
                  <a:schemeClr val="bg1"/>
                </a:solidFill>
                <a:prstDash val="solid"/>
                <a:round/>
                <a:headEnd type="none" w="med" len="med"/>
                <a:tailEnd type="arrow"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58" name="ZoneTexte 57">
            <a:extLst>
              <a:ext uri="{FF2B5EF4-FFF2-40B4-BE49-F238E27FC236}">
                <a16:creationId xmlns:a16="http://schemas.microsoft.com/office/drawing/2014/main" id="{902DAD40-0764-0F4A-AA7C-F8745DCCD4B1}"/>
              </a:ext>
            </a:extLst>
          </p:cNvPr>
          <p:cNvSpPr txBox="1"/>
          <p:nvPr/>
        </p:nvSpPr>
        <p:spPr>
          <a:xfrm>
            <a:off x="3472402" y="5288221"/>
            <a:ext cx="3259838" cy="276999"/>
          </a:xfrm>
          <a:prstGeom prst="rect">
            <a:avLst/>
          </a:prstGeom>
          <a:noFill/>
        </p:spPr>
        <p:txBody>
          <a:bodyPr wrap="square" rtlCol="0">
            <a:spAutoFit/>
          </a:bodyPr>
          <a:lstStyle/>
          <a:p>
            <a:r>
              <a:rPr lang="fr-FR" sz="1200" dirty="0">
                <a:solidFill>
                  <a:schemeClr val="tx2">
                    <a:lumMod val="75000"/>
                    <a:lumOff val="25000"/>
                  </a:schemeClr>
                </a:solidFill>
              </a:rPr>
              <a:t>6 ans en SLM à Brest / Toulon / Cherbourg</a:t>
            </a:r>
          </a:p>
        </p:txBody>
      </p:sp>
      <p:sp>
        <p:nvSpPr>
          <p:cNvPr id="59" name="ZoneTexte 58">
            <a:extLst>
              <a:ext uri="{FF2B5EF4-FFF2-40B4-BE49-F238E27FC236}">
                <a16:creationId xmlns:a16="http://schemas.microsoft.com/office/drawing/2014/main" id="{D7E8F651-239D-1D4A-90EF-26E0EE749A6B}"/>
              </a:ext>
            </a:extLst>
          </p:cNvPr>
          <p:cNvSpPr txBox="1"/>
          <p:nvPr/>
        </p:nvSpPr>
        <p:spPr>
          <a:xfrm>
            <a:off x="6792346" y="4679985"/>
            <a:ext cx="1092022" cy="276999"/>
          </a:xfrm>
          <a:prstGeom prst="rect">
            <a:avLst/>
          </a:prstGeom>
          <a:noFill/>
        </p:spPr>
        <p:txBody>
          <a:bodyPr wrap="square" rtlCol="0">
            <a:spAutoFit/>
          </a:bodyPr>
          <a:lstStyle/>
          <a:p>
            <a:r>
              <a:rPr lang="fr-FR" sz="1200" dirty="0">
                <a:solidFill>
                  <a:srgbClr val="C00000"/>
                </a:solidFill>
              </a:rPr>
              <a:t>Admis au BS</a:t>
            </a:r>
          </a:p>
        </p:txBody>
      </p:sp>
      <p:sp>
        <p:nvSpPr>
          <p:cNvPr id="60" name="Ellipse 59">
            <a:extLst>
              <a:ext uri="{FF2B5EF4-FFF2-40B4-BE49-F238E27FC236}">
                <a16:creationId xmlns:a16="http://schemas.microsoft.com/office/drawing/2014/main" id="{BA8A54CA-8512-AA40-9716-0A2EAF5667BD}"/>
              </a:ext>
            </a:extLst>
          </p:cNvPr>
          <p:cNvSpPr/>
          <p:nvPr/>
        </p:nvSpPr>
        <p:spPr bwMode="auto">
          <a:xfrm>
            <a:off x="3275856" y="5120591"/>
            <a:ext cx="144016" cy="144016"/>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highlight>
                <a:srgbClr val="FFFF00"/>
              </a:highlight>
              <a:latin typeface="Arial" charset="0"/>
            </a:endParaRPr>
          </a:p>
        </p:txBody>
      </p:sp>
      <p:cxnSp>
        <p:nvCxnSpPr>
          <p:cNvPr id="8" name="Connecteur droit 7">
            <a:extLst>
              <a:ext uri="{FF2B5EF4-FFF2-40B4-BE49-F238E27FC236}">
                <a16:creationId xmlns:a16="http://schemas.microsoft.com/office/drawing/2014/main" id="{A312FADC-EF1B-2D4B-9B55-3D8FEE6154BD}"/>
              </a:ext>
            </a:extLst>
          </p:cNvPr>
          <p:cNvCxnSpPr/>
          <p:nvPr/>
        </p:nvCxnSpPr>
        <p:spPr bwMode="auto">
          <a:xfrm>
            <a:off x="3131840" y="4917148"/>
            <a:ext cx="0" cy="173512"/>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Connecteur droit 61">
            <a:extLst>
              <a:ext uri="{FF2B5EF4-FFF2-40B4-BE49-F238E27FC236}">
                <a16:creationId xmlns:a16="http://schemas.microsoft.com/office/drawing/2014/main" id="{CDD41FDB-D47B-9A42-9B9F-C72DF085AFC2}"/>
              </a:ext>
            </a:extLst>
          </p:cNvPr>
          <p:cNvCxnSpPr/>
          <p:nvPr/>
        </p:nvCxnSpPr>
        <p:spPr bwMode="auto">
          <a:xfrm>
            <a:off x="7338357" y="4922237"/>
            <a:ext cx="0" cy="173512"/>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ZoneTexte 62">
            <a:extLst>
              <a:ext uri="{FF2B5EF4-FFF2-40B4-BE49-F238E27FC236}">
                <a16:creationId xmlns:a16="http://schemas.microsoft.com/office/drawing/2014/main" id="{106AF53A-0EE4-6A4E-84D9-2F754B3975F2}"/>
              </a:ext>
            </a:extLst>
          </p:cNvPr>
          <p:cNvSpPr txBox="1"/>
          <p:nvPr/>
        </p:nvSpPr>
        <p:spPr>
          <a:xfrm>
            <a:off x="1397074" y="4565176"/>
            <a:ext cx="1165275" cy="461665"/>
          </a:xfrm>
          <a:prstGeom prst="rect">
            <a:avLst/>
          </a:prstGeom>
          <a:noFill/>
        </p:spPr>
        <p:txBody>
          <a:bodyPr wrap="square" rtlCol="0">
            <a:spAutoFit/>
          </a:bodyPr>
          <a:lstStyle/>
          <a:p>
            <a:r>
              <a:rPr lang="fr-FR" sz="1200" dirty="0">
                <a:solidFill>
                  <a:srgbClr val="C00000"/>
                </a:solidFill>
              </a:rPr>
              <a:t>Sortie de FEM MOMACHINE</a:t>
            </a:r>
          </a:p>
        </p:txBody>
      </p:sp>
      <p:sp>
        <p:nvSpPr>
          <p:cNvPr id="68" name="ZoneTexte 67">
            <a:extLst>
              <a:ext uri="{FF2B5EF4-FFF2-40B4-BE49-F238E27FC236}">
                <a16:creationId xmlns:a16="http://schemas.microsoft.com/office/drawing/2014/main" id="{CAAF3F61-6B71-9B41-BE42-B98D2364AA73}"/>
              </a:ext>
            </a:extLst>
          </p:cNvPr>
          <p:cNvSpPr txBox="1"/>
          <p:nvPr/>
        </p:nvSpPr>
        <p:spPr>
          <a:xfrm>
            <a:off x="3923928" y="4676428"/>
            <a:ext cx="1362465" cy="276999"/>
          </a:xfrm>
          <a:prstGeom prst="rect">
            <a:avLst/>
          </a:prstGeom>
          <a:noFill/>
        </p:spPr>
        <p:txBody>
          <a:bodyPr wrap="square" rtlCol="0">
            <a:spAutoFit/>
          </a:bodyPr>
          <a:lstStyle/>
          <a:p>
            <a:r>
              <a:rPr lang="fr-FR" sz="1200" dirty="0">
                <a:solidFill>
                  <a:srgbClr val="C00000"/>
                </a:solidFill>
              </a:rPr>
              <a:t>Mention - Electro</a:t>
            </a:r>
          </a:p>
        </p:txBody>
      </p:sp>
      <p:cxnSp>
        <p:nvCxnSpPr>
          <p:cNvPr id="69" name="Connecteur droit 68">
            <a:extLst>
              <a:ext uri="{FF2B5EF4-FFF2-40B4-BE49-F238E27FC236}">
                <a16:creationId xmlns:a16="http://schemas.microsoft.com/office/drawing/2014/main" id="{AE07DB85-4256-BA46-B4A9-48D4032DBE8F}"/>
              </a:ext>
            </a:extLst>
          </p:cNvPr>
          <p:cNvCxnSpPr/>
          <p:nvPr/>
        </p:nvCxnSpPr>
        <p:spPr bwMode="auto">
          <a:xfrm>
            <a:off x="4549201" y="4917148"/>
            <a:ext cx="0" cy="173512"/>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ZoneTexte 69">
            <a:extLst>
              <a:ext uri="{FF2B5EF4-FFF2-40B4-BE49-F238E27FC236}">
                <a16:creationId xmlns:a16="http://schemas.microsoft.com/office/drawing/2014/main" id="{8E245C6B-782B-7A40-B9EA-AF71A151DCE4}"/>
              </a:ext>
            </a:extLst>
          </p:cNvPr>
          <p:cNvSpPr txBox="1"/>
          <p:nvPr/>
        </p:nvSpPr>
        <p:spPr>
          <a:xfrm>
            <a:off x="5304342" y="4673031"/>
            <a:ext cx="1499906" cy="276999"/>
          </a:xfrm>
          <a:prstGeom prst="rect">
            <a:avLst/>
          </a:prstGeom>
          <a:noFill/>
        </p:spPr>
        <p:txBody>
          <a:bodyPr wrap="square" rtlCol="0">
            <a:spAutoFit/>
          </a:bodyPr>
          <a:lstStyle/>
          <a:p>
            <a:r>
              <a:rPr lang="fr-FR" sz="1200" dirty="0">
                <a:solidFill>
                  <a:srgbClr val="C00000"/>
                </a:solidFill>
              </a:rPr>
              <a:t>Mention - Bobineur</a:t>
            </a:r>
          </a:p>
        </p:txBody>
      </p:sp>
      <p:cxnSp>
        <p:nvCxnSpPr>
          <p:cNvPr id="73" name="Connecteur droit 72">
            <a:extLst>
              <a:ext uri="{FF2B5EF4-FFF2-40B4-BE49-F238E27FC236}">
                <a16:creationId xmlns:a16="http://schemas.microsoft.com/office/drawing/2014/main" id="{FF7975BF-4F1D-034A-B406-6A9470935F84}"/>
              </a:ext>
            </a:extLst>
          </p:cNvPr>
          <p:cNvCxnSpPr/>
          <p:nvPr/>
        </p:nvCxnSpPr>
        <p:spPr bwMode="auto">
          <a:xfrm>
            <a:off x="6084168" y="4913751"/>
            <a:ext cx="0" cy="173512"/>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Ellipse 77">
            <a:extLst>
              <a:ext uri="{FF2B5EF4-FFF2-40B4-BE49-F238E27FC236}">
                <a16:creationId xmlns:a16="http://schemas.microsoft.com/office/drawing/2014/main" id="{6C4898F2-1586-934D-B1DB-6B7BC8EC1F74}"/>
              </a:ext>
            </a:extLst>
          </p:cNvPr>
          <p:cNvSpPr/>
          <p:nvPr/>
        </p:nvSpPr>
        <p:spPr bwMode="auto">
          <a:xfrm>
            <a:off x="1897558" y="5118871"/>
            <a:ext cx="144016" cy="144016"/>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highlight>
                <a:srgbClr val="FFFF00"/>
              </a:highlight>
              <a:latin typeface="Arial" charset="0"/>
            </a:endParaRPr>
          </a:p>
        </p:txBody>
      </p:sp>
      <p:sp>
        <p:nvSpPr>
          <p:cNvPr id="93" name="Rectangle 92">
            <a:hlinkClick r:id="rId3" action="ppaction://hlinksldjump"/>
            <a:extLst>
              <a:ext uri="{FF2B5EF4-FFF2-40B4-BE49-F238E27FC236}">
                <a16:creationId xmlns:a16="http://schemas.microsoft.com/office/drawing/2014/main" id="{F42AC22F-8BD3-4548-8FF0-BA7023C682F8}"/>
              </a:ext>
            </a:extLst>
          </p:cNvPr>
          <p:cNvSpPr/>
          <p:nvPr/>
        </p:nvSpPr>
        <p:spPr bwMode="auto">
          <a:xfrm>
            <a:off x="2100099" y="1221669"/>
            <a:ext cx="1054370" cy="261332"/>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dirty="0">
                <a:solidFill>
                  <a:srgbClr val="C00000"/>
                </a:solidFill>
                <a:latin typeface="Arial" panose="020B0604020202020204" pitchFamily="34" charset="0"/>
                <a:cs typeface="Arial" panose="020B0604020202020204" pitchFamily="34" charset="0"/>
              </a:rPr>
              <a:t>CHAUD</a:t>
            </a:r>
          </a:p>
        </p:txBody>
      </p:sp>
      <p:sp>
        <p:nvSpPr>
          <p:cNvPr id="106" name="Rectangle 105">
            <a:hlinkClick r:id="rId4" action="ppaction://hlinksldjump"/>
            <a:extLst>
              <a:ext uri="{FF2B5EF4-FFF2-40B4-BE49-F238E27FC236}">
                <a16:creationId xmlns:a16="http://schemas.microsoft.com/office/drawing/2014/main" id="{DC516700-20EE-4825-9EFF-EB54A8BB86ED}"/>
              </a:ext>
            </a:extLst>
          </p:cNvPr>
          <p:cNvSpPr/>
          <p:nvPr/>
        </p:nvSpPr>
        <p:spPr bwMode="auto">
          <a:xfrm>
            <a:off x="3156221" y="1221669"/>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dirty="0">
                <a:solidFill>
                  <a:srgbClr val="C00000"/>
                </a:solidFill>
                <a:latin typeface="Arial" panose="020B0604020202020204" pitchFamily="34" charset="0"/>
                <a:cs typeface="Arial" panose="020B0604020202020204" pitchFamily="34" charset="0"/>
              </a:rPr>
              <a:t>PRODUC</a:t>
            </a:r>
          </a:p>
        </p:txBody>
      </p:sp>
      <p:sp>
        <p:nvSpPr>
          <p:cNvPr id="107" name="Rectangle 106">
            <a:hlinkClick r:id="rId5" action="ppaction://hlinksldjump"/>
            <a:extLst>
              <a:ext uri="{FF2B5EF4-FFF2-40B4-BE49-F238E27FC236}">
                <a16:creationId xmlns:a16="http://schemas.microsoft.com/office/drawing/2014/main" id="{91097CAA-E229-43A5-80A1-7DA37D87FB93}"/>
              </a:ext>
            </a:extLst>
          </p:cNvPr>
          <p:cNvSpPr/>
          <p:nvPr/>
        </p:nvSpPr>
        <p:spPr bwMode="auto">
          <a:xfrm>
            <a:off x="4202580" y="1220839"/>
            <a:ext cx="1047411" cy="26130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dirty="0">
                <a:solidFill>
                  <a:srgbClr val="C00000"/>
                </a:solidFill>
                <a:latin typeface="Arial" panose="020B0604020202020204" pitchFamily="34" charset="0"/>
                <a:cs typeface="Arial" panose="020B0604020202020204" pitchFamily="34" charset="0"/>
              </a:rPr>
              <a:t>COMPO</a:t>
            </a:r>
          </a:p>
        </p:txBody>
      </p:sp>
      <p:sp>
        <p:nvSpPr>
          <p:cNvPr id="108" name="Rectangle 107">
            <a:hlinkClick r:id="rId6" action="ppaction://hlinksldjump"/>
            <a:extLst>
              <a:ext uri="{FF2B5EF4-FFF2-40B4-BE49-F238E27FC236}">
                <a16:creationId xmlns:a16="http://schemas.microsoft.com/office/drawing/2014/main" id="{35D71EB9-6B95-43B6-A117-42470889121A}"/>
              </a:ext>
            </a:extLst>
          </p:cNvPr>
          <p:cNvSpPr/>
          <p:nvPr/>
        </p:nvSpPr>
        <p:spPr bwMode="auto">
          <a:xfrm>
            <a:off x="5250131" y="1221669"/>
            <a:ext cx="1047411" cy="261331"/>
          </a:xfrm>
          <a:prstGeom prst="rect">
            <a:avLst/>
          </a:prstGeom>
          <a:solidFill>
            <a:srgbClr val="C00000"/>
          </a:solid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b="1" dirty="0">
                <a:latin typeface="Arial" panose="020B0604020202020204" pitchFamily="34" charset="0"/>
                <a:cs typeface="Arial" panose="020B0604020202020204" pitchFamily="34" charset="0"/>
              </a:rPr>
              <a:t>ELESY</a:t>
            </a:r>
          </a:p>
        </p:txBody>
      </p:sp>
      <p:sp>
        <p:nvSpPr>
          <p:cNvPr id="109" name="Rectangle 108">
            <a:hlinkClick r:id="rId7" action="ppaction://hlinksldjump"/>
            <a:extLst>
              <a:ext uri="{FF2B5EF4-FFF2-40B4-BE49-F238E27FC236}">
                <a16:creationId xmlns:a16="http://schemas.microsoft.com/office/drawing/2014/main" id="{E928C3C4-64EF-49F2-94C4-17A6BFCBB2CD}"/>
              </a:ext>
            </a:extLst>
          </p:cNvPr>
          <p:cNvSpPr/>
          <p:nvPr/>
        </p:nvSpPr>
        <p:spPr bwMode="auto">
          <a:xfrm>
            <a:off x="6301271" y="1221669"/>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dirty="0">
                <a:solidFill>
                  <a:srgbClr val="C00000"/>
                </a:solidFill>
                <a:latin typeface="Arial" panose="020B0604020202020204" pitchFamily="34" charset="0"/>
                <a:cs typeface="Arial" panose="020B0604020202020204" pitchFamily="34" charset="0"/>
              </a:rPr>
              <a:t>MECSY</a:t>
            </a:r>
          </a:p>
        </p:txBody>
      </p:sp>
      <p:pic>
        <p:nvPicPr>
          <p:cNvPr id="110" name="Image 109">
            <a:extLst>
              <a:ext uri="{FF2B5EF4-FFF2-40B4-BE49-F238E27FC236}">
                <a16:creationId xmlns:a16="http://schemas.microsoft.com/office/drawing/2014/main" id="{2EAD0EE2-779A-44CE-9E54-BBF4B3AD181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40188" y="1582691"/>
            <a:ext cx="176373" cy="176373"/>
          </a:xfrm>
          <a:prstGeom prst="rect">
            <a:avLst/>
          </a:prstGeom>
        </p:spPr>
      </p:pic>
      <p:sp>
        <p:nvSpPr>
          <p:cNvPr id="111" name="Rogner un rectangle à un seul coin 21">
            <a:extLst>
              <a:ext uri="{FF2B5EF4-FFF2-40B4-BE49-F238E27FC236}">
                <a16:creationId xmlns:a16="http://schemas.microsoft.com/office/drawing/2014/main" id="{35564C8A-8AF1-41EB-909D-2B8B04C84A38}"/>
              </a:ext>
            </a:extLst>
          </p:cNvPr>
          <p:cNvSpPr/>
          <p:nvPr/>
        </p:nvSpPr>
        <p:spPr bwMode="auto">
          <a:xfrm>
            <a:off x="1000348" y="1507091"/>
            <a:ext cx="7480601" cy="307088"/>
          </a:xfrm>
          <a:prstGeom prst="snip1Rect">
            <a:avLst>
              <a:gd name="adj" fmla="val 26919"/>
            </a:avLst>
          </a:prstGeom>
          <a:noFill/>
          <a:ln w="38100"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1200" dirty="0">
              <a:solidFill>
                <a:schemeClr val="tx2">
                  <a:lumMod val="75000"/>
                  <a:lumOff val="25000"/>
                </a:schemeClr>
              </a:solidFill>
            </a:endParaRPr>
          </a:p>
        </p:txBody>
      </p:sp>
      <p:sp>
        <p:nvSpPr>
          <p:cNvPr id="112" name="ZoneTexte 111">
            <a:extLst>
              <a:ext uri="{FF2B5EF4-FFF2-40B4-BE49-F238E27FC236}">
                <a16:creationId xmlns:a16="http://schemas.microsoft.com/office/drawing/2014/main" id="{4AD02973-A740-48A5-A3AC-2E567DE64386}"/>
              </a:ext>
            </a:extLst>
          </p:cNvPr>
          <p:cNvSpPr txBox="1"/>
          <p:nvPr/>
        </p:nvSpPr>
        <p:spPr>
          <a:xfrm>
            <a:off x="1356218" y="1535135"/>
            <a:ext cx="7340761" cy="276999"/>
          </a:xfrm>
          <a:prstGeom prst="rect">
            <a:avLst/>
          </a:prstGeom>
          <a:noFill/>
        </p:spPr>
        <p:txBody>
          <a:bodyPr wrap="square" rtlCol="0">
            <a:spAutoFit/>
          </a:bodyPr>
          <a:lstStyle/>
          <a:p>
            <a:pPr algn="ctr"/>
            <a:r>
              <a:rPr lang="fr-FR" sz="1200" dirty="0">
                <a:solidFill>
                  <a:schemeClr val="tx2">
                    <a:lumMod val="75000"/>
                    <a:lumOff val="25000"/>
                  </a:schemeClr>
                </a:solidFill>
              </a:rPr>
              <a:t>Un cursus scolaire dans la </a:t>
            </a:r>
            <a:r>
              <a:rPr lang="fr-FR" sz="1200" u="sng" dirty="0">
                <a:solidFill>
                  <a:schemeClr val="tx2">
                    <a:lumMod val="75000"/>
                    <a:lumOff val="25000"/>
                  </a:schemeClr>
                </a:solidFill>
              </a:rPr>
              <a:t>branche technique des métiers de l’électricité </a:t>
            </a:r>
            <a:r>
              <a:rPr lang="fr-FR" sz="1200" dirty="0">
                <a:solidFill>
                  <a:schemeClr val="tx2">
                    <a:lumMod val="75000"/>
                    <a:lumOff val="25000"/>
                  </a:schemeClr>
                </a:solidFill>
              </a:rPr>
              <a:t>est </a:t>
            </a:r>
            <a:r>
              <a:rPr lang="fr-FR" sz="1200" b="1" dirty="0">
                <a:solidFill>
                  <a:schemeClr val="tx2">
                    <a:lumMod val="75000"/>
                    <a:lumOff val="25000"/>
                  </a:schemeClr>
                </a:solidFill>
              </a:rPr>
              <a:t>indispensable</a:t>
            </a:r>
          </a:p>
        </p:txBody>
      </p:sp>
      <p:sp>
        <p:nvSpPr>
          <p:cNvPr id="155" name="Text Box 1">
            <a:extLst>
              <a:ext uri="{FF2B5EF4-FFF2-40B4-BE49-F238E27FC236}">
                <a16:creationId xmlns:a16="http://schemas.microsoft.com/office/drawing/2014/main" id="{837F01F4-DD32-4A92-A8C7-1F334C32CF1F}"/>
              </a:ext>
            </a:extLst>
          </p:cNvPr>
          <p:cNvSpPr txBox="1">
            <a:spLocks noChangeArrowheads="1"/>
          </p:cNvSpPr>
          <p:nvPr/>
        </p:nvSpPr>
        <p:spPr bwMode="auto">
          <a:xfrm>
            <a:off x="2357008" y="1725889"/>
            <a:ext cx="1368151" cy="79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Lucida Sans Unicode" pitchFamily="34" charset="0"/>
                <a:cs typeface="Lucida Sans Unicode" pitchFamily="34"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Lucida Sans Unicode" pitchFamily="34" charset="0"/>
                <a:cs typeface="Lucida Sans Unicode" pitchFamily="34"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Lucida Sans Unicode" pitchFamily="34" charset="0"/>
                <a:cs typeface="Lucida Sans Unicode" pitchFamily="34"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9pPr>
          </a:lstStyle>
          <a:p>
            <a:pPr eaLnBrk="1" hangingPunct="1">
              <a:spcBef>
                <a:spcPct val="0"/>
              </a:spcBef>
              <a:buClrTx/>
              <a:buFontTx/>
              <a:buNone/>
            </a:pPr>
            <a:r>
              <a:rPr lang="fr-FR" altLang="fr-FR" dirty="0">
                <a:solidFill>
                  <a:srgbClr val="92D050"/>
                </a:solidFill>
                <a:latin typeface="Impact" pitchFamily="34" charset="0"/>
              </a:rPr>
              <a:t>À terre</a:t>
            </a:r>
          </a:p>
        </p:txBody>
      </p:sp>
      <p:sp>
        <p:nvSpPr>
          <p:cNvPr id="156" name="Text Box 1">
            <a:extLst>
              <a:ext uri="{FF2B5EF4-FFF2-40B4-BE49-F238E27FC236}">
                <a16:creationId xmlns:a16="http://schemas.microsoft.com/office/drawing/2014/main" id="{C6E31ADA-0A1D-454E-88B4-3861ADB44C1A}"/>
              </a:ext>
            </a:extLst>
          </p:cNvPr>
          <p:cNvSpPr txBox="1">
            <a:spLocks noChangeArrowheads="1"/>
          </p:cNvSpPr>
          <p:nvPr/>
        </p:nvSpPr>
        <p:spPr bwMode="auto">
          <a:xfrm>
            <a:off x="6713666" y="1701697"/>
            <a:ext cx="1368151" cy="79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Lucida Sans Unicode" pitchFamily="34" charset="0"/>
                <a:cs typeface="Lucida Sans Unicode" pitchFamily="34"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Lucida Sans Unicode" pitchFamily="34" charset="0"/>
                <a:cs typeface="Lucida Sans Unicode" pitchFamily="34"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Lucida Sans Unicode" pitchFamily="34" charset="0"/>
                <a:cs typeface="Lucida Sans Unicode" pitchFamily="34"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9pPr>
          </a:lstStyle>
          <a:p>
            <a:pPr eaLnBrk="1" hangingPunct="1">
              <a:spcBef>
                <a:spcPct val="0"/>
              </a:spcBef>
              <a:buClrTx/>
              <a:buFontTx/>
              <a:buNone/>
            </a:pPr>
            <a:r>
              <a:rPr lang="fr-FR" altLang="fr-FR" dirty="0">
                <a:solidFill>
                  <a:srgbClr val="00B0F0"/>
                </a:solidFill>
                <a:latin typeface="Impact" pitchFamily="34" charset="0"/>
              </a:rPr>
              <a:t>En mer</a:t>
            </a:r>
          </a:p>
        </p:txBody>
      </p:sp>
      <p:cxnSp>
        <p:nvCxnSpPr>
          <p:cNvPr id="157" name="Connecteur droit 156">
            <a:extLst>
              <a:ext uri="{FF2B5EF4-FFF2-40B4-BE49-F238E27FC236}">
                <a16:creationId xmlns:a16="http://schemas.microsoft.com/office/drawing/2014/main" id="{EB0DE98B-EA68-4F57-A54C-6675DEE3F430}"/>
              </a:ext>
            </a:extLst>
          </p:cNvPr>
          <p:cNvCxnSpPr/>
          <p:nvPr/>
        </p:nvCxnSpPr>
        <p:spPr bwMode="auto">
          <a:xfrm>
            <a:off x="6146996" y="2064890"/>
            <a:ext cx="0" cy="237104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8" name="Rectangle 157">
            <a:hlinkClick r:id="rId9" action="ppaction://hlinksldjump"/>
            <a:extLst>
              <a:ext uri="{FF2B5EF4-FFF2-40B4-BE49-F238E27FC236}">
                <a16:creationId xmlns:a16="http://schemas.microsoft.com/office/drawing/2014/main" id="{80C5A296-C0D1-4D5C-9087-B092FF605532}"/>
              </a:ext>
            </a:extLst>
          </p:cNvPr>
          <p:cNvSpPr/>
          <p:nvPr/>
        </p:nvSpPr>
        <p:spPr bwMode="auto">
          <a:xfrm>
            <a:off x="-2382" y="0"/>
            <a:ext cx="1054370" cy="261332"/>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ATNAV</a:t>
            </a:r>
          </a:p>
        </p:txBody>
      </p:sp>
      <p:sp>
        <p:nvSpPr>
          <p:cNvPr id="159" name="Rectangle 158">
            <a:hlinkClick r:id="rId10" action="ppaction://hlinksldjump"/>
            <a:extLst>
              <a:ext uri="{FF2B5EF4-FFF2-40B4-BE49-F238E27FC236}">
                <a16:creationId xmlns:a16="http://schemas.microsoft.com/office/drawing/2014/main" id="{815A21E1-F0CA-497F-A288-57959F4FE37B}"/>
              </a:ext>
            </a:extLst>
          </p:cNvPr>
          <p:cNvSpPr/>
          <p:nvPr/>
        </p:nvSpPr>
        <p:spPr bwMode="auto">
          <a:xfrm>
            <a:off x="1053740" y="0"/>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Profil</a:t>
            </a:r>
          </a:p>
        </p:txBody>
      </p:sp>
      <p:sp>
        <p:nvSpPr>
          <p:cNvPr id="160" name="Rectangle 159">
            <a:hlinkClick r:id="rId11" action="ppaction://hlinksldjump"/>
            <a:extLst>
              <a:ext uri="{FF2B5EF4-FFF2-40B4-BE49-F238E27FC236}">
                <a16:creationId xmlns:a16="http://schemas.microsoft.com/office/drawing/2014/main" id="{55DDF8A8-6548-4CDE-B5B9-D55A4AE25F9D}"/>
              </a:ext>
            </a:extLst>
          </p:cNvPr>
          <p:cNvSpPr/>
          <p:nvPr/>
        </p:nvSpPr>
        <p:spPr bwMode="auto">
          <a:xfrm>
            <a:off x="2100099" y="-830"/>
            <a:ext cx="1047411" cy="26130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Parcours de recrutement</a:t>
            </a:r>
          </a:p>
        </p:txBody>
      </p:sp>
      <p:sp>
        <p:nvSpPr>
          <p:cNvPr id="161" name="Rectangle 160">
            <a:hlinkClick r:id="rId12" action="ppaction://hlinksldjump"/>
            <a:extLst>
              <a:ext uri="{FF2B5EF4-FFF2-40B4-BE49-F238E27FC236}">
                <a16:creationId xmlns:a16="http://schemas.microsoft.com/office/drawing/2014/main" id="{F81D8F76-5035-4948-A9CC-253F73B856E7}"/>
              </a:ext>
            </a:extLst>
          </p:cNvPr>
          <p:cNvSpPr/>
          <p:nvPr/>
        </p:nvSpPr>
        <p:spPr bwMode="auto">
          <a:xfrm>
            <a:off x="3147650" y="0"/>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Tests / DE</a:t>
            </a:r>
          </a:p>
        </p:txBody>
      </p:sp>
      <p:sp>
        <p:nvSpPr>
          <p:cNvPr id="162" name="Rectangle 161">
            <a:hlinkClick r:id="rId13" action="ppaction://hlinksldjump"/>
            <a:extLst>
              <a:ext uri="{FF2B5EF4-FFF2-40B4-BE49-F238E27FC236}">
                <a16:creationId xmlns:a16="http://schemas.microsoft.com/office/drawing/2014/main" id="{B2E5BA2E-D958-493A-A977-6A5CD492CFFE}"/>
              </a:ext>
            </a:extLst>
          </p:cNvPr>
          <p:cNvSpPr/>
          <p:nvPr/>
        </p:nvSpPr>
        <p:spPr bwMode="auto">
          <a:xfrm>
            <a:off x="4198790" y="0"/>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dirty="0">
                <a:solidFill>
                  <a:srgbClr val="32597A"/>
                </a:solidFill>
                <a:latin typeface="Arial" panose="020B0604020202020204" pitchFamily="34" charset="0"/>
                <a:cs typeface="Arial" panose="020B0604020202020204" pitchFamily="34" charset="0"/>
              </a:rPr>
              <a:t>Formation</a:t>
            </a:r>
          </a:p>
        </p:txBody>
      </p:sp>
      <p:sp>
        <p:nvSpPr>
          <p:cNvPr id="163" name="Rectangle 162">
            <a:hlinkClick r:id="rId3" action="ppaction://hlinksldjump"/>
            <a:extLst>
              <a:ext uri="{FF2B5EF4-FFF2-40B4-BE49-F238E27FC236}">
                <a16:creationId xmlns:a16="http://schemas.microsoft.com/office/drawing/2014/main" id="{02BB318E-B19B-46DF-8B36-ECE38AF4E8AE}"/>
              </a:ext>
            </a:extLst>
          </p:cNvPr>
          <p:cNvSpPr/>
          <p:nvPr/>
        </p:nvSpPr>
        <p:spPr bwMode="auto">
          <a:xfrm>
            <a:off x="5242753" y="-830"/>
            <a:ext cx="1047411" cy="262161"/>
          </a:xfrm>
          <a:prstGeom prst="rect">
            <a:avLst/>
          </a:prstGeom>
          <a:solidFill>
            <a:srgbClr val="1D4159"/>
          </a:solid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b="1" dirty="0">
                <a:latin typeface="Arial" panose="020B0604020202020204" pitchFamily="34" charset="0"/>
                <a:cs typeface="Arial" panose="020B0604020202020204" pitchFamily="34" charset="0"/>
              </a:rPr>
              <a:t>Affectation</a:t>
            </a:r>
          </a:p>
        </p:txBody>
      </p:sp>
      <p:sp>
        <p:nvSpPr>
          <p:cNvPr id="164" name="Rectangle 163">
            <a:hlinkClick r:id="rId14" action="ppaction://hlinksldjump"/>
            <a:extLst>
              <a:ext uri="{FF2B5EF4-FFF2-40B4-BE49-F238E27FC236}">
                <a16:creationId xmlns:a16="http://schemas.microsoft.com/office/drawing/2014/main" id="{FD91518C-BCA3-4ACF-8AEA-2B932A508C35}"/>
              </a:ext>
            </a:extLst>
          </p:cNvPr>
          <p:cNvSpPr/>
          <p:nvPr/>
        </p:nvSpPr>
        <p:spPr bwMode="auto">
          <a:xfrm>
            <a:off x="6293389" y="0"/>
            <a:ext cx="1047411" cy="26216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En savoir +</a:t>
            </a:r>
          </a:p>
        </p:txBody>
      </p:sp>
      <p:sp>
        <p:nvSpPr>
          <p:cNvPr id="165" name="Rectangle 164">
            <a:hlinkClick r:id="rId15" action="ppaction://hlinksldjump"/>
            <a:extLst>
              <a:ext uri="{FF2B5EF4-FFF2-40B4-BE49-F238E27FC236}">
                <a16:creationId xmlns:a16="http://schemas.microsoft.com/office/drawing/2014/main" id="{5A9B5CB5-602F-4C8A-8B75-FAE4F8ACD86C}"/>
              </a:ext>
            </a:extLst>
          </p:cNvPr>
          <p:cNvSpPr/>
          <p:nvPr/>
        </p:nvSpPr>
        <p:spPr bwMode="auto">
          <a:xfrm>
            <a:off x="7337996" y="0"/>
            <a:ext cx="1047411" cy="26216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Parcours Marine</a:t>
            </a:r>
          </a:p>
        </p:txBody>
      </p:sp>
      <p:pic>
        <p:nvPicPr>
          <p:cNvPr id="64" name="Image 63">
            <a:extLst>
              <a:ext uri="{FF2B5EF4-FFF2-40B4-BE49-F238E27FC236}">
                <a16:creationId xmlns:a16="http://schemas.microsoft.com/office/drawing/2014/main" id="{7D0F714B-C3E2-4F38-8A3E-4FB4906C899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713663" y="38521"/>
            <a:ext cx="200347" cy="200347"/>
          </a:xfrm>
          <a:prstGeom prst="rect">
            <a:avLst/>
          </a:prstGeom>
        </p:spPr>
      </p:pic>
      <p:sp>
        <p:nvSpPr>
          <p:cNvPr id="65" name="Rectangle 64">
            <a:hlinkClick r:id="rId17"/>
            <a:extLst>
              <a:ext uri="{FF2B5EF4-FFF2-40B4-BE49-F238E27FC236}">
                <a16:creationId xmlns:a16="http://schemas.microsoft.com/office/drawing/2014/main" id="{9D2E11B5-78C6-47DA-99AF-F789B7FC19C3}"/>
              </a:ext>
            </a:extLst>
          </p:cNvPr>
          <p:cNvSpPr/>
          <p:nvPr/>
        </p:nvSpPr>
        <p:spPr bwMode="auto">
          <a:xfrm>
            <a:off x="8385407" y="0"/>
            <a:ext cx="752585" cy="26047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fr-FR" sz="1200" dirty="0">
              <a:solidFill>
                <a:srgbClr val="214D6D"/>
              </a:solidFill>
              <a:latin typeface="Arial" panose="020B0604020202020204" pitchFamily="34" charset="0"/>
              <a:cs typeface="Arial" panose="020B0604020202020204" pitchFamily="34" charset="0"/>
            </a:endParaRPr>
          </a:p>
        </p:txBody>
      </p:sp>
      <p:pic>
        <p:nvPicPr>
          <p:cNvPr id="66" name="Image 65">
            <a:extLst>
              <a:ext uri="{FF2B5EF4-FFF2-40B4-BE49-F238E27FC236}">
                <a16:creationId xmlns:a16="http://schemas.microsoft.com/office/drawing/2014/main" id="{124B3DBB-71CE-1945-B7AF-0C524DCFED0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604448" y="6237312"/>
            <a:ext cx="460375" cy="563725"/>
          </a:xfrm>
          <a:prstGeom prst="rect">
            <a:avLst/>
          </a:prstGeom>
        </p:spPr>
      </p:pic>
      <p:pic>
        <p:nvPicPr>
          <p:cNvPr id="67" name="Image 66">
            <a:extLst>
              <a:ext uri="{FF2B5EF4-FFF2-40B4-BE49-F238E27FC236}">
                <a16:creationId xmlns:a16="http://schemas.microsoft.com/office/drawing/2014/main" id="{93216213-5EFA-4C4D-BEA2-4B55B0881AC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142321" y="6272326"/>
            <a:ext cx="421214" cy="563725"/>
          </a:xfrm>
          <a:prstGeom prst="rect">
            <a:avLst/>
          </a:prstGeom>
        </p:spPr>
      </p:pic>
      <p:pic>
        <p:nvPicPr>
          <p:cNvPr id="75" name="Image 74">
            <a:hlinkClick r:id="" action="ppaction://hlinkshowjump?jump=endshow"/>
            <a:extLst>
              <a:ext uri="{FF2B5EF4-FFF2-40B4-BE49-F238E27FC236}">
                <a16:creationId xmlns:a16="http://schemas.microsoft.com/office/drawing/2014/main" id="{45FD0CE9-715B-BE4B-AC02-C966E326EB1B}"/>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t="37875"/>
          <a:stretch/>
        </p:blipFill>
        <p:spPr>
          <a:xfrm>
            <a:off x="6994197" y="6620824"/>
            <a:ext cx="1071329" cy="176549"/>
          </a:xfrm>
          <a:prstGeom prst="rect">
            <a:avLst/>
          </a:prstGeom>
        </p:spPr>
      </p:pic>
      <p:pic>
        <p:nvPicPr>
          <p:cNvPr id="79" name="Image 78">
            <a:hlinkClick r:id="" action="ppaction://hlinkshowjump?jump=endshow"/>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rot="10800000">
            <a:off x="54205" y="6547953"/>
            <a:ext cx="274047" cy="274047"/>
          </a:xfrm>
          <a:prstGeom prst="rect">
            <a:avLst/>
          </a:prstGeom>
        </p:spPr>
      </p:pic>
      <p:sp>
        <p:nvSpPr>
          <p:cNvPr id="80" name="ZoneTexte 79">
            <a:hlinkClick r:id="" action="ppaction://hlinkshowjump?jump=endshow"/>
          </p:cNvPr>
          <p:cNvSpPr txBox="1"/>
          <p:nvPr/>
        </p:nvSpPr>
        <p:spPr>
          <a:xfrm>
            <a:off x="320902" y="6549225"/>
            <a:ext cx="1152128" cy="276999"/>
          </a:xfrm>
          <a:prstGeom prst="rect">
            <a:avLst/>
          </a:prstGeom>
          <a:noFill/>
        </p:spPr>
        <p:txBody>
          <a:bodyPr wrap="square" rtlCol="0">
            <a:spAutoFit/>
          </a:bodyPr>
          <a:lstStyle/>
          <a:p>
            <a:r>
              <a:rPr lang="fr-FR" sz="1200" b="1" dirty="0" smtClean="0">
                <a:solidFill>
                  <a:srgbClr val="024794"/>
                </a:solidFill>
              </a:rPr>
              <a:t>RETOUR</a:t>
            </a:r>
            <a:endParaRPr lang="fr-FR" b="1" dirty="0">
              <a:solidFill>
                <a:srgbClr val="024794"/>
              </a:solidFill>
            </a:endParaRPr>
          </a:p>
        </p:txBody>
      </p:sp>
    </p:spTree>
    <p:extLst>
      <p:ext uri="{BB962C8B-B14F-4D97-AF65-F5344CB8AC3E}">
        <p14:creationId xmlns:p14="http://schemas.microsoft.com/office/powerpoint/2010/main" val="549902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Connecteur droit avec flèche 54">
            <a:extLst>
              <a:ext uri="{FF2B5EF4-FFF2-40B4-BE49-F238E27FC236}">
                <a16:creationId xmlns:a16="http://schemas.microsoft.com/office/drawing/2014/main" id="{CE7E0EE8-2878-804A-A7A8-AB5D0C9B4F55}"/>
              </a:ext>
            </a:extLst>
          </p:cNvPr>
          <p:cNvCxnSpPr>
            <a:cxnSpLocks/>
          </p:cNvCxnSpPr>
          <p:nvPr/>
        </p:nvCxnSpPr>
        <p:spPr bwMode="auto">
          <a:xfrm>
            <a:off x="2170562" y="5285541"/>
            <a:ext cx="5883571" cy="0"/>
          </a:xfrm>
          <a:prstGeom prst="straightConnector1">
            <a:avLst/>
          </a:prstGeom>
          <a:solidFill>
            <a:srgbClr val="00B8FF"/>
          </a:solidFill>
          <a:ln w="53975" cap="flat" cmpd="sng" algn="ctr">
            <a:solidFill>
              <a:schemeClr val="tx2">
                <a:lumMod val="75000"/>
                <a:lumOff val="2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9" name="Rectangle 128">
            <a:extLst>
              <a:ext uri="{FF2B5EF4-FFF2-40B4-BE49-F238E27FC236}">
                <a16:creationId xmlns:a16="http://schemas.microsoft.com/office/drawing/2014/main" id="{C94A983C-6789-1A47-8175-A13337470648}"/>
              </a:ext>
            </a:extLst>
          </p:cNvPr>
          <p:cNvSpPr/>
          <p:nvPr/>
        </p:nvSpPr>
        <p:spPr bwMode="auto">
          <a:xfrm>
            <a:off x="-2382" y="6093296"/>
            <a:ext cx="9144000" cy="7920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sp>
        <p:nvSpPr>
          <p:cNvPr id="4" name="Text Box 1"/>
          <p:cNvSpPr txBox="1">
            <a:spLocks noChangeArrowheads="1"/>
          </p:cNvSpPr>
          <p:nvPr/>
        </p:nvSpPr>
        <p:spPr bwMode="auto">
          <a:xfrm>
            <a:off x="455612" y="274639"/>
            <a:ext cx="8508875" cy="994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Lucida Sans Unicode" pitchFamily="34" charset="0"/>
                <a:cs typeface="Lucida Sans Unicode" pitchFamily="34"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Lucida Sans Unicode" pitchFamily="34" charset="0"/>
                <a:cs typeface="Lucida Sans Unicode" pitchFamily="34"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Lucida Sans Unicode" pitchFamily="34" charset="0"/>
                <a:cs typeface="Lucida Sans Unicode" pitchFamily="34"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9pPr>
          </a:lstStyle>
          <a:p>
            <a:pPr eaLnBrk="1" hangingPunct="1">
              <a:spcBef>
                <a:spcPct val="0"/>
              </a:spcBef>
              <a:buClrTx/>
              <a:buFontTx/>
              <a:buNone/>
            </a:pPr>
            <a:r>
              <a:rPr lang="fr-FR" altLang="fr-FR" sz="4000" dirty="0">
                <a:solidFill>
                  <a:schemeClr val="bg1"/>
                </a:solidFill>
                <a:latin typeface="Impact" pitchFamily="34" charset="0"/>
              </a:rPr>
              <a:t>MECSY, quel métier en sortie de cours ?</a:t>
            </a:r>
          </a:p>
        </p:txBody>
      </p:sp>
      <p:sp>
        <p:nvSpPr>
          <p:cNvPr id="81" name="ZoneTexte 80">
            <a:extLst>
              <a:ext uri="{FF2B5EF4-FFF2-40B4-BE49-F238E27FC236}">
                <a16:creationId xmlns:a16="http://schemas.microsoft.com/office/drawing/2014/main" id="{F402606C-0FE7-2041-8BA0-19F29CC85040}"/>
              </a:ext>
            </a:extLst>
          </p:cNvPr>
          <p:cNvSpPr txBox="1"/>
          <p:nvPr/>
        </p:nvSpPr>
        <p:spPr>
          <a:xfrm>
            <a:off x="646462" y="5113331"/>
            <a:ext cx="1270434" cy="369332"/>
          </a:xfrm>
          <a:prstGeom prst="rect">
            <a:avLst/>
          </a:prstGeom>
          <a:noFill/>
        </p:spPr>
        <p:txBody>
          <a:bodyPr wrap="square" rtlCol="0">
            <a:spAutoFit/>
          </a:bodyPr>
          <a:lstStyle/>
          <a:p>
            <a:r>
              <a:rPr lang="fr-FR" b="1" dirty="0">
                <a:solidFill>
                  <a:srgbClr val="0E3978"/>
                </a:solidFill>
              </a:rPr>
              <a:t>Morgane</a:t>
            </a:r>
          </a:p>
        </p:txBody>
      </p:sp>
      <p:sp>
        <p:nvSpPr>
          <p:cNvPr id="82" name="Ellipse 81">
            <a:extLst>
              <a:ext uri="{FF2B5EF4-FFF2-40B4-BE49-F238E27FC236}">
                <a16:creationId xmlns:a16="http://schemas.microsoft.com/office/drawing/2014/main" id="{A2D81883-EA59-A94D-9BF3-CA449890CCCB}"/>
              </a:ext>
            </a:extLst>
          </p:cNvPr>
          <p:cNvSpPr/>
          <p:nvPr/>
        </p:nvSpPr>
        <p:spPr bwMode="auto">
          <a:xfrm>
            <a:off x="2068564" y="5212328"/>
            <a:ext cx="144016" cy="144016"/>
          </a:xfrm>
          <a:prstGeom prst="ellipse">
            <a:avLst/>
          </a:prstGeom>
          <a:solidFill>
            <a:schemeClr val="tx2">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highlight>
                <a:srgbClr val="FFFF00"/>
              </a:highlight>
              <a:latin typeface="Arial" charset="0"/>
            </a:endParaRPr>
          </a:p>
        </p:txBody>
      </p:sp>
      <p:sp>
        <p:nvSpPr>
          <p:cNvPr id="83" name="ZoneTexte 82">
            <a:extLst>
              <a:ext uri="{FF2B5EF4-FFF2-40B4-BE49-F238E27FC236}">
                <a16:creationId xmlns:a16="http://schemas.microsoft.com/office/drawing/2014/main" id="{B2F28821-2A29-504D-8856-6A8A76A5349D}"/>
              </a:ext>
            </a:extLst>
          </p:cNvPr>
          <p:cNvSpPr txBox="1"/>
          <p:nvPr/>
        </p:nvSpPr>
        <p:spPr>
          <a:xfrm>
            <a:off x="2991612" y="3246010"/>
            <a:ext cx="462484" cy="523220"/>
          </a:xfrm>
          <a:prstGeom prst="rect">
            <a:avLst/>
          </a:prstGeom>
          <a:noFill/>
        </p:spPr>
        <p:txBody>
          <a:bodyPr wrap="square" rtlCol="0">
            <a:spAutoFit/>
          </a:bodyPr>
          <a:lstStyle/>
          <a:p>
            <a:r>
              <a:rPr lang="fr-FR" sz="2800" b="1" dirty="0">
                <a:solidFill>
                  <a:srgbClr val="0E3978"/>
                </a:solidFill>
                <a:latin typeface="Arial Black" panose="020B0A04020102020204" pitchFamily="34" charset="0"/>
              </a:rPr>
              <a:t>+</a:t>
            </a:r>
            <a:endParaRPr lang="fr-FR" sz="1400" b="1" dirty="0">
              <a:solidFill>
                <a:srgbClr val="0E3978"/>
              </a:solidFill>
              <a:latin typeface="Arial Black" panose="020B0A04020102020204" pitchFamily="34" charset="0"/>
            </a:endParaRPr>
          </a:p>
        </p:txBody>
      </p:sp>
      <p:sp>
        <p:nvSpPr>
          <p:cNvPr id="85" name="Ellipse 84">
            <a:extLst>
              <a:ext uri="{FF2B5EF4-FFF2-40B4-BE49-F238E27FC236}">
                <a16:creationId xmlns:a16="http://schemas.microsoft.com/office/drawing/2014/main" id="{8FE1957E-48C8-9149-9EA7-2EE91E3A2272}"/>
              </a:ext>
            </a:extLst>
          </p:cNvPr>
          <p:cNvSpPr/>
          <p:nvPr/>
        </p:nvSpPr>
        <p:spPr bwMode="auto">
          <a:xfrm>
            <a:off x="5770962" y="5216703"/>
            <a:ext cx="144016" cy="144016"/>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highlight>
                <a:srgbClr val="FFFF00"/>
              </a:highlight>
              <a:latin typeface="Arial" charset="0"/>
            </a:endParaRPr>
          </a:p>
        </p:txBody>
      </p:sp>
      <p:sp>
        <p:nvSpPr>
          <p:cNvPr id="87" name="ZoneTexte 86">
            <a:extLst>
              <a:ext uri="{FF2B5EF4-FFF2-40B4-BE49-F238E27FC236}">
                <a16:creationId xmlns:a16="http://schemas.microsoft.com/office/drawing/2014/main" id="{5A1E685C-C1E5-E84A-A74B-2A72A22E916F}"/>
              </a:ext>
            </a:extLst>
          </p:cNvPr>
          <p:cNvSpPr txBox="1"/>
          <p:nvPr/>
        </p:nvSpPr>
        <p:spPr>
          <a:xfrm>
            <a:off x="2170563" y="5356344"/>
            <a:ext cx="1728190" cy="276999"/>
          </a:xfrm>
          <a:prstGeom prst="rect">
            <a:avLst/>
          </a:prstGeom>
          <a:noFill/>
        </p:spPr>
        <p:txBody>
          <a:bodyPr wrap="square" rtlCol="0">
            <a:spAutoFit/>
          </a:bodyPr>
          <a:lstStyle/>
          <a:p>
            <a:r>
              <a:rPr lang="fr-FR" sz="1200" dirty="0">
                <a:solidFill>
                  <a:schemeClr val="tx2">
                    <a:lumMod val="75000"/>
                    <a:lumOff val="25000"/>
                  </a:schemeClr>
                </a:solidFill>
              </a:rPr>
              <a:t>2 ans AMS Cherbourg</a:t>
            </a:r>
          </a:p>
        </p:txBody>
      </p:sp>
      <p:sp>
        <p:nvSpPr>
          <p:cNvPr id="88" name="ZoneTexte 87">
            <a:extLst>
              <a:ext uri="{FF2B5EF4-FFF2-40B4-BE49-F238E27FC236}">
                <a16:creationId xmlns:a16="http://schemas.microsoft.com/office/drawing/2014/main" id="{A92803C1-00CD-1B4E-8C55-4969597D65E3}"/>
              </a:ext>
            </a:extLst>
          </p:cNvPr>
          <p:cNvSpPr txBox="1"/>
          <p:nvPr/>
        </p:nvSpPr>
        <p:spPr>
          <a:xfrm>
            <a:off x="3322691" y="4711094"/>
            <a:ext cx="1224135" cy="276999"/>
          </a:xfrm>
          <a:prstGeom prst="rect">
            <a:avLst/>
          </a:prstGeom>
          <a:noFill/>
        </p:spPr>
        <p:txBody>
          <a:bodyPr wrap="square" rtlCol="0">
            <a:spAutoFit/>
          </a:bodyPr>
          <a:lstStyle/>
          <a:p>
            <a:r>
              <a:rPr lang="fr-FR" sz="1200" dirty="0">
                <a:solidFill>
                  <a:srgbClr val="C00000"/>
                </a:solidFill>
              </a:rPr>
              <a:t>Admis au BAT</a:t>
            </a:r>
          </a:p>
        </p:txBody>
      </p:sp>
      <p:sp>
        <p:nvSpPr>
          <p:cNvPr id="89" name="ZoneTexte 88">
            <a:extLst>
              <a:ext uri="{FF2B5EF4-FFF2-40B4-BE49-F238E27FC236}">
                <a16:creationId xmlns:a16="http://schemas.microsoft.com/office/drawing/2014/main" id="{8D1EA22A-E73F-0B48-AC4C-7C868883B944}"/>
              </a:ext>
            </a:extLst>
          </p:cNvPr>
          <p:cNvSpPr txBox="1"/>
          <p:nvPr/>
        </p:nvSpPr>
        <p:spPr>
          <a:xfrm>
            <a:off x="4196883" y="5370244"/>
            <a:ext cx="1214039" cy="461665"/>
          </a:xfrm>
          <a:prstGeom prst="rect">
            <a:avLst/>
          </a:prstGeom>
          <a:noFill/>
        </p:spPr>
        <p:txBody>
          <a:bodyPr wrap="square" rtlCol="0">
            <a:spAutoFit/>
          </a:bodyPr>
          <a:lstStyle/>
          <a:p>
            <a:r>
              <a:rPr lang="fr-FR" sz="1200" dirty="0">
                <a:solidFill>
                  <a:schemeClr val="tx2">
                    <a:lumMod val="75000"/>
                    <a:lumOff val="25000"/>
                  </a:schemeClr>
                </a:solidFill>
              </a:rPr>
              <a:t>3 ans en SLM à Toulon</a:t>
            </a:r>
          </a:p>
        </p:txBody>
      </p:sp>
      <p:sp>
        <p:nvSpPr>
          <p:cNvPr id="91" name="ZoneTexte 90">
            <a:extLst>
              <a:ext uri="{FF2B5EF4-FFF2-40B4-BE49-F238E27FC236}">
                <a16:creationId xmlns:a16="http://schemas.microsoft.com/office/drawing/2014/main" id="{FBCFF049-1D9F-FB43-B614-571821D0A777}"/>
              </a:ext>
            </a:extLst>
          </p:cNvPr>
          <p:cNvSpPr txBox="1"/>
          <p:nvPr/>
        </p:nvSpPr>
        <p:spPr>
          <a:xfrm>
            <a:off x="6131002" y="5350909"/>
            <a:ext cx="1783420" cy="461665"/>
          </a:xfrm>
          <a:prstGeom prst="rect">
            <a:avLst/>
          </a:prstGeom>
          <a:noFill/>
        </p:spPr>
        <p:txBody>
          <a:bodyPr wrap="square" rtlCol="0">
            <a:spAutoFit/>
          </a:bodyPr>
          <a:lstStyle/>
          <a:p>
            <a:r>
              <a:rPr lang="fr-FR" sz="1200" dirty="0">
                <a:solidFill>
                  <a:schemeClr val="tx2">
                    <a:lumMod val="75000"/>
                    <a:lumOff val="25000"/>
                  </a:schemeClr>
                </a:solidFill>
              </a:rPr>
              <a:t>Depuis 2 ans sur la base navale de Tahiti</a:t>
            </a:r>
          </a:p>
        </p:txBody>
      </p:sp>
      <p:grpSp>
        <p:nvGrpSpPr>
          <p:cNvPr id="94" name="Groupe 93">
            <a:extLst>
              <a:ext uri="{FF2B5EF4-FFF2-40B4-BE49-F238E27FC236}">
                <a16:creationId xmlns:a16="http://schemas.microsoft.com/office/drawing/2014/main" id="{3289379F-728C-654D-9AE6-9EB9DB4FA3B8}"/>
              </a:ext>
            </a:extLst>
          </p:cNvPr>
          <p:cNvGrpSpPr/>
          <p:nvPr/>
        </p:nvGrpSpPr>
        <p:grpSpPr>
          <a:xfrm>
            <a:off x="6406424" y="2524751"/>
            <a:ext cx="2378715" cy="1713692"/>
            <a:chOff x="4665141" y="2435388"/>
            <a:chExt cx="2378715" cy="1713692"/>
          </a:xfrm>
        </p:grpSpPr>
        <p:sp>
          <p:nvSpPr>
            <p:cNvPr id="95" name="Rogner un rectangle à un seul coin 27">
              <a:extLst>
                <a:ext uri="{FF2B5EF4-FFF2-40B4-BE49-F238E27FC236}">
                  <a16:creationId xmlns:a16="http://schemas.microsoft.com/office/drawing/2014/main" id="{0EA15BFD-804E-144B-8DE5-6D49E2BCA84D}"/>
                </a:ext>
              </a:extLst>
            </p:cNvPr>
            <p:cNvSpPr/>
            <p:nvPr/>
          </p:nvSpPr>
          <p:spPr bwMode="auto">
            <a:xfrm>
              <a:off x="4665141" y="2442372"/>
              <a:ext cx="2378715" cy="1706708"/>
            </a:xfrm>
            <a:prstGeom prst="snip1Rect">
              <a:avLst>
                <a:gd name="adj" fmla="val 26919"/>
              </a:avLst>
            </a:prstGeom>
            <a:solidFill>
              <a:srgbClr val="C9CCD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dirty="0">
                <a:ln>
                  <a:noFill/>
                </a:ln>
                <a:solidFill>
                  <a:schemeClr val="bg1"/>
                </a:solidFill>
                <a:effectLst/>
                <a:latin typeface="Arial" charset="0"/>
              </a:endParaRPr>
            </a:p>
          </p:txBody>
        </p:sp>
        <p:sp>
          <p:nvSpPr>
            <p:cNvPr id="96" name="ZoneTexte 95">
              <a:extLst>
                <a:ext uri="{FF2B5EF4-FFF2-40B4-BE49-F238E27FC236}">
                  <a16:creationId xmlns:a16="http://schemas.microsoft.com/office/drawing/2014/main" id="{A7B76EA0-C501-874C-891D-76CC2B938DD8}"/>
                </a:ext>
              </a:extLst>
            </p:cNvPr>
            <p:cNvSpPr txBox="1"/>
            <p:nvPr/>
          </p:nvSpPr>
          <p:spPr>
            <a:xfrm>
              <a:off x="4737099" y="2435388"/>
              <a:ext cx="2156457" cy="923330"/>
            </a:xfrm>
            <a:prstGeom prst="rect">
              <a:avLst/>
            </a:prstGeom>
            <a:noFill/>
          </p:spPr>
          <p:txBody>
            <a:bodyPr wrap="square" rtlCol="0">
              <a:spAutoFit/>
            </a:bodyPr>
            <a:lstStyle/>
            <a:p>
              <a:r>
                <a:rPr lang="fr-FR" sz="1050" dirty="0">
                  <a:solidFill>
                    <a:schemeClr val="tx1"/>
                  </a:solidFill>
                  <a:latin typeface="Arial Black" panose="020B0A04020102020204" pitchFamily="34" charset="0"/>
                </a:rPr>
                <a:t>     </a:t>
              </a:r>
              <a:r>
                <a:rPr lang="fr-FR" sz="1400" b="1" dirty="0">
                  <a:solidFill>
                    <a:srgbClr val="0E3978"/>
                  </a:solidFill>
                  <a:latin typeface="Arial Black" panose="020B0A04020102020204" pitchFamily="34" charset="0"/>
                </a:rPr>
                <a:t>Cœur de métier</a:t>
              </a:r>
            </a:p>
            <a:p>
              <a:endParaRPr lang="fr-FR" sz="700" b="1" dirty="0">
                <a:solidFill>
                  <a:schemeClr val="tx1"/>
                </a:solidFill>
                <a:latin typeface="Arial" panose="020B0604020202020204" pitchFamily="34" charset="0"/>
                <a:cs typeface="Arial" panose="020B0604020202020204" pitchFamily="34" charset="0"/>
              </a:endParaRPr>
            </a:p>
            <a:p>
              <a:r>
                <a:rPr lang="fr-FR" sz="1100" dirty="0">
                  <a:solidFill>
                    <a:schemeClr val="tx2">
                      <a:lumMod val="75000"/>
                      <a:lumOff val="25000"/>
                    </a:schemeClr>
                  </a:solidFill>
                </a:rPr>
                <a:t>Travaux d’entretien et de réparations lors de missions opérationnelles</a:t>
              </a:r>
              <a:endParaRPr lang="fr-FR" sz="1100" dirty="0">
                <a:solidFill>
                  <a:schemeClr val="tx2">
                    <a:lumMod val="75000"/>
                    <a:lumOff val="25000"/>
                  </a:schemeClr>
                </a:solidFill>
                <a:latin typeface="Arial" panose="020B0604020202020204" pitchFamily="34" charset="0"/>
                <a:cs typeface="Arial" panose="020B0604020202020204" pitchFamily="34" charset="0"/>
              </a:endParaRPr>
            </a:p>
          </p:txBody>
        </p:sp>
        <p:grpSp>
          <p:nvGrpSpPr>
            <p:cNvPr id="97" name="Groupe 96">
              <a:extLst>
                <a:ext uri="{FF2B5EF4-FFF2-40B4-BE49-F238E27FC236}">
                  <a16:creationId xmlns:a16="http://schemas.microsoft.com/office/drawing/2014/main" id="{382C8959-18B4-0F49-BAB7-4C9AD9BF3511}"/>
                </a:ext>
              </a:extLst>
            </p:cNvPr>
            <p:cNvGrpSpPr>
              <a:grpSpLocks noChangeAspect="1"/>
            </p:cNvGrpSpPr>
            <p:nvPr/>
          </p:nvGrpSpPr>
          <p:grpSpPr>
            <a:xfrm>
              <a:off x="4775429" y="2494622"/>
              <a:ext cx="204788" cy="201623"/>
              <a:chOff x="4139952" y="3506846"/>
              <a:chExt cx="144016" cy="144016"/>
            </a:xfrm>
          </p:grpSpPr>
          <p:sp>
            <p:nvSpPr>
              <p:cNvPr id="98" name="Ellipse 97">
                <a:extLst>
                  <a:ext uri="{FF2B5EF4-FFF2-40B4-BE49-F238E27FC236}">
                    <a16:creationId xmlns:a16="http://schemas.microsoft.com/office/drawing/2014/main" id="{BBD9195F-3202-5C49-9E44-F54A01F29253}"/>
                  </a:ext>
                </a:extLst>
              </p:cNvPr>
              <p:cNvSpPr/>
              <p:nvPr/>
            </p:nvSpPr>
            <p:spPr bwMode="auto">
              <a:xfrm>
                <a:off x="4139952" y="3506846"/>
                <a:ext cx="144016" cy="144016"/>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cxnSp>
            <p:nvCxnSpPr>
              <p:cNvPr id="99" name="Connecteur droit avec flèche 98">
                <a:extLst>
                  <a:ext uri="{FF2B5EF4-FFF2-40B4-BE49-F238E27FC236}">
                    <a16:creationId xmlns:a16="http://schemas.microsoft.com/office/drawing/2014/main" id="{A37C5B0E-38C9-1F41-8D03-38104363A198}"/>
                  </a:ext>
                </a:extLst>
              </p:cNvPr>
              <p:cNvCxnSpPr/>
              <p:nvPr/>
            </p:nvCxnSpPr>
            <p:spPr bwMode="auto">
              <a:xfrm>
                <a:off x="4139952" y="3573572"/>
                <a:ext cx="108000" cy="0"/>
              </a:xfrm>
              <a:prstGeom prst="straightConnector1">
                <a:avLst/>
              </a:prstGeom>
              <a:solidFill>
                <a:srgbClr val="00B8FF"/>
              </a:solidFill>
              <a:ln w="9525" cap="flat" cmpd="sng" algn="ctr">
                <a:solidFill>
                  <a:schemeClr val="bg1"/>
                </a:solidFill>
                <a:prstDash val="solid"/>
                <a:round/>
                <a:headEnd type="none" w="med" len="med"/>
                <a:tailEnd type="arrow"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7" name="Groupe 6">
            <a:extLst>
              <a:ext uri="{FF2B5EF4-FFF2-40B4-BE49-F238E27FC236}">
                <a16:creationId xmlns:a16="http://schemas.microsoft.com/office/drawing/2014/main" id="{FCB70F3B-AEF2-7E4D-91D6-F134D133E198}"/>
              </a:ext>
            </a:extLst>
          </p:cNvPr>
          <p:cNvGrpSpPr/>
          <p:nvPr/>
        </p:nvGrpSpPr>
        <p:grpSpPr>
          <a:xfrm>
            <a:off x="528738" y="2527973"/>
            <a:ext cx="2520597" cy="1769715"/>
            <a:chOff x="380956" y="2220860"/>
            <a:chExt cx="2520597" cy="1769715"/>
          </a:xfrm>
        </p:grpSpPr>
        <p:sp>
          <p:nvSpPr>
            <p:cNvPr id="101" name="Rogner un rectangle à un seul coin 27">
              <a:extLst>
                <a:ext uri="{FF2B5EF4-FFF2-40B4-BE49-F238E27FC236}">
                  <a16:creationId xmlns:a16="http://schemas.microsoft.com/office/drawing/2014/main" id="{A0E7B54B-3AE0-C74B-A300-7683AF256968}"/>
                </a:ext>
              </a:extLst>
            </p:cNvPr>
            <p:cNvSpPr/>
            <p:nvPr/>
          </p:nvSpPr>
          <p:spPr bwMode="auto">
            <a:xfrm>
              <a:off x="380956" y="2226348"/>
              <a:ext cx="2473686" cy="1706708"/>
            </a:xfrm>
            <a:prstGeom prst="snip1Rect">
              <a:avLst>
                <a:gd name="adj" fmla="val 26919"/>
              </a:avLst>
            </a:prstGeom>
            <a:solidFill>
              <a:srgbClr val="C9CCD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dirty="0">
                <a:ln>
                  <a:noFill/>
                </a:ln>
                <a:solidFill>
                  <a:schemeClr val="bg1"/>
                </a:solidFill>
                <a:effectLst/>
                <a:latin typeface="Arial" charset="0"/>
              </a:endParaRPr>
            </a:p>
          </p:txBody>
        </p:sp>
        <p:sp>
          <p:nvSpPr>
            <p:cNvPr id="102" name="ZoneTexte 101">
              <a:extLst>
                <a:ext uri="{FF2B5EF4-FFF2-40B4-BE49-F238E27FC236}">
                  <a16:creationId xmlns:a16="http://schemas.microsoft.com/office/drawing/2014/main" id="{CDB7DC07-C8C0-0843-B688-8CE0C89B8693}"/>
                </a:ext>
              </a:extLst>
            </p:cNvPr>
            <p:cNvSpPr txBox="1"/>
            <p:nvPr/>
          </p:nvSpPr>
          <p:spPr>
            <a:xfrm>
              <a:off x="388996" y="2220860"/>
              <a:ext cx="2512557" cy="1769715"/>
            </a:xfrm>
            <a:prstGeom prst="rect">
              <a:avLst/>
            </a:prstGeom>
            <a:noFill/>
          </p:spPr>
          <p:txBody>
            <a:bodyPr wrap="square" rtlCol="0">
              <a:spAutoFit/>
            </a:bodyPr>
            <a:lstStyle/>
            <a:p>
              <a:r>
                <a:rPr lang="fr-FR" sz="1050" dirty="0">
                  <a:solidFill>
                    <a:schemeClr val="tx1"/>
                  </a:solidFill>
                  <a:latin typeface="Arial Black" panose="020B0A04020102020204" pitchFamily="34" charset="0"/>
                </a:rPr>
                <a:t>       </a:t>
              </a:r>
              <a:r>
                <a:rPr lang="fr-FR" sz="1400" b="1" dirty="0">
                  <a:solidFill>
                    <a:srgbClr val="0E3978"/>
                  </a:solidFill>
                  <a:latin typeface="Arial Black" panose="020B0A04020102020204" pitchFamily="34" charset="0"/>
                </a:rPr>
                <a:t>Cœur de métier</a:t>
              </a:r>
            </a:p>
            <a:p>
              <a:endParaRPr lang="fr-FR" sz="700" b="1" dirty="0">
                <a:solidFill>
                  <a:schemeClr val="tx1"/>
                </a:solidFill>
                <a:latin typeface="Arial" panose="020B0604020202020204" pitchFamily="34" charset="0"/>
                <a:cs typeface="Arial" panose="020B0604020202020204" pitchFamily="34" charset="0"/>
              </a:endParaRPr>
            </a:p>
            <a:p>
              <a:r>
                <a:rPr lang="fr-FR" sz="1100" dirty="0">
                  <a:solidFill>
                    <a:schemeClr val="tx2">
                      <a:lumMod val="75000"/>
                      <a:lumOff val="25000"/>
                    </a:schemeClr>
                  </a:solidFill>
                </a:rPr>
                <a:t>Le mécanicien système assure la maintenance préventive et corrective des systèmes mécaniques en qualité de :</a:t>
              </a:r>
            </a:p>
            <a:p>
              <a:pPr marL="171450" indent="-171450">
                <a:buClr>
                  <a:schemeClr val="tx2">
                    <a:lumMod val="75000"/>
                    <a:lumOff val="25000"/>
                  </a:schemeClr>
                </a:buClr>
                <a:buFontTx/>
                <a:buChar char="-"/>
              </a:pPr>
              <a:r>
                <a:rPr lang="fr-FR" sz="1100" dirty="0">
                  <a:solidFill>
                    <a:schemeClr val="tx2">
                      <a:lumMod val="75000"/>
                      <a:lumOff val="25000"/>
                    </a:schemeClr>
                  </a:solidFill>
                </a:rPr>
                <a:t>Diéséliste</a:t>
              </a:r>
            </a:p>
            <a:p>
              <a:pPr marL="171450" indent="-171450">
                <a:buClr>
                  <a:schemeClr val="tx2">
                    <a:lumMod val="75000"/>
                    <a:lumOff val="25000"/>
                  </a:schemeClr>
                </a:buClr>
                <a:buFontTx/>
                <a:buChar char="-"/>
              </a:pPr>
              <a:r>
                <a:rPr lang="fr-FR" sz="1100" dirty="0">
                  <a:solidFill>
                    <a:schemeClr val="tx2">
                      <a:lumMod val="75000"/>
                      <a:lumOff val="25000"/>
                    </a:schemeClr>
                  </a:solidFill>
                </a:rPr>
                <a:t>Frigoriste</a:t>
              </a:r>
            </a:p>
            <a:p>
              <a:pPr marL="171450" indent="-171450">
                <a:buClr>
                  <a:schemeClr val="tx2">
                    <a:lumMod val="75000"/>
                    <a:lumOff val="25000"/>
                  </a:schemeClr>
                </a:buClr>
                <a:buFontTx/>
                <a:buChar char="-"/>
              </a:pPr>
              <a:r>
                <a:rPr lang="fr-FR" sz="1100" dirty="0">
                  <a:solidFill>
                    <a:schemeClr val="tx2">
                      <a:lumMod val="75000"/>
                      <a:lumOff val="25000"/>
                    </a:schemeClr>
                  </a:solidFill>
                </a:rPr>
                <a:t>Hydraulicien</a:t>
              </a:r>
            </a:p>
            <a:p>
              <a:pPr marL="171450" indent="-171450">
                <a:buClr>
                  <a:schemeClr val="tx2">
                    <a:lumMod val="75000"/>
                    <a:lumOff val="25000"/>
                  </a:schemeClr>
                </a:buClr>
                <a:buFontTx/>
                <a:buChar char="-"/>
              </a:pPr>
              <a:r>
                <a:rPr lang="fr-FR" sz="1100" dirty="0">
                  <a:solidFill>
                    <a:schemeClr val="tx2">
                      <a:lumMod val="75000"/>
                      <a:lumOff val="25000"/>
                    </a:schemeClr>
                  </a:solidFill>
                </a:rPr>
                <a:t>Mécanicien généraliste</a:t>
              </a:r>
            </a:p>
          </p:txBody>
        </p:sp>
        <p:grpSp>
          <p:nvGrpSpPr>
            <p:cNvPr id="103" name="Groupe 102">
              <a:extLst>
                <a:ext uri="{FF2B5EF4-FFF2-40B4-BE49-F238E27FC236}">
                  <a16:creationId xmlns:a16="http://schemas.microsoft.com/office/drawing/2014/main" id="{FC08A50A-5B1B-B64C-BC91-7F5A79D28C28}"/>
                </a:ext>
              </a:extLst>
            </p:cNvPr>
            <p:cNvGrpSpPr>
              <a:grpSpLocks noChangeAspect="1"/>
            </p:cNvGrpSpPr>
            <p:nvPr/>
          </p:nvGrpSpPr>
          <p:grpSpPr>
            <a:xfrm>
              <a:off x="434155" y="2276871"/>
              <a:ext cx="204788" cy="201623"/>
              <a:chOff x="4139952" y="3505613"/>
              <a:chExt cx="144016" cy="144016"/>
            </a:xfrm>
          </p:grpSpPr>
          <p:sp>
            <p:nvSpPr>
              <p:cNvPr id="104" name="Ellipse 103">
                <a:extLst>
                  <a:ext uri="{FF2B5EF4-FFF2-40B4-BE49-F238E27FC236}">
                    <a16:creationId xmlns:a16="http://schemas.microsoft.com/office/drawing/2014/main" id="{BD494A14-2D2A-E54E-91CE-9D510C91047D}"/>
                  </a:ext>
                </a:extLst>
              </p:cNvPr>
              <p:cNvSpPr/>
              <p:nvPr/>
            </p:nvSpPr>
            <p:spPr bwMode="auto">
              <a:xfrm>
                <a:off x="4139952" y="3505613"/>
                <a:ext cx="144016" cy="144016"/>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cxnSp>
            <p:nvCxnSpPr>
              <p:cNvPr id="105" name="Connecteur droit avec flèche 104">
                <a:extLst>
                  <a:ext uri="{FF2B5EF4-FFF2-40B4-BE49-F238E27FC236}">
                    <a16:creationId xmlns:a16="http://schemas.microsoft.com/office/drawing/2014/main" id="{0417EC1D-D63A-C942-B576-5275279E47A3}"/>
                  </a:ext>
                </a:extLst>
              </p:cNvPr>
              <p:cNvCxnSpPr/>
              <p:nvPr/>
            </p:nvCxnSpPr>
            <p:spPr bwMode="auto">
              <a:xfrm>
                <a:off x="4139952" y="3572340"/>
                <a:ext cx="108000" cy="0"/>
              </a:xfrm>
              <a:prstGeom prst="straightConnector1">
                <a:avLst/>
              </a:prstGeom>
              <a:solidFill>
                <a:srgbClr val="00B8FF"/>
              </a:solidFill>
              <a:ln w="9525" cap="flat" cmpd="sng" algn="ctr">
                <a:solidFill>
                  <a:schemeClr val="bg1"/>
                </a:solidFill>
                <a:prstDash val="solid"/>
                <a:round/>
                <a:headEnd type="none" w="med" len="med"/>
                <a:tailEnd type="arrow"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23" name="Groupe 122">
            <a:extLst>
              <a:ext uri="{FF2B5EF4-FFF2-40B4-BE49-F238E27FC236}">
                <a16:creationId xmlns:a16="http://schemas.microsoft.com/office/drawing/2014/main" id="{3B9CCAFB-6990-8F42-8718-80A3B06A70A4}"/>
              </a:ext>
            </a:extLst>
          </p:cNvPr>
          <p:cNvGrpSpPr/>
          <p:nvPr/>
        </p:nvGrpSpPr>
        <p:grpSpPr>
          <a:xfrm>
            <a:off x="3454096" y="2528019"/>
            <a:ext cx="2676906" cy="1706708"/>
            <a:chOff x="377387" y="2226348"/>
            <a:chExt cx="2676906" cy="1706708"/>
          </a:xfrm>
        </p:grpSpPr>
        <p:sp>
          <p:nvSpPr>
            <p:cNvPr id="124" name="Rogner un rectangle à un seul coin 27">
              <a:extLst>
                <a:ext uri="{FF2B5EF4-FFF2-40B4-BE49-F238E27FC236}">
                  <a16:creationId xmlns:a16="http://schemas.microsoft.com/office/drawing/2014/main" id="{53A7ED95-EB72-F745-8609-21361896EF3D}"/>
                </a:ext>
              </a:extLst>
            </p:cNvPr>
            <p:cNvSpPr/>
            <p:nvPr/>
          </p:nvSpPr>
          <p:spPr bwMode="auto">
            <a:xfrm>
              <a:off x="380956" y="2226348"/>
              <a:ext cx="2473686" cy="1706708"/>
            </a:xfrm>
            <a:prstGeom prst="snip1Rect">
              <a:avLst>
                <a:gd name="adj" fmla="val 26919"/>
              </a:avLst>
            </a:prstGeom>
            <a:solidFill>
              <a:srgbClr val="C9CCD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dirty="0">
                <a:ln>
                  <a:noFill/>
                </a:ln>
                <a:solidFill>
                  <a:schemeClr val="bg1"/>
                </a:solidFill>
                <a:effectLst/>
                <a:latin typeface="Arial" charset="0"/>
              </a:endParaRPr>
            </a:p>
          </p:txBody>
        </p:sp>
        <p:sp>
          <p:nvSpPr>
            <p:cNvPr id="125" name="ZoneTexte 124">
              <a:extLst>
                <a:ext uri="{FF2B5EF4-FFF2-40B4-BE49-F238E27FC236}">
                  <a16:creationId xmlns:a16="http://schemas.microsoft.com/office/drawing/2014/main" id="{1594E159-2C62-3B48-B085-E4563E765052}"/>
                </a:ext>
              </a:extLst>
            </p:cNvPr>
            <p:cNvSpPr txBox="1"/>
            <p:nvPr/>
          </p:nvSpPr>
          <p:spPr>
            <a:xfrm>
              <a:off x="377387" y="2241010"/>
              <a:ext cx="2676906" cy="1092607"/>
            </a:xfrm>
            <a:prstGeom prst="rect">
              <a:avLst/>
            </a:prstGeom>
            <a:noFill/>
          </p:spPr>
          <p:txBody>
            <a:bodyPr wrap="square" rtlCol="0">
              <a:spAutoFit/>
            </a:bodyPr>
            <a:lstStyle/>
            <a:p>
              <a:r>
                <a:rPr lang="fr-FR" sz="1050" dirty="0">
                  <a:solidFill>
                    <a:schemeClr val="tx1"/>
                  </a:solidFill>
                  <a:latin typeface="Arial Black" panose="020B0A04020102020204" pitchFamily="34" charset="0"/>
                </a:rPr>
                <a:t>       </a:t>
              </a:r>
              <a:r>
                <a:rPr lang="fr-FR" sz="1400" b="1" dirty="0">
                  <a:solidFill>
                    <a:srgbClr val="0E3978"/>
                  </a:solidFill>
                  <a:latin typeface="Arial Black" panose="020B0A04020102020204" pitchFamily="34" charset="0"/>
                </a:rPr>
                <a:t>Fonction annexes</a:t>
              </a:r>
            </a:p>
            <a:p>
              <a:endParaRPr lang="fr-FR" sz="700" b="1" dirty="0">
                <a:solidFill>
                  <a:schemeClr val="tx1"/>
                </a:solidFill>
                <a:latin typeface="Arial" panose="020B0604020202020204" pitchFamily="34" charset="0"/>
                <a:cs typeface="Arial" panose="020B0604020202020204" pitchFamily="34" charset="0"/>
              </a:endParaRPr>
            </a:p>
            <a:p>
              <a:r>
                <a:rPr lang="fr-FR" sz="1100" dirty="0">
                  <a:solidFill>
                    <a:schemeClr val="tx2">
                      <a:lumMod val="75000"/>
                      <a:lumOff val="25000"/>
                    </a:schemeClr>
                  </a:solidFill>
                </a:rPr>
                <a:t>Astreinte technique</a:t>
              </a:r>
            </a:p>
            <a:p>
              <a:r>
                <a:rPr lang="fr-FR" sz="1100" dirty="0">
                  <a:solidFill>
                    <a:schemeClr val="tx2">
                      <a:lumMod val="75000"/>
                      <a:lumOff val="25000"/>
                    </a:schemeClr>
                  </a:solidFill>
                </a:rPr>
                <a:t>Entretien de l’outil industriel</a:t>
              </a:r>
            </a:p>
            <a:p>
              <a:r>
                <a:rPr lang="fr-FR" sz="1100" dirty="0">
                  <a:solidFill>
                    <a:schemeClr val="tx2">
                      <a:lumMod val="75000"/>
                      <a:lumOff val="25000"/>
                    </a:schemeClr>
                  </a:solidFill>
                </a:rPr>
                <a:t>Devoirs du militaire</a:t>
              </a:r>
            </a:p>
            <a:p>
              <a:endParaRPr lang="fr-FR" sz="1100" dirty="0">
                <a:solidFill>
                  <a:schemeClr val="tx2">
                    <a:lumMod val="75000"/>
                    <a:lumOff val="25000"/>
                  </a:schemeClr>
                </a:solidFill>
                <a:highlight>
                  <a:srgbClr val="FFFF00"/>
                </a:highlight>
              </a:endParaRPr>
            </a:p>
          </p:txBody>
        </p:sp>
        <p:grpSp>
          <p:nvGrpSpPr>
            <p:cNvPr id="126" name="Groupe 125">
              <a:extLst>
                <a:ext uri="{FF2B5EF4-FFF2-40B4-BE49-F238E27FC236}">
                  <a16:creationId xmlns:a16="http://schemas.microsoft.com/office/drawing/2014/main" id="{888A5993-9DDD-1540-B45C-DB755C5B3AC3}"/>
                </a:ext>
              </a:extLst>
            </p:cNvPr>
            <p:cNvGrpSpPr>
              <a:grpSpLocks noChangeAspect="1"/>
            </p:cNvGrpSpPr>
            <p:nvPr/>
          </p:nvGrpSpPr>
          <p:grpSpPr>
            <a:xfrm>
              <a:off x="434155" y="2282315"/>
              <a:ext cx="204788" cy="201623"/>
              <a:chOff x="4139952" y="3509501"/>
              <a:chExt cx="144016" cy="144016"/>
            </a:xfrm>
          </p:grpSpPr>
          <p:sp>
            <p:nvSpPr>
              <p:cNvPr id="127" name="Ellipse 126">
                <a:extLst>
                  <a:ext uri="{FF2B5EF4-FFF2-40B4-BE49-F238E27FC236}">
                    <a16:creationId xmlns:a16="http://schemas.microsoft.com/office/drawing/2014/main" id="{E541A19F-71F4-5849-A7B6-B6920C661F2A}"/>
                  </a:ext>
                </a:extLst>
              </p:cNvPr>
              <p:cNvSpPr/>
              <p:nvPr/>
            </p:nvSpPr>
            <p:spPr bwMode="auto">
              <a:xfrm>
                <a:off x="4139952" y="3509501"/>
                <a:ext cx="144016" cy="144016"/>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cxnSp>
            <p:nvCxnSpPr>
              <p:cNvPr id="128" name="Connecteur droit avec flèche 127">
                <a:extLst>
                  <a:ext uri="{FF2B5EF4-FFF2-40B4-BE49-F238E27FC236}">
                    <a16:creationId xmlns:a16="http://schemas.microsoft.com/office/drawing/2014/main" id="{478BE2EC-6415-5A4E-BE4A-F6CC57A0CB2D}"/>
                  </a:ext>
                </a:extLst>
              </p:cNvPr>
              <p:cNvCxnSpPr/>
              <p:nvPr/>
            </p:nvCxnSpPr>
            <p:spPr bwMode="auto">
              <a:xfrm>
                <a:off x="4139952" y="3576227"/>
                <a:ext cx="108000" cy="0"/>
              </a:xfrm>
              <a:prstGeom prst="straightConnector1">
                <a:avLst/>
              </a:prstGeom>
              <a:solidFill>
                <a:srgbClr val="00B8FF"/>
              </a:solidFill>
              <a:ln w="9525" cap="flat" cmpd="sng" algn="ctr">
                <a:solidFill>
                  <a:schemeClr val="bg1"/>
                </a:solidFill>
                <a:prstDash val="solid"/>
                <a:round/>
                <a:headEnd type="none" w="med" len="med"/>
                <a:tailEnd type="arrow"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cxnSp>
        <p:nvCxnSpPr>
          <p:cNvPr id="61" name="Connecteur droit 60">
            <a:extLst>
              <a:ext uri="{FF2B5EF4-FFF2-40B4-BE49-F238E27FC236}">
                <a16:creationId xmlns:a16="http://schemas.microsoft.com/office/drawing/2014/main" id="{574DCE1C-3C09-554F-8114-4DD18FA5C2C9}"/>
              </a:ext>
            </a:extLst>
          </p:cNvPr>
          <p:cNvCxnSpPr/>
          <p:nvPr/>
        </p:nvCxnSpPr>
        <p:spPr bwMode="auto">
          <a:xfrm>
            <a:off x="3923182" y="4988093"/>
            <a:ext cx="0" cy="173512"/>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ZoneTexte 64">
            <a:extLst>
              <a:ext uri="{FF2B5EF4-FFF2-40B4-BE49-F238E27FC236}">
                <a16:creationId xmlns:a16="http://schemas.microsoft.com/office/drawing/2014/main" id="{6BFC6D5A-1EA4-5741-9E90-BE4F75FE2EBF}"/>
              </a:ext>
            </a:extLst>
          </p:cNvPr>
          <p:cNvSpPr txBox="1"/>
          <p:nvPr/>
        </p:nvSpPr>
        <p:spPr>
          <a:xfrm>
            <a:off x="7139114" y="4726410"/>
            <a:ext cx="1092022" cy="276999"/>
          </a:xfrm>
          <a:prstGeom prst="rect">
            <a:avLst/>
          </a:prstGeom>
          <a:noFill/>
        </p:spPr>
        <p:txBody>
          <a:bodyPr wrap="square" rtlCol="0">
            <a:spAutoFit/>
          </a:bodyPr>
          <a:lstStyle/>
          <a:p>
            <a:r>
              <a:rPr lang="fr-FR" sz="1200" dirty="0">
                <a:solidFill>
                  <a:srgbClr val="C00000"/>
                </a:solidFill>
              </a:rPr>
              <a:t>Admis au BS</a:t>
            </a:r>
          </a:p>
        </p:txBody>
      </p:sp>
      <p:cxnSp>
        <p:nvCxnSpPr>
          <p:cNvPr id="66" name="Connecteur droit 65">
            <a:extLst>
              <a:ext uri="{FF2B5EF4-FFF2-40B4-BE49-F238E27FC236}">
                <a16:creationId xmlns:a16="http://schemas.microsoft.com/office/drawing/2014/main" id="{9B73A2A3-E033-C849-A27F-5D5B98F7F4AB}"/>
              </a:ext>
            </a:extLst>
          </p:cNvPr>
          <p:cNvCxnSpPr/>
          <p:nvPr/>
        </p:nvCxnSpPr>
        <p:spPr bwMode="auto">
          <a:xfrm>
            <a:off x="7685125" y="4988093"/>
            <a:ext cx="0" cy="173512"/>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ZoneTexte 66">
            <a:extLst>
              <a:ext uri="{FF2B5EF4-FFF2-40B4-BE49-F238E27FC236}">
                <a16:creationId xmlns:a16="http://schemas.microsoft.com/office/drawing/2014/main" id="{2A863B6F-269B-3244-B5D7-120B755534E3}"/>
              </a:ext>
            </a:extLst>
          </p:cNvPr>
          <p:cNvSpPr txBox="1"/>
          <p:nvPr/>
        </p:nvSpPr>
        <p:spPr>
          <a:xfrm>
            <a:off x="1557934" y="4637223"/>
            <a:ext cx="1165275" cy="461665"/>
          </a:xfrm>
          <a:prstGeom prst="rect">
            <a:avLst/>
          </a:prstGeom>
          <a:noFill/>
        </p:spPr>
        <p:txBody>
          <a:bodyPr wrap="square" rtlCol="0">
            <a:spAutoFit/>
          </a:bodyPr>
          <a:lstStyle/>
          <a:p>
            <a:r>
              <a:rPr lang="fr-FR" sz="1200" dirty="0">
                <a:solidFill>
                  <a:srgbClr val="C00000"/>
                </a:solidFill>
              </a:rPr>
              <a:t>Sortie de FEM MOMACHINE</a:t>
            </a:r>
          </a:p>
        </p:txBody>
      </p:sp>
      <p:sp>
        <p:nvSpPr>
          <p:cNvPr id="80" name="Ellipse 79">
            <a:extLst>
              <a:ext uri="{FF2B5EF4-FFF2-40B4-BE49-F238E27FC236}">
                <a16:creationId xmlns:a16="http://schemas.microsoft.com/office/drawing/2014/main" id="{041258F8-A180-3244-A61E-7FAAA4AA24E4}"/>
              </a:ext>
            </a:extLst>
          </p:cNvPr>
          <p:cNvSpPr/>
          <p:nvPr/>
        </p:nvSpPr>
        <p:spPr bwMode="auto">
          <a:xfrm>
            <a:off x="4042770" y="5218231"/>
            <a:ext cx="144016" cy="144016"/>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highlight>
                <a:srgbClr val="FFFF00"/>
              </a:highlight>
              <a:latin typeface="Arial" charset="0"/>
            </a:endParaRPr>
          </a:p>
        </p:txBody>
      </p:sp>
      <p:sp>
        <p:nvSpPr>
          <p:cNvPr id="86" name="ZoneTexte 85">
            <a:extLst>
              <a:ext uri="{FF2B5EF4-FFF2-40B4-BE49-F238E27FC236}">
                <a16:creationId xmlns:a16="http://schemas.microsoft.com/office/drawing/2014/main" id="{3ABEA249-70B1-0D4A-95E7-0694C89D91AC}"/>
              </a:ext>
            </a:extLst>
          </p:cNvPr>
          <p:cNvSpPr txBox="1"/>
          <p:nvPr/>
        </p:nvSpPr>
        <p:spPr>
          <a:xfrm>
            <a:off x="4978876" y="4707993"/>
            <a:ext cx="1362465" cy="276999"/>
          </a:xfrm>
          <a:prstGeom prst="rect">
            <a:avLst/>
          </a:prstGeom>
          <a:noFill/>
        </p:spPr>
        <p:txBody>
          <a:bodyPr wrap="square" rtlCol="0">
            <a:spAutoFit/>
          </a:bodyPr>
          <a:lstStyle/>
          <a:p>
            <a:r>
              <a:rPr lang="fr-FR" sz="1200" dirty="0">
                <a:solidFill>
                  <a:srgbClr val="C00000"/>
                </a:solidFill>
              </a:rPr>
              <a:t>Mention - Moteur</a:t>
            </a:r>
          </a:p>
        </p:txBody>
      </p:sp>
      <p:cxnSp>
        <p:nvCxnSpPr>
          <p:cNvPr id="100" name="Connecteur droit 99">
            <a:extLst>
              <a:ext uri="{FF2B5EF4-FFF2-40B4-BE49-F238E27FC236}">
                <a16:creationId xmlns:a16="http://schemas.microsoft.com/office/drawing/2014/main" id="{A7024E07-2F00-F54B-8C3F-A8533596DC10}"/>
              </a:ext>
            </a:extLst>
          </p:cNvPr>
          <p:cNvCxnSpPr/>
          <p:nvPr/>
        </p:nvCxnSpPr>
        <p:spPr bwMode="auto">
          <a:xfrm>
            <a:off x="5604149" y="4948713"/>
            <a:ext cx="0" cy="173512"/>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Ellipse 78">
            <a:extLst>
              <a:ext uri="{FF2B5EF4-FFF2-40B4-BE49-F238E27FC236}">
                <a16:creationId xmlns:a16="http://schemas.microsoft.com/office/drawing/2014/main" id="{6C4898F2-1586-934D-B1DB-6B7BC8EC1F74}"/>
              </a:ext>
            </a:extLst>
          </p:cNvPr>
          <p:cNvSpPr/>
          <p:nvPr/>
        </p:nvSpPr>
        <p:spPr bwMode="auto">
          <a:xfrm>
            <a:off x="2060913" y="5212328"/>
            <a:ext cx="144016" cy="144016"/>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highlight>
                <a:srgbClr val="FFFF00"/>
              </a:highlight>
              <a:latin typeface="Arial" charset="0"/>
            </a:endParaRPr>
          </a:p>
        </p:txBody>
      </p:sp>
      <p:sp>
        <p:nvSpPr>
          <p:cNvPr id="75" name="Rectangle 74">
            <a:hlinkClick r:id="rId3" action="ppaction://hlinksldjump"/>
            <a:extLst>
              <a:ext uri="{FF2B5EF4-FFF2-40B4-BE49-F238E27FC236}">
                <a16:creationId xmlns:a16="http://schemas.microsoft.com/office/drawing/2014/main" id="{C9DD729B-B495-4F17-B005-16BEF26B8C2E}"/>
              </a:ext>
            </a:extLst>
          </p:cNvPr>
          <p:cNvSpPr/>
          <p:nvPr/>
        </p:nvSpPr>
        <p:spPr bwMode="auto">
          <a:xfrm>
            <a:off x="2100099" y="1221669"/>
            <a:ext cx="1054370" cy="261332"/>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dirty="0">
                <a:solidFill>
                  <a:srgbClr val="C00000"/>
                </a:solidFill>
                <a:latin typeface="Arial" panose="020B0604020202020204" pitchFamily="34" charset="0"/>
                <a:cs typeface="Arial" panose="020B0604020202020204" pitchFamily="34" charset="0"/>
              </a:rPr>
              <a:t>CHAUD</a:t>
            </a:r>
          </a:p>
        </p:txBody>
      </p:sp>
      <p:sp>
        <p:nvSpPr>
          <p:cNvPr id="90" name="Rectangle 89">
            <a:hlinkClick r:id="rId4" action="ppaction://hlinksldjump"/>
            <a:extLst>
              <a:ext uri="{FF2B5EF4-FFF2-40B4-BE49-F238E27FC236}">
                <a16:creationId xmlns:a16="http://schemas.microsoft.com/office/drawing/2014/main" id="{6025D2E9-20C9-4C5A-92BD-4CE22261AF31}"/>
              </a:ext>
            </a:extLst>
          </p:cNvPr>
          <p:cNvSpPr/>
          <p:nvPr/>
        </p:nvSpPr>
        <p:spPr bwMode="auto">
          <a:xfrm>
            <a:off x="3156221" y="1221669"/>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dirty="0">
                <a:solidFill>
                  <a:srgbClr val="C00000"/>
                </a:solidFill>
                <a:latin typeface="Arial" panose="020B0604020202020204" pitchFamily="34" charset="0"/>
                <a:cs typeface="Arial" panose="020B0604020202020204" pitchFamily="34" charset="0"/>
              </a:rPr>
              <a:t>PRODUC</a:t>
            </a:r>
          </a:p>
        </p:txBody>
      </p:sp>
      <p:sp>
        <p:nvSpPr>
          <p:cNvPr id="92" name="Rectangle 91">
            <a:hlinkClick r:id="rId5" action="ppaction://hlinksldjump"/>
            <a:extLst>
              <a:ext uri="{FF2B5EF4-FFF2-40B4-BE49-F238E27FC236}">
                <a16:creationId xmlns:a16="http://schemas.microsoft.com/office/drawing/2014/main" id="{B6B04B03-C081-4A94-9CFC-937ACE8C9345}"/>
              </a:ext>
            </a:extLst>
          </p:cNvPr>
          <p:cNvSpPr/>
          <p:nvPr/>
        </p:nvSpPr>
        <p:spPr bwMode="auto">
          <a:xfrm>
            <a:off x="4202580" y="1220839"/>
            <a:ext cx="1047411" cy="26130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dirty="0">
                <a:solidFill>
                  <a:srgbClr val="C00000"/>
                </a:solidFill>
                <a:latin typeface="Arial" panose="020B0604020202020204" pitchFamily="34" charset="0"/>
                <a:cs typeface="Arial" panose="020B0604020202020204" pitchFamily="34" charset="0"/>
              </a:rPr>
              <a:t>COMPO</a:t>
            </a:r>
          </a:p>
        </p:txBody>
      </p:sp>
      <p:sp>
        <p:nvSpPr>
          <p:cNvPr id="93" name="Rectangle 92">
            <a:hlinkClick r:id="rId6" action="ppaction://hlinksldjump"/>
            <a:extLst>
              <a:ext uri="{FF2B5EF4-FFF2-40B4-BE49-F238E27FC236}">
                <a16:creationId xmlns:a16="http://schemas.microsoft.com/office/drawing/2014/main" id="{74387CE6-89D2-408E-B6CF-795CC2A46268}"/>
              </a:ext>
            </a:extLst>
          </p:cNvPr>
          <p:cNvSpPr/>
          <p:nvPr/>
        </p:nvSpPr>
        <p:spPr bwMode="auto">
          <a:xfrm>
            <a:off x="5250131" y="1221669"/>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dirty="0">
                <a:solidFill>
                  <a:srgbClr val="C00000"/>
                </a:solidFill>
                <a:latin typeface="Arial" panose="020B0604020202020204" pitchFamily="34" charset="0"/>
                <a:cs typeface="Arial" panose="020B0604020202020204" pitchFamily="34" charset="0"/>
              </a:rPr>
              <a:t>ELESY</a:t>
            </a:r>
          </a:p>
        </p:txBody>
      </p:sp>
      <p:sp>
        <p:nvSpPr>
          <p:cNvPr id="110" name="Rectangle 109">
            <a:hlinkClick r:id="rId7" action="ppaction://hlinksldjump"/>
            <a:extLst>
              <a:ext uri="{FF2B5EF4-FFF2-40B4-BE49-F238E27FC236}">
                <a16:creationId xmlns:a16="http://schemas.microsoft.com/office/drawing/2014/main" id="{9CC5307C-9314-4DB1-BC66-D56CE4FCC63F}"/>
              </a:ext>
            </a:extLst>
          </p:cNvPr>
          <p:cNvSpPr/>
          <p:nvPr/>
        </p:nvSpPr>
        <p:spPr bwMode="auto">
          <a:xfrm>
            <a:off x="6301271" y="1221669"/>
            <a:ext cx="1047411" cy="261331"/>
          </a:xfrm>
          <a:prstGeom prst="rect">
            <a:avLst/>
          </a:prstGeom>
          <a:solidFill>
            <a:srgbClr val="C00000"/>
          </a:solid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b="1" dirty="0">
                <a:latin typeface="Arial" panose="020B0604020202020204" pitchFamily="34" charset="0"/>
                <a:cs typeface="Arial" panose="020B0604020202020204" pitchFamily="34" charset="0"/>
              </a:rPr>
              <a:t>MECSY</a:t>
            </a:r>
          </a:p>
        </p:txBody>
      </p:sp>
      <p:pic>
        <p:nvPicPr>
          <p:cNvPr id="111" name="Image 110">
            <a:extLst>
              <a:ext uri="{FF2B5EF4-FFF2-40B4-BE49-F238E27FC236}">
                <a16:creationId xmlns:a16="http://schemas.microsoft.com/office/drawing/2014/main" id="{F2D8FB35-FF38-45BE-BE55-171BE2225A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40188" y="1582691"/>
            <a:ext cx="176373" cy="176373"/>
          </a:xfrm>
          <a:prstGeom prst="rect">
            <a:avLst/>
          </a:prstGeom>
        </p:spPr>
      </p:pic>
      <p:sp>
        <p:nvSpPr>
          <p:cNvPr id="112" name="Rogner un rectangle à un seul coin 21">
            <a:extLst>
              <a:ext uri="{FF2B5EF4-FFF2-40B4-BE49-F238E27FC236}">
                <a16:creationId xmlns:a16="http://schemas.microsoft.com/office/drawing/2014/main" id="{3BE168A3-0012-4430-90FE-E4EF57B2CBB7}"/>
              </a:ext>
            </a:extLst>
          </p:cNvPr>
          <p:cNvSpPr/>
          <p:nvPr/>
        </p:nvSpPr>
        <p:spPr bwMode="auto">
          <a:xfrm>
            <a:off x="1000348" y="1507091"/>
            <a:ext cx="7480601" cy="307088"/>
          </a:xfrm>
          <a:prstGeom prst="snip1Rect">
            <a:avLst>
              <a:gd name="adj" fmla="val 26919"/>
            </a:avLst>
          </a:prstGeom>
          <a:noFill/>
          <a:ln w="38100"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1200" dirty="0">
              <a:solidFill>
                <a:schemeClr val="tx2">
                  <a:lumMod val="75000"/>
                  <a:lumOff val="25000"/>
                </a:schemeClr>
              </a:solidFill>
            </a:endParaRPr>
          </a:p>
        </p:txBody>
      </p:sp>
      <p:sp>
        <p:nvSpPr>
          <p:cNvPr id="113" name="ZoneTexte 112">
            <a:extLst>
              <a:ext uri="{FF2B5EF4-FFF2-40B4-BE49-F238E27FC236}">
                <a16:creationId xmlns:a16="http://schemas.microsoft.com/office/drawing/2014/main" id="{5F099F01-E001-4924-96B7-D7AA325A2D83}"/>
              </a:ext>
            </a:extLst>
          </p:cNvPr>
          <p:cNvSpPr txBox="1"/>
          <p:nvPr/>
        </p:nvSpPr>
        <p:spPr>
          <a:xfrm>
            <a:off x="1356218" y="1535135"/>
            <a:ext cx="7340761" cy="276999"/>
          </a:xfrm>
          <a:prstGeom prst="rect">
            <a:avLst/>
          </a:prstGeom>
          <a:noFill/>
        </p:spPr>
        <p:txBody>
          <a:bodyPr wrap="square" rtlCol="0">
            <a:spAutoFit/>
          </a:bodyPr>
          <a:lstStyle/>
          <a:p>
            <a:pPr algn="ctr"/>
            <a:r>
              <a:rPr lang="fr-FR" sz="1200" dirty="0">
                <a:solidFill>
                  <a:schemeClr val="tx2">
                    <a:lumMod val="75000"/>
                    <a:lumOff val="25000"/>
                  </a:schemeClr>
                </a:solidFill>
              </a:rPr>
              <a:t>Un cursus scolaire dans la </a:t>
            </a:r>
            <a:r>
              <a:rPr lang="fr-FR" sz="1200" u="sng" dirty="0">
                <a:solidFill>
                  <a:schemeClr val="tx2">
                    <a:lumMod val="75000"/>
                    <a:lumOff val="25000"/>
                  </a:schemeClr>
                </a:solidFill>
              </a:rPr>
              <a:t>branche technique des métiers de la mécanique</a:t>
            </a:r>
            <a:r>
              <a:rPr lang="fr-FR" sz="1200" dirty="0">
                <a:solidFill>
                  <a:schemeClr val="tx2">
                    <a:lumMod val="75000"/>
                    <a:lumOff val="25000"/>
                  </a:schemeClr>
                </a:solidFill>
              </a:rPr>
              <a:t> est </a:t>
            </a:r>
            <a:r>
              <a:rPr lang="fr-FR" sz="1200" b="1" dirty="0">
                <a:solidFill>
                  <a:schemeClr val="tx2">
                    <a:lumMod val="75000"/>
                    <a:lumOff val="25000"/>
                  </a:schemeClr>
                </a:solidFill>
              </a:rPr>
              <a:t>indispensable</a:t>
            </a:r>
          </a:p>
        </p:txBody>
      </p:sp>
      <p:sp>
        <p:nvSpPr>
          <p:cNvPr id="114" name="Text Box 1">
            <a:extLst>
              <a:ext uri="{FF2B5EF4-FFF2-40B4-BE49-F238E27FC236}">
                <a16:creationId xmlns:a16="http://schemas.microsoft.com/office/drawing/2014/main" id="{6C8D6A83-4345-4F02-B77F-BE4FB1A4988B}"/>
              </a:ext>
            </a:extLst>
          </p:cNvPr>
          <p:cNvSpPr txBox="1">
            <a:spLocks noChangeArrowheads="1"/>
          </p:cNvSpPr>
          <p:nvPr/>
        </p:nvSpPr>
        <p:spPr bwMode="auto">
          <a:xfrm>
            <a:off x="2357008" y="1725889"/>
            <a:ext cx="1368151" cy="79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Lucida Sans Unicode" pitchFamily="34" charset="0"/>
                <a:cs typeface="Lucida Sans Unicode" pitchFamily="34"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Lucida Sans Unicode" pitchFamily="34" charset="0"/>
                <a:cs typeface="Lucida Sans Unicode" pitchFamily="34"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Lucida Sans Unicode" pitchFamily="34" charset="0"/>
                <a:cs typeface="Lucida Sans Unicode" pitchFamily="34"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9pPr>
          </a:lstStyle>
          <a:p>
            <a:pPr eaLnBrk="1" hangingPunct="1">
              <a:spcBef>
                <a:spcPct val="0"/>
              </a:spcBef>
              <a:buClrTx/>
              <a:buFontTx/>
              <a:buNone/>
            </a:pPr>
            <a:r>
              <a:rPr lang="fr-FR" altLang="fr-FR" dirty="0">
                <a:solidFill>
                  <a:srgbClr val="92D050"/>
                </a:solidFill>
                <a:latin typeface="Impact" pitchFamily="34" charset="0"/>
              </a:rPr>
              <a:t>À terre</a:t>
            </a:r>
          </a:p>
        </p:txBody>
      </p:sp>
      <p:sp>
        <p:nvSpPr>
          <p:cNvPr id="115" name="Text Box 1">
            <a:extLst>
              <a:ext uri="{FF2B5EF4-FFF2-40B4-BE49-F238E27FC236}">
                <a16:creationId xmlns:a16="http://schemas.microsoft.com/office/drawing/2014/main" id="{6EB502CA-A0CD-4FF0-B5D6-8D656F2FF7FB}"/>
              </a:ext>
            </a:extLst>
          </p:cNvPr>
          <p:cNvSpPr txBox="1">
            <a:spLocks noChangeArrowheads="1"/>
          </p:cNvSpPr>
          <p:nvPr/>
        </p:nvSpPr>
        <p:spPr bwMode="auto">
          <a:xfrm>
            <a:off x="6713666" y="1701697"/>
            <a:ext cx="1368151" cy="79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Lucida Sans Unicode" pitchFamily="34" charset="0"/>
                <a:cs typeface="Lucida Sans Unicode" pitchFamily="34"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Lucida Sans Unicode" pitchFamily="34" charset="0"/>
                <a:cs typeface="Lucida Sans Unicode" pitchFamily="34"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Lucida Sans Unicode" pitchFamily="34" charset="0"/>
                <a:cs typeface="Lucida Sans Unicode" pitchFamily="34"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9pPr>
          </a:lstStyle>
          <a:p>
            <a:pPr eaLnBrk="1" hangingPunct="1">
              <a:spcBef>
                <a:spcPct val="0"/>
              </a:spcBef>
              <a:buClrTx/>
              <a:buFontTx/>
              <a:buNone/>
            </a:pPr>
            <a:r>
              <a:rPr lang="fr-FR" altLang="fr-FR" dirty="0">
                <a:solidFill>
                  <a:srgbClr val="00B0F0"/>
                </a:solidFill>
                <a:latin typeface="Impact" pitchFamily="34" charset="0"/>
              </a:rPr>
              <a:t>En mer</a:t>
            </a:r>
          </a:p>
        </p:txBody>
      </p:sp>
      <p:cxnSp>
        <p:nvCxnSpPr>
          <p:cNvPr id="116" name="Connecteur droit 115">
            <a:extLst>
              <a:ext uri="{FF2B5EF4-FFF2-40B4-BE49-F238E27FC236}">
                <a16:creationId xmlns:a16="http://schemas.microsoft.com/office/drawing/2014/main" id="{B020E309-3732-4D19-8C4C-7E35B504DD71}"/>
              </a:ext>
            </a:extLst>
          </p:cNvPr>
          <p:cNvCxnSpPr/>
          <p:nvPr/>
        </p:nvCxnSpPr>
        <p:spPr bwMode="auto">
          <a:xfrm>
            <a:off x="6146996" y="2064890"/>
            <a:ext cx="0" cy="237104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 name="Rectangle 135">
            <a:hlinkClick r:id="rId9" action="ppaction://hlinksldjump"/>
            <a:extLst>
              <a:ext uri="{FF2B5EF4-FFF2-40B4-BE49-F238E27FC236}">
                <a16:creationId xmlns:a16="http://schemas.microsoft.com/office/drawing/2014/main" id="{FFF0B902-9A7D-46D1-8BB8-8DABD5B87AD6}"/>
              </a:ext>
            </a:extLst>
          </p:cNvPr>
          <p:cNvSpPr/>
          <p:nvPr/>
        </p:nvSpPr>
        <p:spPr bwMode="auto">
          <a:xfrm>
            <a:off x="-2382" y="0"/>
            <a:ext cx="1054370" cy="261332"/>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ATNAV</a:t>
            </a:r>
          </a:p>
        </p:txBody>
      </p:sp>
      <p:sp>
        <p:nvSpPr>
          <p:cNvPr id="137" name="Rectangle 136">
            <a:hlinkClick r:id="rId10" action="ppaction://hlinksldjump"/>
            <a:extLst>
              <a:ext uri="{FF2B5EF4-FFF2-40B4-BE49-F238E27FC236}">
                <a16:creationId xmlns:a16="http://schemas.microsoft.com/office/drawing/2014/main" id="{B895A4B6-477F-49FC-B25E-3E9B9E9C1AD4}"/>
              </a:ext>
            </a:extLst>
          </p:cNvPr>
          <p:cNvSpPr/>
          <p:nvPr/>
        </p:nvSpPr>
        <p:spPr bwMode="auto">
          <a:xfrm>
            <a:off x="1053740" y="0"/>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Profil</a:t>
            </a:r>
          </a:p>
        </p:txBody>
      </p:sp>
      <p:sp>
        <p:nvSpPr>
          <p:cNvPr id="138" name="Rectangle 137">
            <a:hlinkClick r:id="rId11" action="ppaction://hlinksldjump"/>
            <a:extLst>
              <a:ext uri="{FF2B5EF4-FFF2-40B4-BE49-F238E27FC236}">
                <a16:creationId xmlns:a16="http://schemas.microsoft.com/office/drawing/2014/main" id="{1CBBAEAA-75BF-4A7B-9D7A-6B9EB236091C}"/>
              </a:ext>
            </a:extLst>
          </p:cNvPr>
          <p:cNvSpPr/>
          <p:nvPr/>
        </p:nvSpPr>
        <p:spPr bwMode="auto">
          <a:xfrm>
            <a:off x="2100099" y="-830"/>
            <a:ext cx="1047411" cy="26130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Parcours de recrutement</a:t>
            </a:r>
          </a:p>
        </p:txBody>
      </p:sp>
      <p:sp>
        <p:nvSpPr>
          <p:cNvPr id="139" name="Rectangle 138">
            <a:hlinkClick r:id="rId12" action="ppaction://hlinksldjump"/>
            <a:extLst>
              <a:ext uri="{FF2B5EF4-FFF2-40B4-BE49-F238E27FC236}">
                <a16:creationId xmlns:a16="http://schemas.microsoft.com/office/drawing/2014/main" id="{3D9B9109-4ABB-4BED-B098-EC9FA44B9058}"/>
              </a:ext>
            </a:extLst>
          </p:cNvPr>
          <p:cNvSpPr/>
          <p:nvPr/>
        </p:nvSpPr>
        <p:spPr bwMode="auto">
          <a:xfrm>
            <a:off x="3147650" y="0"/>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Tests / DE</a:t>
            </a:r>
          </a:p>
        </p:txBody>
      </p:sp>
      <p:sp>
        <p:nvSpPr>
          <p:cNvPr id="140" name="Rectangle 139">
            <a:hlinkClick r:id="rId13" action="ppaction://hlinksldjump"/>
            <a:extLst>
              <a:ext uri="{FF2B5EF4-FFF2-40B4-BE49-F238E27FC236}">
                <a16:creationId xmlns:a16="http://schemas.microsoft.com/office/drawing/2014/main" id="{5A125B14-FE42-4A50-9E4B-0B5A915626B1}"/>
              </a:ext>
            </a:extLst>
          </p:cNvPr>
          <p:cNvSpPr/>
          <p:nvPr/>
        </p:nvSpPr>
        <p:spPr bwMode="auto">
          <a:xfrm>
            <a:off x="4198790" y="0"/>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dirty="0">
                <a:solidFill>
                  <a:srgbClr val="32597A"/>
                </a:solidFill>
                <a:latin typeface="Arial" panose="020B0604020202020204" pitchFamily="34" charset="0"/>
                <a:cs typeface="Arial" panose="020B0604020202020204" pitchFamily="34" charset="0"/>
              </a:rPr>
              <a:t>Formation</a:t>
            </a:r>
          </a:p>
        </p:txBody>
      </p:sp>
      <p:sp>
        <p:nvSpPr>
          <p:cNvPr id="141" name="Rectangle 140">
            <a:hlinkClick r:id="rId3" action="ppaction://hlinksldjump"/>
            <a:extLst>
              <a:ext uri="{FF2B5EF4-FFF2-40B4-BE49-F238E27FC236}">
                <a16:creationId xmlns:a16="http://schemas.microsoft.com/office/drawing/2014/main" id="{6E739362-D50E-485B-9D93-1B28B31A7216}"/>
              </a:ext>
            </a:extLst>
          </p:cNvPr>
          <p:cNvSpPr/>
          <p:nvPr/>
        </p:nvSpPr>
        <p:spPr bwMode="auto">
          <a:xfrm>
            <a:off x="5242753" y="-830"/>
            <a:ext cx="1047411" cy="262161"/>
          </a:xfrm>
          <a:prstGeom prst="rect">
            <a:avLst/>
          </a:prstGeom>
          <a:solidFill>
            <a:srgbClr val="1D4159"/>
          </a:solid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b="1" dirty="0">
                <a:latin typeface="Arial" panose="020B0604020202020204" pitchFamily="34" charset="0"/>
                <a:cs typeface="Arial" panose="020B0604020202020204" pitchFamily="34" charset="0"/>
              </a:rPr>
              <a:t>Affectation</a:t>
            </a:r>
          </a:p>
        </p:txBody>
      </p:sp>
      <p:sp>
        <p:nvSpPr>
          <p:cNvPr id="142" name="Rectangle 141">
            <a:hlinkClick r:id="rId14" action="ppaction://hlinksldjump"/>
            <a:extLst>
              <a:ext uri="{FF2B5EF4-FFF2-40B4-BE49-F238E27FC236}">
                <a16:creationId xmlns:a16="http://schemas.microsoft.com/office/drawing/2014/main" id="{8CB4ECA5-6E74-4829-BEF7-6E0D3D85EAD0}"/>
              </a:ext>
            </a:extLst>
          </p:cNvPr>
          <p:cNvSpPr/>
          <p:nvPr/>
        </p:nvSpPr>
        <p:spPr bwMode="auto">
          <a:xfrm>
            <a:off x="6293389" y="0"/>
            <a:ext cx="1047411" cy="26216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En savoir +</a:t>
            </a:r>
          </a:p>
        </p:txBody>
      </p:sp>
      <p:sp>
        <p:nvSpPr>
          <p:cNvPr id="143" name="Rectangle 142">
            <a:hlinkClick r:id="rId15" action="ppaction://hlinksldjump"/>
            <a:extLst>
              <a:ext uri="{FF2B5EF4-FFF2-40B4-BE49-F238E27FC236}">
                <a16:creationId xmlns:a16="http://schemas.microsoft.com/office/drawing/2014/main" id="{3695919D-8787-4885-BB2B-E46672937C5C}"/>
              </a:ext>
            </a:extLst>
          </p:cNvPr>
          <p:cNvSpPr/>
          <p:nvPr/>
        </p:nvSpPr>
        <p:spPr bwMode="auto">
          <a:xfrm>
            <a:off x="7337996" y="0"/>
            <a:ext cx="1047411" cy="26216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Parcours Marine</a:t>
            </a:r>
          </a:p>
        </p:txBody>
      </p:sp>
      <p:pic>
        <p:nvPicPr>
          <p:cNvPr id="63" name="Image 62">
            <a:extLst>
              <a:ext uri="{FF2B5EF4-FFF2-40B4-BE49-F238E27FC236}">
                <a16:creationId xmlns:a16="http://schemas.microsoft.com/office/drawing/2014/main" id="{7D0F714B-C3E2-4F38-8A3E-4FB4906C899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713663" y="38521"/>
            <a:ext cx="200347" cy="200347"/>
          </a:xfrm>
          <a:prstGeom prst="rect">
            <a:avLst/>
          </a:prstGeom>
        </p:spPr>
      </p:pic>
      <p:sp>
        <p:nvSpPr>
          <p:cNvPr id="64" name="Rectangle 63">
            <a:hlinkClick r:id="rId17"/>
            <a:extLst>
              <a:ext uri="{FF2B5EF4-FFF2-40B4-BE49-F238E27FC236}">
                <a16:creationId xmlns:a16="http://schemas.microsoft.com/office/drawing/2014/main" id="{9D2E11B5-78C6-47DA-99AF-F789B7FC19C3}"/>
              </a:ext>
            </a:extLst>
          </p:cNvPr>
          <p:cNvSpPr/>
          <p:nvPr/>
        </p:nvSpPr>
        <p:spPr bwMode="auto">
          <a:xfrm>
            <a:off x="8385407" y="0"/>
            <a:ext cx="752585" cy="26047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fr-FR" sz="1200" dirty="0">
              <a:solidFill>
                <a:srgbClr val="214D6D"/>
              </a:solidFill>
              <a:latin typeface="Arial" panose="020B0604020202020204" pitchFamily="34" charset="0"/>
              <a:cs typeface="Arial" panose="020B0604020202020204" pitchFamily="34" charset="0"/>
            </a:endParaRPr>
          </a:p>
        </p:txBody>
      </p:sp>
      <p:pic>
        <p:nvPicPr>
          <p:cNvPr id="68" name="Image 67">
            <a:extLst>
              <a:ext uri="{FF2B5EF4-FFF2-40B4-BE49-F238E27FC236}">
                <a16:creationId xmlns:a16="http://schemas.microsoft.com/office/drawing/2014/main" id="{124B3DBB-71CE-1945-B7AF-0C524DCFED0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604448" y="6237312"/>
            <a:ext cx="460375" cy="563725"/>
          </a:xfrm>
          <a:prstGeom prst="rect">
            <a:avLst/>
          </a:prstGeom>
        </p:spPr>
      </p:pic>
      <p:pic>
        <p:nvPicPr>
          <p:cNvPr id="69" name="Image 68">
            <a:extLst>
              <a:ext uri="{FF2B5EF4-FFF2-40B4-BE49-F238E27FC236}">
                <a16:creationId xmlns:a16="http://schemas.microsoft.com/office/drawing/2014/main" id="{93216213-5EFA-4C4D-BEA2-4B55B0881AC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142321" y="6272326"/>
            <a:ext cx="421214" cy="563725"/>
          </a:xfrm>
          <a:prstGeom prst="rect">
            <a:avLst/>
          </a:prstGeom>
        </p:spPr>
      </p:pic>
      <p:pic>
        <p:nvPicPr>
          <p:cNvPr id="70" name="Image 69">
            <a:hlinkClick r:id="" action="ppaction://hlinkshowjump?jump=endshow"/>
            <a:extLst>
              <a:ext uri="{FF2B5EF4-FFF2-40B4-BE49-F238E27FC236}">
                <a16:creationId xmlns:a16="http://schemas.microsoft.com/office/drawing/2014/main" id="{45FD0CE9-715B-BE4B-AC02-C966E326EB1B}"/>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t="37875"/>
          <a:stretch/>
        </p:blipFill>
        <p:spPr>
          <a:xfrm>
            <a:off x="6994197" y="6620824"/>
            <a:ext cx="1071329" cy="176549"/>
          </a:xfrm>
          <a:prstGeom prst="rect">
            <a:avLst/>
          </a:prstGeom>
        </p:spPr>
      </p:pic>
      <p:pic>
        <p:nvPicPr>
          <p:cNvPr id="71" name="Image 70">
            <a:hlinkClick r:id="" action="ppaction://hlinkshowjump?jump=endshow"/>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rot="10800000">
            <a:off x="54205" y="6547953"/>
            <a:ext cx="274047" cy="274047"/>
          </a:xfrm>
          <a:prstGeom prst="rect">
            <a:avLst/>
          </a:prstGeom>
        </p:spPr>
      </p:pic>
      <p:sp>
        <p:nvSpPr>
          <p:cNvPr id="72" name="ZoneTexte 71">
            <a:hlinkClick r:id="" action="ppaction://hlinkshowjump?jump=endshow"/>
          </p:cNvPr>
          <p:cNvSpPr txBox="1"/>
          <p:nvPr/>
        </p:nvSpPr>
        <p:spPr>
          <a:xfrm>
            <a:off x="320902" y="6549225"/>
            <a:ext cx="1152128" cy="276999"/>
          </a:xfrm>
          <a:prstGeom prst="rect">
            <a:avLst/>
          </a:prstGeom>
          <a:noFill/>
        </p:spPr>
        <p:txBody>
          <a:bodyPr wrap="square" rtlCol="0">
            <a:spAutoFit/>
          </a:bodyPr>
          <a:lstStyle/>
          <a:p>
            <a:r>
              <a:rPr lang="fr-FR" sz="1200" b="1" dirty="0" smtClean="0">
                <a:solidFill>
                  <a:srgbClr val="024794"/>
                </a:solidFill>
              </a:rPr>
              <a:t>RETOUR</a:t>
            </a:r>
            <a:endParaRPr lang="fr-FR" b="1" dirty="0">
              <a:solidFill>
                <a:srgbClr val="024794"/>
              </a:solidFill>
            </a:endParaRPr>
          </a:p>
        </p:txBody>
      </p:sp>
    </p:spTree>
    <p:extLst>
      <p:ext uri="{BB962C8B-B14F-4D97-AF65-F5344CB8AC3E}">
        <p14:creationId xmlns:p14="http://schemas.microsoft.com/office/powerpoint/2010/main" val="108183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84342594-AD72-1146-8A67-03B23C5F6921}"/>
              </a:ext>
            </a:extLst>
          </p:cNvPr>
          <p:cNvSpPr txBox="1">
            <a:spLocks noChangeArrowheads="1"/>
          </p:cNvSpPr>
          <p:nvPr/>
        </p:nvSpPr>
        <p:spPr bwMode="auto">
          <a:xfrm>
            <a:off x="455612" y="274639"/>
            <a:ext cx="8228013" cy="994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Lucida Sans Unicode" pitchFamily="34" charset="0"/>
                <a:cs typeface="Lucida Sans Unicode" pitchFamily="34"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Lucida Sans Unicode" pitchFamily="34" charset="0"/>
                <a:cs typeface="Lucida Sans Unicode" pitchFamily="34"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Lucida Sans Unicode" pitchFamily="34" charset="0"/>
                <a:cs typeface="Lucida Sans Unicode" pitchFamily="34"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9pPr>
          </a:lstStyle>
          <a:p>
            <a:pPr eaLnBrk="1" hangingPunct="1">
              <a:spcBef>
                <a:spcPct val="0"/>
              </a:spcBef>
              <a:buClrTx/>
              <a:buFontTx/>
              <a:buNone/>
            </a:pPr>
            <a:r>
              <a:rPr lang="fr-FR" altLang="fr-FR" sz="4000" dirty="0">
                <a:solidFill>
                  <a:schemeClr val="bg1"/>
                </a:solidFill>
                <a:latin typeface="Impact" pitchFamily="34" charset="0"/>
              </a:rPr>
              <a:t>Pour aller plus loin</a:t>
            </a:r>
          </a:p>
        </p:txBody>
      </p:sp>
      <p:sp>
        <p:nvSpPr>
          <p:cNvPr id="10" name="Rectangle 9">
            <a:extLst>
              <a:ext uri="{FF2B5EF4-FFF2-40B4-BE49-F238E27FC236}">
                <a16:creationId xmlns:a16="http://schemas.microsoft.com/office/drawing/2014/main" id="{C94A983C-6789-1A47-8175-A13337470648}"/>
              </a:ext>
            </a:extLst>
          </p:cNvPr>
          <p:cNvSpPr/>
          <p:nvPr/>
        </p:nvSpPr>
        <p:spPr bwMode="auto">
          <a:xfrm>
            <a:off x="-2383" y="6093296"/>
            <a:ext cx="9146383" cy="7920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cxnSp>
        <p:nvCxnSpPr>
          <p:cNvPr id="28" name="Connecteur droit 27">
            <a:extLst>
              <a:ext uri="{FF2B5EF4-FFF2-40B4-BE49-F238E27FC236}">
                <a16:creationId xmlns:a16="http://schemas.microsoft.com/office/drawing/2014/main" id="{17E548E6-BAAB-46A5-A96E-F904E51D0294}"/>
              </a:ext>
            </a:extLst>
          </p:cNvPr>
          <p:cNvCxnSpPr/>
          <p:nvPr/>
        </p:nvCxnSpPr>
        <p:spPr bwMode="auto">
          <a:xfrm>
            <a:off x="-12799" y="1818033"/>
            <a:ext cx="7825159" cy="29348"/>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ZoneTexte 28">
            <a:extLst>
              <a:ext uri="{FF2B5EF4-FFF2-40B4-BE49-F238E27FC236}">
                <a16:creationId xmlns:a16="http://schemas.microsoft.com/office/drawing/2014/main" id="{16A579D1-DF22-4A81-AF8D-ED11417B4792}"/>
              </a:ext>
            </a:extLst>
          </p:cNvPr>
          <p:cNvSpPr txBox="1"/>
          <p:nvPr/>
        </p:nvSpPr>
        <p:spPr>
          <a:xfrm>
            <a:off x="343319" y="1391099"/>
            <a:ext cx="1492716" cy="369332"/>
          </a:xfrm>
          <a:prstGeom prst="rect">
            <a:avLst/>
          </a:prstGeom>
          <a:noFill/>
        </p:spPr>
        <p:txBody>
          <a:bodyPr wrap="none" rtlCol="0">
            <a:spAutoFit/>
          </a:bodyPr>
          <a:lstStyle/>
          <a:p>
            <a:r>
              <a:rPr lang="fr-FR" dirty="0">
                <a:solidFill>
                  <a:schemeClr val="tx2"/>
                </a:solidFill>
              </a:rPr>
              <a:t>Sur le métier</a:t>
            </a:r>
          </a:p>
        </p:txBody>
      </p:sp>
      <p:sp>
        <p:nvSpPr>
          <p:cNvPr id="30" name="ZoneTexte 29">
            <a:extLst>
              <a:ext uri="{FF2B5EF4-FFF2-40B4-BE49-F238E27FC236}">
                <a16:creationId xmlns:a16="http://schemas.microsoft.com/office/drawing/2014/main" id="{C7A0A3D8-0F4A-4D98-8395-63934E88D7CA}"/>
              </a:ext>
            </a:extLst>
          </p:cNvPr>
          <p:cNvSpPr txBox="1"/>
          <p:nvPr/>
        </p:nvSpPr>
        <p:spPr>
          <a:xfrm>
            <a:off x="322796" y="4844890"/>
            <a:ext cx="1556836" cy="369332"/>
          </a:xfrm>
          <a:prstGeom prst="rect">
            <a:avLst/>
          </a:prstGeom>
          <a:noFill/>
        </p:spPr>
        <p:txBody>
          <a:bodyPr wrap="none" rtlCol="0">
            <a:spAutoFit/>
          </a:bodyPr>
          <a:lstStyle/>
          <a:p>
            <a:r>
              <a:rPr lang="fr-FR" dirty="0">
                <a:solidFill>
                  <a:schemeClr val="tx2"/>
                </a:solidFill>
              </a:rPr>
              <a:t>Sur la Marine</a:t>
            </a:r>
          </a:p>
        </p:txBody>
      </p:sp>
      <p:sp>
        <p:nvSpPr>
          <p:cNvPr id="31" name="Ellipse 30">
            <a:extLst>
              <a:ext uri="{FF2B5EF4-FFF2-40B4-BE49-F238E27FC236}">
                <a16:creationId xmlns:a16="http://schemas.microsoft.com/office/drawing/2014/main" id="{207FA3B2-C287-455B-8F8C-A6DB47BA4809}"/>
              </a:ext>
            </a:extLst>
          </p:cNvPr>
          <p:cNvSpPr/>
          <p:nvPr/>
        </p:nvSpPr>
        <p:spPr bwMode="auto">
          <a:xfrm>
            <a:off x="138531" y="1472046"/>
            <a:ext cx="204788" cy="201623"/>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cxnSp>
        <p:nvCxnSpPr>
          <p:cNvPr id="32" name="Connecteur droit avec flèche 31">
            <a:extLst>
              <a:ext uri="{FF2B5EF4-FFF2-40B4-BE49-F238E27FC236}">
                <a16:creationId xmlns:a16="http://schemas.microsoft.com/office/drawing/2014/main" id="{2F582BDD-4153-4257-93E1-F19B2E0B0584}"/>
              </a:ext>
            </a:extLst>
          </p:cNvPr>
          <p:cNvCxnSpPr/>
          <p:nvPr/>
        </p:nvCxnSpPr>
        <p:spPr bwMode="auto">
          <a:xfrm>
            <a:off x="138531" y="1565463"/>
            <a:ext cx="153574" cy="0"/>
          </a:xfrm>
          <a:prstGeom prst="straightConnector1">
            <a:avLst/>
          </a:prstGeom>
          <a:solidFill>
            <a:srgbClr val="00B8FF"/>
          </a:solidFill>
          <a:ln w="9525" cap="flat" cmpd="sng" algn="ctr">
            <a:solidFill>
              <a:schemeClr val="bg1"/>
            </a:solidFill>
            <a:prstDash val="solid"/>
            <a:round/>
            <a:headEnd type="none" w="med" len="med"/>
            <a:tailEnd type="arrow"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Ellipse 32">
            <a:extLst>
              <a:ext uri="{FF2B5EF4-FFF2-40B4-BE49-F238E27FC236}">
                <a16:creationId xmlns:a16="http://schemas.microsoft.com/office/drawing/2014/main" id="{53C16A20-3849-4A3D-8187-C559B810BD3B}"/>
              </a:ext>
            </a:extLst>
          </p:cNvPr>
          <p:cNvSpPr/>
          <p:nvPr/>
        </p:nvSpPr>
        <p:spPr bwMode="auto">
          <a:xfrm>
            <a:off x="148570" y="4963365"/>
            <a:ext cx="204788" cy="201623"/>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cxnSp>
        <p:nvCxnSpPr>
          <p:cNvPr id="34" name="Connecteur droit avec flèche 33">
            <a:extLst>
              <a:ext uri="{FF2B5EF4-FFF2-40B4-BE49-F238E27FC236}">
                <a16:creationId xmlns:a16="http://schemas.microsoft.com/office/drawing/2014/main" id="{9DB328DE-E9B3-4DCB-84C4-5CCA4852FE57}"/>
              </a:ext>
            </a:extLst>
          </p:cNvPr>
          <p:cNvCxnSpPr/>
          <p:nvPr/>
        </p:nvCxnSpPr>
        <p:spPr bwMode="auto">
          <a:xfrm>
            <a:off x="148570" y="5056782"/>
            <a:ext cx="153574" cy="0"/>
          </a:xfrm>
          <a:prstGeom prst="straightConnector1">
            <a:avLst/>
          </a:prstGeom>
          <a:solidFill>
            <a:srgbClr val="00B8FF"/>
          </a:solidFill>
          <a:ln w="9525" cap="flat" cmpd="sng" algn="ctr">
            <a:solidFill>
              <a:schemeClr val="bg1"/>
            </a:solidFill>
            <a:prstDash val="solid"/>
            <a:round/>
            <a:headEnd type="none" w="med" len="med"/>
            <a:tailEnd type="arrow"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Connecteur droit 40">
            <a:extLst>
              <a:ext uri="{FF2B5EF4-FFF2-40B4-BE49-F238E27FC236}">
                <a16:creationId xmlns:a16="http://schemas.microsoft.com/office/drawing/2014/main" id="{B00AA51D-76F6-4B49-B5F5-12E2D51D069C}"/>
              </a:ext>
            </a:extLst>
          </p:cNvPr>
          <p:cNvCxnSpPr/>
          <p:nvPr/>
        </p:nvCxnSpPr>
        <p:spPr bwMode="auto">
          <a:xfrm>
            <a:off x="-2383" y="5274362"/>
            <a:ext cx="7825159" cy="29348"/>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Rectangle 25">
            <a:hlinkClick r:id="rId3" action="ppaction://hlinksldjump"/>
            <a:extLst>
              <a:ext uri="{FF2B5EF4-FFF2-40B4-BE49-F238E27FC236}">
                <a16:creationId xmlns:a16="http://schemas.microsoft.com/office/drawing/2014/main" id="{2D31397E-B208-4229-9922-221584BBCE94}"/>
              </a:ext>
            </a:extLst>
          </p:cNvPr>
          <p:cNvSpPr/>
          <p:nvPr/>
        </p:nvSpPr>
        <p:spPr bwMode="auto">
          <a:xfrm>
            <a:off x="-2382" y="0"/>
            <a:ext cx="1054370" cy="261332"/>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ATNAV</a:t>
            </a:r>
          </a:p>
        </p:txBody>
      </p:sp>
      <p:sp>
        <p:nvSpPr>
          <p:cNvPr id="42" name="Rectangle 41">
            <a:hlinkClick r:id="rId4" action="ppaction://hlinksldjump"/>
            <a:extLst>
              <a:ext uri="{FF2B5EF4-FFF2-40B4-BE49-F238E27FC236}">
                <a16:creationId xmlns:a16="http://schemas.microsoft.com/office/drawing/2014/main" id="{78FEE377-4151-43A7-BC6A-AA800702C503}"/>
              </a:ext>
            </a:extLst>
          </p:cNvPr>
          <p:cNvSpPr/>
          <p:nvPr/>
        </p:nvSpPr>
        <p:spPr bwMode="auto">
          <a:xfrm>
            <a:off x="1053740" y="0"/>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Profil</a:t>
            </a:r>
          </a:p>
        </p:txBody>
      </p:sp>
      <p:sp>
        <p:nvSpPr>
          <p:cNvPr id="43" name="Rectangle 42">
            <a:hlinkClick r:id="rId5" action="ppaction://hlinksldjump"/>
            <a:extLst>
              <a:ext uri="{FF2B5EF4-FFF2-40B4-BE49-F238E27FC236}">
                <a16:creationId xmlns:a16="http://schemas.microsoft.com/office/drawing/2014/main" id="{2F25FF3F-52C8-490D-AC51-5BCD8E97296C}"/>
              </a:ext>
            </a:extLst>
          </p:cNvPr>
          <p:cNvSpPr/>
          <p:nvPr/>
        </p:nvSpPr>
        <p:spPr bwMode="auto">
          <a:xfrm>
            <a:off x="2100099" y="-830"/>
            <a:ext cx="1047411" cy="26130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Parcours de recrutement</a:t>
            </a:r>
          </a:p>
        </p:txBody>
      </p:sp>
      <p:sp>
        <p:nvSpPr>
          <p:cNvPr id="44" name="Rectangle 43">
            <a:hlinkClick r:id="rId6" action="ppaction://hlinksldjump"/>
            <a:extLst>
              <a:ext uri="{FF2B5EF4-FFF2-40B4-BE49-F238E27FC236}">
                <a16:creationId xmlns:a16="http://schemas.microsoft.com/office/drawing/2014/main" id="{CFE2D8FC-19D8-456D-BF58-E10057184019}"/>
              </a:ext>
            </a:extLst>
          </p:cNvPr>
          <p:cNvSpPr/>
          <p:nvPr/>
        </p:nvSpPr>
        <p:spPr bwMode="auto">
          <a:xfrm>
            <a:off x="3147650" y="0"/>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Tests / DE</a:t>
            </a:r>
          </a:p>
        </p:txBody>
      </p:sp>
      <p:sp>
        <p:nvSpPr>
          <p:cNvPr id="45" name="Rectangle 44">
            <a:hlinkClick r:id="rId7" action="ppaction://hlinksldjump"/>
            <a:extLst>
              <a:ext uri="{FF2B5EF4-FFF2-40B4-BE49-F238E27FC236}">
                <a16:creationId xmlns:a16="http://schemas.microsoft.com/office/drawing/2014/main" id="{15E26A48-6B9F-44A5-9C79-1D0300F02D50}"/>
              </a:ext>
            </a:extLst>
          </p:cNvPr>
          <p:cNvSpPr/>
          <p:nvPr/>
        </p:nvSpPr>
        <p:spPr bwMode="auto">
          <a:xfrm>
            <a:off x="4198790" y="0"/>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dirty="0">
                <a:solidFill>
                  <a:srgbClr val="32597A"/>
                </a:solidFill>
                <a:latin typeface="Arial" panose="020B0604020202020204" pitchFamily="34" charset="0"/>
                <a:cs typeface="Arial" panose="020B0604020202020204" pitchFamily="34" charset="0"/>
              </a:rPr>
              <a:t>Formation</a:t>
            </a:r>
          </a:p>
        </p:txBody>
      </p:sp>
      <p:sp>
        <p:nvSpPr>
          <p:cNvPr id="46" name="Rectangle 45">
            <a:hlinkClick r:id="rId8" action="ppaction://hlinksldjump"/>
            <a:extLst>
              <a:ext uri="{FF2B5EF4-FFF2-40B4-BE49-F238E27FC236}">
                <a16:creationId xmlns:a16="http://schemas.microsoft.com/office/drawing/2014/main" id="{4710D7BA-F0CC-49C6-8748-22036F71F2D5}"/>
              </a:ext>
            </a:extLst>
          </p:cNvPr>
          <p:cNvSpPr/>
          <p:nvPr/>
        </p:nvSpPr>
        <p:spPr bwMode="auto">
          <a:xfrm>
            <a:off x="5242753" y="-830"/>
            <a:ext cx="1047411" cy="26216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dirty="0">
                <a:solidFill>
                  <a:srgbClr val="32597A"/>
                </a:solidFill>
                <a:latin typeface="Arial" panose="020B0604020202020204" pitchFamily="34" charset="0"/>
                <a:cs typeface="Arial" panose="020B0604020202020204" pitchFamily="34" charset="0"/>
              </a:rPr>
              <a:t>Affectation</a:t>
            </a:r>
          </a:p>
        </p:txBody>
      </p:sp>
      <p:sp>
        <p:nvSpPr>
          <p:cNvPr id="47" name="Rectangle 46">
            <a:hlinkClick r:id="rId9" action="ppaction://hlinksldjump"/>
            <a:extLst>
              <a:ext uri="{FF2B5EF4-FFF2-40B4-BE49-F238E27FC236}">
                <a16:creationId xmlns:a16="http://schemas.microsoft.com/office/drawing/2014/main" id="{1C419C2A-5309-43D9-8EF1-0BE3189F02F9}"/>
              </a:ext>
            </a:extLst>
          </p:cNvPr>
          <p:cNvSpPr/>
          <p:nvPr/>
        </p:nvSpPr>
        <p:spPr bwMode="auto">
          <a:xfrm>
            <a:off x="6293389" y="0"/>
            <a:ext cx="1047411" cy="262161"/>
          </a:xfrm>
          <a:prstGeom prst="rect">
            <a:avLst/>
          </a:prstGeom>
          <a:solidFill>
            <a:srgbClr val="1D4159"/>
          </a:solid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b="1" dirty="0">
                <a:latin typeface="Arial" panose="020B0604020202020204" pitchFamily="34" charset="0"/>
                <a:cs typeface="Arial" panose="020B0604020202020204" pitchFamily="34" charset="0"/>
              </a:rPr>
              <a:t>En savoir +</a:t>
            </a:r>
          </a:p>
        </p:txBody>
      </p:sp>
      <p:sp>
        <p:nvSpPr>
          <p:cNvPr id="48" name="Rectangle 47">
            <a:hlinkClick r:id="rId10" action="ppaction://hlinksldjump"/>
            <a:extLst>
              <a:ext uri="{FF2B5EF4-FFF2-40B4-BE49-F238E27FC236}">
                <a16:creationId xmlns:a16="http://schemas.microsoft.com/office/drawing/2014/main" id="{3C0B7B4D-3A47-4C82-ABC8-ACC1AF45DED1}"/>
              </a:ext>
            </a:extLst>
          </p:cNvPr>
          <p:cNvSpPr/>
          <p:nvPr/>
        </p:nvSpPr>
        <p:spPr bwMode="auto">
          <a:xfrm>
            <a:off x="7337996" y="0"/>
            <a:ext cx="1047411" cy="26216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Parcours Marine</a:t>
            </a:r>
          </a:p>
        </p:txBody>
      </p:sp>
      <p:pic>
        <p:nvPicPr>
          <p:cNvPr id="51" name="Image 50">
            <a:extLst>
              <a:ext uri="{FF2B5EF4-FFF2-40B4-BE49-F238E27FC236}">
                <a16:creationId xmlns:a16="http://schemas.microsoft.com/office/drawing/2014/main" id="{7D0F714B-C3E2-4F38-8A3E-4FB4906C899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13663" y="38521"/>
            <a:ext cx="200347" cy="200347"/>
          </a:xfrm>
          <a:prstGeom prst="rect">
            <a:avLst/>
          </a:prstGeom>
        </p:spPr>
      </p:pic>
      <p:sp>
        <p:nvSpPr>
          <p:cNvPr id="52" name="Rectangle 51">
            <a:hlinkClick r:id="rId12"/>
            <a:extLst>
              <a:ext uri="{FF2B5EF4-FFF2-40B4-BE49-F238E27FC236}">
                <a16:creationId xmlns:a16="http://schemas.microsoft.com/office/drawing/2014/main" id="{9D2E11B5-78C6-47DA-99AF-F789B7FC19C3}"/>
              </a:ext>
            </a:extLst>
          </p:cNvPr>
          <p:cNvSpPr/>
          <p:nvPr/>
        </p:nvSpPr>
        <p:spPr bwMode="auto">
          <a:xfrm>
            <a:off x="8385407" y="0"/>
            <a:ext cx="752585" cy="26047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fr-FR" sz="1200" dirty="0">
              <a:solidFill>
                <a:srgbClr val="214D6D"/>
              </a:solidFill>
              <a:latin typeface="Arial" panose="020B0604020202020204" pitchFamily="34" charset="0"/>
              <a:cs typeface="Arial" panose="020B0604020202020204" pitchFamily="34" charset="0"/>
            </a:endParaRPr>
          </a:p>
        </p:txBody>
      </p:sp>
      <p:pic>
        <p:nvPicPr>
          <p:cNvPr id="49" name="Image 48">
            <a:extLst>
              <a:ext uri="{FF2B5EF4-FFF2-40B4-BE49-F238E27FC236}">
                <a16:creationId xmlns:a16="http://schemas.microsoft.com/office/drawing/2014/main" id="{124B3DBB-71CE-1945-B7AF-0C524DCFED0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04448" y="6237312"/>
            <a:ext cx="460375" cy="563725"/>
          </a:xfrm>
          <a:prstGeom prst="rect">
            <a:avLst/>
          </a:prstGeom>
        </p:spPr>
      </p:pic>
      <p:pic>
        <p:nvPicPr>
          <p:cNvPr id="50" name="Image 49">
            <a:extLst>
              <a:ext uri="{FF2B5EF4-FFF2-40B4-BE49-F238E27FC236}">
                <a16:creationId xmlns:a16="http://schemas.microsoft.com/office/drawing/2014/main" id="{93216213-5EFA-4C4D-BEA2-4B55B0881AC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42321" y="6272326"/>
            <a:ext cx="421214" cy="563725"/>
          </a:xfrm>
          <a:prstGeom prst="rect">
            <a:avLst/>
          </a:prstGeom>
        </p:spPr>
      </p:pic>
      <p:pic>
        <p:nvPicPr>
          <p:cNvPr id="53" name="Image 52">
            <a:hlinkClick r:id="" action="ppaction://hlinkshowjump?jump=endshow"/>
            <a:extLst>
              <a:ext uri="{FF2B5EF4-FFF2-40B4-BE49-F238E27FC236}">
                <a16:creationId xmlns:a16="http://schemas.microsoft.com/office/drawing/2014/main" id="{45FD0CE9-715B-BE4B-AC02-C966E326EB1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t="37875"/>
          <a:stretch/>
        </p:blipFill>
        <p:spPr>
          <a:xfrm>
            <a:off x="6994197" y="6620824"/>
            <a:ext cx="1071329" cy="176549"/>
          </a:xfrm>
          <a:prstGeom prst="rect">
            <a:avLst/>
          </a:prstGeom>
        </p:spPr>
      </p:pic>
      <p:pic>
        <p:nvPicPr>
          <p:cNvPr id="54" name="Image 53">
            <a:hlinkClick r:id="" action="ppaction://hlinkshowjump?jump=endshow"/>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0800000">
            <a:off x="54205" y="6547953"/>
            <a:ext cx="274047" cy="274047"/>
          </a:xfrm>
          <a:prstGeom prst="rect">
            <a:avLst/>
          </a:prstGeom>
        </p:spPr>
      </p:pic>
      <p:sp>
        <p:nvSpPr>
          <p:cNvPr id="55" name="ZoneTexte 54">
            <a:hlinkClick r:id="" action="ppaction://hlinkshowjump?jump=endshow"/>
          </p:cNvPr>
          <p:cNvSpPr txBox="1"/>
          <p:nvPr/>
        </p:nvSpPr>
        <p:spPr>
          <a:xfrm>
            <a:off x="320902" y="6549225"/>
            <a:ext cx="1152128" cy="276999"/>
          </a:xfrm>
          <a:prstGeom prst="rect">
            <a:avLst/>
          </a:prstGeom>
          <a:noFill/>
        </p:spPr>
        <p:txBody>
          <a:bodyPr wrap="square" rtlCol="0">
            <a:spAutoFit/>
          </a:bodyPr>
          <a:lstStyle/>
          <a:p>
            <a:r>
              <a:rPr lang="fr-FR" sz="1200" b="1" dirty="0" smtClean="0">
                <a:solidFill>
                  <a:srgbClr val="024794"/>
                </a:solidFill>
              </a:rPr>
              <a:t>RETOUR</a:t>
            </a:r>
            <a:endParaRPr lang="fr-FR" b="1" dirty="0">
              <a:solidFill>
                <a:srgbClr val="024794"/>
              </a:solidFill>
            </a:endParaRPr>
          </a:p>
        </p:txBody>
      </p:sp>
      <p:sp>
        <p:nvSpPr>
          <p:cNvPr id="56" name="ZoneTexte 55">
            <a:extLst>
              <a:ext uri="{FF2B5EF4-FFF2-40B4-BE49-F238E27FC236}">
                <a16:creationId xmlns:a16="http://schemas.microsoft.com/office/drawing/2014/main" id="{3ED9ADA3-55E2-49E6-8B16-675827E204AB}"/>
              </a:ext>
            </a:extLst>
          </p:cNvPr>
          <p:cNvSpPr txBox="1"/>
          <p:nvPr/>
        </p:nvSpPr>
        <p:spPr>
          <a:xfrm>
            <a:off x="6150619" y="2166311"/>
            <a:ext cx="2740132" cy="523220"/>
          </a:xfrm>
          <a:prstGeom prst="rect">
            <a:avLst/>
          </a:prstGeom>
          <a:noFill/>
        </p:spPr>
        <p:txBody>
          <a:bodyPr wrap="square" rtlCol="0">
            <a:spAutoFit/>
          </a:bodyPr>
          <a:lstStyle/>
          <a:p>
            <a:r>
              <a:rPr lang="fr-FR" sz="1400" b="1" dirty="0" smtClean="0">
                <a:solidFill>
                  <a:schemeClr val="tx1"/>
                </a:solidFill>
                <a:latin typeface="Arial" panose="020B0604020202020204" pitchFamily="34" charset="0"/>
                <a:cs typeface="Arial" panose="020B0604020202020204" pitchFamily="34" charset="0"/>
              </a:rPr>
              <a:t>Posez </a:t>
            </a:r>
            <a:r>
              <a:rPr lang="fr-FR" sz="1400" b="1" dirty="0">
                <a:solidFill>
                  <a:schemeClr val="tx1"/>
                </a:solidFill>
                <a:latin typeface="Arial" panose="020B0604020202020204" pitchFamily="34" charset="0"/>
                <a:cs typeface="Arial" panose="020B0604020202020204" pitchFamily="34" charset="0"/>
              </a:rPr>
              <a:t>vos questions en </a:t>
            </a:r>
            <a:r>
              <a:rPr lang="fr-FR" sz="1400" b="1" dirty="0" smtClean="0">
                <a:solidFill>
                  <a:schemeClr val="tx1"/>
                </a:solidFill>
                <a:latin typeface="Arial" panose="020B0604020202020204" pitchFamily="34" charset="0"/>
                <a:cs typeface="Arial" panose="020B0604020202020204" pitchFamily="34" charset="0"/>
              </a:rPr>
              <a:t>ligne</a:t>
            </a:r>
          </a:p>
          <a:p>
            <a:endParaRPr lang="fr-FR" sz="1400" b="1" dirty="0">
              <a:solidFill>
                <a:schemeClr val="tx1"/>
              </a:solidFill>
              <a:latin typeface="Arial" panose="020B0604020202020204" pitchFamily="34" charset="0"/>
              <a:cs typeface="Arial" panose="020B0604020202020204" pitchFamily="34" charset="0"/>
            </a:endParaRPr>
          </a:p>
        </p:txBody>
      </p:sp>
      <p:grpSp>
        <p:nvGrpSpPr>
          <p:cNvPr id="57" name="Groupe 56"/>
          <p:cNvGrpSpPr/>
          <p:nvPr/>
        </p:nvGrpSpPr>
        <p:grpSpPr>
          <a:xfrm>
            <a:off x="92884" y="2157270"/>
            <a:ext cx="2591994" cy="1507720"/>
            <a:chOff x="136346" y="2003827"/>
            <a:chExt cx="2591994" cy="1507720"/>
          </a:xfrm>
        </p:grpSpPr>
        <p:sp>
          <p:nvSpPr>
            <p:cNvPr id="58" name="ZoneTexte 57">
              <a:extLst>
                <a:ext uri="{FF2B5EF4-FFF2-40B4-BE49-F238E27FC236}">
                  <a16:creationId xmlns:a16="http://schemas.microsoft.com/office/drawing/2014/main" id="{2789D572-5A9C-457A-B521-52F552A1A4B3}"/>
                </a:ext>
              </a:extLst>
            </p:cNvPr>
            <p:cNvSpPr txBox="1"/>
            <p:nvPr/>
          </p:nvSpPr>
          <p:spPr>
            <a:xfrm>
              <a:off x="136346" y="2003827"/>
              <a:ext cx="2591994" cy="307777"/>
            </a:xfrm>
            <a:prstGeom prst="rect">
              <a:avLst/>
            </a:prstGeom>
            <a:noFill/>
          </p:spPr>
          <p:txBody>
            <a:bodyPr wrap="square" rtlCol="0">
              <a:spAutoFit/>
            </a:bodyPr>
            <a:lstStyle/>
            <a:p>
              <a:r>
                <a:rPr lang="fr-FR" sz="1400" b="1" dirty="0" smtClean="0">
                  <a:solidFill>
                    <a:schemeClr val="tx1"/>
                  </a:solidFill>
                  <a:latin typeface="Arial" panose="020B0604020202020204" pitchFamily="34" charset="0"/>
                  <a:cs typeface="Arial" panose="020B0604020202020204" pitchFamily="34" charset="0"/>
                </a:rPr>
                <a:t>Visionner </a:t>
              </a:r>
              <a:r>
                <a:rPr lang="fr-FR" sz="1400" b="1" dirty="0">
                  <a:solidFill>
                    <a:schemeClr val="tx1"/>
                  </a:solidFill>
                  <a:latin typeface="Arial" panose="020B0604020202020204" pitchFamily="34" charset="0"/>
                  <a:cs typeface="Arial" panose="020B0604020202020204" pitchFamily="34" charset="0"/>
                </a:rPr>
                <a:t>la </a:t>
              </a:r>
              <a:r>
                <a:rPr lang="fr-FR" sz="1400" b="1" dirty="0" smtClean="0">
                  <a:solidFill>
                    <a:schemeClr val="tx1"/>
                  </a:solidFill>
                  <a:latin typeface="Arial" panose="020B0604020202020204" pitchFamily="34" charset="0"/>
                  <a:cs typeface="Arial" panose="020B0604020202020204" pitchFamily="34" charset="0"/>
                </a:rPr>
                <a:t>vidéo-portrait</a:t>
              </a:r>
            </a:p>
          </p:txBody>
        </p:sp>
        <p:pic>
          <p:nvPicPr>
            <p:cNvPr id="59" name="Image 58">
              <a:hlinkClick r:id="rId17"/>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33501" y="2506464"/>
              <a:ext cx="1005083" cy="1005083"/>
            </a:xfrm>
            <a:prstGeom prst="rect">
              <a:avLst/>
            </a:prstGeom>
          </p:spPr>
        </p:pic>
      </p:grpSp>
      <p:grpSp>
        <p:nvGrpSpPr>
          <p:cNvPr id="60" name="Groupe 59"/>
          <p:cNvGrpSpPr/>
          <p:nvPr/>
        </p:nvGrpSpPr>
        <p:grpSpPr>
          <a:xfrm>
            <a:off x="2796732" y="2129211"/>
            <a:ext cx="3225920" cy="1496410"/>
            <a:chOff x="2781053" y="2233203"/>
            <a:chExt cx="3225920" cy="1496410"/>
          </a:xfrm>
        </p:grpSpPr>
        <p:sp>
          <p:nvSpPr>
            <p:cNvPr id="61" name="ZoneTexte 60">
              <a:extLst>
                <a:ext uri="{FF2B5EF4-FFF2-40B4-BE49-F238E27FC236}">
                  <a16:creationId xmlns:a16="http://schemas.microsoft.com/office/drawing/2014/main" id="{3ED9ADA3-55E2-49E6-8B16-675827E204AB}"/>
                </a:ext>
              </a:extLst>
            </p:cNvPr>
            <p:cNvSpPr txBox="1"/>
            <p:nvPr/>
          </p:nvSpPr>
          <p:spPr>
            <a:xfrm>
              <a:off x="2781053" y="2233203"/>
              <a:ext cx="3225920" cy="477054"/>
            </a:xfrm>
            <a:prstGeom prst="rect">
              <a:avLst/>
            </a:prstGeom>
            <a:noFill/>
          </p:spPr>
          <p:txBody>
            <a:bodyPr wrap="square" rtlCol="0">
              <a:spAutoFit/>
            </a:bodyPr>
            <a:lstStyle/>
            <a:p>
              <a:r>
                <a:rPr lang="fr-FR" sz="1400" b="1" dirty="0" smtClean="0">
                  <a:solidFill>
                    <a:schemeClr val="tx1"/>
                  </a:solidFill>
                  <a:latin typeface="Arial" panose="020B0604020202020204" pitchFamily="34" charset="0"/>
                  <a:cs typeface="Arial" panose="020B0604020202020204" pitchFamily="34" charset="0"/>
                </a:rPr>
                <a:t>Échanger avec </a:t>
              </a:r>
              <a:r>
                <a:rPr lang="fr-FR" sz="1400" b="1" dirty="0">
                  <a:solidFill>
                    <a:schemeClr val="tx1"/>
                  </a:solidFill>
                  <a:latin typeface="Arial" panose="020B0604020202020204" pitchFamily="34" charset="0"/>
                  <a:cs typeface="Arial" panose="020B0604020202020204" pitchFamily="34" charset="0"/>
                </a:rPr>
                <a:t>nos </a:t>
              </a:r>
              <a:r>
                <a:rPr lang="fr-FR" sz="1400" b="1" dirty="0" smtClean="0">
                  <a:solidFill>
                    <a:schemeClr val="tx1"/>
                  </a:solidFill>
                  <a:latin typeface="Arial" panose="020B0604020202020204" pitchFamily="34" charset="0"/>
                  <a:cs typeface="Arial" panose="020B0604020202020204" pitchFamily="34" charset="0"/>
                </a:rPr>
                <a:t>ambassadeurs</a:t>
              </a:r>
            </a:p>
            <a:p>
              <a:r>
                <a:rPr lang="fr-FR" sz="1100" dirty="0" smtClean="0">
                  <a:solidFill>
                    <a:schemeClr val="tx1"/>
                  </a:solidFill>
                  <a:latin typeface="Arial" panose="020B0604020202020204" pitchFamily="34" charset="0"/>
                  <a:cs typeface="Arial" panose="020B0604020202020204" pitchFamily="34" charset="0"/>
                </a:rPr>
                <a:t>→ Plusieurs ATNAV sont présents !</a:t>
              </a:r>
            </a:p>
          </p:txBody>
        </p:sp>
        <p:pic>
          <p:nvPicPr>
            <p:cNvPr id="62" name="Image 61">
              <a:hlinkClick r:id="rId19"/>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993887" y="2854168"/>
              <a:ext cx="2695613" cy="875445"/>
            </a:xfrm>
            <a:prstGeom prst="rect">
              <a:avLst/>
            </a:prstGeom>
          </p:spPr>
        </p:pic>
      </p:grpSp>
      <p:pic>
        <p:nvPicPr>
          <p:cNvPr id="63" name="Image 62">
            <a:hlinkClick r:id="rId21"/>
            <a:extLst>
              <a:ext uri="{FF2B5EF4-FFF2-40B4-BE49-F238E27FC236}">
                <a16:creationId xmlns:a16="http://schemas.microsoft.com/office/drawing/2014/main" id="{528EF8B2-5975-4131-95FC-F573C67145CA}"/>
              </a:ext>
            </a:extLst>
          </p:cNvPr>
          <p:cNvPicPr>
            <a:picLocks noChangeAspect="1"/>
          </p:cNvPicPr>
          <p:nvPr/>
        </p:nvPicPr>
        <p:blipFill rotWithShape="1">
          <a:blip r:embed="rId22">
            <a:extLst>
              <a:ext uri="{28A0092B-C50C-407E-A947-70E740481C1C}">
                <a14:useLocalDpi xmlns:a14="http://schemas.microsoft.com/office/drawing/2010/main" val="0"/>
              </a:ext>
            </a:extLst>
          </a:blip>
          <a:srcRect t="38781" b="35457"/>
          <a:stretch/>
        </p:blipFill>
        <p:spPr>
          <a:xfrm>
            <a:off x="6314890" y="2937415"/>
            <a:ext cx="2248645" cy="579307"/>
          </a:xfrm>
          <a:prstGeom prst="rect">
            <a:avLst/>
          </a:prstGeom>
        </p:spPr>
      </p:pic>
      <p:pic>
        <p:nvPicPr>
          <p:cNvPr id="64" name="Image 6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195061" y="5458002"/>
            <a:ext cx="3275496" cy="585222"/>
          </a:xfrm>
          <a:prstGeom prst="rect">
            <a:avLst/>
          </a:prstGeom>
          <a:ln>
            <a:noFill/>
          </a:ln>
        </p:spPr>
      </p:pic>
      <p:pic>
        <p:nvPicPr>
          <p:cNvPr id="65" name="Image 64">
            <a:hlinkClick r:id="rId24"/>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65009" y="5521289"/>
            <a:ext cx="2705743" cy="471862"/>
          </a:xfrm>
          <a:prstGeom prst="rect">
            <a:avLst/>
          </a:prstGeom>
        </p:spPr>
      </p:pic>
      <p:sp>
        <p:nvSpPr>
          <p:cNvPr id="38" name="ZoneTexte 37">
            <a:hlinkClick r:id="rId26"/>
            <a:extLst>
              <a:ext uri="{FF2B5EF4-FFF2-40B4-BE49-F238E27FC236}">
                <a16:creationId xmlns:a16="http://schemas.microsoft.com/office/drawing/2014/main" id="{2789D572-5A9C-457A-B521-52F552A1A4B3}"/>
              </a:ext>
            </a:extLst>
          </p:cNvPr>
          <p:cNvSpPr txBox="1"/>
          <p:nvPr/>
        </p:nvSpPr>
        <p:spPr>
          <a:xfrm>
            <a:off x="2206340" y="4079375"/>
            <a:ext cx="5246785" cy="307777"/>
          </a:xfrm>
          <a:prstGeom prst="rect">
            <a:avLst/>
          </a:prstGeom>
          <a:noFill/>
        </p:spPr>
        <p:txBody>
          <a:bodyPr wrap="square" rtlCol="0">
            <a:spAutoFit/>
          </a:bodyPr>
          <a:lstStyle/>
          <a:p>
            <a:r>
              <a:rPr lang="fr-FR" sz="1400" b="1" dirty="0" smtClean="0">
                <a:solidFill>
                  <a:schemeClr val="tx1"/>
                </a:solidFill>
                <a:latin typeface="Arial" panose="020B0604020202020204" pitchFamily="34" charset="0"/>
                <a:cs typeface="Arial" panose="020B0604020202020204" pitchFamily="34" charset="0"/>
              </a:rPr>
              <a:t>Dossier de présentation du Service Logistique de la Marine</a:t>
            </a:r>
            <a:endParaRPr lang="fr-FR" sz="1400" b="1" dirty="0" smtClean="0">
              <a:solidFill>
                <a:schemeClr val="tx1"/>
              </a:solidFill>
              <a:latin typeface="Arial" panose="020B0604020202020204" pitchFamily="34" charset="0"/>
              <a:cs typeface="Arial" panose="020B0604020202020204" pitchFamily="34" charset="0"/>
            </a:endParaRPr>
          </a:p>
        </p:txBody>
      </p:sp>
      <p:pic>
        <p:nvPicPr>
          <p:cNvPr id="3" name="Image 2">
            <a:hlinkClick r:id="rId26"/>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712461" y="3995155"/>
            <a:ext cx="493879" cy="493879"/>
          </a:xfrm>
          <a:prstGeom prst="rect">
            <a:avLst/>
          </a:prstGeom>
        </p:spPr>
      </p:pic>
      <p:sp>
        <p:nvSpPr>
          <p:cNvPr id="5" name="Rectangle 4">
            <a:hlinkClick r:id="rId26"/>
          </p:cNvPr>
          <p:cNvSpPr/>
          <p:nvPr/>
        </p:nvSpPr>
        <p:spPr bwMode="auto">
          <a:xfrm>
            <a:off x="1619548" y="3911472"/>
            <a:ext cx="6161254" cy="686936"/>
          </a:xfrm>
          <a:prstGeom prst="rect">
            <a:avLst/>
          </a:prstGeom>
          <a:noFill/>
          <a:ln w="19050" cap="flat" cmpd="sng" algn="ctr">
            <a:solidFill>
              <a:srgbClr val="7FAEF4"/>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2242851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D12EE89-9517-AE41-A80D-6025BFCBFED6}"/>
              </a:ext>
            </a:extLst>
          </p:cNvPr>
          <p:cNvSpPr/>
          <p:nvPr/>
        </p:nvSpPr>
        <p:spPr bwMode="auto">
          <a:xfrm>
            <a:off x="-19518" y="6063138"/>
            <a:ext cx="9144000" cy="792088"/>
          </a:xfrm>
          <a:prstGeom prst="rect">
            <a:avLst/>
          </a:prstGeom>
          <a:solidFill>
            <a:srgbClr val="ECECE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sp>
        <p:nvSpPr>
          <p:cNvPr id="41" name="Text Box 1"/>
          <p:cNvSpPr txBox="1">
            <a:spLocks noChangeArrowheads="1"/>
          </p:cNvSpPr>
          <p:nvPr/>
        </p:nvSpPr>
        <p:spPr bwMode="auto">
          <a:xfrm>
            <a:off x="455612" y="274639"/>
            <a:ext cx="8228013" cy="994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Lucida Sans Unicode" pitchFamily="34" charset="0"/>
                <a:cs typeface="Lucida Sans Unicode" pitchFamily="34"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Lucida Sans Unicode" pitchFamily="34" charset="0"/>
                <a:cs typeface="Lucida Sans Unicode" pitchFamily="34"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Lucida Sans Unicode" pitchFamily="34" charset="0"/>
                <a:cs typeface="Lucida Sans Unicode" pitchFamily="34"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9pPr>
          </a:lstStyle>
          <a:p>
            <a:pPr eaLnBrk="1" hangingPunct="1">
              <a:spcBef>
                <a:spcPct val="0"/>
              </a:spcBef>
              <a:buClrTx/>
              <a:buFontTx/>
              <a:buNone/>
            </a:pPr>
            <a:r>
              <a:rPr lang="fr-FR" altLang="fr-FR" sz="4000" dirty="0">
                <a:solidFill>
                  <a:schemeClr val="bg1"/>
                </a:solidFill>
                <a:latin typeface="Impact" pitchFamily="34" charset="0"/>
              </a:rPr>
              <a:t>Votre parcours dans la Marine </a:t>
            </a:r>
            <a:r>
              <a:rPr lang="fr-FR" altLang="fr-FR" dirty="0">
                <a:solidFill>
                  <a:schemeClr val="bg1"/>
                </a:solidFill>
                <a:latin typeface="Impact" pitchFamily="34" charset="0"/>
              </a:rPr>
              <a:t>1/2</a:t>
            </a:r>
          </a:p>
        </p:txBody>
      </p:sp>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t="1479" b="-1"/>
          <a:stretch/>
        </p:blipFill>
        <p:spPr>
          <a:xfrm>
            <a:off x="2415107" y="1257101"/>
            <a:ext cx="6708916" cy="4680238"/>
          </a:xfrm>
          <a:prstGeom prst="rect">
            <a:avLst/>
          </a:prstGeom>
        </p:spPr>
      </p:pic>
      <p:cxnSp>
        <p:nvCxnSpPr>
          <p:cNvPr id="27" name="Connecteur droit 26"/>
          <p:cNvCxnSpPr/>
          <p:nvPr/>
        </p:nvCxnSpPr>
        <p:spPr bwMode="auto">
          <a:xfrm flipH="1">
            <a:off x="5701796" y="5874221"/>
            <a:ext cx="12844" cy="996891"/>
          </a:xfrm>
          <a:prstGeom prst="line">
            <a:avLst/>
          </a:prstGeom>
          <a:solidFill>
            <a:srgbClr val="00B8FF"/>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ZoneTexte 12"/>
          <p:cNvSpPr txBox="1"/>
          <p:nvPr/>
        </p:nvSpPr>
        <p:spPr>
          <a:xfrm>
            <a:off x="5090011" y="6327411"/>
            <a:ext cx="1299591" cy="369332"/>
          </a:xfrm>
          <a:prstGeom prst="rect">
            <a:avLst/>
          </a:prstGeom>
          <a:solidFill>
            <a:srgbClr val="82B8E0"/>
          </a:solidFill>
        </p:spPr>
        <p:txBody>
          <a:bodyPr wrap="square" rtlCol="0">
            <a:spAutoFit/>
          </a:bodyPr>
          <a:lstStyle/>
          <a:p>
            <a:pPr algn="ctr"/>
            <a:r>
              <a:rPr lang="fr-FR" sz="900" dirty="0">
                <a:solidFill>
                  <a:srgbClr val="354A7B"/>
                </a:solidFill>
              </a:rPr>
              <a:t>Recrutement par</a:t>
            </a:r>
          </a:p>
          <a:p>
            <a:pPr algn="ctr"/>
            <a:r>
              <a:rPr lang="fr-FR" sz="900" b="1" dirty="0">
                <a:solidFill>
                  <a:srgbClr val="354A7B"/>
                </a:solidFill>
              </a:rPr>
              <a:t>Ecole de Maistrance</a:t>
            </a:r>
          </a:p>
        </p:txBody>
      </p:sp>
      <p:cxnSp>
        <p:nvCxnSpPr>
          <p:cNvPr id="77" name="Connecteur droit 76"/>
          <p:cNvCxnSpPr/>
          <p:nvPr/>
        </p:nvCxnSpPr>
        <p:spPr bwMode="auto">
          <a:xfrm>
            <a:off x="5836761" y="3332136"/>
            <a:ext cx="571340" cy="473854"/>
          </a:xfrm>
          <a:prstGeom prst="line">
            <a:avLst/>
          </a:prstGeom>
          <a:solidFill>
            <a:srgbClr val="00B8FF"/>
          </a:solidFill>
          <a:ln w="3175" cap="flat" cmpd="sng" algn="ctr">
            <a:solidFill>
              <a:srgbClr val="0C484C"/>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ZoneTexte 48"/>
          <p:cNvSpPr txBox="1"/>
          <p:nvPr/>
        </p:nvSpPr>
        <p:spPr>
          <a:xfrm>
            <a:off x="5064845" y="5966534"/>
            <a:ext cx="1299590" cy="230832"/>
          </a:xfrm>
          <a:prstGeom prst="rect">
            <a:avLst/>
          </a:prstGeom>
          <a:solidFill>
            <a:srgbClr val="82B8E0"/>
          </a:solidFill>
        </p:spPr>
        <p:txBody>
          <a:bodyPr wrap="square" rtlCol="0">
            <a:spAutoFit/>
          </a:bodyPr>
          <a:lstStyle/>
          <a:p>
            <a:pPr algn="ctr"/>
            <a:r>
              <a:rPr lang="fr-FR" sz="900" dirty="0">
                <a:solidFill>
                  <a:srgbClr val="354A7B"/>
                </a:solidFill>
              </a:rPr>
              <a:t>FIOM + BAT</a:t>
            </a:r>
          </a:p>
        </p:txBody>
      </p:sp>
      <p:cxnSp>
        <p:nvCxnSpPr>
          <p:cNvPr id="67" name="Connecteur droit 66"/>
          <p:cNvCxnSpPr/>
          <p:nvPr/>
        </p:nvCxnSpPr>
        <p:spPr bwMode="auto">
          <a:xfrm flipH="1">
            <a:off x="4380282" y="5848494"/>
            <a:ext cx="13555" cy="1022618"/>
          </a:xfrm>
          <a:prstGeom prst="line">
            <a:avLst/>
          </a:prstGeom>
          <a:solidFill>
            <a:srgbClr val="00B8FF"/>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ZoneTexte 51"/>
          <p:cNvSpPr txBox="1"/>
          <p:nvPr/>
        </p:nvSpPr>
        <p:spPr>
          <a:xfrm>
            <a:off x="3816537" y="5966534"/>
            <a:ext cx="1224136" cy="230832"/>
          </a:xfrm>
          <a:prstGeom prst="rect">
            <a:avLst/>
          </a:prstGeom>
          <a:solidFill>
            <a:srgbClr val="CDE5F3"/>
          </a:solidFill>
        </p:spPr>
        <p:txBody>
          <a:bodyPr wrap="square" rtlCol="0">
            <a:spAutoFit/>
          </a:bodyPr>
          <a:lstStyle/>
          <a:p>
            <a:pPr algn="ctr"/>
            <a:r>
              <a:rPr lang="fr-FR" sz="900" dirty="0">
                <a:solidFill>
                  <a:srgbClr val="354A7B"/>
                </a:solidFill>
              </a:rPr>
              <a:t>FIE + FEM</a:t>
            </a:r>
          </a:p>
        </p:txBody>
      </p:sp>
      <p:cxnSp>
        <p:nvCxnSpPr>
          <p:cNvPr id="82" name="Connecteur droit 81"/>
          <p:cNvCxnSpPr/>
          <p:nvPr/>
        </p:nvCxnSpPr>
        <p:spPr bwMode="auto">
          <a:xfrm flipH="1">
            <a:off x="3056631" y="5868604"/>
            <a:ext cx="13555" cy="1022618"/>
          </a:xfrm>
          <a:prstGeom prst="line">
            <a:avLst/>
          </a:prstGeom>
          <a:solidFill>
            <a:srgbClr val="00B8FF"/>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ZoneTexte 56"/>
          <p:cNvSpPr txBox="1"/>
          <p:nvPr/>
        </p:nvSpPr>
        <p:spPr>
          <a:xfrm>
            <a:off x="3840709" y="6307132"/>
            <a:ext cx="1224136" cy="369332"/>
          </a:xfrm>
          <a:prstGeom prst="rect">
            <a:avLst/>
          </a:prstGeom>
          <a:solidFill>
            <a:srgbClr val="CDE5F3"/>
          </a:solidFill>
        </p:spPr>
        <p:txBody>
          <a:bodyPr wrap="square" rtlCol="0">
            <a:spAutoFit/>
          </a:bodyPr>
          <a:lstStyle/>
          <a:p>
            <a:pPr algn="ctr"/>
            <a:r>
              <a:rPr lang="fr-FR" sz="900" dirty="0">
                <a:solidFill>
                  <a:srgbClr val="354A7B"/>
                </a:solidFill>
              </a:rPr>
              <a:t>Recrutement par </a:t>
            </a:r>
            <a:r>
              <a:rPr lang="fr-FR" sz="900" b="1" dirty="0">
                <a:solidFill>
                  <a:srgbClr val="354A7B"/>
                </a:solidFill>
              </a:rPr>
              <a:t>Ecole des matelots</a:t>
            </a:r>
          </a:p>
        </p:txBody>
      </p:sp>
      <p:sp>
        <p:nvSpPr>
          <p:cNvPr id="58" name="ZoneTexte 57"/>
          <p:cNvSpPr txBox="1"/>
          <p:nvPr/>
        </p:nvSpPr>
        <p:spPr>
          <a:xfrm>
            <a:off x="2415566" y="6337627"/>
            <a:ext cx="1327765" cy="369332"/>
          </a:xfrm>
          <a:prstGeom prst="rect">
            <a:avLst/>
          </a:prstGeom>
          <a:solidFill>
            <a:srgbClr val="CDE5F3"/>
          </a:solidFill>
        </p:spPr>
        <p:txBody>
          <a:bodyPr wrap="square" rtlCol="0">
            <a:spAutoFit/>
          </a:bodyPr>
          <a:lstStyle/>
          <a:p>
            <a:pPr algn="ctr"/>
            <a:r>
              <a:rPr lang="fr-FR" sz="900" dirty="0">
                <a:solidFill>
                  <a:srgbClr val="354A7B"/>
                </a:solidFill>
              </a:rPr>
              <a:t>Formation</a:t>
            </a:r>
            <a:r>
              <a:rPr lang="fr-FR" sz="900" b="1" dirty="0">
                <a:solidFill>
                  <a:srgbClr val="354A7B"/>
                </a:solidFill>
              </a:rPr>
              <a:t> </a:t>
            </a:r>
          </a:p>
          <a:p>
            <a:pPr algn="ctr"/>
            <a:r>
              <a:rPr lang="fr-FR" sz="900" b="1" dirty="0">
                <a:solidFill>
                  <a:srgbClr val="354A7B"/>
                </a:solidFill>
              </a:rPr>
              <a:t>Ecole des mousses</a:t>
            </a:r>
          </a:p>
        </p:txBody>
      </p:sp>
      <p:sp>
        <p:nvSpPr>
          <p:cNvPr id="94" name="ZoneTexte 93"/>
          <p:cNvSpPr txBox="1"/>
          <p:nvPr/>
        </p:nvSpPr>
        <p:spPr>
          <a:xfrm>
            <a:off x="710342" y="2665022"/>
            <a:ext cx="3842140" cy="461665"/>
          </a:xfrm>
          <a:prstGeom prst="rect">
            <a:avLst/>
          </a:prstGeom>
          <a:noFill/>
        </p:spPr>
        <p:txBody>
          <a:bodyPr wrap="square" rtlCol="0">
            <a:spAutoFit/>
          </a:bodyPr>
          <a:lstStyle/>
          <a:p>
            <a:pPr algn="just"/>
            <a:r>
              <a:rPr lang="fr-FR" sz="1200" b="1" dirty="0">
                <a:solidFill>
                  <a:schemeClr val="tx1"/>
                </a:solidFill>
              </a:rPr>
              <a:t>64% </a:t>
            </a:r>
            <a:r>
              <a:rPr lang="fr-FR" sz="1200" dirty="0">
                <a:solidFill>
                  <a:schemeClr val="tx1"/>
                </a:solidFill>
              </a:rPr>
              <a:t>des officiers mariniers sont d’anciens matelots</a:t>
            </a:r>
          </a:p>
          <a:p>
            <a:pPr algn="just"/>
            <a:r>
              <a:rPr lang="fr-FR" sz="1200" b="1" dirty="0">
                <a:solidFill>
                  <a:schemeClr val="tx1"/>
                </a:solidFill>
              </a:rPr>
              <a:t>39% </a:t>
            </a:r>
            <a:r>
              <a:rPr lang="fr-FR" sz="1200" dirty="0">
                <a:solidFill>
                  <a:schemeClr val="tx1"/>
                </a:solidFill>
              </a:rPr>
              <a:t>des officiers sont d’anciens officiers mariniers</a:t>
            </a:r>
          </a:p>
        </p:txBody>
      </p:sp>
      <p:grpSp>
        <p:nvGrpSpPr>
          <p:cNvPr id="95" name="Groupe 94"/>
          <p:cNvGrpSpPr/>
          <p:nvPr/>
        </p:nvGrpSpPr>
        <p:grpSpPr>
          <a:xfrm>
            <a:off x="200278" y="1448769"/>
            <a:ext cx="2856353" cy="307777"/>
            <a:chOff x="4703763" y="1412776"/>
            <a:chExt cx="2856353" cy="307777"/>
          </a:xfrm>
        </p:grpSpPr>
        <p:sp>
          <p:nvSpPr>
            <p:cNvPr id="96" name="ZoneTexte 95"/>
            <p:cNvSpPr txBox="1"/>
            <p:nvPr/>
          </p:nvSpPr>
          <p:spPr>
            <a:xfrm>
              <a:off x="4703763" y="1412776"/>
              <a:ext cx="2856353" cy="307777"/>
            </a:xfrm>
            <a:prstGeom prst="rect">
              <a:avLst/>
            </a:prstGeom>
            <a:noFill/>
          </p:spPr>
          <p:txBody>
            <a:bodyPr wrap="square" rtlCol="0">
              <a:spAutoFit/>
            </a:bodyPr>
            <a:lstStyle/>
            <a:p>
              <a:r>
                <a:rPr lang="fr-FR" sz="1050" dirty="0">
                  <a:solidFill>
                    <a:schemeClr val="tx1"/>
                  </a:solidFill>
                  <a:latin typeface="Arial Black" panose="020B0A04020102020204" pitchFamily="34" charset="0"/>
                </a:rPr>
                <a:t>       </a:t>
              </a:r>
              <a:r>
                <a:rPr lang="fr-FR" sz="1400" b="1" dirty="0">
                  <a:solidFill>
                    <a:srgbClr val="0E3978"/>
                  </a:solidFill>
                  <a:latin typeface="Arial Black" panose="020B0A04020102020204" pitchFamily="34" charset="0"/>
                </a:rPr>
                <a:t>La formation continue </a:t>
              </a:r>
              <a:endParaRPr lang="fr-FR" sz="700" b="1" dirty="0">
                <a:solidFill>
                  <a:schemeClr val="tx1"/>
                </a:solidFill>
                <a:latin typeface="Arial" panose="020B0604020202020204" pitchFamily="34" charset="0"/>
                <a:cs typeface="Arial" panose="020B0604020202020204" pitchFamily="34" charset="0"/>
              </a:endParaRPr>
            </a:p>
          </p:txBody>
        </p:sp>
        <p:grpSp>
          <p:nvGrpSpPr>
            <p:cNvPr id="97" name="Groupe 96"/>
            <p:cNvGrpSpPr>
              <a:grpSpLocks noChangeAspect="1"/>
            </p:cNvGrpSpPr>
            <p:nvPr/>
          </p:nvGrpSpPr>
          <p:grpSpPr>
            <a:xfrm>
              <a:off x="4818310" y="1446227"/>
              <a:ext cx="204788" cy="201623"/>
              <a:chOff x="4139952" y="3537974"/>
              <a:chExt cx="144016" cy="144016"/>
            </a:xfrm>
          </p:grpSpPr>
          <p:sp>
            <p:nvSpPr>
              <p:cNvPr id="98" name="Ellipse 97"/>
              <p:cNvSpPr/>
              <p:nvPr/>
            </p:nvSpPr>
            <p:spPr bwMode="auto">
              <a:xfrm>
                <a:off x="4139952" y="3537974"/>
                <a:ext cx="144016" cy="144016"/>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cxnSp>
            <p:nvCxnSpPr>
              <p:cNvPr id="99" name="Connecteur droit avec flèche 98"/>
              <p:cNvCxnSpPr/>
              <p:nvPr/>
            </p:nvCxnSpPr>
            <p:spPr bwMode="auto">
              <a:xfrm>
                <a:off x="4139952" y="3604700"/>
                <a:ext cx="108000" cy="0"/>
              </a:xfrm>
              <a:prstGeom prst="straightConnector1">
                <a:avLst/>
              </a:prstGeom>
              <a:solidFill>
                <a:srgbClr val="00B8FF"/>
              </a:solidFill>
              <a:ln w="9525" cap="flat" cmpd="sng" algn="ctr">
                <a:solidFill>
                  <a:schemeClr val="bg1"/>
                </a:solidFill>
                <a:prstDash val="solid"/>
                <a:round/>
                <a:headEnd type="none" w="med" len="med"/>
                <a:tailEnd type="arrow"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pic>
        <p:nvPicPr>
          <p:cNvPr id="71" name="Imag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411" y="3387492"/>
            <a:ext cx="483615" cy="483615"/>
          </a:xfrm>
          <a:prstGeom prst="rect">
            <a:avLst/>
          </a:prstGeom>
        </p:spPr>
      </p:pic>
      <p:sp>
        <p:nvSpPr>
          <p:cNvPr id="101" name="ZoneTexte 100"/>
          <p:cNvSpPr txBox="1"/>
          <p:nvPr/>
        </p:nvSpPr>
        <p:spPr>
          <a:xfrm>
            <a:off x="760976" y="3473945"/>
            <a:ext cx="2082434" cy="276999"/>
          </a:xfrm>
          <a:prstGeom prst="rect">
            <a:avLst/>
          </a:prstGeom>
          <a:noFill/>
        </p:spPr>
        <p:txBody>
          <a:bodyPr wrap="square" rtlCol="0">
            <a:spAutoFit/>
          </a:bodyPr>
          <a:lstStyle/>
          <a:p>
            <a:pPr algn="just"/>
            <a:r>
              <a:rPr lang="fr-FR" sz="1200" b="1" dirty="0">
                <a:solidFill>
                  <a:schemeClr val="tx1"/>
                </a:solidFill>
              </a:rPr>
              <a:t>Large éventail de cursus</a:t>
            </a:r>
          </a:p>
        </p:txBody>
      </p:sp>
      <p:sp>
        <p:nvSpPr>
          <p:cNvPr id="103" name="ZoneTexte 102"/>
          <p:cNvSpPr txBox="1"/>
          <p:nvPr/>
        </p:nvSpPr>
        <p:spPr>
          <a:xfrm>
            <a:off x="752482" y="2010147"/>
            <a:ext cx="3325251" cy="461665"/>
          </a:xfrm>
          <a:prstGeom prst="rect">
            <a:avLst/>
          </a:prstGeom>
          <a:noFill/>
        </p:spPr>
        <p:txBody>
          <a:bodyPr wrap="square" rtlCol="0">
            <a:spAutoFit/>
          </a:bodyPr>
          <a:lstStyle/>
          <a:p>
            <a:pPr algn="just"/>
            <a:r>
              <a:rPr lang="fr-FR" sz="1200" b="1" dirty="0">
                <a:solidFill>
                  <a:schemeClr val="tx1"/>
                </a:solidFill>
              </a:rPr>
              <a:t>Acquisition de compétences </a:t>
            </a:r>
            <a:r>
              <a:rPr lang="fr-FR" sz="1200" dirty="0">
                <a:solidFill>
                  <a:schemeClr val="tx1"/>
                </a:solidFill>
              </a:rPr>
              <a:t>tout au long de la carrière pour accéder à d’autres fonctions</a:t>
            </a:r>
          </a:p>
        </p:txBody>
      </p:sp>
      <p:pic>
        <p:nvPicPr>
          <p:cNvPr id="72" name="Image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126" y="1976219"/>
            <a:ext cx="411433" cy="459783"/>
          </a:xfrm>
          <a:prstGeom prst="rect">
            <a:avLst/>
          </a:prstGeom>
        </p:spPr>
      </p:pic>
      <p:pic>
        <p:nvPicPr>
          <p:cNvPr id="73" name="Image 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683" y="4031863"/>
            <a:ext cx="471200" cy="471200"/>
          </a:xfrm>
          <a:prstGeom prst="rect">
            <a:avLst/>
          </a:prstGeom>
        </p:spPr>
      </p:pic>
      <p:sp>
        <p:nvSpPr>
          <p:cNvPr id="104" name="ZoneTexte 103"/>
          <p:cNvSpPr txBox="1"/>
          <p:nvPr/>
        </p:nvSpPr>
        <p:spPr>
          <a:xfrm>
            <a:off x="710342" y="4061283"/>
            <a:ext cx="1959954" cy="461665"/>
          </a:xfrm>
          <a:prstGeom prst="rect">
            <a:avLst/>
          </a:prstGeom>
          <a:noFill/>
        </p:spPr>
        <p:txBody>
          <a:bodyPr wrap="square" rtlCol="0">
            <a:spAutoFit/>
          </a:bodyPr>
          <a:lstStyle/>
          <a:p>
            <a:pPr algn="just"/>
            <a:r>
              <a:rPr lang="fr-FR" sz="1200" b="1" dirty="0">
                <a:solidFill>
                  <a:schemeClr val="tx1"/>
                </a:solidFill>
              </a:rPr>
              <a:t>Ascension</a:t>
            </a:r>
            <a:r>
              <a:rPr lang="fr-FR" sz="1200" dirty="0">
                <a:solidFill>
                  <a:schemeClr val="tx1"/>
                </a:solidFill>
              </a:rPr>
              <a:t> sociale et professionnelle accessible</a:t>
            </a:r>
          </a:p>
        </p:txBody>
      </p:sp>
      <p:cxnSp>
        <p:nvCxnSpPr>
          <p:cNvPr id="76" name="Connecteur droit 75"/>
          <p:cNvCxnSpPr/>
          <p:nvPr/>
        </p:nvCxnSpPr>
        <p:spPr bwMode="auto">
          <a:xfrm>
            <a:off x="5233310" y="3553991"/>
            <a:ext cx="170861" cy="525884"/>
          </a:xfrm>
          <a:prstGeom prst="line">
            <a:avLst/>
          </a:prstGeom>
          <a:solidFill>
            <a:srgbClr val="00B8FF"/>
          </a:solidFill>
          <a:ln w="3175" cap="flat" cmpd="sng" algn="ctr">
            <a:solidFill>
              <a:srgbClr val="0C484C"/>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4" name="Image 7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0499" y="2667062"/>
            <a:ext cx="493440" cy="493440"/>
          </a:xfrm>
          <a:prstGeom prst="rect">
            <a:avLst/>
          </a:prstGeom>
        </p:spPr>
      </p:pic>
      <p:cxnSp>
        <p:nvCxnSpPr>
          <p:cNvPr id="34" name="Connecteur droit 33"/>
          <p:cNvCxnSpPr/>
          <p:nvPr/>
        </p:nvCxnSpPr>
        <p:spPr bwMode="auto">
          <a:xfrm flipH="1">
            <a:off x="4313463" y="3650595"/>
            <a:ext cx="234712" cy="601346"/>
          </a:xfrm>
          <a:prstGeom prst="line">
            <a:avLst/>
          </a:prstGeom>
          <a:solidFill>
            <a:srgbClr val="00B8FF"/>
          </a:solidFill>
          <a:ln w="3175" cap="flat" cmpd="sng" algn="ctr">
            <a:solidFill>
              <a:srgbClr val="0C484C"/>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Connecteur droit avec flèche 46"/>
          <p:cNvCxnSpPr/>
          <p:nvPr/>
        </p:nvCxnSpPr>
        <p:spPr bwMode="auto">
          <a:xfrm flipV="1">
            <a:off x="5707039" y="2651756"/>
            <a:ext cx="508527" cy="76940"/>
          </a:xfrm>
          <a:prstGeom prst="straightConnector1">
            <a:avLst/>
          </a:prstGeom>
          <a:solidFill>
            <a:srgbClr val="00B8FF"/>
          </a:solidFill>
          <a:ln w="3175" cap="flat" cmpd="sng" algn="ctr">
            <a:solidFill>
              <a:srgbClr val="0C484C"/>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7" name="Image 36"/>
          <p:cNvPicPr>
            <a:picLocks noChangeAspect="1"/>
          </p:cNvPicPr>
          <p:nvPr/>
        </p:nvPicPr>
        <p:blipFill rotWithShape="1">
          <a:blip r:embed="rId7" cstate="print">
            <a:extLst>
              <a:ext uri="{28A0092B-C50C-407E-A947-70E740481C1C}">
                <a14:useLocalDpi xmlns:a14="http://schemas.microsoft.com/office/drawing/2010/main" val="0"/>
              </a:ext>
            </a:extLst>
          </a:blip>
          <a:srcRect b="73100"/>
          <a:stretch/>
        </p:blipFill>
        <p:spPr>
          <a:xfrm rot="19890530" flipH="1">
            <a:off x="4307405" y="2750667"/>
            <a:ext cx="1397123" cy="469318"/>
          </a:xfrm>
          <a:prstGeom prst="rect">
            <a:avLst/>
          </a:prstGeom>
          <a:ln>
            <a:noFill/>
          </a:ln>
        </p:spPr>
      </p:pic>
      <p:sp>
        <p:nvSpPr>
          <p:cNvPr id="38" name="ZoneTexte 37"/>
          <p:cNvSpPr txBox="1"/>
          <p:nvPr/>
        </p:nvSpPr>
        <p:spPr>
          <a:xfrm rot="19990230">
            <a:off x="4586158" y="3131523"/>
            <a:ext cx="1294304" cy="272415"/>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1000" i="1" dirty="0"/>
              <a:t>Concours internes</a:t>
            </a:r>
          </a:p>
        </p:txBody>
      </p:sp>
      <p:sp>
        <p:nvSpPr>
          <p:cNvPr id="46" name="Rectangle 45">
            <a:hlinkClick r:id="rId8" action="ppaction://hlinksldjump"/>
            <a:extLst>
              <a:ext uri="{FF2B5EF4-FFF2-40B4-BE49-F238E27FC236}">
                <a16:creationId xmlns:a16="http://schemas.microsoft.com/office/drawing/2014/main" id="{125D9E07-12E2-4312-A30F-31E633BA13E8}"/>
              </a:ext>
            </a:extLst>
          </p:cNvPr>
          <p:cNvSpPr/>
          <p:nvPr/>
        </p:nvSpPr>
        <p:spPr bwMode="auto">
          <a:xfrm>
            <a:off x="-2382" y="0"/>
            <a:ext cx="1054370" cy="261332"/>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ATNAV</a:t>
            </a:r>
          </a:p>
        </p:txBody>
      </p:sp>
      <p:sp>
        <p:nvSpPr>
          <p:cNvPr id="48" name="Rectangle 47">
            <a:hlinkClick r:id="rId9" action="ppaction://hlinksldjump"/>
            <a:extLst>
              <a:ext uri="{FF2B5EF4-FFF2-40B4-BE49-F238E27FC236}">
                <a16:creationId xmlns:a16="http://schemas.microsoft.com/office/drawing/2014/main" id="{2D20FD40-05DB-4FD9-A605-53AC78704BC7}"/>
              </a:ext>
            </a:extLst>
          </p:cNvPr>
          <p:cNvSpPr/>
          <p:nvPr/>
        </p:nvSpPr>
        <p:spPr bwMode="auto">
          <a:xfrm>
            <a:off x="1053740" y="0"/>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Profil</a:t>
            </a:r>
          </a:p>
        </p:txBody>
      </p:sp>
      <p:sp>
        <p:nvSpPr>
          <p:cNvPr id="50" name="Rectangle 49">
            <a:hlinkClick r:id="rId10" action="ppaction://hlinksldjump"/>
            <a:extLst>
              <a:ext uri="{FF2B5EF4-FFF2-40B4-BE49-F238E27FC236}">
                <a16:creationId xmlns:a16="http://schemas.microsoft.com/office/drawing/2014/main" id="{3F9D48BD-A02F-476B-9620-8480360744C3}"/>
              </a:ext>
            </a:extLst>
          </p:cNvPr>
          <p:cNvSpPr/>
          <p:nvPr/>
        </p:nvSpPr>
        <p:spPr bwMode="auto">
          <a:xfrm>
            <a:off x="2100099" y="-830"/>
            <a:ext cx="1047411" cy="26130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Parcours de recrutement</a:t>
            </a:r>
          </a:p>
        </p:txBody>
      </p:sp>
      <p:sp>
        <p:nvSpPr>
          <p:cNvPr id="51" name="Rectangle 50">
            <a:hlinkClick r:id="rId11" action="ppaction://hlinksldjump"/>
            <a:extLst>
              <a:ext uri="{FF2B5EF4-FFF2-40B4-BE49-F238E27FC236}">
                <a16:creationId xmlns:a16="http://schemas.microsoft.com/office/drawing/2014/main" id="{8A1AA478-D348-4DA1-92CB-76E4FF666A90}"/>
              </a:ext>
            </a:extLst>
          </p:cNvPr>
          <p:cNvSpPr/>
          <p:nvPr/>
        </p:nvSpPr>
        <p:spPr bwMode="auto">
          <a:xfrm>
            <a:off x="3147650" y="0"/>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Tests / DE</a:t>
            </a:r>
          </a:p>
        </p:txBody>
      </p:sp>
      <p:sp>
        <p:nvSpPr>
          <p:cNvPr id="56" name="Rectangle 55">
            <a:hlinkClick r:id="rId12" action="ppaction://hlinksldjump"/>
            <a:extLst>
              <a:ext uri="{FF2B5EF4-FFF2-40B4-BE49-F238E27FC236}">
                <a16:creationId xmlns:a16="http://schemas.microsoft.com/office/drawing/2014/main" id="{075F810F-CEAC-4168-BBE1-706D22F9265A}"/>
              </a:ext>
            </a:extLst>
          </p:cNvPr>
          <p:cNvSpPr/>
          <p:nvPr/>
        </p:nvSpPr>
        <p:spPr bwMode="auto">
          <a:xfrm>
            <a:off x="4198790" y="0"/>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dirty="0">
                <a:solidFill>
                  <a:srgbClr val="32597A"/>
                </a:solidFill>
                <a:latin typeface="Arial" panose="020B0604020202020204" pitchFamily="34" charset="0"/>
                <a:cs typeface="Arial" panose="020B0604020202020204" pitchFamily="34" charset="0"/>
              </a:rPr>
              <a:t>Formation</a:t>
            </a:r>
          </a:p>
        </p:txBody>
      </p:sp>
      <p:sp>
        <p:nvSpPr>
          <p:cNvPr id="59" name="Rectangle 58">
            <a:hlinkClick r:id="rId13" action="ppaction://hlinksldjump"/>
            <a:extLst>
              <a:ext uri="{FF2B5EF4-FFF2-40B4-BE49-F238E27FC236}">
                <a16:creationId xmlns:a16="http://schemas.microsoft.com/office/drawing/2014/main" id="{DED9CBF0-6164-414B-B0B3-564860499522}"/>
              </a:ext>
            </a:extLst>
          </p:cNvPr>
          <p:cNvSpPr/>
          <p:nvPr/>
        </p:nvSpPr>
        <p:spPr bwMode="auto">
          <a:xfrm>
            <a:off x="5242753" y="-830"/>
            <a:ext cx="1047411" cy="26216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dirty="0">
                <a:solidFill>
                  <a:srgbClr val="32597A"/>
                </a:solidFill>
                <a:latin typeface="Arial" panose="020B0604020202020204" pitchFamily="34" charset="0"/>
                <a:cs typeface="Arial" panose="020B0604020202020204" pitchFamily="34" charset="0"/>
              </a:rPr>
              <a:t>Affectation</a:t>
            </a:r>
          </a:p>
        </p:txBody>
      </p:sp>
      <p:sp>
        <p:nvSpPr>
          <p:cNvPr id="60" name="Rectangle 59">
            <a:hlinkClick r:id="rId14" action="ppaction://hlinksldjump"/>
            <a:extLst>
              <a:ext uri="{FF2B5EF4-FFF2-40B4-BE49-F238E27FC236}">
                <a16:creationId xmlns:a16="http://schemas.microsoft.com/office/drawing/2014/main" id="{3279506E-8E1A-46DC-8A68-A452DD56F861}"/>
              </a:ext>
            </a:extLst>
          </p:cNvPr>
          <p:cNvSpPr/>
          <p:nvPr/>
        </p:nvSpPr>
        <p:spPr bwMode="auto">
          <a:xfrm>
            <a:off x="6293389" y="0"/>
            <a:ext cx="1047411" cy="26216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dirty="0">
                <a:solidFill>
                  <a:srgbClr val="32597A"/>
                </a:solidFill>
                <a:latin typeface="Arial" panose="020B0604020202020204" pitchFamily="34" charset="0"/>
                <a:cs typeface="Arial" panose="020B0604020202020204" pitchFamily="34" charset="0"/>
              </a:rPr>
              <a:t>En savoir +</a:t>
            </a:r>
          </a:p>
        </p:txBody>
      </p:sp>
      <p:sp>
        <p:nvSpPr>
          <p:cNvPr id="78" name="Rectangle 77">
            <a:hlinkClick r:id="rId15" action="ppaction://hlinksldjump"/>
            <a:extLst>
              <a:ext uri="{FF2B5EF4-FFF2-40B4-BE49-F238E27FC236}">
                <a16:creationId xmlns:a16="http://schemas.microsoft.com/office/drawing/2014/main" id="{F975358B-C14E-489F-9EA1-A25E242E955F}"/>
              </a:ext>
            </a:extLst>
          </p:cNvPr>
          <p:cNvSpPr/>
          <p:nvPr/>
        </p:nvSpPr>
        <p:spPr bwMode="auto">
          <a:xfrm>
            <a:off x="7337996" y="0"/>
            <a:ext cx="1047411" cy="262161"/>
          </a:xfrm>
          <a:prstGeom prst="rect">
            <a:avLst/>
          </a:prstGeom>
          <a:solidFill>
            <a:srgbClr val="1D4159"/>
          </a:solid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b="1" dirty="0">
                <a:latin typeface="Arial" panose="020B0604020202020204" pitchFamily="34" charset="0"/>
                <a:cs typeface="Arial" panose="020B0604020202020204" pitchFamily="34" charset="0"/>
              </a:rPr>
              <a:t>Parcours Marine</a:t>
            </a:r>
          </a:p>
        </p:txBody>
      </p:sp>
      <p:pic>
        <p:nvPicPr>
          <p:cNvPr id="61" name="Image 60">
            <a:extLst>
              <a:ext uri="{FF2B5EF4-FFF2-40B4-BE49-F238E27FC236}">
                <a16:creationId xmlns:a16="http://schemas.microsoft.com/office/drawing/2014/main" id="{7D0F714B-C3E2-4F38-8A3E-4FB4906C899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713663" y="38521"/>
            <a:ext cx="200347" cy="200347"/>
          </a:xfrm>
          <a:prstGeom prst="rect">
            <a:avLst/>
          </a:prstGeom>
        </p:spPr>
      </p:pic>
      <p:sp>
        <p:nvSpPr>
          <p:cNvPr id="62" name="Rectangle 61">
            <a:hlinkClick r:id="rId17"/>
            <a:extLst>
              <a:ext uri="{FF2B5EF4-FFF2-40B4-BE49-F238E27FC236}">
                <a16:creationId xmlns:a16="http://schemas.microsoft.com/office/drawing/2014/main" id="{9D2E11B5-78C6-47DA-99AF-F789B7FC19C3}"/>
              </a:ext>
            </a:extLst>
          </p:cNvPr>
          <p:cNvSpPr/>
          <p:nvPr/>
        </p:nvSpPr>
        <p:spPr bwMode="auto">
          <a:xfrm>
            <a:off x="8385407" y="0"/>
            <a:ext cx="752585" cy="26047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fr-FR" sz="1200" dirty="0">
              <a:solidFill>
                <a:srgbClr val="214D6D"/>
              </a:solidFill>
              <a:latin typeface="Arial" panose="020B0604020202020204" pitchFamily="34" charset="0"/>
              <a:cs typeface="Arial" panose="020B0604020202020204" pitchFamily="34" charset="0"/>
            </a:endParaRPr>
          </a:p>
        </p:txBody>
      </p:sp>
      <p:pic>
        <p:nvPicPr>
          <p:cNvPr id="63" name="Image 62">
            <a:extLst>
              <a:ext uri="{FF2B5EF4-FFF2-40B4-BE49-F238E27FC236}">
                <a16:creationId xmlns:a16="http://schemas.microsoft.com/office/drawing/2014/main" id="{124B3DBB-71CE-1945-B7AF-0C524DCFED0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604448" y="6237312"/>
            <a:ext cx="460375" cy="563725"/>
          </a:xfrm>
          <a:prstGeom prst="rect">
            <a:avLst/>
          </a:prstGeom>
        </p:spPr>
      </p:pic>
      <p:pic>
        <p:nvPicPr>
          <p:cNvPr id="64" name="Image 63">
            <a:extLst>
              <a:ext uri="{FF2B5EF4-FFF2-40B4-BE49-F238E27FC236}">
                <a16:creationId xmlns:a16="http://schemas.microsoft.com/office/drawing/2014/main" id="{93216213-5EFA-4C4D-BEA2-4B55B0881AC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142321" y="6272326"/>
            <a:ext cx="421214" cy="563725"/>
          </a:xfrm>
          <a:prstGeom prst="rect">
            <a:avLst/>
          </a:prstGeom>
        </p:spPr>
      </p:pic>
      <p:pic>
        <p:nvPicPr>
          <p:cNvPr id="65" name="Image 64">
            <a:hlinkClick r:id="" action="ppaction://hlinkshowjump?jump=endshow"/>
            <a:extLst>
              <a:ext uri="{FF2B5EF4-FFF2-40B4-BE49-F238E27FC236}">
                <a16:creationId xmlns:a16="http://schemas.microsoft.com/office/drawing/2014/main" id="{45FD0CE9-715B-BE4B-AC02-C966E326EB1B}"/>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t="37875"/>
          <a:stretch/>
        </p:blipFill>
        <p:spPr>
          <a:xfrm>
            <a:off x="6994197" y="6620824"/>
            <a:ext cx="1071329" cy="176549"/>
          </a:xfrm>
          <a:prstGeom prst="rect">
            <a:avLst/>
          </a:prstGeom>
        </p:spPr>
      </p:pic>
      <p:pic>
        <p:nvPicPr>
          <p:cNvPr id="66" name="Image 65">
            <a:hlinkClick r:id="" action="ppaction://hlinkshowjump?jump=endshow"/>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rot="10800000">
            <a:off x="54205" y="6547953"/>
            <a:ext cx="274047" cy="274047"/>
          </a:xfrm>
          <a:prstGeom prst="rect">
            <a:avLst/>
          </a:prstGeom>
        </p:spPr>
      </p:pic>
      <p:sp>
        <p:nvSpPr>
          <p:cNvPr id="68" name="ZoneTexte 67">
            <a:hlinkClick r:id="" action="ppaction://hlinkshowjump?jump=endshow"/>
          </p:cNvPr>
          <p:cNvSpPr txBox="1"/>
          <p:nvPr/>
        </p:nvSpPr>
        <p:spPr>
          <a:xfrm>
            <a:off x="320902" y="6549225"/>
            <a:ext cx="1152128" cy="276999"/>
          </a:xfrm>
          <a:prstGeom prst="rect">
            <a:avLst/>
          </a:prstGeom>
          <a:noFill/>
        </p:spPr>
        <p:txBody>
          <a:bodyPr wrap="square" rtlCol="0">
            <a:spAutoFit/>
          </a:bodyPr>
          <a:lstStyle/>
          <a:p>
            <a:r>
              <a:rPr lang="fr-FR" sz="1200" b="1" dirty="0" smtClean="0">
                <a:solidFill>
                  <a:srgbClr val="024794"/>
                </a:solidFill>
              </a:rPr>
              <a:t>RETOUR</a:t>
            </a:r>
            <a:endParaRPr lang="fr-FR" b="1" dirty="0">
              <a:solidFill>
                <a:srgbClr val="024794"/>
              </a:solidFill>
            </a:endParaRPr>
          </a:p>
        </p:txBody>
      </p:sp>
      <p:sp>
        <p:nvSpPr>
          <p:cNvPr id="69" name="Flèche gauche 68">
            <a:hlinkClick r:id="" action="ppaction://hlinkshowjump?jump=nextslide"/>
          </p:cNvPr>
          <p:cNvSpPr/>
          <p:nvPr/>
        </p:nvSpPr>
        <p:spPr bwMode="auto">
          <a:xfrm flipH="1">
            <a:off x="7240748" y="6152348"/>
            <a:ext cx="503555" cy="395605"/>
          </a:xfrm>
          <a:prstGeom prst="leftArrow">
            <a:avLst/>
          </a:prstGeom>
          <a:solidFill>
            <a:srgbClr val="9C08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endParaRPr lang="fr-FR"/>
          </a:p>
        </p:txBody>
      </p:sp>
    </p:spTree>
    <p:extLst>
      <p:ext uri="{BB962C8B-B14F-4D97-AF65-F5344CB8AC3E}">
        <p14:creationId xmlns:p14="http://schemas.microsoft.com/office/powerpoint/2010/main" val="2276034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D12EE89-9517-AE41-A80D-6025BFCBFED6}"/>
              </a:ext>
            </a:extLst>
          </p:cNvPr>
          <p:cNvSpPr/>
          <p:nvPr/>
        </p:nvSpPr>
        <p:spPr bwMode="auto">
          <a:xfrm>
            <a:off x="21348" y="6065912"/>
            <a:ext cx="9144000" cy="792088"/>
          </a:xfrm>
          <a:prstGeom prst="rect">
            <a:avLst/>
          </a:prstGeom>
          <a:solidFill>
            <a:srgbClr val="ECECE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sp>
        <p:nvSpPr>
          <p:cNvPr id="41" name="Text Box 1"/>
          <p:cNvSpPr txBox="1">
            <a:spLocks noChangeArrowheads="1"/>
          </p:cNvSpPr>
          <p:nvPr/>
        </p:nvSpPr>
        <p:spPr bwMode="auto">
          <a:xfrm>
            <a:off x="455612" y="274639"/>
            <a:ext cx="8228013" cy="994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Lucida Sans Unicode" pitchFamily="34" charset="0"/>
                <a:cs typeface="Lucida Sans Unicode" pitchFamily="34"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Lucida Sans Unicode" pitchFamily="34" charset="0"/>
                <a:cs typeface="Lucida Sans Unicode" pitchFamily="34"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Lucida Sans Unicode" pitchFamily="34" charset="0"/>
                <a:cs typeface="Lucida Sans Unicode" pitchFamily="34"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9pPr>
          </a:lstStyle>
          <a:p>
            <a:pPr eaLnBrk="1" hangingPunct="1">
              <a:spcBef>
                <a:spcPct val="0"/>
              </a:spcBef>
              <a:buClrTx/>
              <a:buFontTx/>
              <a:buNone/>
            </a:pPr>
            <a:r>
              <a:rPr lang="fr-FR" altLang="fr-FR" sz="4000" dirty="0">
                <a:solidFill>
                  <a:schemeClr val="bg1"/>
                </a:solidFill>
                <a:latin typeface="Impact" pitchFamily="34" charset="0"/>
              </a:rPr>
              <a:t>Votre parcours après la Marine </a:t>
            </a:r>
            <a:r>
              <a:rPr lang="fr-FR" altLang="fr-FR" dirty="0">
                <a:solidFill>
                  <a:schemeClr val="bg1"/>
                </a:solidFill>
                <a:latin typeface="Impact" pitchFamily="34" charset="0"/>
              </a:rPr>
              <a:t>2/2</a:t>
            </a:r>
          </a:p>
        </p:txBody>
      </p:sp>
      <p:grpSp>
        <p:nvGrpSpPr>
          <p:cNvPr id="84" name="Groupe 83"/>
          <p:cNvGrpSpPr/>
          <p:nvPr/>
        </p:nvGrpSpPr>
        <p:grpSpPr>
          <a:xfrm>
            <a:off x="-5643" y="1382522"/>
            <a:ext cx="6737884" cy="307777"/>
            <a:chOff x="4703764" y="1412776"/>
            <a:chExt cx="7012573" cy="307777"/>
          </a:xfrm>
        </p:grpSpPr>
        <p:sp>
          <p:nvSpPr>
            <p:cNvPr id="86" name="ZoneTexte 85"/>
            <p:cNvSpPr txBox="1"/>
            <p:nvPr/>
          </p:nvSpPr>
          <p:spPr>
            <a:xfrm>
              <a:off x="4703764" y="1412776"/>
              <a:ext cx="7012573" cy="307777"/>
            </a:xfrm>
            <a:prstGeom prst="rect">
              <a:avLst/>
            </a:prstGeom>
            <a:noFill/>
          </p:spPr>
          <p:txBody>
            <a:bodyPr wrap="square" rtlCol="0">
              <a:spAutoFit/>
            </a:bodyPr>
            <a:lstStyle/>
            <a:p>
              <a:r>
                <a:rPr lang="fr-FR" sz="1050" dirty="0">
                  <a:solidFill>
                    <a:schemeClr val="tx1"/>
                  </a:solidFill>
                  <a:latin typeface="Arial Black" panose="020B0A04020102020204" pitchFamily="34" charset="0"/>
                </a:rPr>
                <a:t>       </a:t>
              </a:r>
              <a:r>
                <a:rPr lang="fr-FR" sz="1400" b="1" dirty="0">
                  <a:solidFill>
                    <a:srgbClr val="0E3978"/>
                  </a:solidFill>
                  <a:latin typeface="Arial Black" panose="020B0A04020102020204" pitchFamily="34" charset="0"/>
                </a:rPr>
                <a:t>Une reconnaissance des diplômes et de l’expérience acquise</a:t>
              </a:r>
              <a:endParaRPr lang="fr-FR" sz="700" b="1" dirty="0">
                <a:solidFill>
                  <a:schemeClr val="tx1"/>
                </a:solidFill>
                <a:latin typeface="Arial" panose="020B0604020202020204" pitchFamily="34" charset="0"/>
                <a:cs typeface="Arial" panose="020B0604020202020204" pitchFamily="34" charset="0"/>
              </a:endParaRPr>
            </a:p>
          </p:txBody>
        </p:sp>
        <p:grpSp>
          <p:nvGrpSpPr>
            <p:cNvPr id="87" name="Groupe 86"/>
            <p:cNvGrpSpPr>
              <a:grpSpLocks noChangeAspect="1"/>
            </p:cNvGrpSpPr>
            <p:nvPr/>
          </p:nvGrpSpPr>
          <p:grpSpPr>
            <a:xfrm>
              <a:off x="4818310" y="1446227"/>
              <a:ext cx="204788" cy="201623"/>
              <a:chOff x="4139952" y="3537974"/>
              <a:chExt cx="144016" cy="144016"/>
            </a:xfrm>
          </p:grpSpPr>
          <p:sp>
            <p:nvSpPr>
              <p:cNvPr id="89" name="Ellipse 88"/>
              <p:cNvSpPr/>
              <p:nvPr/>
            </p:nvSpPr>
            <p:spPr bwMode="auto">
              <a:xfrm>
                <a:off x="4139952" y="3537974"/>
                <a:ext cx="144016" cy="144016"/>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cxnSp>
            <p:nvCxnSpPr>
              <p:cNvPr id="90" name="Connecteur droit avec flèche 89"/>
              <p:cNvCxnSpPr/>
              <p:nvPr/>
            </p:nvCxnSpPr>
            <p:spPr bwMode="auto">
              <a:xfrm>
                <a:off x="4139952" y="3604700"/>
                <a:ext cx="108000" cy="0"/>
              </a:xfrm>
              <a:prstGeom prst="straightConnector1">
                <a:avLst/>
              </a:prstGeom>
              <a:solidFill>
                <a:srgbClr val="00B8FF"/>
              </a:solidFill>
              <a:ln w="9525" cap="flat" cmpd="sng" algn="ctr">
                <a:solidFill>
                  <a:schemeClr val="bg1"/>
                </a:solidFill>
                <a:prstDash val="solid"/>
                <a:round/>
                <a:headEnd type="none" w="med" len="med"/>
                <a:tailEnd type="arrow"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91" name="ZoneTexte 90"/>
          <p:cNvSpPr txBox="1"/>
          <p:nvPr/>
        </p:nvSpPr>
        <p:spPr>
          <a:xfrm>
            <a:off x="1901847" y="1792970"/>
            <a:ext cx="7062640" cy="1015663"/>
          </a:xfrm>
          <a:prstGeom prst="rect">
            <a:avLst/>
          </a:prstGeom>
          <a:noFill/>
        </p:spPr>
        <p:txBody>
          <a:bodyPr wrap="square" rtlCol="0">
            <a:spAutoFit/>
          </a:bodyPr>
          <a:lstStyle/>
          <a:p>
            <a:pPr algn="just"/>
            <a:r>
              <a:rPr lang="fr-FR" sz="1200" dirty="0">
                <a:solidFill>
                  <a:schemeClr val="tx1"/>
                </a:solidFill>
              </a:rPr>
              <a:t>-  Beaucoup de brevets acquis au cours de la carrière ont une </a:t>
            </a:r>
            <a:r>
              <a:rPr lang="fr-FR" sz="1200" b="1" dirty="0">
                <a:solidFill>
                  <a:schemeClr val="tx1"/>
                </a:solidFill>
              </a:rPr>
              <a:t>équivalence</a:t>
            </a:r>
            <a:r>
              <a:rPr lang="fr-FR" sz="1200" dirty="0">
                <a:solidFill>
                  <a:schemeClr val="tx1"/>
                </a:solidFill>
              </a:rPr>
              <a:t> </a:t>
            </a:r>
            <a:r>
              <a:rPr lang="fr-FR" sz="1200" b="1" dirty="0">
                <a:solidFill>
                  <a:schemeClr val="tx1"/>
                </a:solidFill>
              </a:rPr>
              <a:t>civile</a:t>
            </a:r>
            <a:r>
              <a:rPr lang="fr-FR" sz="1200" dirty="0">
                <a:solidFill>
                  <a:schemeClr val="tx1"/>
                </a:solidFill>
              </a:rPr>
              <a:t>, c’est le cas pour </a:t>
            </a:r>
            <a:r>
              <a:rPr lang="fr-FR" sz="1200" b="1" dirty="0">
                <a:solidFill>
                  <a:schemeClr val="tx1"/>
                </a:solidFill>
              </a:rPr>
              <a:t>98%</a:t>
            </a:r>
            <a:r>
              <a:rPr lang="fr-FR" sz="1200" dirty="0">
                <a:solidFill>
                  <a:schemeClr val="tx1"/>
                </a:solidFill>
              </a:rPr>
              <a:t> </a:t>
            </a:r>
            <a:r>
              <a:rPr lang="fr-FR" sz="1200" b="1" dirty="0">
                <a:solidFill>
                  <a:schemeClr val="tx1"/>
                </a:solidFill>
              </a:rPr>
              <a:t>des Brevets Supérieurs </a:t>
            </a:r>
            <a:r>
              <a:rPr lang="fr-FR" sz="1200" dirty="0">
                <a:solidFill>
                  <a:schemeClr val="tx1"/>
                </a:solidFill>
              </a:rPr>
              <a:t>!</a:t>
            </a:r>
          </a:p>
          <a:p>
            <a:pPr marL="171450" indent="-171450" algn="just">
              <a:buFontTx/>
              <a:buChar char="-"/>
            </a:pPr>
            <a:r>
              <a:rPr lang="fr-FR" sz="1200" dirty="0">
                <a:solidFill>
                  <a:schemeClr val="tx1"/>
                </a:solidFill>
              </a:rPr>
              <a:t>Possibilité de passer par le biais de la </a:t>
            </a:r>
            <a:r>
              <a:rPr lang="fr-FR" sz="1200" b="1" dirty="0">
                <a:solidFill>
                  <a:schemeClr val="tx1"/>
                </a:solidFill>
              </a:rPr>
              <a:t>VAE</a:t>
            </a:r>
            <a:r>
              <a:rPr lang="fr-FR" sz="1200" dirty="0">
                <a:solidFill>
                  <a:schemeClr val="tx1"/>
                </a:solidFill>
              </a:rPr>
              <a:t> (Validation des Acquis de l’Expérience) dans le cadre d’une reconversion ou d’une promotion interne</a:t>
            </a:r>
          </a:p>
          <a:p>
            <a:pPr marL="171450" indent="-171450" algn="just">
              <a:buFontTx/>
              <a:buChar char="-"/>
            </a:pPr>
            <a:r>
              <a:rPr lang="fr-FR" sz="1200" dirty="0">
                <a:solidFill>
                  <a:schemeClr val="tx1"/>
                </a:solidFill>
              </a:rPr>
              <a:t>Dispositif ambitieux </a:t>
            </a:r>
            <a:r>
              <a:rPr lang="fr-FR" sz="1200" b="1" dirty="0">
                <a:solidFill>
                  <a:schemeClr val="tx1"/>
                </a:solidFill>
              </a:rPr>
              <a:t>propre à la Marine</a:t>
            </a:r>
          </a:p>
        </p:txBody>
      </p:sp>
      <p:pic>
        <p:nvPicPr>
          <p:cNvPr id="75" name="Image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9" y="3662494"/>
            <a:ext cx="796013" cy="796013"/>
          </a:xfrm>
          <a:prstGeom prst="rect">
            <a:avLst/>
          </a:prstGeom>
        </p:spPr>
      </p:pic>
      <p:pic>
        <p:nvPicPr>
          <p:cNvPr id="77" name="Image 7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9" y="2027140"/>
            <a:ext cx="766968" cy="766968"/>
          </a:xfrm>
          <a:prstGeom prst="rect">
            <a:avLst/>
          </a:prstGeom>
        </p:spPr>
      </p:pic>
      <p:sp>
        <p:nvSpPr>
          <p:cNvPr id="105" name="ZoneTexte 104"/>
          <p:cNvSpPr txBox="1"/>
          <p:nvPr/>
        </p:nvSpPr>
        <p:spPr>
          <a:xfrm>
            <a:off x="2011923" y="3616190"/>
            <a:ext cx="7132077" cy="830997"/>
          </a:xfrm>
          <a:prstGeom prst="rect">
            <a:avLst/>
          </a:prstGeom>
          <a:noFill/>
        </p:spPr>
        <p:txBody>
          <a:bodyPr wrap="square" rtlCol="0">
            <a:spAutoFit/>
          </a:bodyPr>
          <a:lstStyle/>
          <a:p>
            <a:pPr marL="171450" indent="-171450" algn="just">
              <a:buFontTx/>
              <a:buChar char="-"/>
            </a:pPr>
            <a:r>
              <a:rPr lang="fr-FR" sz="1200" b="1" dirty="0">
                <a:solidFill>
                  <a:schemeClr val="tx1"/>
                </a:solidFill>
              </a:rPr>
              <a:t>Suivi personnalisé </a:t>
            </a:r>
            <a:r>
              <a:rPr lang="fr-FR" sz="1200" dirty="0">
                <a:solidFill>
                  <a:schemeClr val="tx1"/>
                </a:solidFill>
              </a:rPr>
              <a:t>quel que soit le projet avec Défense mobilité dès 6 mois de service après période probatoire</a:t>
            </a:r>
          </a:p>
          <a:p>
            <a:pPr marL="171450" indent="-171450" algn="just">
              <a:buFontTx/>
              <a:buChar char="-"/>
            </a:pPr>
            <a:r>
              <a:rPr lang="fr-FR" sz="1200" dirty="0">
                <a:solidFill>
                  <a:schemeClr val="tx1"/>
                </a:solidFill>
              </a:rPr>
              <a:t>Diverses </a:t>
            </a:r>
            <a:r>
              <a:rPr lang="fr-FR" sz="1200" b="1" dirty="0">
                <a:solidFill>
                  <a:schemeClr val="tx1"/>
                </a:solidFill>
              </a:rPr>
              <a:t>aides à la reconversion disponibles </a:t>
            </a:r>
            <a:r>
              <a:rPr lang="fr-FR" sz="1200" dirty="0">
                <a:solidFill>
                  <a:schemeClr val="tx1"/>
                </a:solidFill>
              </a:rPr>
              <a:t>selon les profils</a:t>
            </a:r>
          </a:p>
          <a:p>
            <a:pPr algn="just"/>
            <a:r>
              <a:rPr lang="fr-FR" sz="1200" dirty="0">
                <a:solidFill>
                  <a:schemeClr val="tx1"/>
                </a:solidFill>
              </a:rPr>
              <a:t>(financement de formations, congés adaptés,  atelier de rédaction CV/LM et d’entretiens, etc.)</a:t>
            </a:r>
          </a:p>
        </p:txBody>
      </p:sp>
      <p:grpSp>
        <p:nvGrpSpPr>
          <p:cNvPr id="106" name="Groupe 105"/>
          <p:cNvGrpSpPr/>
          <p:nvPr/>
        </p:nvGrpSpPr>
        <p:grpSpPr>
          <a:xfrm>
            <a:off x="21348" y="3058523"/>
            <a:ext cx="3305142" cy="307777"/>
            <a:chOff x="4703763" y="1412776"/>
            <a:chExt cx="3439886" cy="307777"/>
          </a:xfrm>
        </p:grpSpPr>
        <p:sp>
          <p:nvSpPr>
            <p:cNvPr id="108" name="ZoneTexte 107"/>
            <p:cNvSpPr txBox="1"/>
            <p:nvPr/>
          </p:nvSpPr>
          <p:spPr>
            <a:xfrm>
              <a:off x="4703763" y="1412776"/>
              <a:ext cx="3439886" cy="307777"/>
            </a:xfrm>
            <a:prstGeom prst="rect">
              <a:avLst/>
            </a:prstGeom>
            <a:noFill/>
          </p:spPr>
          <p:txBody>
            <a:bodyPr wrap="square" rtlCol="0">
              <a:spAutoFit/>
            </a:bodyPr>
            <a:lstStyle/>
            <a:p>
              <a:r>
                <a:rPr lang="fr-FR" sz="1050" dirty="0">
                  <a:solidFill>
                    <a:schemeClr val="tx1"/>
                  </a:solidFill>
                  <a:latin typeface="Arial Black" panose="020B0A04020102020204" pitchFamily="34" charset="0"/>
                </a:rPr>
                <a:t>       </a:t>
              </a:r>
              <a:r>
                <a:rPr lang="fr-FR" sz="1400" b="1" dirty="0">
                  <a:solidFill>
                    <a:srgbClr val="0E3978"/>
                  </a:solidFill>
                  <a:latin typeface="Arial Black" panose="020B0A04020102020204" pitchFamily="34" charset="0"/>
                </a:rPr>
                <a:t>Une reconversion facilitée</a:t>
              </a:r>
              <a:endParaRPr lang="fr-FR" sz="700" b="1" dirty="0">
                <a:solidFill>
                  <a:schemeClr val="tx1"/>
                </a:solidFill>
                <a:latin typeface="Arial" panose="020B0604020202020204" pitchFamily="34" charset="0"/>
                <a:cs typeface="Arial" panose="020B0604020202020204" pitchFamily="34" charset="0"/>
              </a:endParaRPr>
            </a:p>
          </p:txBody>
        </p:sp>
        <p:grpSp>
          <p:nvGrpSpPr>
            <p:cNvPr id="109" name="Groupe 108"/>
            <p:cNvGrpSpPr>
              <a:grpSpLocks noChangeAspect="1"/>
            </p:cNvGrpSpPr>
            <p:nvPr/>
          </p:nvGrpSpPr>
          <p:grpSpPr>
            <a:xfrm>
              <a:off x="4818310" y="1446227"/>
              <a:ext cx="204788" cy="201623"/>
              <a:chOff x="4139952" y="3537974"/>
              <a:chExt cx="144016" cy="144016"/>
            </a:xfrm>
          </p:grpSpPr>
          <p:sp>
            <p:nvSpPr>
              <p:cNvPr id="110" name="Ellipse 109"/>
              <p:cNvSpPr/>
              <p:nvPr/>
            </p:nvSpPr>
            <p:spPr bwMode="auto">
              <a:xfrm>
                <a:off x="4139952" y="3537974"/>
                <a:ext cx="144016" cy="144016"/>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cxnSp>
            <p:nvCxnSpPr>
              <p:cNvPr id="111" name="Connecteur droit avec flèche 110"/>
              <p:cNvCxnSpPr/>
              <p:nvPr/>
            </p:nvCxnSpPr>
            <p:spPr bwMode="auto">
              <a:xfrm>
                <a:off x="4139952" y="3604700"/>
                <a:ext cx="108000" cy="0"/>
              </a:xfrm>
              <a:prstGeom prst="straightConnector1">
                <a:avLst/>
              </a:prstGeom>
              <a:solidFill>
                <a:srgbClr val="00B8FF"/>
              </a:solidFill>
              <a:ln w="9525" cap="flat" cmpd="sng" algn="ctr">
                <a:solidFill>
                  <a:schemeClr val="bg1"/>
                </a:solidFill>
                <a:prstDash val="solid"/>
                <a:round/>
                <a:headEnd type="none" w="med" len="med"/>
                <a:tailEnd type="arrow"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12" name="Groupe 111"/>
          <p:cNvGrpSpPr/>
          <p:nvPr/>
        </p:nvGrpSpPr>
        <p:grpSpPr>
          <a:xfrm>
            <a:off x="134609" y="4694933"/>
            <a:ext cx="3096345" cy="307777"/>
            <a:chOff x="4703763" y="1412776"/>
            <a:chExt cx="3181809" cy="307777"/>
          </a:xfrm>
        </p:grpSpPr>
        <p:sp>
          <p:nvSpPr>
            <p:cNvPr id="113" name="ZoneTexte 112"/>
            <p:cNvSpPr txBox="1"/>
            <p:nvPr/>
          </p:nvSpPr>
          <p:spPr>
            <a:xfrm>
              <a:off x="4703763" y="1412776"/>
              <a:ext cx="3181809" cy="307777"/>
            </a:xfrm>
            <a:prstGeom prst="rect">
              <a:avLst/>
            </a:prstGeom>
            <a:noFill/>
          </p:spPr>
          <p:txBody>
            <a:bodyPr wrap="square" rtlCol="0">
              <a:spAutoFit/>
            </a:bodyPr>
            <a:lstStyle/>
            <a:p>
              <a:r>
                <a:rPr lang="fr-FR" sz="1050" dirty="0">
                  <a:solidFill>
                    <a:schemeClr val="tx1"/>
                  </a:solidFill>
                  <a:latin typeface="Arial Black" panose="020B0A04020102020204" pitchFamily="34" charset="0"/>
                </a:rPr>
                <a:t>       </a:t>
              </a:r>
              <a:r>
                <a:rPr lang="fr-FR" sz="1400" b="1" dirty="0">
                  <a:solidFill>
                    <a:srgbClr val="0E3978"/>
                  </a:solidFill>
                  <a:latin typeface="Arial Black" panose="020B0A04020102020204" pitchFamily="34" charset="0"/>
                </a:rPr>
                <a:t>Des profils recherchés</a:t>
              </a:r>
              <a:endParaRPr lang="fr-FR" sz="700" b="1" dirty="0">
                <a:solidFill>
                  <a:schemeClr val="tx1"/>
                </a:solidFill>
                <a:latin typeface="Arial" panose="020B0604020202020204" pitchFamily="34" charset="0"/>
                <a:cs typeface="Arial" panose="020B0604020202020204" pitchFamily="34" charset="0"/>
              </a:endParaRPr>
            </a:p>
          </p:txBody>
        </p:sp>
        <p:grpSp>
          <p:nvGrpSpPr>
            <p:cNvPr id="115" name="Groupe 114"/>
            <p:cNvGrpSpPr>
              <a:grpSpLocks noChangeAspect="1"/>
            </p:cNvGrpSpPr>
            <p:nvPr/>
          </p:nvGrpSpPr>
          <p:grpSpPr>
            <a:xfrm>
              <a:off x="4818310" y="1446227"/>
              <a:ext cx="204788" cy="201623"/>
              <a:chOff x="4139952" y="3537974"/>
              <a:chExt cx="144016" cy="144016"/>
            </a:xfrm>
          </p:grpSpPr>
          <p:sp>
            <p:nvSpPr>
              <p:cNvPr id="116" name="Ellipse 115"/>
              <p:cNvSpPr/>
              <p:nvPr/>
            </p:nvSpPr>
            <p:spPr bwMode="auto">
              <a:xfrm>
                <a:off x="4139952" y="3537974"/>
                <a:ext cx="144016" cy="144016"/>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cxnSp>
            <p:nvCxnSpPr>
              <p:cNvPr id="117" name="Connecteur droit avec flèche 116"/>
              <p:cNvCxnSpPr/>
              <p:nvPr/>
            </p:nvCxnSpPr>
            <p:spPr bwMode="auto">
              <a:xfrm>
                <a:off x="4139952" y="3604700"/>
                <a:ext cx="108000" cy="0"/>
              </a:xfrm>
              <a:prstGeom prst="straightConnector1">
                <a:avLst/>
              </a:prstGeom>
              <a:solidFill>
                <a:srgbClr val="00B8FF"/>
              </a:solidFill>
              <a:ln w="9525" cap="flat" cmpd="sng" algn="ctr">
                <a:solidFill>
                  <a:schemeClr val="bg1"/>
                </a:solidFill>
                <a:prstDash val="solid"/>
                <a:round/>
                <a:headEnd type="none" w="med" len="med"/>
                <a:tailEnd type="arrow"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118" name="ZoneTexte 117"/>
          <p:cNvSpPr txBox="1"/>
          <p:nvPr/>
        </p:nvSpPr>
        <p:spPr>
          <a:xfrm>
            <a:off x="2055973" y="5125632"/>
            <a:ext cx="7062641" cy="1015663"/>
          </a:xfrm>
          <a:prstGeom prst="rect">
            <a:avLst/>
          </a:prstGeom>
          <a:noFill/>
        </p:spPr>
        <p:txBody>
          <a:bodyPr wrap="square" rtlCol="0">
            <a:spAutoFit/>
          </a:bodyPr>
          <a:lstStyle/>
          <a:p>
            <a:pPr marL="171450" indent="-171450" algn="just">
              <a:buFontTx/>
              <a:buChar char="-"/>
            </a:pPr>
            <a:r>
              <a:rPr lang="fr-FR" sz="1200" dirty="0">
                <a:solidFill>
                  <a:schemeClr val="tx1"/>
                </a:solidFill>
              </a:rPr>
              <a:t>Les marins sont très </a:t>
            </a:r>
            <a:r>
              <a:rPr lang="fr-FR" sz="1200" b="1" dirty="0">
                <a:solidFill>
                  <a:schemeClr val="tx1"/>
                </a:solidFill>
              </a:rPr>
              <a:t>appréciés </a:t>
            </a:r>
            <a:r>
              <a:rPr lang="fr-FR" sz="1200" dirty="0">
                <a:solidFill>
                  <a:schemeClr val="tx1"/>
                </a:solidFill>
              </a:rPr>
              <a:t>des employeurs civils, aussi bien pour les </a:t>
            </a:r>
            <a:r>
              <a:rPr lang="fr-FR" sz="1200" b="1" dirty="0">
                <a:solidFill>
                  <a:schemeClr val="tx1"/>
                </a:solidFill>
              </a:rPr>
              <a:t>savoir-faire</a:t>
            </a:r>
            <a:r>
              <a:rPr lang="fr-FR" sz="1200" dirty="0">
                <a:solidFill>
                  <a:schemeClr val="tx1"/>
                </a:solidFill>
              </a:rPr>
              <a:t> spécifiques qu’ils ont acquis tout au long de leur carrière, que pour leur </a:t>
            </a:r>
            <a:r>
              <a:rPr lang="fr-FR" sz="1200" b="1" dirty="0">
                <a:solidFill>
                  <a:schemeClr val="tx1"/>
                </a:solidFill>
              </a:rPr>
              <a:t>savoir-être</a:t>
            </a:r>
            <a:r>
              <a:rPr lang="fr-FR" sz="1200" dirty="0">
                <a:solidFill>
                  <a:schemeClr val="tx1"/>
                </a:solidFill>
              </a:rPr>
              <a:t> .</a:t>
            </a:r>
          </a:p>
          <a:p>
            <a:pPr marL="171450" indent="-171450" algn="just">
              <a:buFontTx/>
              <a:buChar char="-"/>
            </a:pPr>
            <a:r>
              <a:rPr lang="fr-FR" sz="1200" dirty="0">
                <a:solidFill>
                  <a:schemeClr val="tx1"/>
                </a:solidFill>
              </a:rPr>
              <a:t>Sens du collectif (esprit d’équipage), disponibilité, adaptabilité, rigueur et professionnalisme sont des </a:t>
            </a:r>
            <a:r>
              <a:rPr lang="fr-FR" sz="1200" b="1" dirty="0">
                <a:solidFill>
                  <a:schemeClr val="tx1"/>
                </a:solidFill>
              </a:rPr>
              <a:t>qualités que vous développerez et qui seront convoitées sur le marché du travail </a:t>
            </a:r>
            <a:r>
              <a:rPr lang="fr-FR" sz="1200" dirty="0">
                <a:solidFill>
                  <a:schemeClr val="tx1"/>
                </a:solidFill>
              </a:rPr>
              <a:t>car peu répandues</a:t>
            </a:r>
          </a:p>
        </p:txBody>
      </p:sp>
      <p:pic>
        <p:nvPicPr>
          <p:cNvPr id="78" name="Image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466" y="5241117"/>
            <a:ext cx="900178" cy="900178"/>
          </a:xfrm>
          <a:prstGeom prst="rect">
            <a:avLst/>
          </a:prstGeom>
        </p:spPr>
      </p:pic>
      <p:sp>
        <p:nvSpPr>
          <p:cNvPr id="39" name="Rectangle 38">
            <a:hlinkClick r:id="rId6" action="ppaction://hlinksldjump"/>
            <a:extLst>
              <a:ext uri="{FF2B5EF4-FFF2-40B4-BE49-F238E27FC236}">
                <a16:creationId xmlns:a16="http://schemas.microsoft.com/office/drawing/2014/main" id="{591159CB-28B5-452E-88EC-FA097A5BF334}"/>
              </a:ext>
            </a:extLst>
          </p:cNvPr>
          <p:cNvSpPr/>
          <p:nvPr/>
        </p:nvSpPr>
        <p:spPr bwMode="auto">
          <a:xfrm>
            <a:off x="-2382" y="0"/>
            <a:ext cx="1054370" cy="261332"/>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ATNAV</a:t>
            </a:r>
          </a:p>
        </p:txBody>
      </p:sp>
      <p:sp>
        <p:nvSpPr>
          <p:cNvPr id="42" name="Rectangle 41">
            <a:hlinkClick r:id="rId7" action="ppaction://hlinksldjump"/>
            <a:extLst>
              <a:ext uri="{FF2B5EF4-FFF2-40B4-BE49-F238E27FC236}">
                <a16:creationId xmlns:a16="http://schemas.microsoft.com/office/drawing/2014/main" id="{EFED7E7A-FE96-4D6B-82F1-49E507C8719B}"/>
              </a:ext>
            </a:extLst>
          </p:cNvPr>
          <p:cNvSpPr/>
          <p:nvPr/>
        </p:nvSpPr>
        <p:spPr bwMode="auto">
          <a:xfrm>
            <a:off x="1053740" y="0"/>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Profil</a:t>
            </a:r>
          </a:p>
        </p:txBody>
      </p:sp>
      <p:sp>
        <p:nvSpPr>
          <p:cNvPr id="44" name="Rectangle 43">
            <a:hlinkClick r:id="rId8" action="ppaction://hlinksldjump"/>
            <a:extLst>
              <a:ext uri="{FF2B5EF4-FFF2-40B4-BE49-F238E27FC236}">
                <a16:creationId xmlns:a16="http://schemas.microsoft.com/office/drawing/2014/main" id="{571A3344-1C2C-4A98-81CB-C016244DFC38}"/>
              </a:ext>
            </a:extLst>
          </p:cNvPr>
          <p:cNvSpPr/>
          <p:nvPr/>
        </p:nvSpPr>
        <p:spPr bwMode="auto">
          <a:xfrm>
            <a:off x="2100099" y="-830"/>
            <a:ext cx="1047411" cy="26130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Parcours de recrutement</a:t>
            </a:r>
          </a:p>
        </p:txBody>
      </p:sp>
      <p:sp>
        <p:nvSpPr>
          <p:cNvPr id="45" name="Rectangle 44">
            <a:hlinkClick r:id="rId9" action="ppaction://hlinksldjump"/>
            <a:extLst>
              <a:ext uri="{FF2B5EF4-FFF2-40B4-BE49-F238E27FC236}">
                <a16:creationId xmlns:a16="http://schemas.microsoft.com/office/drawing/2014/main" id="{3D6C16AE-5CB3-47D9-9984-C97DADE7CE42}"/>
              </a:ext>
            </a:extLst>
          </p:cNvPr>
          <p:cNvSpPr/>
          <p:nvPr/>
        </p:nvSpPr>
        <p:spPr bwMode="auto">
          <a:xfrm>
            <a:off x="3147650" y="0"/>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Tests / DE</a:t>
            </a:r>
          </a:p>
        </p:txBody>
      </p:sp>
      <p:sp>
        <p:nvSpPr>
          <p:cNvPr id="46" name="Rectangle 45">
            <a:hlinkClick r:id="rId10" action="ppaction://hlinksldjump"/>
            <a:extLst>
              <a:ext uri="{FF2B5EF4-FFF2-40B4-BE49-F238E27FC236}">
                <a16:creationId xmlns:a16="http://schemas.microsoft.com/office/drawing/2014/main" id="{9AC87602-41EB-4850-98B6-ACDEDF82A143}"/>
              </a:ext>
            </a:extLst>
          </p:cNvPr>
          <p:cNvSpPr/>
          <p:nvPr/>
        </p:nvSpPr>
        <p:spPr bwMode="auto">
          <a:xfrm>
            <a:off x="4198790" y="0"/>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dirty="0">
                <a:solidFill>
                  <a:srgbClr val="32597A"/>
                </a:solidFill>
                <a:latin typeface="Arial" panose="020B0604020202020204" pitchFamily="34" charset="0"/>
                <a:cs typeface="Arial" panose="020B0604020202020204" pitchFamily="34" charset="0"/>
              </a:rPr>
              <a:t>Formation</a:t>
            </a:r>
          </a:p>
        </p:txBody>
      </p:sp>
      <p:sp>
        <p:nvSpPr>
          <p:cNvPr id="47" name="Rectangle 46">
            <a:hlinkClick r:id="rId11" action="ppaction://hlinksldjump"/>
            <a:extLst>
              <a:ext uri="{FF2B5EF4-FFF2-40B4-BE49-F238E27FC236}">
                <a16:creationId xmlns:a16="http://schemas.microsoft.com/office/drawing/2014/main" id="{50604826-99A8-482F-AD9F-B6772E66BE3B}"/>
              </a:ext>
            </a:extLst>
          </p:cNvPr>
          <p:cNvSpPr/>
          <p:nvPr/>
        </p:nvSpPr>
        <p:spPr bwMode="auto">
          <a:xfrm>
            <a:off x="5242753" y="-830"/>
            <a:ext cx="1047411" cy="26216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dirty="0">
                <a:solidFill>
                  <a:srgbClr val="32597A"/>
                </a:solidFill>
                <a:latin typeface="Arial" panose="020B0604020202020204" pitchFamily="34" charset="0"/>
                <a:cs typeface="Arial" panose="020B0604020202020204" pitchFamily="34" charset="0"/>
              </a:rPr>
              <a:t>Affectation</a:t>
            </a:r>
          </a:p>
        </p:txBody>
      </p:sp>
      <p:sp>
        <p:nvSpPr>
          <p:cNvPr id="48" name="Rectangle 47">
            <a:hlinkClick r:id="rId12" action="ppaction://hlinksldjump"/>
            <a:extLst>
              <a:ext uri="{FF2B5EF4-FFF2-40B4-BE49-F238E27FC236}">
                <a16:creationId xmlns:a16="http://schemas.microsoft.com/office/drawing/2014/main" id="{9FA8E8E6-F4D6-45B9-B1BD-B34A4489F703}"/>
              </a:ext>
            </a:extLst>
          </p:cNvPr>
          <p:cNvSpPr/>
          <p:nvPr/>
        </p:nvSpPr>
        <p:spPr bwMode="auto">
          <a:xfrm>
            <a:off x="6293389" y="0"/>
            <a:ext cx="1047411" cy="26216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dirty="0">
                <a:solidFill>
                  <a:srgbClr val="32597A"/>
                </a:solidFill>
                <a:latin typeface="Arial" panose="020B0604020202020204" pitchFamily="34" charset="0"/>
                <a:cs typeface="Arial" panose="020B0604020202020204" pitchFamily="34" charset="0"/>
              </a:rPr>
              <a:t>En savoir +</a:t>
            </a:r>
          </a:p>
        </p:txBody>
      </p:sp>
      <p:sp>
        <p:nvSpPr>
          <p:cNvPr id="49" name="Rectangle 48">
            <a:hlinkClick r:id="rId13" action="ppaction://hlinksldjump"/>
            <a:extLst>
              <a:ext uri="{FF2B5EF4-FFF2-40B4-BE49-F238E27FC236}">
                <a16:creationId xmlns:a16="http://schemas.microsoft.com/office/drawing/2014/main" id="{432B27C9-E5A8-472A-A315-13176BAA0DA3}"/>
              </a:ext>
            </a:extLst>
          </p:cNvPr>
          <p:cNvSpPr/>
          <p:nvPr/>
        </p:nvSpPr>
        <p:spPr bwMode="auto">
          <a:xfrm>
            <a:off x="7337996" y="0"/>
            <a:ext cx="1047411" cy="262161"/>
          </a:xfrm>
          <a:prstGeom prst="rect">
            <a:avLst/>
          </a:prstGeom>
          <a:solidFill>
            <a:srgbClr val="1D4159"/>
          </a:solid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b="1" dirty="0">
                <a:latin typeface="Arial" panose="020B0604020202020204" pitchFamily="34" charset="0"/>
                <a:cs typeface="Arial" panose="020B0604020202020204" pitchFamily="34" charset="0"/>
              </a:rPr>
              <a:t>Parcours Marine</a:t>
            </a:r>
          </a:p>
        </p:txBody>
      </p:sp>
      <p:pic>
        <p:nvPicPr>
          <p:cNvPr id="52" name="Image 51">
            <a:extLst>
              <a:ext uri="{FF2B5EF4-FFF2-40B4-BE49-F238E27FC236}">
                <a16:creationId xmlns:a16="http://schemas.microsoft.com/office/drawing/2014/main" id="{7D0F714B-C3E2-4F38-8A3E-4FB4906C899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713663" y="38521"/>
            <a:ext cx="200347" cy="200347"/>
          </a:xfrm>
          <a:prstGeom prst="rect">
            <a:avLst/>
          </a:prstGeom>
        </p:spPr>
      </p:pic>
      <p:sp>
        <p:nvSpPr>
          <p:cNvPr id="56" name="Rectangle 55">
            <a:hlinkClick r:id="rId15"/>
            <a:extLst>
              <a:ext uri="{FF2B5EF4-FFF2-40B4-BE49-F238E27FC236}">
                <a16:creationId xmlns:a16="http://schemas.microsoft.com/office/drawing/2014/main" id="{9D2E11B5-78C6-47DA-99AF-F789B7FC19C3}"/>
              </a:ext>
            </a:extLst>
          </p:cNvPr>
          <p:cNvSpPr/>
          <p:nvPr/>
        </p:nvSpPr>
        <p:spPr bwMode="auto">
          <a:xfrm>
            <a:off x="8385407" y="0"/>
            <a:ext cx="752585" cy="26047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fr-FR" sz="1200" dirty="0">
              <a:solidFill>
                <a:srgbClr val="214D6D"/>
              </a:solidFill>
              <a:latin typeface="Arial" panose="020B0604020202020204" pitchFamily="34" charset="0"/>
              <a:cs typeface="Arial" panose="020B0604020202020204" pitchFamily="34" charset="0"/>
            </a:endParaRPr>
          </a:p>
        </p:txBody>
      </p:sp>
      <p:pic>
        <p:nvPicPr>
          <p:cNvPr id="50" name="Image 49">
            <a:extLst>
              <a:ext uri="{FF2B5EF4-FFF2-40B4-BE49-F238E27FC236}">
                <a16:creationId xmlns:a16="http://schemas.microsoft.com/office/drawing/2014/main" id="{124B3DBB-71CE-1945-B7AF-0C524DCFED0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604448" y="6237312"/>
            <a:ext cx="460375" cy="563725"/>
          </a:xfrm>
          <a:prstGeom prst="rect">
            <a:avLst/>
          </a:prstGeom>
        </p:spPr>
      </p:pic>
      <p:pic>
        <p:nvPicPr>
          <p:cNvPr id="51" name="Image 50">
            <a:extLst>
              <a:ext uri="{FF2B5EF4-FFF2-40B4-BE49-F238E27FC236}">
                <a16:creationId xmlns:a16="http://schemas.microsoft.com/office/drawing/2014/main" id="{93216213-5EFA-4C4D-BEA2-4B55B0881AC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142321" y="6272326"/>
            <a:ext cx="421214" cy="563725"/>
          </a:xfrm>
          <a:prstGeom prst="rect">
            <a:avLst/>
          </a:prstGeom>
        </p:spPr>
      </p:pic>
      <p:pic>
        <p:nvPicPr>
          <p:cNvPr id="57" name="Image 56">
            <a:hlinkClick r:id="" action="ppaction://hlinkshowjump?jump=endshow"/>
            <a:extLst>
              <a:ext uri="{FF2B5EF4-FFF2-40B4-BE49-F238E27FC236}">
                <a16:creationId xmlns:a16="http://schemas.microsoft.com/office/drawing/2014/main" id="{45FD0CE9-715B-BE4B-AC02-C966E326EB1B}"/>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t="37875"/>
          <a:stretch/>
        </p:blipFill>
        <p:spPr>
          <a:xfrm>
            <a:off x="6994197" y="6620824"/>
            <a:ext cx="1071329" cy="176549"/>
          </a:xfrm>
          <a:prstGeom prst="rect">
            <a:avLst/>
          </a:prstGeom>
        </p:spPr>
      </p:pic>
      <p:pic>
        <p:nvPicPr>
          <p:cNvPr id="58" name="Image 57">
            <a:hlinkClick r:id="" action="ppaction://hlinkshowjump?jump=endshow"/>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0800000">
            <a:off x="54205" y="6547953"/>
            <a:ext cx="274047" cy="274047"/>
          </a:xfrm>
          <a:prstGeom prst="rect">
            <a:avLst/>
          </a:prstGeom>
        </p:spPr>
      </p:pic>
      <p:sp>
        <p:nvSpPr>
          <p:cNvPr id="59" name="ZoneTexte 58">
            <a:hlinkClick r:id="" action="ppaction://hlinkshowjump?jump=endshow"/>
          </p:cNvPr>
          <p:cNvSpPr txBox="1"/>
          <p:nvPr/>
        </p:nvSpPr>
        <p:spPr>
          <a:xfrm>
            <a:off x="320902" y="6549225"/>
            <a:ext cx="1152128" cy="276999"/>
          </a:xfrm>
          <a:prstGeom prst="rect">
            <a:avLst/>
          </a:prstGeom>
          <a:noFill/>
        </p:spPr>
        <p:txBody>
          <a:bodyPr wrap="square" rtlCol="0">
            <a:spAutoFit/>
          </a:bodyPr>
          <a:lstStyle/>
          <a:p>
            <a:r>
              <a:rPr lang="fr-FR" sz="1200" b="1" dirty="0" smtClean="0">
                <a:solidFill>
                  <a:srgbClr val="024794"/>
                </a:solidFill>
              </a:rPr>
              <a:t>RETOUR</a:t>
            </a:r>
            <a:endParaRPr lang="fr-FR" b="1" dirty="0">
              <a:solidFill>
                <a:srgbClr val="024794"/>
              </a:solidFill>
            </a:endParaRPr>
          </a:p>
        </p:txBody>
      </p:sp>
      <p:sp>
        <p:nvSpPr>
          <p:cNvPr id="60" name="Flèche gauche 59">
            <a:hlinkClick r:id="" action="ppaction://hlinkshowjump?jump=previousslide"/>
          </p:cNvPr>
          <p:cNvSpPr/>
          <p:nvPr/>
        </p:nvSpPr>
        <p:spPr bwMode="auto">
          <a:xfrm rot="10800000" flipH="1">
            <a:off x="7278083" y="6152348"/>
            <a:ext cx="503555" cy="395605"/>
          </a:xfrm>
          <a:prstGeom prst="leftArrow">
            <a:avLst/>
          </a:prstGeom>
          <a:solidFill>
            <a:srgbClr val="9C08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endParaRPr lang="fr-FR"/>
          </a:p>
        </p:txBody>
      </p:sp>
    </p:spTree>
    <p:extLst>
      <p:ext uri="{BB962C8B-B14F-4D97-AF65-F5344CB8AC3E}">
        <p14:creationId xmlns:p14="http://schemas.microsoft.com/office/powerpoint/2010/main" val="195435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9A079A5B-567A-6543-BE8B-88DB712CBC08}"/>
              </a:ext>
            </a:extLst>
          </p:cNvPr>
          <p:cNvSpPr/>
          <p:nvPr/>
        </p:nvSpPr>
        <p:spPr bwMode="auto">
          <a:xfrm>
            <a:off x="-2382" y="6093296"/>
            <a:ext cx="9144000" cy="7920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sp>
        <p:nvSpPr>
          <p:cNvPr id="2" name="Titre 1"/>
          <p:cNvSpPr txBox="1">
            <a:spLocks/>
          </p:cNvSpPr>
          <p:nvPr/>
        </p:nvSpPr>
        <p:spPr>
          <a:xfrm>
            <a:off x="455613" y="274638"/>
            <a:ext cx="8228013" cy="922114"/>
          </a:xfrm>
          <a:prstGeom prst="rect">
            <a:avLst/>
          </a:prstGeom>
        </p:spPr>
        <p:txBody>
          <a:bodyPr anchor="ct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Lucida Sans Unicode" charset="0"/>
                <a:cs typeface="Lucida Sans Unicode"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Lucida Sans Unicode" charset="0"/>
                <a:cs typeface="Lucida Sans Unicode"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Lucida Sans Unicode" charset="0"/>
                <a:cs typeface="Lucida Sans Unicode"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Lucida Sans Unicode" charset="0"/>
                <a:cs typeface="Lucida Sans Unicode"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Lucida Sans Unicode" charset="0"/>
                <a:cs typeface="Lucida Sans Unicode"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Lucida Sans Unicode" charset="0"/>
                <a:cs typeface="Lucida Sans Unicode"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Lucida Sans Unicode" charset="0"/>
                <a:cs typeface="Lucida Sans Unicode"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Lucida Sans Unicode" charset="0"/>
                <a:cs typeface="Lucida Sans Unicode" charset="0"/>
              </a:defRPr>
            </a:lvl9pPr>
          </a:lstStyle>
          <a:p>
            <a:pPr algn="l"/>
            <a:endParaRPr lang="fr-FR" altLang="fr-FR" sz="2400" dirty="0">
              <a:solidFill>
                <a:srgbClr val="EAEFF2"/>
              </a:solidFill>
              <a:latin typeface="Century Gothic" pitchFamily="34" charset="0"/>
              <a:ea typeface="Lucida Sans Unicode" pitchFamily="34" charset="0"/>
              <a:cs typeface="Lucida Sans Unicode" pitchFamily="34" charset="0"/>
            </a:endParaRPr>
          </a:p>
        </p:txBody>
      </p:sp>
      <p:sp>
        <p:nvSpPr>
          <p:cNvPr id="3" name="Text Box 1"/>
          <p:cNvSpPr txBox="1">
            <a:spLocks noChangeArrowheads="1"/>
          </p:cNvSpPr>
          <p:nvPr/>
        </p:nvSpPr>
        <p:spPr bwMode="auto">
          <a:xfrm>
            <a:off x="455612" y="274639"/>
            <a:ext cx="8228013" cy="994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Lucida Sans Unicode" pitchFamily="34" charset="0"/>
                <a:cs typeface="Lucida Sans Unicode" pitchFamily="34"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Lucida Sans Unicode" pitchFamily="34" charset="0"/>
                <a:cs typeface="Lucida Sans Unicode" pitchFamily="34"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Lucida Sans Unicode" pitchFamily="34" charset="0"/>
                <a:cs typeface="Lucida Sans Unicode" pitchFamily="34"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9pPr>
          </a:lstStyle>
          <a:p>
            <a:pPr eaLnBrk="1" hangingPunct="1">
              <a:spcBef>
                <a:spcPct val="0"/>
              </a:spcBef>
              <a:buClrTx/>
              <a:buFontTx/>
              <a:buNone/>
            </a:pPr>
            <a:r>
              <a:rPr lang="fr-FR" altLang="fr-FR" sz="4000" dirty="0">
                <a:solidFill>
                  <a:schemeClr val="bg1"/>
                </a:solidFill>
                <a:latin typeface="Impact" pitchFamily="34" charset="0"/>
              </a:rPr>
              <a:t>Profil</a:t>
            </a:r>
          </a:p>
        </p:txBody>
      </p:sp>
      <p:pic>
        <p:nvPicPr>
          <p:cNvPr id="52" name="Image 51">
            <a:hlinkClick r:id="" action="ppaction://hlinkshowjump?jump=nextslid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941" y="5157192"/>
            <a:ext cx="974329" cy="974329"/>
          </a:xfrm>
          <a:prstGeom prst="rect">
            <a:avLst/>
          </a:prstGeom>
        </p:spPr>
      </p:pic>
      <p:sp>
        <p:nvSpPr>
          <p:cNvPr id="53" name="ZoneTexte 52"/>
          <p:cNvSpPr txBox="1"/>
          <p:nvPr/>
        </p:nvSpPr>
        <p:spPr>
          <a:xfrm rot="21157745">
            <a:off x="367665" y="5924916"/>
            <a:ext cx="661341" cy="397894"/>
          </a:xfrm>
          <a:prstGeom prst="rect">
            <a:avLst/>
          </a:prstGeom>
          <a:noFill/>
        </p:spPr>
        <p:txBody>
          <a:bodyPr wrap="square" rtlCol="0">
            <a:prstTxWarp prst="textArchDown">
              <a:avLst>
                <a:gd name="adj" fmla="val 969950"/>
              </a:avLst>
            </a:prstTxWarp>
            <a:spAutoFit/>
          </a:bodyPr>
          <a:lstStyle/>
          <a:p>
            <a:r>
              <a:rPr lang="fr-FR" b="1" i="1" dirty="0">
                <a:solidFill>
                  <a:schemeClr val="accent4">
                    <a:lumMod val="75000"/>
                    <a:lumOff val="25000"/>
                  </a:schemeClr>
                </a:solidFill>
              </a:rPr>
              <a:t>C E R</a:t>
            </a:r>
          </a:p>
        </p:txBody>
      </p:sp>
      <p:sp>
        <p:nvSpPr>
          <p:cNvPr id="54" name="Rogner un rectangle à un seul coin 21">
            <a:extLst>
              <a:ext uri="{FF2B5EF4-FFF2-40B4-BE49-F238E27FC236}">
                <a16:creationId xmlns:a16="http://schemas.microsoft.com/office/drawing/2014/main" id="{18352129-710E-FE41-8D37-529217B77A0E}"/>
              </a:ext>
            </a:extLst>
          </p:cNvPr>
          <p:cNvSpPr/>
          <p:nvPr/>
        </p:nvSpPr>
        <p:spPr bwMode="auto">
          <a:xfrm>
            <a:off x="555639" y="3489772"/>
            <a:ext cx="3728329" cy="1304651"/>
          </a:xfrm>
          <a:prstGeom prst="snip1Rect">
            <a:avLst>
              <a:gd name="adj" fmla="val 26919"/>
            </a:avLst>
          </a:prstGeom>
          <a:solidFill>
            <a:srgbClr val="C9CCD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sp>
        <p:nvSpPr>
          <p:cNvPr id="55" name="ZoneTexte 54">
            <a:extLst>
              <a:ext uri="{FF2B5EF4-FFF2-40B4-BE49-F238E27FC236}">
                <a16:creationId xmlns:a16="http://schemas.microsoft.com/office/drawing/2014/main" id="{1813EAC3-6B9C-1A44-A590-C26E57B5123F}"/>
              </a:ext>
            </a:extLst>
          </p:cNvPr>
          <p:cNvSpPr txBox="1"/>
          <p:nvPr/>
        </p:nvSpPr>
        <p:spPr>
          <a:xfrm>
            <a:off x="1302109" y="3797548"/>
            <a:ext cx="2981859" cy="1015663"/>
          </a:xfrm>
          <a:prstGeom prst="rect">
            <a:avLst/>
          </a:prstGeom>
          <a:noFill/>
        </p:spPr>
        <p:txBody>
          <a:bodyPr wrap="square" rtlCol="0">
            <a:spAutoFit/>
          </a:bodyPr>
          <a:lstStyle/>
          <a:p>
            <a:pPr marL="228600" indent="-228600">
              <a:buClr>
                <a:schemeClr val="tx2">
                  <a:lumMod val="75000"/>
                  <a:lumOff val="25000"/>
                </a:schemeClr>
              </a:buClr>
              <a:buFont typeface="Wingdings" panose="05000000000000000000" pitchFamily="2" charset="2"/>
              <a:buChar char="ü"/>
            </a:pPr>
            <a:r>
              <a:rPr lang="fr-FR" sz="1200" dirty="0">
                <a:solidFill>
                  <a:schemeClr val="tx2">
                    <a:lumMod val="75000"/>
                    <a:lumOff val="25000"/>
                  </a:schemeClr>
                </a:solidFill>
              </a:rPr>
              <a:t>Être de nationalité française</a:t>
            </a:r>
          </a:p>
          <a:p>
            <a:pPr marL="228600" indent="-228600">
              <a:buClr>
                <a:schemeClr val="tx2">
                  <a:lumMod val="75000"/>
                  <a:lumOff val="25000"/>
                </a:schemeClr>
              </a:buClr>
              <a:buFont typeface="Wingdings" panose="05000000000000000000" pitchFamily="2" charset="2"/>
              <a:buChar char="ü"/>
            </a:pPr>
            <a:r>
              <a:rPr lang="fr-FR" sz="1200" dirty="0">
                <a:solidFill>
                  <a:schemeClr val="tx2">
                    <a:lumMod val="75000"/>
                    <a:lumOff val="25000"/>
                  </a:schemeClr>
                </a:solidFill>
              </a:rPr>
              <a:t>Être âgé de 17 à 30 ans</a:t>
            </a:r>
          </a:p>
          <a:p>
            <a:pPr marL="228600" indent="-228600">
              <a:buClr>
                <a:schemeClr val="tx2">
                  <a:lumMod val="75000"/>
                  <a:lumOff val="25000"/>
                </a:schemeClr>
              </a:buClr>
              <a:buFont typeface="Wingdings" panose="05000000000000000000" pitchFamily="2" charset="2"/>
              <a:buChar char="ü"/>
            </a:pPr>
            <a:r>
              <a:rPr lang="fr-FR" sz="1200" dirty="0">
                <a:solidFill>
                  <a:schemeClr val="tx2">
                    <a:lumMod val="75000"/>
                    <a:lumOff val="25000"/>
                  </a:schemeClr>
                </a:solidFill>
              </a:rPr>
              <a:t>Savoir nager</a:t>
            </a:r>
          </a:p>
          <a:p>
            <a:pPr marL="228600" indent="-228600">
              <a:buClr>
                <a:schemeClr val="tx2">
                  <a:lumMod val="75000"/>
                  <a:lumOff val="25000"/>
                </a:schemeClr>
              </a:buClr>
              <a:buFont typeface="Wingdings" panose="05000000000000000000" pitchFamily="2" charset="2"/>
              <a:buChar char="ü"/>
            </a:pPr>
            <a:r>
              <a:rPr lang="fr-FR" sz="1200" dirty="0">
                <a:solidFill>
                  <a:schemeClr val="tx2">
                    <a:lumMod val="75000"/>
                    <a:lumOff val="25000"/>
                  </a:schemeClr>
                </a:solidFill>
              </a:rPr>
              <a:t>Avoir effectué sa JDC</a:t>
            </a:r>
          </a:p>
          <a:p>
            <a:pPr marL="228600" indent="-228600">
              <a:buClr>
                <a:schemeClr val="tx2">
                  <a:lumMod val="75000"/>
                  <a:lumOff val="25000"/>
                </a:schemeClr>
              </a:buClr>
              <a:buFont typeface="Wingdings" panose="05000000000000000000" pitchFamily="2" charset="2"/>
              <a:buChar char="ü"/>
            </a:pPr>
            <a:r>
              <a:rPr lang="fr-FR" sz="1200" dirty="0">
                <a:solidFill>
                  <a:schemeClr val="tx2">
                    <a:lumMod val="75000"/>
                    <a:lumOff val="25000"/>
                  </a:schemeClr>
                </a:solidFill>
              </a:rPr>
              <a:t>Être médicalement apte</a:t>
            </a:r>
          </a:p>
        </p:txBody>
      </p:sp>
      <p:grpSp>
        <p:nvGrpSpPr>
          <p:cNvPr id="63" name="Groupe 62">
            <a:extLst>
              <a:ext uri="{FF2B5EF4-FFF2-40B4-BE49-F238E27FC236}">
                <a16:creationId xmlns:a16="http://schemas.microsoft.com/office/drawing/2014/main" id="{4A6418A4-0013-2F41-857A-03007605EE15}"/>
              </a:ext>
            </a:extLst>
          </p:cNvPr>
          <p:cNvGrpSpPr/>
          <p:nvPr/>
        </p:nvGrpSpPr>
        <p:grpSpPr>
          <a:xfrm>
            <a:off x="1298598" y="3561779"/>
            <a:ext cx="1761233" cy="307777"/>
            <a:chOff x="4703763" y="1371942"/>
            <a:chExt cx="1761233" cy="307777"/>
          </a:xfrm>
        </p:grpSpPr>
        <p:sp>
          <p:nvSpPr>
            <p:cNvPr id="66" name="ZoneTexte 65">
              <a:extLst>
                <a:ext uri="{FF2B5EF4-FFF2-40B4-BE49-F238E27FC236}">
                  <a16:creationId xmlns:a16="http://schemas.microsoft.com/office/drawing/2014/main" id="{9C63F556-BE58-6E42-B7DF-CFDF8D26E3EC}"/>
                </a:ext>
              </a:extLst>
            </p:cNvPr>
            <p:cNvSpPr txBox="1"/>
            <p:nvPr/>
          </p:nvSpPr>
          <p:spPr>
            <a:xfrm>
              <a:off x="4703763" y="1371942"/>
              <a:ext cx="1761233" cy="307777"/>
            </a:xfrm>
            <a:prstGeom prst="rect">
              <a:avLst/>
            </a:prstGeom>
            <a:noFill/>
          </p:spPr>
          <p:txBody>
            <a:bodyPr wrap="square" rtlCol="0">
              <a:spAutoFit/>
            </a:bodyPr>
            <a:lstStyle/>
            <a:p>
              <a:r>
                <a:rPr lang="fr-FR" sz="1050" dirty="0">
                  <a:solidFill>
                    <a:schemeClr val="tx1"/>
                  </a:solidFill>
                  <a:latin typeface="Arial Black" panose="020B0A04020102020204" pitchFamily="34" charset="0"/>
                </a:rPr>
                <a:t>       </a:t>
              </a:r>
              <a:r>
                <a:rPr lang="fr-FR" sz="1400" b="1" dirty="0">
                  <a:solidFill>
                    <a:srgbClr val="0E3978"/>
                  </a:solidFill>
                  <a:latin typeface="Arial Black" panose="020B0A04020102020204" pitchFamily="34" charset="0"/>
                </a:rPr>
                <a:t>Administratif</a:t>
              </a:r>
            </a:p>
          </p:txBody>
        </p:sp>
        <p:grpSp>
          <p:nvGrpSpPr>
            <p:cNvPr id="67" name="Groupe 66">
              <a:extLst>
                <a:ext uri="{FF2B5EF4-FFF2-40B4-BE49-F238E27FC236}">
                  <a16:creationId xmlns:a16="http://schemas.microsoft.com/office/drawing/2014/main" id="{32F78DEF-DDC4-CA4C-A8F1-CC7CAE379273}"/>
                </a:ext>
              </a:extLst>
            </p:cNvPr>
            <p:cNvGrpSpPr>
              <a:grpSpLocks noChangeAspect="1"/>
            </p:cNvGrpSpPr>
            <p:nvPr/>
          </p:nvGrpSpPr>
          <p:grpSpPr>
            <a:xfrm>
              <a:off x="4818310" y="1405393"/>
              <a:ext cx="204788" cy="201623"/>
              <a:chOff x="4139952" y="3508807"/>
              <a:chExt cx="144016" cy="144016"/>
            </a:xfrm>
          </p:grpSpPr>
          <p:sp>
            <p:nvSpPr>
              <p:cNvPr id="68" name="Ellipse 67">
                <a:extLst>
                  <a:ext uri="{FF2B5EF4-FFF2-40B4-BE49-F238E27FC236}">
                    <a16:creationId xmlns:a16="http://schemas.microsoft.com/office/drawing/2014/main" id="{142AFFAF-B31E-8644-BDDA-5DD3E97F68EE}"/>
                  </a:ext>
                </a:extLst>
              </p:cNvPr>
              <p:cNvSpPr/>
              <p:nvPr/>
            </p:nvSpPr>
            <p:spPr bwMode="auto">
              <a:xfrm>
                <a:off x="4139952" y="3508807"/>
                <a:ext cx="144016" cy="144016"/>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cxnSp>
            <p:nvCxnSpPr>
              <p:cNvPr id="69" name="Connecteur droit avec flèche 68">
                <a:extLst>
                  <a:ext uri="{FF2B5EF4-FFF2-40B4-BE49-F238E27FC236}">
                    <a16:creationId xmlns:a16="http://schemas.microsoft.com/office/drawing/2014/main" id="{695684F7-26F5-124D-97F9-1DCECEA7E89E}"/>
                  </a:ext>
                </a:extLst>
              </p:cNvPr>
              <p:cNvCxnSpPr/>
              <p:nvPr/>
            </p:nvCxnSpPr>
            <p:spPr bwMode="auto">
              <a:xfrm>
                <a:off x="4139952" y="3575534"/>
                <a:ext cx="108000" cy="0"/>
              </a:xfrm>
              <a:prstGeom prst="straightConnector1">
                <a:avLst/>
              </a:prstGeom>
              <a:solidFill>
                <a:srgbClr val="00B8FF"/>
              </a:solidFill>
              <a:ln w="9525" cap="flat" cmpd="sng" algn="ctr">
                <a:solidFill>
                  <a:schemeClr val="bg1"/>
                </a:solidFill>
                <a:prstDash val="solid"/>
                <a:round/>
                <a:headEnd type="none" w="med" len="med"/>
                <a:tailEnd type="arrow"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71" name="Rogner un rectangle à un seul coin 21">
            <a:extLst>
              <a:ext uri="{FF2B5EF4-FFF2-40B4-BE49-F238E27FC236}">
                <a16:creationId xmlns:a16="http://schemas.microsoft.com/office/drawing/2014/main" id="{C8A37F20-215B-A441-8238-620E2801741E}"/>
              </a:ext>
            </a:extLst>
          </p:cNvPr>
          <p:cNvSpPr/>
          <p:nvPr/>
        </p:nvSpPr>
        <p:spPr bwMode="auto">
          <a:xfrm>
            <a:off x="5004048" y="1636416"/>
            <a:ext cx="3728329" cy="1304651"/>
          </a:xfrm>
          <a:prstGeom prst="snip1Rect">
            <a:avLst>
              <a:gd name="adj" fmla="val 26919"/>
            </a:avLst>
          </a:prstGeom>
          <a:solidFill>
            <a:srgbClr val="C9CCD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sp>
        <p:nvSpPr>
          <p:cNvPr id="72" name="ZoneTexte 71">
            <a:extLst>
              <a:ext uri="{FF2B5EF4-FFF2-40B4-BE49-F238E27FC236}">
                <a16:creationId xmlns:a16="http://schemas.microsoft.com/office/drawing/2014/main" id="{7EF1A6F5-77F2-F442-8CC1-47CA2A692EF8}"/>
              </a:ext>
            </a:extLst>
          </p:cNvPr>
          <p:cNvSpPr txBox="1"/>
          <p:nvPr/>
        </p:nvSpPr>
        <p:spPr>
          <a:xfrm>
            <a:off x="5920759" y="1958439"/>
            <a:ext cx="2662263" cy="1015663"/>
          </a:xfrm>
          <a:prstGeom prst="rect">
            <a:avLst/>
          </a:prstGeom>
          <a:noFill/>
        </p:spPr>
        <p:txBody>
          <a:bodyPr wrap="square" rtlCol="0">
            <a:spAutoFit/>
          </a:bodyPr>
          <a:lstStyle/>
          <a:p>
            <a:pPr marL="228600" indent="-228600">
              <a:buClr>
                <a:schemeClr val="tx2">
                  <a:lumMod val="75000"/>
                  <a:lumOff val="25000"/>
                </a:schemeClr>
              </a:buClr>
              <a:buFont typeface="Wingdings" panose="05000000000000000000" pitchFamily="2" charset="2"/>
              <a:buChar char="ü"/>
            </a:pPr>
            <a:r>
              <a:rPr lang="fr-FR" sz="1200" dirty="0">
                <a:solidFill>
                  <a:schemeClr val="tx2">
                    <a:lumMod val="75000"/>
                    <a:lumOff val="25000"/>
                  </a:schemeClr>
                </a:solidFill>
              </a:rPr>
              <a:t>Aisance manuelle</a:t>
            </a:r>
          </a:p>
          <a:p>
            <a:pPr marL="228600" indent="-228600">
              <a:buClr>
                <a:schemeClr val="tx2">
                  <a:lumMod val="75000"/>
                  <a:lumOff val="25000"/>
                </a:schemeClr>
              </a:buClr>
              <a:buFont typeface="Wingdings" panose="05000000000000000000" pitchFamily="2" charset="2"/>
              <a:buChar char="ü"/>
            </a:pPr>
            <a:r>
              <a:rPr lang="fr-FR" sz="1200" dirty="0">
                <a:solidFill>
                  <a:schemeClr val="tx2">
                    <a:lumMod val="75000"/>
                    <a:lumOff val="25000"/>
                  </a:schemeClr>
                </a:solidFill>
              </a:rPr>
              <a:t>Capacités d’adaptation aux différentes machines/outils</a:t>
            </a:r>
          </a:p>
          <a:p>
            <a:pPr marL="228600" indent="-228600">
              <a:buClr>
                <a:schemeClr val="tx2">
                  <a:lumMod val="75000"/>
                  <a:lumOff val="25000"/>
                </a:schemeClr>
              </a:buClr>
              <a:buFont typeface="Wingdings" panose="05000000000000000000" pitchFamily="2" charset="2"/>
              <a:buChar char="ü"/>
            </a:pPr>
            <a:r>
              <a:rPr lang="fr-FR" sz="1200" dirty="0">
                <a:solidFill>
                  <a:schemeClr val="tx2">
                    <a:lumMod val="75000"/>
                    <a:lumOff val="25000"/>
                  </a:schemeClr>
                </a:solidFill>
              </a:rPr>
              <a:t>Savoir travailler en équipe</a:t>
            </a:r>
          </a:p>
          <a:p>
            <a:pPr marL="228600" indent="-228600">
              <a:buClr>
                <a:schemeClr val="tx2">
                  <a:lumMod val="75000"/>
                  <a:lumOff val="25000"/>
                </a:schemeClr>
              </a:buClr>
              <a:buFont typeface="Wingdings" panose="05000000000000000000" pitchFamily="2" charset="2"/>
              <a:buChar char="ü"/>
            </a:pPr>
            <a:endParaRPr lang="fr-FR" sz="1200" dirty="0">
              <a:solidFill>
                <a:schemeClr val="tx2">
                  <a:lumMod val="75000"/>
                  <a:lumOff val="25000"/>
                </a:schemeClr>
              </a:solidFill>
            </a:endParaRPr>
          </a:p>
        </p:txBody>
      </p:sp>
      <p:grpSp>
        <p:nvGrpSpPr>
          <p:cNvPr id="73" name="Groupe 72">
            <a:extLst>
              <a:ext uri="{FF2B5EF4-FFF2-40B4-BE49-F238E27FC236}">
                <a16:creationId xmlns:a16="http://schemas.microsoft.com/office/drawing/2014/main" id="{A3DADE7A-F648-9047-8E9E-96D10D069E81}"/>
              </a:ext>
            </a:extLst>
          </p:cNvPr>
          <p:cNvGrpSpPr/>
          <p:nvPr/>
        </p:nvGrpSpPr>
        <p:grpSpPr>
          <a:xfrm>
            <a:off x="5874069" y="1689571"/>
            <a:ext cx="3107639" cy="307777"/>
            <a:chOff x="4703763" y="1392515"/>
            <a:chExt cx="3107639" cy="307777"/>
          </a:xfrm>
        </p:grpSpPr>
        <p:sp>
          <p:nvSpPr>
            <p:cNvPr id="77" name="ZoneTexte 76">
              <a:extLst>
                <a:ext uri="{FF2B5EF4-FFF2-40B4-BE49-F238E27FC236}">
                  <a16:creationId xmlns:a16="http://schemas.microsoft.com/office/drawing/2014/main" id="{337DB704-87C1-5A4B-96BE-6561F517568A}"/>
                </a:ext>
              </a:extLst>
            </p:cNvPr>
            <p:cNvSpPr txBox="1"/>
            <p:nvPr/>
          </p:nvSpPr>
          <p:spPr>
            <a:xfrm>
              <a:off x="4703763" y="1392515"/>
              <a:ext cx="3107639" cy="307777"/>
            </a:xfrm>
            <a:prstGeom prst="rect">
              <a:avLst/>
            </a:prstGeom>
            <a:noFill/>
          </p:spPr>
          <p:txBody>
            <a:bodyPr wrap="square" rtlCol="0">
              <a:spAutoFit/>
            </a:bodyPr>
            <a:lstStyle/>
            <a:p>
              <a:r>
                <a:rPr lang="fr-FR" sz="1050" dirty="0">
                  <a:solidFill>
                    <a:schemeClr val="tx1"/>
                  </a:solidFill>
                  <a:latin typeface="Arial Black" panose="020B0A04020102020204" pitchFamily="34" charset="0"/>
                </a:rPr>
                <a:t>       </a:t>
              </a:r>
              <a:r>
                <a:rPr lang="fr-FR" sz="1400" b="1" dirty="0">
                  <a:solidFill>
                    <a:srgbClr val="0E3978"/>
                  </a:solidFill>
                  <a:latin typeface="Arial Black" panose="020B0A04020102020204" pitchFamily="34" charset="0"/>
                </a:rPr>
                <a:t>Compétences requises</a:t>
              </a:r>
            </a:p>
          </p:txBody>
        </p:sp>
        <p:grpSp>
          <p:nvGrpSpPr>
            <p:cNvPr id="78" name="Groupe 77">
              <a:extLst>
                <a:ext uri="{FF2B5EF4-FFF2-40B4-BE49-F238E27FC236}">
                  <a16:creationId xmlns:a16="http://schemas.microsoft.com/office/drawing/2014/main" id="{1B62AB1D-DE7F-4D49-9C88-9C53EA977892}"/>
                </a:ext>
              </a:extLst>
            </p:cNvPr>
            <p:cNvGrpSpPr>
              <a:grpSpLocks noChangeAspect="1"/>
            </p:cNvGrpSpPr>
            <p:nvPr/>
          </p:nvGrpSpPr>
          <p:grpSpPr>
            <a:xfrm>
              <a:off x="4818310" y="1425967"/>
              <a:ext cx="204788" cy="201623"/>
              <a:chOff x="4139952" y="3523502"/>
              <a:chExt cx="144016" cy="144016"/>
            </a:xfrm>
          </p:grpSpPr>
          <p:sp>
            <p:nvSpPr>
              <p:cNvPr id="79" name="Ellipse 78">
                <a:extLst>
                  <a:ext uri="{FF2B5EF4-FFF2-40B4-BE49-F238E27FC236}">
                    <a16:creationId xmlns:a16="http://schemas.microsoft.com/office/drawing/2014/main" id="{99B11137-8466-884A-B6D1-4D4710A7FDDA}"/>
                  </a:ext>
                </a:extLst>
              </p:cNvPr>
              <p:cNvSpPr/>
              <p:nvPr/>
            </p:nvSpPr>
            <p:spPr bwMode="auto">
              <a:xfrm>
                <a:off x="4139952" y="3523502"/>
                <a:ext cx="144016" cy="144016"/>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cxnSp>
            <p:nvCxnSpPr>
              <p:cNvPr id="80" name="Connecteur droit avec flèche 79">
                <a:extLst>
                  <a:ext uri="{FF2B5EF4-FFF2-40B4-BE49-F238E27FC236}">
                    <a16:creationId xmlns:a16="http://schemas.microsoft.com/office/drawing/2014/main" id="{3C7AB2A9-2549-DC42-8561-5D232D029EE1}"/>
                  </a:ext>
                </a:extLst>
              </p:cNvPr>
              <p:cNvCxnSpPr/>
              <p:nvPr/>
            </p:nvCxnSpPr>
            <p:spPr bwMode="auto">
              <a:xfrm>
                <a:off x="4139952" y="3590229"/>
                <a:ext cx="108000" cy="0"/>
              </a:xfrm>
              <a:prstGeom prst="straightConnector1">
                <a:avLst/>
              </a:prstGeom>
              <a:solidFill>
                <a:srgbClr val="00B8FF"/>
              </a:solidFill>
              <a:ln w="9525" cap="flat" cmpd="sng" algn="ctr">
                <a:solidFill>
                  <a:schemeClr val="bg1"/>
                </a:solidFill>
                <a:prstDash val="solid"/>
                <a:round/>
                <a:headEnd type="none" w="med" len="med"/>
                <a:tailEnd type="arrow"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82" name="Rogner un rectangle à un seul coin 21">
            <a:extLst>
              <a:ext uri="{FF2B5EF4-FFF2-40B4-BE49-F238E27FC236}">
                <a16:creationId xmlns:a16="http://schemas.microsoft.com/office/drawing/2014/main" id="{065DB759-3888-D848-9681-A9B0041860F6}"/>
              </a:ext>
            </a:extLst>
          </p:cNvPr>
          <p:cNvSpPr/>
          <p:nvPr/>
        </p:nvSpPr>
        <p:spPr bwMode="auto">
          <a:xfrm>
            <a:off x="555639" y="1628800"/>
            <a:ext cx="3728329" cy="1304651"/>
          </a:xfrm>
          <a:prstGeom prst="snip1Rect">
            <a:avLst>
              <a:gd name="adj" fmla="val 26919"/>
            </a:avLst>
          </a:prstGeom>
          <a:solidFill>
            <a:srgbClr val="C9CCD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sp>
        <p:nvSpPr>
          <p:cNvPr id="84" name="ZoneTexte 83"/>
          <p:cNvSpPr txBox="1"/>
          <p:nvPr/>
        </p:nvSpPr>
        <p:spPr>
          <a:xfrm>
            <a:off x="1302109" y="2049418"/>
            <a:ext cx="2251641" cy="646331"/>
          </a:xfrm>
          <a:prstGeom prst="rect">
            <a:avLst/>
          </a:prstGeom>
          <a:noFill/>
        </p:spPr>
        <p:txBody>
          <a:bodyPr wrap="square" rtlCol="0">
            <a:spAutoFit/>
          </a:bodyPr>
          <a:lstStyle/>
          <a:p>
            <a:pPr marL="228600" indent="-228600">
              <a:buClr>
                <a:schemeClr val="tx2">
                  <a:lumMod val="75000"/>
                  <a:lumOff val="25000"/>
                </a:schemeClr>
              </a:buClr>
              <a:buFont typeface="Wingdings" panose="05000000000000000000" pitchFamily="2" charset="2"/>
              <a:buChar char="ü"/>
            </a:pPr>
            <a:r>
              <a:rPr lang="fr-FR" sz="1200" dirty="0">
                <a:solidFill>
                  <a:schemeClr val="tx2">
                    <a:lumMod val="75000"/>
                    <a:lumOff val="25000"/>
                  </a:schemeClr>
                </a:solidFill>
              </a:rPr>
              <a:t>Brevet des collèges</a:t>
            </a:r>
          </a:p>
          <a:p>
            <a:pPr marL="228600" indent="-228600">
              <a:buClr>
                <a:schemeClr val="tx2">
                  <a:lumMod val="75000"/>
                  <a:lumOff val="25000"/>
                </a:schemeClr>
              </a:buClr>
              <a:buFont typeface="Wingdings" panose="05000000000000000000" pitchFamily="2" charset="2"/>
              <a:buChar char="ü"/>
            </a:pPr>
            <a:r>
              <a:rPr lang="fr-FR" sz="1200" dirty="0">
                <a:solidFill>
                  <a:schemeClr val="tx2">
                    <a:lumMod val="75000"/>
                    <a:lumOff val="25000"/>
                  </a:schemeClr>
                </a:solidFill>
              </a:rPr>
              <a:t>Diplômes techniques selon la spécialité envisagée</a:t>
            </a:r>
          </a:p>
        </p:txBody>
      </p:sp>
      <p:grpSp>
        <p:nvGrpSpPr>
          <p:cNvPr id="85" name="Groupe 84">
            <a:extLst>
              <a:ext uri="{FF2B5EF4-FFF2-40B4-BE49-F238E27FC236}">
                <a16:creationId xmlns:a16="http://schemas.microsoft.com/office/drawing/2014/main" id="{8C954F23-FE20-E547-8D97-0A47BA282057}"/>
              </a:ext>
            </a:extLst>
          </p:cNvPr>
          <p:cNvGrpSpPr/>
          <p:nvPr/>
        </p:nvGrpSpPr>
        <p:grpSpPr>
          <a:xfrm>
            <a:off x="1298599" y="1709316"/>
            <a:ext cx="1506242" cy="307777"/>
            <a:chOff x="4703764" y="1380451"/>
            <a:chExt cx="1506242" cy="307777"/>
          </a:xfrm>
        </p:grpSpPr>
        <p:sp>
          <p:nvSpPr>
            <p:cNvPr id="86" name="ZoneTexte 85">
              <a:extLst>
                <a:ext uri="{FF2B5EF4-FFF2-40B4-BE49-F238E27FC236}">
                  <a16:creationId xmlns:a16="http://schemas.microsoft.com/office/drawing/2014/main" id="{5A3B6489-11AA-DF4A-87A6-5C6E69FE6F6C}"/>
                </a:ext>
              </a:extLst>
            </p:cNvPr>
            <p:cNvSpPr txBox="1"/>
            <p:nvPr/>
          </p:nvSpPr>
          <p:spPr>
            <a:xfrm>
              <a:off x="4703764" y="1380451"/>
              <a:ext cx="1506242" cy="307777"/>
            </a:xfrm>
            <a:prstGeom prst="rect">
              <a:avLst/>
            </a:prstGeom>
            <a:noFill/>
          </p:spPr>
          <p:txBody>
            <a:bodyPr wrap="square" rtlCol="0">
              <a:spAutoFit/>
            </a:bodyPr>
            <a:lstStyle/>
            <a:p>
              <a:r>
                <a:rPr lang="fr-FR" sz="1050" dirty="0">
                  <a:solidFill>
                    <a:schemeClr val="tx1"/>
                  </a:solidFill>
                  <a:latin typeface="Arial Black" panose="020B0A04020102020204" pitchFamily="34" charset="0"/>
                </a:rPr>
                <a:t>       </a:t>
              </a:r>
              <a:r>
                <a:rPr lang="fr-FR" sz="1400" b="1" dirty="0">
                  <a:solidFill>
                    <a:srgbClr val="0E3978"/>
                  </a:solidFill>
                  <a:latin typeface="Arial Black" panose="020B0A04020102020204" pitchFamily="34" charset="0"/>
                </a:rPr>
                <a:t>Diplômes</a:t>
              </a:r>
            </a:p>
          </p:txBody>
        </p:sp>
        <p:grpSp>
          <p:nvGrpSpPr>
            <p:cNvPr id="87" name="Groupe 86">
              <a:extLst>
                <a:ext uri="{FF2B5EF4-FFF2-40B4-BE49-F238E27FC236}">
                  <a16:creationId xmlns:a16="http://schemas.microsoft.com/office/drawing/2014/main" id="{B1571D2E-5330-9141-931B-704006AFAD2B}"/>
                </a:ext>
              </a:extLst>
            </p:cNvPr>
            <p:cNvGrpSpPr>
              <a:grpSpLocks noChangeAspect="1"/>
            </p:cNvGrpSpPr>
            <p:nvPr/>
          </p:nvGrpSpPr>
          <p:grpSpPr>
            <a:xfrm>
              <a:off x="4818310" y="1413902"/>
              <a:ext cx="204788" cy="201623"/>
              <a:chOff x="4139952" y="3514885"/>
              <a:chExt cx="144016" cy="144016"/>
            </a:xfrm>
          </p:grpSpPr>
          <p:sp>
            <p:nvSpPr>
              <p:cNvPr id="88" name="Ellipse 87">
                <a:extLst>
                  <a:ext uri="{FF2B5EF4-FFF2-40B4-BE49-F238E27FC236}">
                    <a16:creationId xmlns:a16="http://schemas.microsoft.com/office/drawing/2014/main" id="{104634CA-7D9D-D048-8E93-A4C2D3A3F8F1}"/>
                  </a:ext>
                </a:extLst>
              </p:cNvPr>
              <p:cNvSpPr/>
              <p:nvPr/>
            </p:nvSpPr>
            <p:spPr bwMode="auto">
              <a:xfrm>
                <a:off x="4139952" y="3514885"/>
                <a:ext cx="144016" cy="144016"/>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cxnSp>
            <p:nvCxnSpPr>
              <p:cNvPr id="89" name="Connecteur droit avec flèche 88">
                <a:extLst>
                  <a:ext uri="{FF2B5EF4-FFF2-40B4-BE49-F238E27FC236}">
                    <a16:creationId xmlns:a16="http://schemas.microsoft.com/office/drawing/2014/main" id="{3C878FCE-F8C4-F349-8D1D-B08DC81354CD}"/>
                  </a:ext>
                </a:extLst>
              </p:cNvPr>
              <p:cNvCxnSpPr/>
              <p:nvPr/>
            </p:nvCxnSpPr>
            <p:spPr bwMode="auto">
              <a:xfrm>
                <a:off x="4139952" y="3581611"/>
                <a:ext cx="108000" cy="0"/>
              </a:xfrm>
              <a:prstGeom prst="straightConnector1">
                <a:avLst/>
              </a:prstGeom>
              <a:solidFill>
                <a:srgbClr val="00B8FF"/>
              </a:solidFill>
              <a:ln w="9525" cap="flat" cmpd="sng" algn="ctr">
                <a:solidFill>
                  <a:schemeClr val="bg1"/>
                </a:solidFill>
                <a:prstDash val="solid"/>
                <a:round/>
                <a:headEnd type="none" w="med" len="med"/>
                <a:tailEnd type="arrow"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90" name="Rogner un rectangle à un seul coin 21">
            <a:extLst>
              <a:ext uri="{FF2B5EF4-FFF2-40B4-BE49-F238E27FC236}">
                <a16:creationId xmlns:a16="http://schemas.microsoft.com/office/drawing/2014/main" id="{968E40FF-CF2E-0141-8531-FED2A9EFCE54}"/>
              </a:ext>
            </a:extLst>
          </p:cNvPr>
          <p:cNvSpPr/>
          <p:nvPr/>
        </p:nvSpPr>
        <p:spPr bwMode="auto">
          <a:xfrm>
            <a:off x="5004048" y="3515495"/>
            <a:ext cx="3728329" cy="1304651"/>
          </a:xfrm>
          <a:prstGeom prst="snip1Rect">
            <a:avLst>
              <a:gd name="adj" fmla="val 26919"/>
            </a:avLst>
          </a:prstGeom>
          <a:solidFill>
            <a:srgbClr val="C9CCD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sp>
        <p:nvSpPr>
          <p:cNvPr id="92" name="ZoneTexte 91">
            <a:extLst>
              <a:ext uri="{FF2B5EF4-FFF2-40B4-BE49-F238E27FC236}">
                <a16:creationId xmlns:a16="http://schemas.microsoft.com/office/drawing/2014/main" id="{8DB5B1F3-8F2F-F64C-8F6A-7D3E8A6E1105}"/>
              </a:ext>
            </a:extLst>
          </p:cNvPr>
          <p:cNvSpPr txBox="1"/>
          <p:nvPr/>
        </p:nvSpPr>
        <p:spPr>
          <a:xfrm>
            <a:off x="5765242" y="3869556"/>
            <a:ext cx="2967136" cy="830997"/>
          </a:xfrm>
          <a:prstGeom prst="rect">
            <a:avLst/>
          </a:prstGeom>
          <a:noFill/>
        </p:spPr>
        <p:txBody>
          <a:bodyPr wrap="square" rtlCol="0">
            <a:spAutoFit/>
          </a:bodyPr>
          <a:lstStyle/>
          <a:p>
            <a:pPr marL="228600" indent="-228600">
              <a:buClr>
                <a:schemeClr val="tx2">
                  <a:lumMod val="75000"/>
                  <a:lumOff val="25000"/>
                </a:schemeClr>
              </a:buClr>
              <a:buFont typeface="Wingdings" panose="05000000000000000000" pitchFamily="2" charset="2"/>
              <a:buChar char="ü"/>
            </a:pPr>
            <a:r>
              <a:rPr lang="fr-FR" sz="1200" dirty="0">
                <a:solidFill>
                  <a:schemeClr val="tx2">
                    <a:lumMod val="75000"/>
                    <a:lumOff val="25000"/>
                  </a:schemeClr>
                </a:solidFill>
              </a:rPr>
              <a:t>Avoir une première expérience technique dans le métier choisi</a:t>
            </a:r>
          </a:p>
          <a:p>
            <a:pPr marL="228600" indent="-228600">
              <a:buClr>
                <a:schemeClr val="tx2">
                  <a:lumMod val="75000"/>
                  <a:lumOff val="25000"/>
                </a:schemeClr>
              </a:buClr>
              <a:buFont typeface="Wingdings" panose="05000000000000000000" pitchFamily="2" charset="2"/>
              <a:buChar char="ü"/>
            </a:pPr>
            <a:r>
              <a:rPr lang="fr-FR" sz="1200" dirty="0">
                <a:solidFill>
                  <a:schemeClr val="tx2">
                    <a:lumMod val="75000"/>
                    <a:lumOff val="25000"/>
                  </a:schemeClr>
                </a:solidFill>
              </a:rPr>
              <a:t>Avoir fait un stage en entreprise</a:t>
            </a:r>
          </a:p>
          <a:p>
            <a:pPr marL="228600" indent="-228600">
              <a:buClr>
                <a:schemeClr val="tx2">
                  <a:lumMod val="75000"/>
                  <a:lumOff val="25000"/>
                </a:schemeClr>
              </a:buClr>
              <a:buFont typeface="Wingdings" panose="05000000000000000000" pitchFamily="2" charset="2"/>
              <a:buChar char="ü"/>
            </a:pPr>
            <a:r>
              <a:rPr lang="fr-FR" sz="1200" dirty="0">
                <a:solidFill>
                  <a:schemeClr val="tx2">
                    <a:lumMod val="75000"/>
                    <a:lumOff val="25000"/>
                  </a:schemeClr>
                </a:solidFill>
              </a:rPr>
              <a:t>Avoir fait une PMM</a:t>
            </a:r>
          </a:p>
        </p:txBody>
      </p:sp>
      <p:grpSp>
        <p:nvGrpSpPr>
          <p:cNvPr id="93" name="Groupe 92">
            <a:extLst>
              <a:ext uri="{FF2B5EF4-FFF2-40B4-BE49-F238E27FC236}">
                <a16:creationId xmlns:a16="http://schemas.microsoft.com/office/drawing/2014/main" id="{4659FA70-8643-1F4B-A555-9D53386F972E}"/>
              </a:ext>
            </a:extLst>
          </p:cNvPr>
          <p:cNvGrpSpPr/>
          <p:nvPr/>
        </p:nvGrpSpPr>
        <p:grpSpPr>
          <a:xfrm>
            <a:off x="5765242" y="3581524"/>
            <a:ext cx="1761233" cy="307777"/>
            <a:chOff x="4703763" y="1358772"/>
            <a:chExt cx="1761233" cy="307777"/>
          </a:xfrm>
        </p:grpSpPr>
        <p:sp>
          <p:nvSpPr>
            <p:cNvPr id="94" name="ZoneTexte 93">
              <a:extLst>
                <a:ext uri="{FF2B5EF4-FFF2-40B4-BE49-F238E27FC236}">
                  <a16:creationId xmlns:a16="http://schemas.microsoft.com/office/drawing/2014/main" id="{58F4D753-CD63-6545-8C4B-BB838CF8B3CB}"/>
                </a:ext>
              </a:extLst>
            </p:cNvPr>
            <p:cNvSpPr txBox="1"/>
            <p:nvPr/>
          </p:nvSpPr>
          <p:spPr>
            <a:xfrm>
              <a:off x="4703763" y="1358772"/>
              <a:ext cx="1761233" cy="307777"/>
            </a:xfrm>
            <a:prstGeom prst="rect">
              <a:avLst/>
            </a:prstGeom>
            <a:noFill/>
          </p:spPr>
          <p:txBody>
            <a:bodyPr wrap="square" rtlCol="0">
              <a:spAutoFit/>
            </a:bodyPr>
            <a:lstStyle/>
            <a:p>
              <a:r>
                <a:rPr lang="fr-FR" sz="1050" dirty="0">
                  <a:solidFill>
                    <a:schemeClr val="tx1"/>
                  </a:solidFill>
                  <a:latin typeface="Arial Black" panose="020B0A04020102020204" pitchFamily="34" charset="0"/>
                </a:rPr>
                <a:t>       </a:t>
              </a:r>
              <a:r>
                <a:rPr lang="fr-FR" sz="1400" b="1" dirty="0">
                  <a:solidFill>
                    <a:srgbClr val="0E3978"/>
                  </a:solidFill>
                  <a:latin typeface="Arial Black" panose="020B0A04020102020204" pitchFamily="34" charset="0"/>
                </a:rPr>
                <a:t>Les petits +</a:t>
              </a:r>
            </a:p>
          </p:txBody>
        </p:sp>
        <p:grpSp>
          <p:nvGrpSpPr>
            <p:cNvPr id="95" name="Groupe 94">
              <a:extLst>
                <a:ext uri="{FF2B5EF4-FFF2-40B4-BE49-F238E27FC236}">
                  <a16:creationId xmlns:a16="http://schemas.microsoft.com/office/drawing/2014/main" id="{381182DA-6076-4146-B963-74B27030ABF1}"/>
                </a:ext>
              </a:extLst>
            </p:cNvPr>
            <p:cNvGrpSpPr>
              <a:grpSpLocks noChangeAspect="1"/>
            </p:cNvGrpSpPr>
            <p:nvPr/>
          </p:nvGrpSpPr>
          <p:grpSpPr>
            <a:xfrm>
              <a:off x="4818310" y="1392223"/>
              <a:ext cx="204788" cy="201623"/>
              <a:chOff x="4139952" y="3499400"/>
              <a:chExt cx="144016" cy="144016"/>
            </a:xfrm>
          </p:grpSpPr>
          <p:sp>
            <p:nvSpPr>
              <p:cNvPr id="96" name="Ellipse 95">
                <a:extLst>
                  <a:ext uri="{FF2B5EF4-FFF2-40B4-BE49-F238E27FC236}">
                    <a16:creationId xmlns:a16="http://schemas.microsoft.com/office/drawing/2014/main" id="{196BFD2D-22C3-5045-B2C3-C3673C5D823E}"/>
                  </a:ext>
                </a:extLst>
              </p:cNvPr>
              <p:cNvSpPr/>
              <p:nvPr/>
            </p:nvSpPr>
            <p:spPr bwMode="auto">
              <a:xfrm>
                <a:off x="4139952" y="3499400"/>
                <a:ext cx="144016" cy="144016"/>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cxnSp>
            <p:nvCxnSpPr>
              <p:cNvPr id="97" name="Connecteur droit avec flèche 96">
                <a:extLst>
                  <a:ext uri="{FF2B5EF4-FFF2-40B4-BE49-F238E27FC236}">
                    <a16:creationId xmlns:a16="http://schemas.microsoft.com/office/drawing/2014/main" id="{07592F15-A58E-B54A-A83B-4F2C07BF3B22}"/>
                  </a:ext>
                </a:extLst>
              </p:cNvPr>
              <p:cNvCxnSpPr/>
              <p:nvPr/>
            </p:nvCxnSpPr>
            <p:spPr bwMode="auto">
              <a:xfrm>
                <a:off x="4139952" y="3566126"/>
                <a:ext cx="108000" cy="0"/>
              </a:xfrm>
              <a:prstGeom prst="straightConnector1">
                <a:avLst/>
              </a:prstGeom>
              <a:solidFill>
                <a:srgbClr val="00B8FF"/>
              </a:solidFill>
              <a:ln w="9525" cap="flat" cmpd="sng" algn="ctr">
                <a:solidFill>
                  <a:schemeClr val="bg1"/>
                </a:solidFill>
                <a:prstDash val="solid"/>
                <a:round/>
                <a:headEnd type="none" w="med" len="med"/>
                <a:tailEnd type="arrow"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46" name="Rectangle 45">
            <a:hlinkClick r:id="rId4" action="ppaction://hlinksldjump"/>
          </p:cNvPr>
          <p:cNvSpPr/>
          <p:nvPr/>
        </p:nvSpPr>
        <p:spPr bwMode="auto">
          <a:xfrm>
            <a:off x="-2382" y="0"/>
            <a:ext cx="1054370" cy="261332"/>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ATNAV</a:t>
            </a:r>
          </a:p>
        </p:txBody>
      </p:sp>
      <p:sp>
        <p:nvSpPr>
          <p:cNvPr id="47" name="Rectangle 46">
            <a:hlinkClick r:id="rId5" action="ppaction://hlinksldjump"/>
          </p:cNvPr>
          <p:cNvSpPr/>
          <p:nvPr/>
        </p:nvSpPr>
        <p:spPr bwMode="auto">
          <a:xfrm>
            <a:off x="1053740" y="0"/>
            <a:ext cx="1047411" cy="261331"/>
          </a:xfrm>
          <a:prstGeom prst="rect">
            <a:avLst/>
          </a:prstGeom>
          <a:solidFill>
            <a:srgbClr val="1D4159"/>
          </a:solid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b="1" dirty="0">
                <a:latin typeface="Arial" panose="020B0604020202020204" pitchFamily="34" charset="0"/>
                <a:cs typeface="Arial" panose="020B0604020202020204" pitchFamily="34" charset="0"/>
              </a:rPr>
              <a:t>Profil</a:t>
            </a:r>
          </a:p>
        </p:txBody>
      </p:sp>
      <p:sp>
        <p:nvSpPr>
          <p:cNvPr id="48" name="Rectangle 47">
            <a:hlinkClick r:id="rId6" action="ppaction://hlinksldjump"/>
          </p:cNvPr>
          <p:cNvSpPr/>
          <p:nvPr/>
        </p:nvSpPr>
        <p:spPr bwMode="auto">
          <a:xfrm>
            <a:off x="2100099" y="-830"/>
            <a:ext cx="1047411" cy="26130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Parcours de recrutement</a:t>
            </a:r>
          </a:p>
        </p:txBody>
      </p:sp>
      <p:sp>
        <p:nvSpPr>
          <p:cNvPr id="50" name="Rectangle 49">
            <a:hlinkClick r:id="rId7" action="ppaction://hlinksldjump"/>
          </p:cNvPr>
          <p:cNvSpPr/>
          <p:nvPr/>
        </p:nvSpPr>
        <p:spPr bwMode="auto">
          <a:xfrm>
            <a:off x="3147650" y="0"/>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Tests / DE</a:t>
            </a:r>
          </a:p>
        </p:txBody>
      </p:sp>
      <p:sp>
        <p:nvSpPr>
          <p:cNvPr id="51" name="Rectangle 50">
            <a:hlinkClick r:id="rId8" action="ppaction://hlinksldjump"/>
          </p:cNvPr>
          <p:cNvSpPr/>
          <p:nvPr/>
        </p:nvSpPr>
        <p:spPr bwMode="auto">
          <a:xfrm>
            <a:off x="4198790" y="0"/>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Formation</a:t>
            </a:r>
          </a:p>
        </p:txBody>
      </p:sp>
      <p:sp>
        <p:nvSpPr>
          <p:cNvPr id="56" name="Rectangle 55">
            <a:hlinkClick r:id="rId9" action="ppaction://hlinksldjump"/>
          </p:cNvPr>
          <p:cNvSpPr/>
          <p:nvPr/>
        </p:nvSpPr>
        <p:spPr bwMode="auto">
          <a:xfrm>
            <a:off x="5242753" y="-830"/>
            <a:ext cx="1047411" cy="26216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Affectation</a:t>
            </a:r>
          </a:p>
        </p:txBody>
      </p:sp>
      <p:sp>
        <p:nvSpPr>
          <p:cNvPr id="57" name="Rectangle 56">
            <a:hlinkClick r:id="rId10" action="ppaction://hlinksldjump"/>
          </p:cNvPr>
          <p:cNvSpPr/>
          <p:nvPr/>
        </p:nvSpPr>
        <p:spPr bwMode="auto">
          <a:xfrm>
            <a:off x="6293389" y="0"/>
            <a:ext cx="1047411" cy="26216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En savoir +</a:t>
            </a:r>
          </a:p>
        </p:txBody>
      </p:sp>
      <p:sp>
        <p:nvSpPr>
          <p:cNvPr id="58" name="Rectangle 57">
            <a:hlinkClick r:id="rId11" action="ppaction://hlinksldjump"/>
          </p:cNvPr>
          <p:cNvSpPr/>
          <p:nvPr/>
        </p:nvSpPr>
        <p:spPr bwMode="auto">
          <a:xfrm>
            <a:off x="7337996" y="0"/>
            <a:ext cx="1047411" cy="26216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Parcours Marine</a:t>
            </a:r>
          </a:p>
        </p:txBody>
      </p:sp>
      <p:pic>
        <p:nvPicPr>
          <p:cNvPr id="61" name="Image 60">
            <a:extLst>
              <a:ext uri="{FF2B5EF4-FFF2-40B4-BE49-F238E27FC236}">
                <a16:creationId xmlns:a16="http://schemas.microsoft.com/office/drawing/2014/main" id="{7D0F714B-C3E2-4F38-8A3E-4FB4906C899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13663" y="38521"/>
            <a:ext cx="200347" cy="200347"/>
          </a:xfrm>
          <a:prstGeom prst="rect">
            <a:avLst/>
          </a:prstGeom>
        </p:spPr>
      </p:pic>
      <p:sp>
        <p:nvSpPr>
          <p:cNvPr id="62" name="Rectangle 61">
            <a:hlinkClick r:id="rId13"/>
            <a:extLst>
              <a:ext uri="{FF2B5EF4-FFF2-40B4-BE49-F238E27FC236}">
                <a16:creationId xmlns:a16="http://schemas.microsoft.com/office/drawing/2014/main" id="{9D2E11B5-78C6-47DA-99AF-F789B7FC19C3}"/>
              </a:ext>
            </a:extLst>
          </p:cNvPr>
          <p:cNvSpPr/>
          <p:nvPr/>
        </p:nvSpPr>
        <p:spPr bwMode="auto">
          <a:xfrm>
            <a:off x="8385407" y="0"/>
            <a:ext cx="752585" cy="26047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fr-FR" sz="1200" dirty="0">
              <a:solidFill>
                <a:srgbClr val="214D6D"/>
              </a:solidFill>
              <a:latin typeface="Arial" panose="020B0604020202020204" pitchFamily="34" charset="0"/>
              <a:cs typeface="Arial" panose="020B0604020202020204" pitchFamily="34" charset="0"/>
            </a:endParaRPr>
          </a:p>
        </p:txBody>
      </p:sp>
      <p:pic>
        <p:nvPicPr>
          <p:cNvPr id="60" name="Image 5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79606" y="1978545"/>
            <a:ext cx="772344" cy="772344"/>
          </a:xfrm>
          <a:prstGeom prst="rect">
            <a:avLst/>
          </a:prstGeom>
        </p:spPr>
      </p:pic>
      <p:pic>
        <p:nvPicPr>
          <p:cNvPr id="64" name="Image 6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59493" y="3839202"/>
            <a:ext cx="750529" cy="750529"/>
          </a:xfrm>
          <a:prstGeom prst="rect">
            <a:avLst/>
          </a:prstGeom>
        </p:spPr>
      </p:pic>
      <p:pic>
        <p:nvPicPr>
          <p:cNvPr id="65" name="Image 6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100457" y="3923166"/>
            <a:ext cx="616190" cy="616190"/>
          </a:xfrm>
          <a:prstGeom prst="rect">
            <a:avLst/>
          </a:prstGeom>
        </p:spPr>
      </p:pic>
      <p:pic>
        <p:nvPicPr>
          <p:cNvPr id="98" name="Image 9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45240" y="1970760"/>
            <a:ext cx="523030" cy="523030"/>
          </a:xfrm>
          <a:prstGeom prst="rect">
            <a:avLst/>
          </a:prstGeom>
        </p:spPr>
      </p:pic>
      <p:pic>
        <p:nvPicPr>
          <p:cNvPr id="59" name="Image 58">
            <a:extLst>
              <a:ext uri="{FF2B5EF4-FFF2-40B4-BE49-F238E27FC236}">
                <a16:creationId xmlns:a16="http://schemas.microsoft.com/office/drawing/2014/main" id="{124B3DBB-71CE-1945-B7AF-0C524DCFED0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604448" y="6237312"/>
            <a:ext cx="460375" cy="563725"/>
          </a:xfrm>
          <a:prstGeom prst="rect">
            <a:avLst/>
          </a:prstGeom>
        </p:spPr>
      </p:pic>
      <p:pic>
        <p:nvPicPr>
          <p:cNvPr id="70" name="Image 69">
            <a:extLst>
              <a:ext uri="{FF2B5EF4-FFF2-40B4-BE49-F238E27FC236}">
                <a16:creationId xmlns:a16="http://schemas.microsoft.com/office/drawing/2014/main" id="{93216213-5EFA-4C4D-BEA2-4B55B0881AC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142321" y="6272326"/>
            <a:ext cx="421214" cy="563725"/>
          </a:xfrm>
          <a:prstGeom prst="rect">
            <a:avLst/>
          </a:prstGeom>
        </p:spPr>
      </p:pic>
      <p:pic>
        <p:nvPicPr>
          <p:cNvPr id="81" name="Image 80">
            <a:hlinkClick r:id="" action="ppaction://hlinkshowjump?jump=endshow"/>
            <a:extLst>
              <a:ext uri="{FF2B5EF4-FFF2-40B4-BE49-F238E27FC236}">
                <a16:creationId xmlns:a16="http://schemas.microsoft.com/office/drawing/2014/main" id="{45FD0CE9-715B-BE4B-AC02-C966E326EB1B}"/>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t="37875"/>
          <a:stretch/>
        </p:blipFill>
        <p:spPr>
          <a:xfrm>
            <a:off x="6994197" y="6620824"/>
            <a:ext cx="1071329" cy="176549"/>
          </a:xfrm>
          <a:prstGeom prst="rect">
            <a:avLst/>
          </a:prstGeom>
        </p:spPr>
      </p:pic>
      <p:pic>
        <p:nvPicPr>
          <p:cNvPr id="83" name="Image 82">
            <a:hlinkClick r:id="" action="ppaction://hlinkshowjump?jump=endshow"/>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rot="10800000">
            <a:off x="54205" y="6547953"/>
            <a:ext cx="274047" cy="274047"/>
          </a:xfrm>
          <a:prstGeom prst="rect">
            <a:avLst/>
          </a:prstGeom>
        </p:spPr>
      </p:pic>
      <p:sp>
        <p:nvSpPr>
          <p:cNvPr id="91" name="ZoneTexte 90">
            <a:hlinkClick r:id="" action="ppaction://hlinkshowjump?jump=endshow"/>
          </p:cNvPr>
          <p:cNvSpPr txBox="1"/>
          <p:nvPr/>
        </p:nvSpPr>
        <p:spPr>
          <a:xfrm>
            <a:off x="320902" y="6549225"/>
            <a:ext cx="1152128" cy="276999"/>
          </a:xfrm>
          <a:prstGeom prst="rect">
            <a:avLst/>
          </a:prstGeom>
          <a:noFill/>
        </p:spPr>
        <p:txBody>
          <a:bodyPr wrap="square" rtlCol="0">
            <a:spAutoFit/>
          </a:bodyPr>
          <a:lstStyle/>
          <a:p>
            <a:r>
              <a:rPr lang="fr-FR" sz="1200" b="1" dirty="0" smtClean="0">
                <a:solidFill>
                  <a:srgbClr val="024794"/>
                </a:solidFill>
              </a:rPr>
              <a:t>RETOUR</a:t>
            </a:r>
            <a:endParaRPr lang="fr-FR" b="1" dirty="0">
              <a:solidFill>
                <a:srgbClr val="024794"/>
              </a:solidFill>
            </a:endParaRPr>
          </a:p>
        </p:txBody>
      </p:sp>
    </p:spTree>
    <p:extLst>
      <p:ext uri="{BB962C8B-B14F-4D97-AF65-F5344CB8AC3E}">
        <p14:creationId xmlns:p14="http://schemas.microsoft.com/office/powerpoint/2010/main" val="2412420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9A079A5B-567A-6543-BE8B-88DB712CBC08}"/>
              </a:ext>
            </a:extLst>
          </p:cNvPr>
          <p:cNvSpPr/>
          <p:nvPr/>
        </p:nvSpPr>
        <p:spPr bwMode="auto">
          <a:xfrm>
            <a:off x="-2382" y="6093296"/>
            <a:ext cx="9144000" cy="7920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sp>
        <p:nvSpPr>
          <p:cNvPr id="2" name="Titre 1"/>
          <p:cNvSpPr txBox="1">
            <a:spLocks/>
          </p:cNvSpPr>
          <p:nvPr/>
        </p:nvSpPr>
        <p:spPr>
          <a:xfrm>
            <a:off x="455613" y="274638"/>
            <a:ext cx="8228013" cy="922114"/>
          </a:xfrm>
          <a:prstGeom prst="rect">
            <a:avLst/>
          </a:prstGeom>
        </p:spPr>
        <p:txBody>
          <a:bodyPr anchor="ct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Lucida Sans Unicode" charset="0"/>
                <a:cs typeface="Lucida Sans Unicode"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Lucida Sans Unicode" charset="0"/>
                <a:cs typeface="Lucida Sans Unicode"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Lucida Sans Unicode" charset="0"/>
                <a:cs typeface="Lucida Sans Unicode"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Lucida Sans Unicode" charset="0"/>
                <a:cs typeface="Lucida Sans Unicode"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Lucida Sans Unicode" charset="0"/>
                <a:cs typeface="Lucida Sans Unicode"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Lucida Sans Unicode" charset="0"/>
                <a:cs typeface="Lucida Sans Unicode"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Lucida Sans Unicode" charset="0"/>
                <a:cs typeface="Lucida Sans Unicode"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Lucida Sans Unicode" charset="0"/>
                <a:cs typeface="Lucida Sans Unicode" charset="0"/>
              </a:defRPr>
            </a:lvl9pPr>
          </a:lstStyle>
          <a:p>
            <a:pPr algn="l"/>
            <a:endParaRPr lang="fr-FR" altLang="fr-FR" sz="2400" dirty="0">
              <a:solidFill>
                <a:srgbClr val="EAEFF2"/>
              </a:solidFill>
              <a:latin typeface="Century Gothic" pitchFamily="34" charset="0"/>
              <a:ea typeface="Lucida Sans Unicode" pitchFamily="34" charset="0"/>
              <a:cs typeface="Lucida Sans Unicode" pitchFamily="34" charset="0"/>
            </a:endParaRPr>
          </a:p>
        </p:txBody>
      </p:sp>
      <p:sp>
        <p:nvSpPr>
          <p:cNvPr id="3" name="Text Box 1"/>
          <p:cNvSpPr txBox="1">
            <a:spLocks noChangeArrowheads="1"/>
          </p:cNvSpPr>
          <p:nvPr/>
        </p:nvSpPr>
        <p:spPr bwMode="auto">
          <a:xfrm>
            <a:off x="455612" y="274639"/>
            <a:ext cx="8228013" cy="994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Lucida Sans Unicode" pitchFamily="34" charset="0"/>
                <a:cs typeface="Lucida Sans Unicode" pitchFamily="34"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Lucida Sans Unicode" pitchFamily="34" charset="0"/>
                <a:cs typeface="Lucida Sans Unicode" pitchFamily="34"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Lucida Sans Unicode" pitchFamily="34" charset="0"/>
                <a:cs typeface="Lucida Sans Unicode" pitchFamily="34"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9pPr>
          </a:lstStyle>
          <a:p>
            <a:pPr eaLnBrk="1" hangingPunct="1">
              <a:spcBef>
                <a:spcPct val="0"/>
              </a:spcBef>
              <a:buClrTx/>
              <a:buFontTx/>
              <a:buNone/>
            </a:pPr>
            <a:r>
              <a:rPr lang="fr-FR" altLang="fr-FR" sz="4000" dirty="0">
                <a:solidFill>
                  <a:schemeClr val="bg1"/>
                </a:solidFill>
                <a:latin typeface="Impact" pitchFamily="34" charset="0"/>
              </a:rPr>
              <a:t>Profil</a:t>
            </a:r>
          </a:p>
        </p:txBody>
      </p:sp>
      <p:sp>
        <p:nvSpPr>
          <p:cNvPr id="35" name="Rogner un rectangle à un seul coin 21">
            <a:extLst>
              <a:ext uri="{FF2B5EF4-FFF2-40B4-BE49-F238E27FC236}">
                <a16:creationId xmlns:a16="http://schemas.microsoft.com/office/drawing/2014/main" id="{18352129-710E-FE41-8D37-529217B77A0E}"/>
              </a:ext>
            </a:extLst>
          </p:cNvPr>
          <p:cNvSpPr/>
          <p:nvPr/>
        </p:nvSpPr>
        <p:spPr bwMode="auto">
          <a:xfrm>
            <a:off x="555639" y="3489772"/>
            <a:ext cx="3728329" cy="1304651"/>
          </a:xfrm>
          <a:prstGeom prst="snip1Rect">
            <a:avLst>
              <a:gd name="adj" fmla="val 26919"/>
            </a:avLst>
          </a:prstGeom>
          <a:solidFill>
            <a:srgbClr val="C9CCD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sp>
        <p:nvSpPr>
          <p:cNvPr id="36" name="ZoneTexte 35">
            <a:extLst>
              <a:ext uri="{FF2B5EF4-FFF2-40B4-BE49-F238E27FC236}">
                <a16:creationId xmlns:a16="http://schemas.microsoft.com/office/drawing/2014/main" id="{1813EAC3-6B9C-1A44-A590-C26E57B5123F}"/>
              </a:ext>
            </a:extLst>
          </p:cNvPr>
          <p:cNvSpPr txBox="1"/>
          <p:nvPr/>
        </p:nvSpPr>
        <p:spPr>
          <a:xfrm>
            <a:off x="1302109" y="3797548"/>
            <a:ext cx="2981859" cy="1015663"/>
          </a:xfrm>
          <a:prstGeom prst="rect">
            <a:avLst/>
          </a:prstGeom>
          <a:noFill/>
        </p:spPr>
        <p:txBody>
          <a:bodyPr wrap="square" rtlCol="0">
            <a:spAutoFit/>
          </a:bodyPr>
          <a:lstStyle/>
          <a:p>
            <a:pPr marL="228600" indent="-228600">
              <a:buClr>
                <a:schemeClr val="tx2">
                  <a:lumMod val="75000"/>
                  <a:lumOff val="25000"/>
                </a:schemeClr>
              </a:buClr>
              <a:buFont typeface="Wingdings" panose="05000000000000000000" pitchFamily="2" charset="2"/>
              <a:buChar char="ü"/>
            </a:pPr>
            <a:r>
              <a:rPr lang="fr-FR" sz="1200" dirty="0">
                <a:solidFill>
                  <a:schemeClr val="tx2">
                    <a:lumMod val="75000"/>
                    <a:lumOff val="25000"/>
                  </a:schemeClr>
                </a:solidFill>
              </a:rPr>
              <a:t>Être de nationalité française</a:t>
            </a:r>
          </a:p>
          <a:p>
            <a:pPr marL="228600" indent="-228600">
              <a:buClr>
                <a:schemeClr val="tx2">
                  <a:lumMod val="75000"/>
                  <a:lumOff val="25000"/>
                </a:schemeClr>
              </a:buClr>
              <a:buFont typeface="Wingdings" panose="05000000000000000000" pitchFamily="2" charset="2"/>
              <a:buChar char="ü"/>
            </a:pPr>
            <a:r>
              <a:rPr lang="fr-FR" sz="1200" dirty="0">
                <a:solidFill>
                  <a:schemeClr val="tx2">
                    <a:lumMod val="75000"/>
                    <a:lumOff val="25000"/>
                  </a:schemeClr>
                </a:solidFill>
              </a:rPr>
              <a:t>Être âgé de 17 à 30 ans</a:t>
            </a:r>
          </a:p>
          <a:p>
            <a:pPr marL="228600" indent="-228600">
              <a:buClr>
                <a:schemeClr val="tx2">
                  <a:lumMod val="75000"/>
                  <a:lumOff val="25000"/>
                </a:schemeClr>
              </a:buClr>
              <a:buFont typeface="Wingdings" panose="05000000000000000000" pitchFamily="2" charset="2"/>
              <a:buChar char="ü"/>
            </a:pPr>
            <a:r>
              <a:rPr lang="fr-FR" sz="1200" dirty="0">
                <a:solidFill>
                  <a:schemeClr val="tx2">
                    <a:lumMod val="75000"/>
                    <a:lumOff val="25000"/>
                  </a:schemeClr>
                </a:solidFill>
              </a:rPr>
              <a:t>Savoir nager</a:t>
            </a:r>
          </a:p>
          <a:p>
            <a:pPr marL="228600" indent="-228600">
              <a:buClr>
                <a:schemeClr val="tx2">
                  <a:lumMod val="75000"/>
                  <a:lumOff val="25000"/>
                </a:schemeClr>
              </a:buClr>
              <a:buFont typeface="Wingdings" panose="05000000000000000000" pitchFamily="2" charset="2"/>
              <a:buChar char="ü"/>
            </a:pPr>
            <a:r>
              <a:rPr lang="fr-FR" sz="1200" dirty="0">
                <a:solidFill>
                  <a:schemeClr val="tx2">
                    <a:lumMod val="75000"/>
                    <a:lumOff val="25000"/>
                  </a:schemeClr>
                </a:solidFill>
              </a:rPr>
              <a:t>Avoir effectué sa JDC</a:t>
            </a:r>
          </a:p>
          <a:p>
            <a:pPr marL="228600" indent="-228600">
              <a:buClr>
                <a:schemeClr val="tx2">
                  <a:lumMod val="75000"/>
                  <a:lumOff val="25000"/>
                </a:schemeClr>
              </a:buClr>
              <a:buFont typeface="Wingdings" panose="05000000000000000000" pitchFamily="2" charset="2"/>
              <a:buChar char="ü"/>
            </a:pPr>
            <a:r>
              <a:rPr lang="fr-FR" sz="1200" dirty="0">
                <a:solidFill>
                  <a:schemeClr val="tx2">
                    <a:lumMod val="75000"/>
                    <a:lumOff val="25000"/>
                  </a:schemeClr>
                </a:solidFill>
              </a:rPr>
              <a:t>Être médicalement apte</a:t>
            </a:r>
          </a:p>
        </p:txBody>
      </p:sp>
      <p:grpSp>
        <p:nvGrpSpPr>
          <p:cNvPr id="37" name="Groupe 36">
            <a:extLst>
              <a:ext uri="{FF2B5EF4-FFF2-40B4-BE49-F238E27FC236}">
                <a16:creationId xmlns:a16="http://schemas.microsoft.com/office/drawing/2014/main" id="{4A6418A4-0013-2F41-857A-03007605EE15}"/>
              </a:ext>
            </a:extLst>
          </p:cNvPr>
          <p:cNvGrpSpPr/>
          <p:nvPr/>
        </p:nvGrpSpPr>
        <p:grpSpPr>
          <a:xfrm>
            <a:off x="1298598" y="3561779"/>
            <a:ext cx="1761233" cy="307777"/>
            <a:chOff x="4703763" y="1371942"/>
            <a:chExt cx="1761233" cy="307777"/>
          </a:xfrm>
        </p:grpSpPr>
        <p:sp>
          <p:nvSpPr>
            <p:cNvPr id="38" name="ZoneTexte 37">
              <a:extLst>
                <a:ext uri="{FF2B5EF4-FFF2-40B4-BE49-F238E27FC236}">
                  <a16:creationId xmlns:a16="http://schemas.microsoft.com/office/drawing/2014/main" id="{9C63F556-BE58-6E42-B7DF-CFDF8D26E3EC}"/>
                </a:ext>
              </a:extLst>
            </p:cNvPr>
            <p:cNvSpPr txBox="1"/>
            <p:nvPr/>
          </p:nvSpPr>
          <p:spPr>
            <a:xfrm>
              <a:off x="4703763" y="1371942"/>
              <a:ext cx="1761233" cy="307777"/>
            </a:xfrm>
            <a:prstGeom prst="rect">
              <a:avLst/>
            </a:prstGeom>
            <a:noFill/>
          </p:spPr>
          <p:txBody>
            <a:bodyPr wrap="square" rtlCol="0">
              <a:spAutoFit/>
            </a:bodyPr>
            <a:lstStyle/>
            <a:p>
              <a:r>
                <a:rPr lang="fr-FR" sz="1050" dirty="0">
                  <a:solidFill>
                    <a:schemeClr val="tx1"/>
                  </a:solidFill>
                  <a:latin typeface="Arial Black" panose="020B0A04020102020204" pitchFamily="34" charset="0"/>
                </a:rPr>
                <a:t>       </a:t>
              </a:r>
              <a:r>
                <a:rPr lang="fr-FR" sz="1400" b="1" dirty="0">
                  <a:solidFill>
                    <a:srgbClr val="0E3978"/>
                  </a:solidFill>
                  <a:latin typeface="Arial Black" panose="020B0A04020102020204" pitchFamily="34" charset="0"/>
                </a:rPr>
                <a:t>Administratif</a:t>
              </a:r>
            </a:p>
          </p:txBody>
        </p:sp>
        <p:grpSp>
          <p:nvGrpSpPr>
            <p:cNvPr id="39" name="Groupe 38">
              <a:extLst>
                <a:ext uri="{FF2B5EF4-FFF2-40B4-BE49-F238E27FC236}">
                  <a16:creationId xmlns:a16="http://schemas.microsoft.com/office/drawing/2014/main" id="{32F78DEF-DDC4-CA4C-A8F1-CC7CAE379273}"/>
                </a:ext>
              </a:extLst>
            </p:cNvPr>
            <p:cNvGrpSpPr>
              <a:grpSpLocks noChangeAspect="1"/>
            </p:cNvGrpSpPr>
            <p:nvPr/>
          </p:nvGrpSpPr>
          <p:grpSpPr>
            <a:xfrm>
              <a:off x="4818310" y="1405393"/>
              <a:ext cx="204788" cy="201623"/>
              <a:chOff x="4139952" y="3508807"/>
              <a:chExt cx="144016" cy="144016"/>
            </a:xfrm>
          </p:grpSpPr>
          <p:sp>
            <p:nvSpPr>
              <p:cNvPr id="40" name="Ellipse 39">
                <a:extLst>
                  <a:ext uri="{FF2B5EF4-FFF2-40B4-BE49-F238E27FC236}">
                    <a16:creationId xmlns:a16="http://schemas.microsoft.com/office/drawing/2014/main" id="{142AFFAF-B31E-8644-BDDA-5DD3E97F68EE}"/>
                  </a:ext>
                </a:extLst>
              </p:cNvPr>
              <p:cNvSpPr/>
              <p:nvPr/>
            </p:nvSpPr>
            <p:spPr bwMode="auto">
              <a:xfrm>
                <a:off x="4139952" y="3508807"/>
                <a:ext cx="144016" cy="144016"/>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cxnSp>
            <p:nvCxnSpPr>
              <p:cNvPr id="41" name="Connecteur droit avec flèche 40">
                <a:extLst>
                  <a:ext uri="{FF2B5EF4-FFF2-40B4-BE49-F238E27FC236}">
                    <a16:creationId xmlns:a16="http://schemas.microsoft.com/office/drawing/2014/main" id="{695684F7-26F5-124D-97F9-1DCECEA7E89E}"/>
                  </a:ext>
                </a:extLst>
              </p:cNvPr>
              <p:cNvCxnSpPr/>
              <p:nvPr/>
            </p:nvCxnSpPr>
            <p:spPr bwMode="auto">
              <a:xfrm>
                <a:off x="4139952" y="3575534"/>
                <a:ext cx="108000" cy="0"/>
              </a:xfrm>
              <a:prstGeom prst="straightConnector1">
                <a:avLst/>
              </a:prstGeom>
              <a:solidFill>
                <a:srgbClr val="00B8FF"/>
              </a:solidFill>
              <a:ln w="9525" cap="flat" cmpd="sng" algn="ctr">
                <a:solidFill>
                  <a:schemeClr val="bg1"/>
                </a:solidFill>
                <a:prstDash val="solid"/>
                <a:round/>
                <a:headEnd type="none" w="med" len="med"/>
                <a:tailEnd type="arrow"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56" name="Rogner un rectangle à un seul coin 21">
            <a:extLst>
              <a:ext uri="{FF2B5EF4-FFF2-40B4-BE49-F238E27FC236}">
                <a16:creationId xmlns:a16="http://schemas.microsoft.com/office/drawing/2014/main" id="{C8A37F20-215B-A441-8238-620E2801741E}"/>
              </a:ext>
            </a:extLst>
          </p:cNvPr>
          <p:cNvSpPr/>
          <p:nvPr/>
        </p:nvSpPr>
        <p:spPr bwMode="auto">
          <a:xfrm>
            <a:off x="5004048" y="1636416"/>
            <a:ext cx="3728329" cy="1304651"/>
          </a:xfrm>
          <a:prstGeom prst="snip1Rect">
            <a:avLst>
              <a:gd name="adj" fmla="val 26919"/>
            </a:avLst>
          </a:prstGeom>
          <a:solidFill>
            <a:srgbClr val="C9CCD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sp>
        <p:nvSpPr>
          <p:cNvPr id="57" name="ZoneTexte 56">
            <a:extLst>
              <a:ext uri="{FF2B5EF4-FFF2-40B4-BE49-F238E27FC236}">
                <a16:creationId xmlns:a16="http://schemas.microsoft.com/office/drawing/2014/main" id="{7EF1A6F5-77F2-F442-8CC1-47CA2A692EF8}"/>
              </a:ext>
            </a:extLst>
          </p:cNvPr>
          <p:cNvSpPr txBox="1"/>
          <p:nvPr/>
        </p:nvSpPr>
        <p:spPr>
          <a:xfrm>
            <a:off x="5920759" y="1958439"/>
            <a:ext cx="2662263" cy="1015663"/>
          </a:xfrm>
          <a:prstGeom prst="rect">
            <a:avLst/>
          </a:prstGeom>
          <a:noFill/>
        </p:spPr>
        <p:txBody>
          <a:bodyPr wrap="square" rtlCol="0">
            <a:spAutoFit/>
          </a:bodyPr>
          <a:lstStyle/>
          <a:p>
            <a:pPr marL="228600" indent="-228600">
              <a:buClr>
                <a:schemeClr val="tx2">
                  <a:lumMod val="75000"/>
                  <a:lumOff val="25000"/>
                </a:schemeClr>
              </a:buClr>
              <a:buFont typeface="Wingdings" panose="05000000000000000000" pitchFamily="2" charset="2"/>
              <a:buChar char="ü"/>
            </a:pPr>
            <a:r>
              <a:rPr lang="fr-FR" sz="1200" dirty="0">
                <a:solidFill>
                  <a:schemeClr val="tx2">
                    <a:lumMod val="75000"/>
                    <a:lumOff val="25000"/>
                  </a:schemeClr>
                </a:solidFill>
              </a:rPr>
              <a:t>Aisance manuelle</a:t>
            </a:r>
          </a:p>
          <a:p>
            <a:pPr marL="228600" indent="-228600">
              <a:buClr>
                <a:schemeClr val="tx2">
                  <a:lumMod val="75000"/>
                  <a:lumOff val="25000"/>
                </a:schemeClr>
              </a:buClr>
              <a:buFont typeface="Wingdings" panose="05000000000000000000" pitchFamily="2" charset="2"/>
              <a:buChar char="ü"/>
            </a:pPr>
            <a:r>
              <a:rPr lang="fr-FR" sz="1200" dirty="0">
                <a:solidFill>
                  <a:schemeClr val="tx2">
                    <a:lumMod val="75000"/>
                    <a:lumOff val="25000"/>
                  </a:schemeClr>
                </a:solidFill>
              </a:rPr>
              <a:t>Capacités d’adaptation aux différentes machines/outils</a:t>
            </a:r>
          </a:p>
          <a:p>
            <a:pPr marL="228600" indent="-228600">
              <a:buClr>
                <a:schemeClr val="tx2">
                  <a:lumMod val="75000"/>
                  <a:lumOff val="25000"/>
                </a:schemeClr>
              </a:buClr>
              <a:buFont typeface="Wingdings" panose="05000000000000000000" pitchFamily="2" charset="2"/>
              <a:buChar char="ü"/>
            </a:pPr>
            <a:r>
              <a:rPr lang="fr-FR" sz="1200" dirty="0">
                <a:solidFill>
                  <a:schemeClr val="tx2">
                    <a:lumMod val="75000"/>
                    <a:lumOff val="25000"/>
                  </a:schemeClr>
                </a:solidFill>
              </a:rPr>
              <a:t>Savoir travailler en équipe</a:t>
            </a:r>
          </a:p>
          <a:p>
            <a:pPr marL="228600" indent="-228600">
              <a:buClr>
                <a:schemeClr val="tx2">
                  <a:lumMod val="75000"/>
                  <a:lumOff val="25000"/>
                </a:schemeClr>
              </a:buClr>
              <a:buFont typeface="Wingdings" panose="05000000000000000000" pitchFamily="2" charset="2"/>
              <a:buChar char="ü"/>
            </a:pPr>
            <a:endParaRPr lang="fr-FR" sz="1200" dirty="0">
              <a:solidFill>
                <a:schemeClr val="tx2">
                  <a:lumMod val="75000"/>
                  <a:lumOff val="25000"/>
                </a:schemeClr>
              </a:solidFill>
            </a:endParaRPr>
          </a:p>
        </p:txBody>
      </p:sp>
      <p:grpSp>
        <p:nvGrpSpPr>
          <p:cNvPr id="58" name="Groupe 57">
            <a:extLst>
              <a:ext uri="{FF2B5EF4-FFF2-40B4-BE49-F238E27FC236}">
                <a16:creationId xmlns:a16="http://schemas.microsoft.com/office/drawing/2014/main" id="{A3DADE7A-F648-9047-8E9E-96D10D069E81}"/>
              </a:ext>
            </a:extLst>
          </p:cNvPr>
          <p:cNvGrpSpPr/>
          <p:nvPr/>
        </p:nvGrpSpPr>
        <p:grpSpPr>
          <a:xfrm>
            <a:off x="5874069" y="1689571"/>
            <a:ext cx="3107639" cy="307777"/>
            <a:chOff x="4703763" y="1392515"/>
            <a:chExt cx="3107639" cy="307777"/>
          </a:xfrm>
        </p:grpSpPr>
        <p:sp>
          <p:nvSpPr>
            <p:cNvPr id="59" name="ZoneTexte 58">
              <a:extLst>
                <a:ext uri="{FF2B5EF4-FFF2-40B4-BE49-F238E27FC236}">
                  <a16:creationId xmlns:a16="http://schemas.microsoft.com/office/drawing/2014/main" id="{337DB704-87C1-5A4B-96BE-6561F517568A}"/>
                </a:ext>
              </a:extLst>
            </p:cNvPr>
            <p:cNvSpPr txBox="1"/>
            <p:nvPr/>
          </p:nvSpPr>
          <p:spPr>
            <a:xfrm>
              <a:off x="4703763" y="1392515"/>
              <a:ext cx="3107639" cy="307777"/>
            </a:xfrm>
            <a:prstGeom prst="rect">
              <a:avLst/>
            </a:prstGeom>
            <a:noFill/>
          </p:spPr>
          <p:txBody>
            <a:bodyPr wrap="square" rtlCol="0">
              <a:spAutoFit/>
            </a:bodyPr>
            <a:lstStyle/>
            <a:p>
              <a:r>
                <a:rPr lang="fr-FR" sz="1050" dirty="0">
                  <a:solidFill>
                    <a:schemeClr val="tx1"/>
                  </a:solidFill>
                  <a:latin typeface="Arial Black" panose="020B0A04020102020204" pitchFamily="34" charset="0"/>
                </a:rPr>
                <a:t>       </a:t>
              </a:r>
              <a:r>
                <a:rPr lang="fr-FR" sz="1400" b="1" dirty="0">
                  <a:solidFill>
                    <a:srgbClr val="0E3978"/>
                  </a:solidFill>
                  <a:latin typeface="Arial Black" panose="020B0A04020102020204" pitchFamily="34" charset="0"/>
                </a:rPr>
                <a:t>Compétences requises</a:t>
              </a:r>
            </a:p>
          </p:txBody>
        </p:sp>
        <p:grpSp>
          <p:nvGrpSpPr>
            <p:cNvPr id="60" name="Groupe 59">
              <a:extLst>
                <a:ext uri="{FF2B5EF4-FFF2-40B4-BE49-F238E27FC236}">
                  <a16:creationId xmlns:a16="http://schemas.microsoft.com/office/drawing/2014/main" id="{1B62AB1D-DE7F-4D49-9C88-9C53EA977892}"/>
                </a:ext>
              </a:extLst>
            </p:cNvPr>
            <p:cNvGrpSpPr>
              <a:grpSpLocks noChangeAspect="1"/>
            </p:cNvGrpSpPr>
            <p:nvPr/>
          </p:nvGrpSpPr>
          <p:grpSpPr>
            <a:xfrm>
              <a:off x="4818310" y="1425967"/>
              <a:ext cx="204788" cy="201623"/>
              <a:chOff x="4139952" y="3523502"/>
              <a:chExt cx="144016" cy="144016"/>
            </a:xfrm>
          </p:grpSpPr>
          <p:sp>
            <p:nvSpPr>
              <p:cNvPr id="61" name="Ellipse 60">
                <a:extLst>
                  <a:ext uri="{FF2B5EF4-FFF2-40B4-BE49-F238E27FC236}">
                    <a16:creationId xmlns:a16="http://schemas.microsoft.com/office/drawing/2014/main" id="{99B11137-8466-884A-B6D1-4D4710A7FDDA}"/>
                  </a:ext>
                </a:extLst>
              </p:cNvPr>
              <p:cNvSpPr/>
              <p:nvPr/>
            </p:nvSpPr>
            <p:spPr bwMode="auto">
              <a:xfrm>
                <a:off x="4139952" y="3523502"/>
                <a:ext cx="144016" cy="144016"/>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cxnSp>
            <p:nvCxnSpPr>
              <p:cNvPr id="62" name="Connecteur droit avec flèche 61">
                <a:extLst>
                  <a:ext uri="{FF2B5EF4-FFF2-40B4-BE49-F238E27FC236}">
                    <a16:creationId xmlns:a16="http://schemas.microsoft.com/office/drawing/2014/main" id="{3C7AB2A9-2549-DC42-8561-5D232D029EE1}"/>
                  </a:ext>
                </a:extLst>
              </p:cNvPr>
              <p:cNvCxnSpPr/>
              <p:nvPr/>
            </p:nvCxnSpPr>
            <p:spPr bwMode="auto">
              <a:xfrm>
                <a:off x="4139952" y="3590229"/>
                <a:ext cx="108000" cy="0"/>
              </a:xfrm>
              <a:prstGeom prst="straightConnector1">
                <a:avLst/>
              </a:prstGeom>
              <a:solidFill>
                <a:srgbClr val="00B8FF"/>
              </a:solidFill>
              <a:ln w="9525" cap="flat" cmpd="sng" algn="ctr">
                <a:solidFill>
                  <a:schemeClr val="bg1"/>
                </a:solidFill>
                <a:prstDash val="solid"/>
                <a:round/>
                <a:headEnd type="none" w="med" len="med"/>
                <a:tailEnd type="arrow"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34" name="Rogner un rectangle à un seul coin 21">
            <a:extLst>
              <a:ext uri="{FF2B5EF4-FFF2-40B4-BE49-F238E27FC236}">
                <a16:creationId xmlns:a16="http://schemas.microsoft.com/office/drawing/2014/main" id="{065DB759-3888-D848-9681-A9B0041860F6}"/>
              </a:ext>
            </a:extLst>
          </p:cNvPr>
          <p:cNvSpPr/>
          <p:nvPr/>
        </p:nvSpPr>
        <p:spPr bwMode="auto">
          <a:xfrm>
            <a:off x="555639" y="1628800"/>
            <a:ext cx="3728329" cy="1304651"/>
          </a:xfrm>
          <a:prstGeom prst="snip1Rect">
            <a:avLst>
              <a:gd name="adj" fmla="val 26919"/>
            </a:avLst>
          </a:prstGeom>
          <a:solidFill>
            <a:srgbClr val="C9CCD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sp>
        <p:nvSpPr>
          <p:cNvPr id="15" name="ZoneTexte 14"/>
          <p:cNvSpPr txBox="1"/>
          <p:nvPr/>
        </p:nvSpPr>
        <p:spPr>
          <a:xfrm>
            <a:off x="1302109" y="2049418"/>
            <a:ext cx="2251641" cy="646331"/>
          </a:xfrm>
          <a:prstGeom prst="rect">
            <a:avLst/>
          </a:prstGeom>
          <a:noFill/>
        </p:spPr>
        <p:txBody>
          <a:bodyPr wrap="square" rtlCol="0">
            <a:spAutoFit/>
          </a:bodyPr>
          <a:lstStyle/>
          <a:p>
            <a:pPr marL="228600" indent="-228600">
              <a:buClr>
                <a:schemeClr val="tx2">
                  <a:lumMod val="75000"/>
                  <a:lumOff val="25000"/>
                </a:schemeClr>
              </a:buClr>
              <a:buFont typeface="Wingdings" panose="05000000000000000000" pitchFamily="2" charset="2"/>
              <a:buChar char="ü"/>
            </a:pPr>
            <a:r>
              <a:rPr lang="fr-FR" sz="1200" dirty="0">
                <a:solidFill>
                  <a:schemeClr val="tx2">
                    <a:lumMod val="75000"/>
                    <a:lumOff val="25000"/>
                  </a:schemeClr>
                </a:solidFill>
              </a:rPr>
              <a:t>Brevet des collèges</a:t>
            </a:r>
          </a:p>
          <a:p>
            <a:pPr marL="228600" indent="-228600">
              <a:buClr>
                <a:schemeClr val="tx2">
                  <a:lumMod val="75000"/>
                  <a:lumOff val="25000"/>
                </a:schemeClr>
              </a:buClr>
              <a:buFont typeface="Wingdings" panose="05000000000000000000" pitchFamily="2" charset="2"/>
              <a:buChar char="ü"/>
            </a:pPr>
            <a:r>
              <a:rPr lang="fr-FR" sz="1200" dirty="0">
                <a:solidFill>
                  <a:schemeClr val="tx2">
                    <a:lumMod val="75000"/>
                    <a:lumOff val="25000"/>
                  </a:schemeClr>
                </a:solidFill>
              </a:rPr>
              <a:t>Diplômes techniques selon la spécialité envisagée</a:t>
            </a:r>
          </a:p>
        </p:txBody>
      </p:sp>
      <p:grpSp>
        <p:nvGrpSpPr>
          <p:cNvPr id="29" name="Groupe 28">
            <a:extLst>
              <a:ext uri="{FF2B5EF4-FFF2-40B4-BE49-F238E27FC236}">
                <a16:creationId xmlns:a16="http://schemas.microsoft.com/office/drawing/2014/main" id="{8C954F23-FE20-E547-8D97-0A47BA282057}"/>
              </a:ext>
            </a:extLst>
          </p:cNvPr>
          <p:cNvGrpSpPr/>
          <p:nvPr/>
        </p:nvGrpSpPr>
        <p:grpSpPr>
          <a:xfrm>
            <a:off x="1298599" y="1709316"/>
            <a:ext cx="1506242" cy="307777"/>
            <a:chOff x="4703764" y="1380451"/>
            <a:chExt cx="1506242" cy="307777"/>
          </a:xfrm>
        </p:grpSpPr>
        <p:sp>
          <p:nvSpPr>
            <p:cNvPr id="30" name="ZoneTexte 29">
              <a:extLst>
                <a:ext uri="{FF2B5EF4-FFF2-40B4-BE49-F238E27FC236}">
                  <a16:creationId xmlns:a16="http://schemas.microsoft.com/office/drawing/2014/main" id="{5A3B6489-11AA-DF4A-87A6-5C6E69FE6F6C}"/>
                </a:ext>
              </a:extLst>
            </p:cNvPr>
            <p:cNvSpPr txBox="1"/>
            <p:nvPr/>
          </p:nvSpPr>
          <p:spPr>
            <a:xfrm>
              <a:off x="4703764" y="1380451"/>
              <a:ext cx="1506242" cy="307777"/>
            </a:xfrm>
            <a:prstGeom prst="rect">
              <a:avLst/>
            </a:prstGeom>
            <a:noFill/>
          </p:spPr>
          <p:txBody>
            <a:bodyPr wrap="square" rtlCol="0">
              <a:spAutoFit/>
            </a:bodyPr>
            <a:lstStyle/>
            <a:p>
              <a:r>
                <a:rPr lang="fr-FR" sz="1050" dirty="0">
                  <a:solidFill>
                    <a:schemeClr val="tx1"/>
                  </a:solidFill>
                  <a:latin typeface="Arial Black" panose="020B0A04020102020204" pitchFamily="34" charset="0"/>
                </a:rPr>
                <a:t>       </a:t>
              </a:r>
              <a:r>
                <a:rPr lang="fr-FR" sz="1400" b="1" dirty="0">
                  <a:solidFill>
                    <a:srgbClr val="0E3978"/>
                  </a:solidFill>
                  <a:latin typeface="Arial Black" panose="020B0A04020102020204" pitchFamily="34" charset="0"/>
                </a:rPr>
                <a:t>Diplômes</a:t>
              </a:r>
            </a:p>
          </p:txBody>
        </p:sp>
        <p:grpSp>
          <p:nvGrpSpPr>
            <p:cNvPr id="31" name="Groupe 30">
              <a:extLst>
                <a:ext uri="{FF2B5EF4-FFF2-40B4-BE49-F238E27FC236}">
                  <a16:creationId xmlns:a16="http://schemas.microsoft.com/office/drawing/2014/main" id="{B1571D2E-5330-9141-931B-704006AFAD2B}"/>
                </a:ext>
              </a:extLst>
            </p:cNvPr>
            <p:cNvGrpSpPr>
              <a:grpSpLocks noChangeAspect="1"/>
            </p:cNvGrpSpPr>
            <p:nvPr/>
          </p:nvGrpSpPr>
          <p:grpSpPr>
            <a:xfrm>
              <a:off x="4818310" y="1413902"/>
              <a:ext cx="204788" cy="201623"/>
              <a:chOff x="4139952" y="3514885"/>
              <a:chExt cx="144016" cy="144016"/>
            </a:xfrm>
          </p:grpSpPr>
          <p:sp>
            <p:nvSpPr>
              <p:cNvPr id="32" name="Ellipse 31">
                <a:extLst>
                  <a:ext uri="{FF2B5EF4-FFF2-40B4-BE49-F238E27FC236}">
                    <a16:creationId xmlns:a16="http://schemas.microsoft.com/office/drawing/2014/main" id="{104634CA-7D9D-D048-8E93-A4C2D3A3F8F1}"/>
                  </a:ext>
                </a:extLst>
              </p:cNvPr>
              <p:cNvSpPr/>
              <p:nvPr/>
            </p:nvSpPr>
            <p:spPr bwMode="auto">
              <a:xfrm>
                <a:off x="4139952" y="3514885"/>
                <a:ext cx="144016" cy="144016"/>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cxnSp>
            <p:nvCxnSpPr>
              <p:cNvPr id="33" name="Connecteur droit avec flèche 32">
                <a:extLst>
                  <a:ext uri="{FF2B5EF4-FFF2-40B4-BE49-F238E27FC236}">
                    <a16:creationId xmlns:a16="http://schemas.microsoft.com/office/drawing/2014/main" id="{3C878FCE-F8C4-F349-8D1D-B08DC81354CD}"/>
                  </a:ext>
                </a:extLst>
              </p:cNvPr>
              <p:cNvCxnSpPr/>
              <p:nvPr/>
            </p:nvCxnSpPr>
            <p:spPr bwMode="auto">
              <a:xfrm>
                <a:off x="4139952" y="3581611"/>
                <a:ext cx="108000" cy="0"/>
              </a:xfrm>
              <a:prstGeom prst="straightConnector1">
                <a:avLst/>
              </a:prstGeom>
              <a:solidFill>
                <a:srgbClr val="00B8FF"/>
              </a:solidFill>
              <a:ln w="9525" cap="flat" cmpd="sng" algn="ctr">
                <a:solidFill>
                  <a:schemeClr val="bg1"/>
                </a:solidFill>
                <a:prstDash val="solid"/>
                <a:round/>
                <a:headEnd type="none" w="med" len="med"/>
                <a:tailEnd type="arrow"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42" name="Rogner un rectangle à un seul coin 21">
            <a:extLst>
              <a:ext uri="{FF2B5EF4-FFF2-40B4-BE49-F238E27FC236}">
                <a16:creationId xmlns:a16="http://schemas.microsoft.com/office/drawing/2014/main" id="{968E40FF-CF2E-0141-8531-FED2A9EFCE54}"/>
              </a:ext>
            </a:extLst>
          </p:cNvPr>
          <p:cNvSpPr/>
          <p:nvPr/>
        </p:nvSpPr>
        <p:spPr bwMode="auto">
          <a:xfrm>
            <a:off x="5004048" y="3515495"/>
            <a:ext cx="3728329" cy="1304651"/>
          </a:xfrm>
          <a:prstGeom prst="snip1Rect">
            <a:avLst>
              <a:gd name="adj" fmla="val 26919"/>
            </a:avLst>
          </a:prstGeom>
          <a:solidFill>
            <a:srgbClr val="C9CCD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sp>
        <p:nvSpPr>
          <p:cNvPr id="43" name="ZoneTexte 42">
            <a:extLst>
              <a:ext uri="{FF2B5EF4-FFF2-40B4-BE49-F238E27FC236}">
                <a16:creationId xmlns:a16="http://schemas.microsoft.com/office/drawing/2014/main" id="{8DB5B1F3-8F2F-F64C-8F6A-7D3E8A6E1105}"/>
              </a:ext>
            </a:extLst>
          </p:cNvPr>
          <p:cNvSpPr txBox="1"/>
          <p:nvPr/>
        </p:nvSpPr>
        <p:spPr>
          <a:xfrm>
            <a:off x="5765242" y="3869556"/>
            <a:ext cx="2967136" cy="830997"/>
          </a:xfrm>
          <a:prstGeom prst="rect">
            <a:avLst/>
          </a:prstGeom>
          <a:noFill/>
        </p:spPr>
        <p:txBody>
          <a:bodyPr wrap="square" rtlCol="0">
            <a:spAutoFit/>
          </a:bodyPr>
          <a:lstStyle/>
          <a:p>
            <a:pPr marL="228600" indent="-228600">
              <a:buClr>
                <a:schemeClr val="tx2">
                  <a:lumMod val="75000"/>
                  <a:lumOff val="25000"/>
                </a:schemeClr>
              </a:buClr>
              <a:buFont typeface="Wingdings" panose="05000000000000000000" pitchFamily="2" charset="2"/>
              <a:buChar char="ü"/>
            </a:pPr>
            <a:r>
              <a:rPr lang="fr-FR" sz="1200" dirty="0">
                <a:solidFill>
                  <a:schemeClr val="tx2">
                    <a:lumMod val="75000"/>
                    <a:lumOff val="25000"/>
                  </a:schemeClr>
                </a:solidFill>
              </a:rPr>
              <a:t>Avoir une première expérience technique dans le métier choisi</a:t>
            </a:r>
          </a:p>
          <a:p>
            <a:pPr marL="228600" indent="-228600">
              <a:buClr>
                <a:schemeClr val="tx2">
                  <a:lumMod val="75000"/>
                  <a:lumOff val="25000"/>
                </a:schemeClr>
              </a:buClr>
              <a:buFont typeface="Wingdings" panose="05000000000000000000" pitchFamily="2" charset="2"/>
              <a:buChar char="ü"/>
            </a:pPr>
            <a:r>
              <a:rPr lang="fr-FR" sz="1200" dirty="0">
                <a:solidFill>
                  <a:schemeClr val="tx2">
                    <a:lumMod val="75000"/>
                    <a:lumOff val="25000"/>
                  </a:schemeClr>
                </a:solidFill>
              </a:rPr>
              <a:t>Avoir fait un stage en entreprise</a:t>
            </a:r>
          </a:p>
          <a:p>
            <a:pPr marL="228600" indent="-228600">
              <a:buClr>
                <a:schemeClr val="tx2">
                  <a:lumMod val="75000"/>
                  <a:lumOff val="25000"/>
                </a:schemeClr>
              </a:buClr>
              <a:buFont typeface="Wingdings" panose="05000000000000000000" pitchFamily="2" charset="2"/>
              <a:buChar char="ü"/>
            </a:pPr>
            <a:r>
              <a:rPr lang="fr-FR" sz="1200" dirty="0">
                <a:solidFill>
                  <a:schemeClr val="tx2">
                    <a:lumMod val="75000"/>
                    <a:lumOff val="25000"/>
                  </a:schemeClr>
                </a:solidFill>
              </a:rPr>
              <a:t>Avoir fait une PMM</a:t>
            </a:r>
          </a:p>
        </p:txBody>
      </p:sp>
      <p:grpSp>
        <p:nvGrpSpPr>
          <p:cNvPr id="44" name="Groupe 43">
            <a:extLst>
              <a:ext uri="{FF2B5EF4-FFF2-40B4-BE49-F238E27FC236}">
                <a16:creationId xmlns:a16="http://schemas.microsoft.com/office/drawing/2014/main" id="{4659FA70-8643-1F4B-A555-9D53386F972E}"/>
              </a:ext>
            </a:extLst>
          </p:cNvPr>
          <p:cNvGrpSpPr/>
          <p:nvPr/>
        </p:nvGrpSpPr>
        <p:grpSpPr>
          <a:xfrm>
            <a:off x="5765242" y="3581524"/>
            <a:ext cx="1761233" cy="307777"/>
            <a:chOff x="4703763" y="1358772"/>
            <a:chExt cx="1761233" cy="307777"/>
          </a:xfrm>
        </p:grpSpPr>
        <p:sp>
          <p:nvSpPr>
            <p:cNvPr id="45" name="ZoneTexte 44">
              <a:extLst>
                <a:ext uri="{FF2B5EF4-FFF2-40B4-BE49-F238E27FC236}">
                  <a16:creationId xmlns:a16="http://schemas.microsoft.com/office/drawing/2014/main" id="{58F4D753-CD63-6545-8C4B-BB838CF8B3CB}"/>
                </a:ext>
              </a:extLst>
            </p:cNvPr>
            <p:cNvSpPr txBox="1"/>
            <p:nvPr/>
          </p:nvSpPr>
          <p:spPr>
            <a:xfrm>
              <a:off x="4703763" y="1358772"/>
              <a:ext cx="1761233" cy="307777"/>
            </a:xfrm>
            <a:prstGeom prst="rect">
              <a:avLst/>
            </a:prstGeom>
            <a:noFill/>
          </p:spPr>
          <p:txBody>
            <a:bodyPr wrap="square" rtlCol="0">
              <a:spAutoFit/>
            </a:bodyPr>
            <a:lstStyle/>
            <a:p>
              <a:r>
                <a:rPr lang="fr-FR" sz="1050" dirty="0">
                  <a:solidFill>
                    <a:schemeClr val="tx1"/>
                  </a:solidFill>
                  <a:latin typeface="Arial Black" panose="020B0A04020102020204" pitchFamily="34" charset="0"/>
                </a:rPr>
                <a:t>       </a:t>
              </a:r>
              <a:r>
                <a:rPr lang="fr-FR" sz="1400" b="1" dirty="0">
                  <a:solidFill>
                    <a:srgbClr val="0E3978"/>
                  </a:solidFill>
                  <a:latin typeface="Arial Black" panose="020B0A04020102020204" pitchFamily="34" charset="0"/>
                </a:rPr>
                <a:t>Les petits +</a:t>
              </a:r>
            </a:p>
          </p:txBody>
        </p:sp>
        <p:grpSp>
          <p:nvGrpSpPr>
            <p:cNvPr id="46" name="Groupe 45">
              <a:extLst>
                <a:ext uri="{FF2B5EF4-FFF2-40B4-BE49-F238E27FC236}">
                  <a16:creationId xmlns:a16="http://schemas.microsoft.com/office/drawing/2014/main" id="{381182DA-6076-4146-B963-74B27030ABF1}"/>
                </a:ext>
              </a:extLst>
            </p:cNvPr>
            <p:cNvGrpSpPr>
              <a:grpSpLocks noChangeAspect="1"/>
            </p:cNvGrpSpPr>
            <p:nvPr/>
          </p:nvGrpSpPr>
          <p:grpSpPr>
            <a:xfrm>
              <a:off x="4818310" y="1392223"/>
              <a:ext cx="204788" cy="201623"/>
              <a:chOff x="4139952" y="3499400"/>
              <a:chExt cx="144016" cy="144016"/>
            </a:xfrm>
          </p:grpSpPr>
          <p:sp>
            <p:nvSpPr>
              <p:cNvPr id="47" name="Ellipse 46">
                <a:extLst>
                  <a:ext uri="{FF2B5EF4-FFF2-40B4-BE49-F238E27FC236}">
                    <a16:creationId xmlns:a16="http://schemas.microsoft.com/office/drawing/2014/main" id="{196BFD2D-22C3-5045-B2C3-C3673C5D823E}"/>
                  </a:ext>
                </a:extLst>
              </p:cNvPr>
              <p:cNvSpPr/>
              <p:nvPr/>
            </p:nvSpPr>
            <p:spPr bwMode="auto">
              <a:xfrm>
                <a:off x="4139952" y="3499400"/>
                <a:ext cx="144016" cy="144016"/>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cxnSp>
            <p:nvCxnSpPr>
              <p:cNvPr id="48" name="Connecteur droit avec flèche 47">
                <a:extLst>
                  <a:ext uri="{FF2B5EF4-FFF2-40B4-BE49-F238E27FC236}">
                    <a16:creationId xmlns:a16="http://schemas.microsoft.com/office/drawing/2014/main" id="{07592F15-A58E-B54A-A83B-4F2C07BF3B22}"/>
                  </a:ext>
                </a:extLst>
              </p:cNvPr>
              <p:cNvCxnSpPr/>
              <p:nvPr/>
            </p:nvCxnSpPr>
            <p:spPr bwMode="auto">
              <a:xfrm>
                <a:off x="4139952" y="3566126"/>
                <a:ext cx="108000" cy="0"/>
              </a:xfrm>
              <a:prstGeom prst="straightConnector1">
                <a:avLst/>
              </a:prstGeom>
              <a:solidFill>
                <a:srgbClr val="00B8FF"/>
              </a:solidFill>
              <a:ln w="9525" cap="flat" cmpd="sng" algn="ctr">
                <a:solidFill>
                  <a:schemeClr val="bg1"/>
                </a:solidFill>
                <a:prstDash val="solid"/>
                <a:round/>
                <a:headEnd type="none" w="med" len="med"/>
                <a:tailEnd type="arrow"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4" name="Groupe 3">
            <a:extLst>
              <a:ext uri="{FF2B5EF4-FFF2-40B4-BE49-F238E27FC236}">
                <a16:creationId xmlns:a16="http://schemas.microsoft.com/office/drawing/2014/main" id="{A9EE4810-1BB5-314E-B3BD-9269277A89DC}"/>
              </a:ext>
            </a:extLst>
          </p:cNvPr>
          <p:cNvGrpSpPr/>
          <p:nvPr/>
        </p:nvGrpSpPr>
        <p:grpSpPr>
          <a:xfrm>
            <a:off x="1310022" y="5157192"/>
            <a:ext cx="6096617" cy="1134274"/>
            <a:chOff x="1526046" y="5157192"/>
            <a:chExt cx="6096617" cy="1134274"/>
          </a:xfrm>
        </p:grpSpPr>
        <p:sp>
          <p:nvSpPr>
            <p:cNvPr id="49" name="Rogner un rectangle à un seul coin 21">
              <a:extLst>
                <a:ext uri="{FF2B5EF4-FFF2-40B4-BE49-F238E27FC236}">
                  <a16:creationId xmlns:a16="http://schemas.microsoft.com/office/drawing/2014/main" id="{62178D1F-51D6-DB4E-8D2F-A0172149F1DA}"/>
                </a:ext>
              </a:extLst>
            </p:cNvPr>
            <p:cNvSpPr/>
            <p:nvPr/>
          </p:nvSpPr>
          <p:spPr bwMode="auto">
            <a:xfrm>
              <a:off x="1577439" y="5157192"/>
              <a:ext cx="6045224" cy="1134274"/>
            </a:xfrm>
            <a:prstGeom prst="snip1Rect">
              <a:avLst>
                <a:gd name="adj" fmla="val 26919"/>
              </a:avLst>
            </a:prstGeom>
            <a:solidFill>
              <a:srgbClr val="C9CCD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sp>
          <p:nvSpPr>
            <p:cNvPr id="50" name="ZoneTexte 49">
              <a:extLst>
                <a:ext uri="{FF2B5EF4-FFF2-40B4-BE49-F238E27FC236}">
                  <a16:creationId xmlns:a16="http://schemas.microsoft.com/office/drawing/2014/main" id="{286EECA7-2D99-B147-99F8-00390EBE655B}"/>
                </a:ext>
              </a:extLst>
            </p:cNvPr>
            <p:cNvSpPr txBox="1"/>
            <p:nvPr/>
          </p:nvSpPr>
          <p:spPr>
            <a:xfrm>
              <a:off x="1627069" y="5437355"/>
              <a:ext cx="5995594" cy="830997"/>
            </a:xfrm>
            <a:prstGeom prst="rect">
              <a:avLst/>
            </a:prstGeom>
            <a:noFill/>
          </p:spPr>
          <p:txBody>
            <a:bodyPr wrap="square" rtlCol="0">
              <a:spAutoFit/>
            </a:bodyPr>
            <a:lstStyle/>
            <a:p>
              <a:pPr>
                <a:buClr>
                  <a:schemeClr val="tx2">
                    <a:lumMod val="75000"/>
                    <a:lumOff val="25000"/>
                  </a:schemeClr>
                </a:buClr>
              </a:pPr>
              <a:r>
                <a:rPr lang="fr-FR" sz="1200" dirty="0">
                  <a:solidFill>
                    <a:schemeClr val="tx2">
                      <a:lumMod val="75000"/>
                      <a:lumOff val="25000"/>
                    </a:schemeClr>
                  </a:solidFill>
                </a:rPr>
                <a:t>- Les candidats issus de BAC PRO de maintenance des équipements professionnels (</a:t>
              </a:r>
              <a:r>
                <a:rPr lang="fr-FR" sz="1200" b="1" dirty="0">
                  <a:solidFill>
                    <a:schemeClr val="tx2">
                      <a:lumMod val="75000"/>
                      <a:lumOff val="25000"/>
                    </a:schemeClr>
                  </a:solidFill>
                </a:rPr>
                <a:t>MEI</a:t>
              </a:r>
              <a:r>
                <a:rPr lang="fr-FR" sz="1200" dirty="0">
                  <a:solidFill>
                    <a:schemeClr val="tx2">
                      <a:lumMod val="75000"/>
                      <a:lumOff val="25000"/>
                    </a:schemeClr>
                  </a:solidFill>
                </a:rPr>
                <a:t>), de technicien en chaudronnerie industrielle (</a:t>
              </a:r>
              <a:r>
                <a:rPr lang="fr-FR" sz="1200" b="1" dirty="0">
                  <a:solidFill>
                    <a:schemeClr val="tx2">
                      <a:lumMod val="75000"/>
                      <a:lumOff val="25000"/>
                    </a:schemeClr>
                  </a:solidFill>
                </a:rPr>
                <a:t>TCI</a:t>
              </a:r>
              <a:r>
                <a:rPr lang="fr-FR" sz="1200" dirty="0">
                  <a:solidFill>
                    <a:schemeClr val="tx2">
                      <a:lumMod val="75000"/>
                      <a:lumOff val="25000"/>
                    </a:schemeClr>
                  </a:solidFill>
                </a:rPr>
                <a:t>) ou encore de technicien d’usinage (</a:t>
              </a:r>
              <a:r>
                <a:rPr lang="fr-FR" sz="1200" b="1" dirty="0">
                  <a:solidFill>
                    <a:schemeClr val="tx2">
                      <a:lumMod val="75000"/>
                      <a:lumOff val="25000"/>
                    </a:schemeClr>
                  </a:solidFill>
                </a:rPr>
                <a:t>TU</a:t>
              </a:r>
              <a:r>
                <a:rPr lang="fr-FR" sz="1200" dirty="0">
                  <a:solidFill>
                    <a:schemeClr val="tx2">
                      <a:lumMod val="75000"/>
                      <a:lumOff val="25000"/>
                    </a:schemeClr>
                  </a:solidFill>
                </a:rPr>
                <a:t>) sont particulièrement recherchés </a:t>
              </a:r>
            </a:p>
            <a:p>
              <a:pPr>
                <a:buClr>
                  <a:schemeClr val="tx2">
                    <a:lumMod val="75000"/>
                    <a:lumOff val="25000"/>
                  </a:schemeClr>
                </a:buClr>
              </a:pPr>
              <a:r>
                <a:rPr lang="fr-FR" sz="1200" dirty="0">
                  <a:solidFill>
                    <a:schemeClr val="tx2">
                      <a:lumMod val="75000"/>
                      <a:lumOff val="25000"/>
                    </a:schemeClr>
                  </a:solidFill>
                </a:rPr>
                <a:t>- Les BAC PRO </a:t>
              </a:r>
              <a:r>
                <a:rPr lang="fr-FR" sz="1200" b="1" dirty="0">
                  <a:solidFill>
                    <a:schemeClr val="tx2">
                      <a:lumMod val="75000"/>
                      <a:lumOff val="25000"/>
                    </a:schemeClr>
                  </a:solidFill>
                </a:rPr>
                <a:t>Chaudronnerie et frigoristes </a:t>
              </a:r>
              <a:r>
                <a:rPr lang="fr-FR" sz="1200" dirty="0">
                  <a:solidFill>
                    <a:schemeClr val="tx2">
                      <a:lumMod val="75000"/>
                      <a:lumOff val="25000"/>
                    </a:schemeClr>
                  </a:solidFill>
                </a:rPr>
                <a:t>conviennent également</a:t>
              </a:r>
            </a:p>
          </p:txBody>
        </p:sp>
        <p:grpSp>
          <p:nvGrpSpPr>
            <p:cNvPr id="51" name="Groupe 50">
              <a:extLst>
                <a:ext uri="{FF2B5EF4-FFF2-40B4-BE49-F238E27FC236}">
                  <a16:creationId xmlns:a16="http://schemas.microsoft.com/office/drawing/2014/main" id="{506422DB-0559-564E-9B6F-60EEB618ED8E}"/>
                </a:ext>
              </a:extLst>
            </p:cNvPr>
            <p:cNvGrpSpPr/>
            <p:nvPr/>
          </p:nvGrpSpPr>
          <p:grpSpPr>
            <a:xfrm>
              <a:off x="1526046" y="5175980"/>
              <a:ext cx="1845881" cy="307777"/>
              <a:chOff x="3909411" y="1318724"/>
              <a:chExt cx="1845881" cy="307777"/>
            </a:xfrm>
          </p:grpSpPr>
          <p:sp>
            <p:nvSpPr>
              <p:cNvPr id="52" name="ZoneTexte 51">
                <a:extLst>
                  <a:ext uri="{FF2B5EF4-FFF2-40B4-BE49-F238E27FC236}">
                    <a16:creationId xmlns:a16="http://schemas.microsoft.com/office/drawing/2014/main" id="{E774A0A8-BC11-FD4D-8F59-DAD8FAB4C09B}"/>
                  </a:ext>
                </a:extLst>
              </p:cNvPr>
              <p:cNvSpPr txBox="1"/>
              <p:nvPr/>
            </p:nvSpPr>
            <p:spPr>
              <a:xfrm>
                <a:off x="3909411" y="1318724"/>
                <a:ext cx="1845881" cy="307777"/>
              </a:xfrm>
              <a:prstGeom prst="rect">
                <a:avLst/>
              </a:prstGeom>
              <a:noFill/>
            </p:spPr>
            <p:txBody>
              <a:bodyPr wrap="square" rtlCol="0">
                <a:spAutoFit/>
              </a:bodyPr>
              <a:lstStyle/>
              <a:p>
                <a:r>
                  <a:rPr lang="fr-FR" sz="1050" dirty="0">
                    <a:solidFill>
                      <a:schemeClr val="tx1"/>
                    </a:solidFill>
                    <a:latin typeface="Arial Black" panose="020B0A04020102020204" pitchFamily="34" charset="0"/>
                  </a:rPr>
                  <a:t>       </a:t>
                </a:r>
                <a:r>
                  <a:rPr lang="fr-FR" sz="1400" b="1" dirty="0" smtClean="0">
                    <a:solidFill>
                      <a:srgbClr val="0E3978"/>
                    </a:solidFill>
                    <a:latin typeface="Arial Black" panose="020B0A04020102020204" pitchFamily="34" charset="0"/>
                  </a:rPr>
                  <a:t>Remarque </a:t>
                </a:r>
                <a:r>
                  <a:rPr lang="fr-FR" sz="1400" b="1" dirty="0">
                    <a:solidFill>
                      <a:srgbClr val="0E3978"/>
                    </a:solidFill>
                    <a:latin typeface="Arial Black" panose="020B0A04020102020204" pitchFamily="34" charset="0"/>
                  </a:rPr>
                  <a:t>:</a:t>
                </a:r>
              </a:p>
            </p:txBody>
          </p:sp>
          <p:grpSp>
            <p:nvGrpSpPr>
              <p:cNvPr id="53" name="Groupe 52">
                <a:extLst>
                  <a:ext uri="{FF2B5EF4-FFF2-40B4-BE49-F238E27FC236}">
                    <a16:creationId xmlns:a16="http://schemas.microsoft.com/office/drawing/2014/main" id="{00465884-2E72-4745-9EF7-55238E309C28}"/>
                  </a:ext>
                </a:extLst>
              </p:cNvPr>
              <p:cNvGrpSpPr>
                <a:grpSpLocks noChangeAspect="1"/>
              </p:cNvGrpSpPr>
              <p:nvPr/>
            </p:nvGrpSpPr>
            <p:grpSpPr>
              <a:xfrm>
                <a:off x="4023945" y="1352175"/>
                <a:ext cx="204789" cy="201623"/>
                <a:chOff x="3581327" y="3470794"/>
                <a:chExt cx="144017" cy="144016"/>
              </a:xfrm>
            </p:grpSpPr>
            <p:sp>
              <p:nvSpPr>
                <p:cNvPr id="54" name="Ellipse 53">
                  <a:extLst>
                    <a:ext uri="{FF2B5EF4-FFF2-40B4-BE49-F238E27FC236}">
                      <a16:creationId xmlns:a16="http://schemas.microsoft.com/office/drawing/2014/main" id="{7B05E14B-93E5-4E47-973C-559666474F5A}"/>
                    </a:ext>
                  </a:extLst>
                </p:cNvPr>
                <p:cNvSpPr/>
                <p:nvPr/>
              </p:nvSpPr>
              <p:spPr bwMode="auto">
                <a:xfrm>
                  <a:off x="3581328" y="3470794"/>
                  <a:ext cx="144016" cy="144016"/>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cxnSp>
              <p:nvCxnSpPr>
                <p:cNvPr id="55" name="Connecteur droit avec flèche 54">
                  <a:extLst>
                    <a:ext uri="{FF2B5EF4-FFF2-40B4-BE49-F238E27FC236}">
                      <a16:creationId xmlns:a16="http://schemas.microsoft.com/office/drawing/2014/main" id="{D29C9DBC-6F3E-D846-9972-2DBA0D13AA32}"/>
                    </a:ext>
                  </a:extLst>
                </p:cNvPr>
                <p:cNvCxnSpPr/>
                <p:nvPr/>
              </p:nvCxnSpPr>
              <p:spPr bwMode="auto">
                <a:xfrm>
                  <a:off x="3581327" y="3537521"/>
                  <a:ext cx="108000" cy="0"/>
                </a:xfrm>
                <a:prstGeom prst="straightConnector1">
                  <a:avLst/>
                </a:prstGeom>
                <a:solidFill>
                  <a:srgbClr val="00B8FF"/>
                </a:solidFill>
                <a:ln w="9525" cap="flat" cmpd="sng" algn="ctr">
                  <a:solidFill>
                    <a:schemeClr val="bg1"/>
                  </a:solidFill>
                  <a:prstDash val="solid"/>
                  <a:round/>
                  <a:headEnd type="none" w="med" len="med"/>
                  <a:tailEnd type="arrow"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pic>
        <p:nvPicPr>
          <p:cNvPr id="63" name="Image 62">
            <a:hlinkClick r:id="" action="ppaction://hlinkshowjump?jump=previousslid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941" y="5157192"/>
            <a:ext cx="974329" cy="974329"/>
          </a:xfrm>
          <a:prstGeom prst="rect">
            <a:avLst/>
          </a:prstGeom>
        </p:spPr>
      </p:pic>
      <p:sp>
        <p:nvSpPr>
          <p:cNvPr id="6" name="ZoneTexte 5"/>
          <p:cNvSpPr txBox="1"/>
          <p:nvPr/>
        </p:nvSpPr>
        <p:spPr>
          <a:xfrm rot="21157745">
            <a:off x="367665" y="5924916"/>
            <a:ext cx="661341" cy="397894"/>
          </a:xfrm>
          <a:prstGeom prst="rect">
            <a:avLst/>
          </a:prstGeom>
          <a:noFill/>
        </p:spPr>
        <p:txBody>
          <a:bodyPr wrap="square" rtlCol="0">
            <a:prstTxWarp prst="textArchDown">
              <a:avLst>
                <a:gd name="adj" fmla="val 969950"/>
              </a:avLst>
            </a:prstTxWarp>
            <a:spAutoFit/>
          </a:bodyPr>
          <a:lstStyle/>
          <a:p>
            <a:r>
              <a:rPr lang="fr-FR" b="1" i="1" dirty="0">
                <a:solidFill>
                  <a:schemeClr val="accent4">
                    <a:lumMod val="75000"/>
                    <a:lumOff val="25000"/>
                  </a:schemeClr>
                </a:solidFill>
              </a:rPr>
              <a:t>C E R</a:t>
            </a:r>
          </a:p>
        </p:txBody>
      </p:sp>
      <p:sp>
        <p:nvSpPr>
          <p:cNvPr id="65" name="Rectangle 64">
            <a:hlinkClick r:id="rId4" action="ppaction://hlinksldjump"/>
          </p:cNvPr>
          <p:cNvSpPr/>
          <p:nvPr/>
        </p:nvSpPr>
        <p:spPr bwMode="auto">
          <a:xfrm>
            <a:off x="-2382" y="0"/>
            <a:ext cx="1054370" cy="261332"/>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ATNAV</a:t>
            </a:r>
          </a:p>
        </p:txBody>
      </p:sp>
      <p:sp>
        <p:nvSpPr>
          <p:cNvPr id="66" name="Rectangle 65">
            <a:hlinkClick r:id="rId5" action="ppaction://hlinksldjump"/>
          </p:cNvPr>
          <p:cNvSpPr/>
          <p:nvPr/>
        </p:nvSpPr>
        <p:spPr bwMode="auto">
          <a:xfrm>
            <a:off x="1053740" y="0"/>
            <a:ext cx="1047411" cy="261331"/>
          </a:xfrm>
          <a:prstGeom prst="rect">
            <a:avLst/>
          </a:prstGeom>
          <a:solidFill>
            <a:srgbClr val="1D4159"/>
          </a:solid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b="1" dirty="0">
                <a:latin typeface="Arial" panose="020B0604020202020204" pitchFamily="34" charset="0"/>
                <a:cs typeface="Arial" panose="020B0604020202020204" pitchFamily="34" charset="0"/>
              </a:rPr>
              <a:t>Profil</a:t>
            </a:r>
          </a:p>
        </p:txBody>
      </p:sp>
      <p:sp>
        <p:nvSpPr>
          <p:cNvPr id="67" name="Rectangle 66">
            <a:hlinkClick r:id="rId6" action="ppaction://hlinksldjump"/>
          </p:cNvPr>
          <p:cNvSpPr/>
          <p:nvPr/>
        </p:nvSpPr>
        <p:spPr bwMode="auto">
          <a:xfrm>
            <a:off x="2100099" y="-830"/>
            <a:ext cx="1047411" cy="26130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Parcours de recrutement</a:t>
            </a:r>
          </a:p>
        </p:txBody>
      </p:sp>
      <p:sp>
        <p:nvSpPr>
          <p:cNvPr id="68" name="Rectangle 67">
            <a:hlinkClick r:id="rId7" action="ppaction://hlinksldjump"/>
          </p:cNvPr>
          <p:cNvSpPr/>
          <p:nvPr/>
        </p:nvSpPr>
        <p:spPr bwMode="auto">
          <a:xfrm>
            <a:off x="3147650" y="0"/>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Tests / DE</a:t>
            </a:r>
          </a:p>
        </p:txBody>
      </p:sp>
      <p:sp>
        <p:nvSpPr>
          <p:cNvPr id="69" name="Rectangle 68">
            <a:hlinkClick r:id="rId8" action="ppaction://hlinksldjump"/>
          </p:cNvPr>
          <p:cNvSpPr/>
          <p:nvPr/>
        </p:nvSpPr>
        <p:spPr bwMode="auto">
          <a:xfrm>
            <a:off x="4198790" y="0"/>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Formation</a:t>
            </a:r>
          </a:p>
        </p:txBody>
      </p:sp>
      <p:sp>
        <p:nvSpPr>
          <p:cNvPr id="70" name="Rectangle 69">
            <a:hlinkClick r:id="rId9" action="ppaction://hlinksldjump"/>
          </p:cNvPr>
          <p:cNvSpPr/>
          <p:nvPr/>
        </p:nvSpPr>
        <p:spPr bwMode="auto">
          <a:xfrm>
            <a:off x="5242753" y="-830"/>
            <a:ext cx="1047411" cy="26216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Affectation</a:t>
            </a:r>
          </a:p>
        </p:txBody>
      </p:sp>
      <p:sp>
        <p:nvSpPr>
          <p:cNvPr id="71" name="Rectangle 70">
            <a:hlinkClick r:id="rId10" action="ppaction://hlinksldjump"/>
          </p:cNvPr>
          <p:cNvSpPr/>
          <p:nvPr/>
        </p:nvSpPr>
        <p:spPr bwMode="auto">
          <a:xfrm>
            <a:off x="6293389" y="0"/>
            <a:ext cx="1047411" cy="26216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En savoir +</a:t>
            </a:r>
          </a:p>
        </p:txBody>
      </p:sp>
      <p:sp>
        <p:nvSpPr>
          <p:cNvPr id="72" name="Rectangle 71">
            <a:hlinkClick r:id="rId11" action="ppaction://hlinksldjump"/>
          </p:cNvPr>
          <p:cNvSpPr/>
          <p:nvPr/>
        </p:nvSpPr>
        <p:spPr bwMode="auto">
          <a:xfrm>
            <a:off x="7337996" y="0"/>
            <a:ext cx="1047411" cy="26216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Parcours Marine</a:t>
            </a:r>
          </a:p>
        </p:txBody>
      </p:sp>
      <p:pic>
        <p:nvPicPr>
          <p:cNvPr id="78" name="Image 77">
            <a:extLst>
              <a:ext uri="{FF2B5EF4-FFF2-40B4-BE49-F238E27FC236}">
                <a16:creationId xmlns:a16="http://schemas.microsoft.com/office/drawing/2014/main" id="{7D0F714B-C3E2-4F38-8A3E-4FB4906C899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13663" y="38521"/>
            <a:ext cx="200347" cy="200347"/>
          </a:xfrm>
          <a:prstGeom prst="rect">
            <a:avLst/>
          </a:prstGeom>
        </p:spPr>
      </p:pic>
      <p:sp>
        <p:nvSpPr>
          <p:cNvPr id="79" name="Rectangle 78">
            <a:hlinkClick r:id="rId13"/>
            <a:extLst>
              <a:ext uri="{FF2B5EF4-FFF2-40B4-BE49-F238E27FC236}">
                <a16:creationId xmlns:a16="http://schemas.microsoft.com/office/drawing/2014/main" id="{9D2E11B5-78C6-47DA-99AF-F789B7FC19C3}"/>
              </a:ext>
            </a:extLst>
          </p:cNvPr>
          <p:cNvSpPr/>
          <p:nvPr/>
        </p:nvSpPr>
        <p:spPr bwMode="auto">
          <a:xfrm>
            <a:off x="8385407" y="0"/>
            <a:ext cx="752585" cy="26047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fr-FR" sz="1200" dirty="0">
              <a:solidFill>
                <a:srgbClr val="214D6D"/>
              </a:solidFill>
              <a:latin typeface="Arial" panose="020B0604020202020204" pitchFamily="34" charset="0"/>
              <a:cs typeface="Arial" panose="020B0604020202020204" pitchFamily="34" charset="0"/>
            </a:endParaRPr>
          </a:p>
        </p:txBody>
      </p:sp>
      <p:pic>
        <p:nvPicPr>
          <p:cNvPr id="73" name="Image 7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79606" y="1978545"/>
            <a:ext cx="772344" cy="772344"/>
          </a:xfrm>
          <a:prstGeom prst="rect">
            <a:avLst/>
          </a:prstGeom>
        </p:spPr>
      </p:pic>
      <p:pic>
        <p:nvPicPr>
          <p:cNvPr id="77" name="Image 7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59493" y="3839202"/>
            <a:ext cx="750529" cy="750529"/>
          </a:xfrm>
          <a:prstGeom prst="rect">
            <a:avLst/>
          </a:prstGeom>
        </p:spPr>
      </p:pic>
      <p:pic>
        <p:nvPicPr>
          <p:cNvPr id="80" name="Image 7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100457" y="3923166"/>
            <a:ext cx="616190" cy="616190"/>
          </a:xfrm>
          <a:prstGeom prst="rect">
            <a:avLst/>
          </a:prstGeom>
        </p:spPr>
      </p:pic>
      <p:pic>
        <p:nvPicPr>
          <p:cNvPr id="81" name="Image 8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45240" y="1970760"/>
            <a:ext cx="523030" cy="523030"/>
          </a:xfrm>
          <a:prstGeom prst="rect">
            <a:avLst/>
          </a:prstGeom>
        </p:spPr>
      </p:pic>
      <p:pic>
        <p:nvPicPr>
          <p:cNvPr id="82" name="Image 81">
            <a:extLst>
              <a:ext uri="{FF2B5EF4-FFF2-40B4-BE49-F238E27FC236}">
                <a16:creationId xmlns:a16="http://schemas.microsoft.com/office/drawing/2014/main" id="{124B3DBB-71CE-1945-B7AF-0C524DCFED0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604448" y="6237312"/>
            <a:ext cx="460375" cy="563725"/>
          </a:xfrm>
          <a:prstGeom prst="rect">
            <a:avLst/>
          </a:prstGeom>
        </p:spPr>
      </p:pic>
      <p:pic>
        <p:nvPicPr>
          <p:cNvPr id="83" name="Image 82">
            <a:extLst>
              <a:ext uri="{FF2B5EF4-FFF2-40B4-BE49-F238E27FC236}">
                <a16:creationId xmlns:a16="http://schemas.microsoft.com/office/drawing/2014/main" id="{93216213-5EFA-4C4D-BEA2-4B55B0881AC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142321" y="6272326"/>
            <a:ext cx="421214" cy="563725"/>
          </a:xfrm>
          <a:prstGeom prst="rect">
            <a:avLst/>
          </a:prstGeom>
        </p:spPr>
      </p:pic>
      <p:pic>
        <p:nvPicPr>
          <p:cNvPr id="84" name="Image 83">
            <a:hlinkClick r:id="" action="ppaction://hlinkshowjump?jump=endshow"/>
            <a:extLst>
              <a:ext uri="{FF2B5EF4-FFF2-40B4-BE49-F238E27FC236}">
                <a16:creationId xmlns:a16="http://schemas.microsoft.com/office/drawing/2014/main" id="{45FD0CE9-715B-BE4B-AC02-C966E326EB1B}"/>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t="37875"/>
          <a:stretch/>
        </p:blipFill>
        <p:spPr>
          <a:xfrm>
            <a:off x="6994197" y="6620824"/>
            <a:ext cx="1071329" cy="176549"/>
          </a:xfrm>
          <a:prstGeom prst="rect">
            <a:avLst/>
          </a:prstGeom>
        </p:spPr>
      </p:pic>
      <p:pic>
        <p:nvPicPr>
          <p:cNvPr id="85" name="Image 84">
            <a:hlinkClick r:id="" action="ppaction://hlinkshowjump?jump=endshow"/>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rot="10800000">
            <a:off x="54205" y="6547953"/>
            <a:ext cx="274047" cy="274047"/>
          </a:xfrm>
          <a:prstGeom prst="rect">
            <a:avLst/>
          </a:prstGeom>
        </p:spPr>
      </p:pic>
      <p:sp>
        <p:nvSpPr>
          <p:cNvPr id="86" name="ZoneTexte 85">
            <a:hlinkClick r:id="" action="ppaction://hlinkshowjump?jump=endshow"/>
          </p:cNvPr>
          <p:cNvSpPr txBox="1"/>
          <p:nvPr/>
        </p:nvSpPr>
        <p:spPr>
          <a:xfrm>
            <a:off x="320902" y="6549225"/>
            <a:ext cx="1152128" cy="276999"/>
          </a:xfrm>
          <a:prstGeom prst="rect">
            <a:avLst/>
          </a:prstGeom>
          <a:noFill/>
        </p:spPr>
        <p:txBody>
          <a:bodyPr wrap="square" rtlCol="0">
            <a:spAutoFit/>
          </a:bodyPr>
          <a:lstStyle/>
          <a:p>
            <a:r>
              <a:rPr lang="fr-FR" sz="1200" b="1" dirty="0" smtClean="0">
                <a:solidFill>
                  <a:srgbClr val="024794"/>
                </a:solidFill>
              </a:rPr>
              <a:t>RETOUR</a:t>
            </a:r>
            <a:endParaRPr lang="fr-FR" b="1" dirty="0">
              <a:solidFill>
                <a:srgbClr val="024794"/>
              </a:solidFill>
            </a:endParaRPr>
          </a:p>
        </p:txBody>
      </p:sp>
    </p:spTree>
    <p:extLst>
      <p:ext uri="{BB962C8B-B14F-4D97-AF65-F5344CB8AC3E}">
        <p14:creationId xmlns:p14="http://schemas.microsoft.com/office/powerpoint/2010/main" val="42488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D:\utilisateurs\a.beau\Pictures\Recrutement Marine\Parcours de recrutemen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354" t="67332" r="54283" b="6893"/>
          <a:stretch/>
        </p:blipFill>
        <p:spPr bwMode="auto">
          <a:xfrm>
            <a:off x="214675" y="3300611"/>
            <a:ext cx="3945733" cy="178045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Picture 2" descr="D:\utilisateurs\a.beau\Pictures\Recrutement Marine\Parcours de recrutemen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354" t="18822" r="54283" b="63442"/>
          <a:stretch/>
        </p:blipFill>
        <p:spPr bwMode="auto">
          <a:xfrm>
            <a:off x="214675" y="1411618"/>
            <a:ext cx="3945733" cy="122529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2" descr="D:\utilisateurs\a.beau\Pictures\Recrutement Marine\Parcours de recrutemen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021" t="20601" r="4617" b="53673"/>
          <a:stretch/>
        </p:blipFill>
        <p:spPr bwMode="auto">
          <a:xfrm>
            <a:off x="5016336" y="3300611"/>
            <a:ext cx="3945733" cy="177715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2" descr="D:\utilisateurs\a.beau\Pictures\Recrutement Marine\Parcours de recrutemen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354" t="37130" r="54283" b="33991"/>
          <a:stretch/>
        </p:blipFill>
        <p:spPr bwMode="auto">
          <a:xfrm>
            <a:off x="5018755" y="1268760"/>
            <a:ext cx="3945733" cy="199491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 Box 1"/>
          <p:cNvSpPr txBox="1">
            <a:spLocks noChangeArrowheads="1"/>
          </p:cNvSpPr>
          <p:nvPr/>
        </p:nvSpPr>
        <p:spPr bwMode="auto">
          <a:xfrm>
            <a:off x="455612" y="274639"/>
            <a:ext cx="8686006" cy="994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Lucida Sans Unicode" pitchFamily="34" charset="0"/>
                <a:cs typeface="Lucida Sans Unicode" pitchFamily="34"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Lucida Sans Unicode" pitchFamily="34" charset="0"/>
                <a:cs typeface="Lucida Sans Unicode" pitchFamily="34"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Lucida Sans Unicode" pitchFamily="34" charset="0"/>
                <a:cs typeface="Lucida Sans Unicode" pitchFamily="34"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9pPr>
          </a:lstStyle>
          <a:p>
            <a:pPr eaLnBrk="1" hangingPunct="1">
              <a:spcBef>
                <a:spcPct val="0"/>
              </a:spcBef>
              <a:buClrTx/>
              <a:buFontTx/>
              <a:buNone/>
            </a:pPr>
            <a:r>
              <a:rPr lang="fr-FR" altLang="fr-FR" sz="4000" dirty="0">
                <a:solidFill>
                  <a:schemeClr val="bg1"/>
                </a:solidFill>
                <a:latin typeface="Impact" pitchFamily="34" charset="0"/>
              </a:rPr>
              <a:t>Le parcours d’un recrutement réussi</a:t>
            </a:r>
            <a:endParaRPr lang="fr-FR" altLang="fr-FR" sz="4000" dirty="0">
              <a:solidFill>
                <a:srgbClr val="9C0800"/>
              </a:solidFill>
              <a:latin typeface="Impact" pitchFamily="34" charset="0"/>
            </a:endParaRPr>
          </a:p>
        </p:txBody>
      </p:sp>
      <p:sp>
        <p:nvSpPr>
          <p:cNvPr id="10" name="Rectangle 9">
            <a:extLst>
              <a:ext uri="{FF2B5EF4-FFF2-40B4-BE49-F238E27FC236}">
                <a16:creationId xmlns:a16="http://schemas.microsoft.com/office/drawing/2014/main" id="{0DC86E88-58E9-294B-82A5-9F11EC2B30BE}"/>
              </a:ext>
            </a:extLst>
          </p:cNvPr>
          <p:cNvSpPr/>
          <p:nvPr/>
        </p:nvSpPr>
        <p:spPr bwMode="auto">
          <a:xfrm>
            <a:off x="-2382" y="6093296"/>
            <a:ext cx="9144000" cy="7920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pic>
        <p:nvPicPr>
          <p:cNvPr id="14" name="Picture 2" descr="D:\utilisateurs\a.beau\Pictures\Recrutement Marine\Parcours de recrutemen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4674" t="50535" r="4965" b="30773"/>
          <a:stretch/>
        </p:blipFill>
        <p:spPr bwMode="auto">
          <a:xfrm>
            <a:off x="214675" y="5125779"/>
            <a:ext cx="3945733" cy="129122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2" descr="D:\utilisateurs\a.beau\Pictures\Recrutement Marine\Parcours de recrutemen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021" t="74414" r="4617" b="6893"/>
          <a:stretch/>
        </p:blipFill>
        <p:spPr bwMode="auto">
          <a:xfrm>
            <a:off x="5016335" y="5114697"/>
            <a:ext cx="3945734" cy="129122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8" name="Rectangle à coins arrondis 27"/>
          <p:cNvSpPr/>
          <p:nvPr/>
        </p:nvSpPr>
        <p:spPr bwMode="auto">
          <a:xfrm>
            <a:off x="6253584" y="3314620"/>
            <a:ext cx="1471231" cy="506755"/>
          </a:xfrm>
          <a:prstGeom prst="roundRect">
            <a:avLst/>
          </a:prstGeom>
          <a:noFill/>
          <a:ln w="9525" cap="flat" cmpd="sng" algn="ctr">
            <a:solidFill>
              <a:srgbClr val="AA08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fr-FR" sz="800" b="1" dirty="0">
                <a:solidFill>
                  <a:srgbClr val="002060"/>
                </a:solidFill>
              </a:rPr>
              <a:t>+ épreuves écrites et orales</a:t>
            </a:r>
          </a:p>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fr-FR" sz="800" b="1" dirty="0">
                <a:solidFill>
                  <a:srgbClr val="002060"/>
                </a:solidFill>
              </a:rPr>
              <a:t>SLM Toulon/Brest</a:t>
            </a:r>
          </a:p>
        </p:txBody>
      </p:sp>
      <p:cxnSp>
        <p:nvCxnSpPr>
          <p:cNvPr id="29" name="Connecteur droit 28"/>
          <p:cNvCxnSpPr/>
          <p:nvPr/>
        </p:nvCxnSpPr>
        <p:spPr bwMode="auto">
          <a:xfrm flipH="1" flipV="1">
            <a:off x="6989198" y="3835384"/>
            <a:ext cx="1" cy="190496"/>
          </a:xfrm>
          <a:prstGeom prst="line">
            <a:avLst/>
          </a:prstGeom>
          <a:solidFill>
            <a:srgbClr val="00B8FF"/>
          </a:solidFill>
          <a:ln w="9525" cap="flat" cmpd="sng" algn="ctr">
            <a:solidFill>
              <a:srgbClr val="AA08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Rectangle 39">
            <a:hlinkClick r:id="rId3" action="ppaction://hlinksldjump"/>
          </p:cNvPr>
          <p:cNvSpPr/>
          <p:nvPr/>
        </p:nvSpPr>
        <p:spPr bwMode="auto">
          <a:xfrm>
            <a:off x="-2382" y="0"/>
            <a:ext cx="1054370" cy="261332"/>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ATNAV</a:t>
            </a:r>
          </a:p>
        </p:txBody>
      </p:sp>
      <p:sp>
        <p:nvSpPr>
          <p:cNvPr id="41" name="Rectangle 40">
            <a:hlinkClick r:id="rId4" action="ppaction://hlinksldjump"/>
          </p:cNvPr>
          <p:cNvSpPr/>
          <p:nvPr/>
        </p:nvSpPr>
        <p:spPr bwMode="auto">
          <a:xfrm>
            <a:off x="1053740" y="0"/>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Profil</a:t>
            </a:r>
          </a:p>
        </p:txBody>
      </p:sp>
      <p:sp>
        <p:nvSpPr>
          <p:cNvPr id="42" name="Rectangle 41">
            <a:hlinkClick r:id="rId5" action="ppaction://hlinksldjump"/>
          </p:cNvPr>
          <p:cNvSpPr/>
          <p:nvPr/>
        </p:nvSpPr>
        <p:spPr bwMode="auto">
          <a:xfrm>
            <a:off x="2100099" y="-830"/>
            <a:ext cx="1047411" cy="261301"/>
          </a:xfrm>
          <a:prstGeom prst="rect">
            <a:avLst/>
          </a:prstGeom>
          <a:solidFill>
            <a:srgbClr val="1D4159"/>
          </a:solid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b="1" dirty="0">
                <a:latin typeface="Arial" panose="020B0604020202020204" pitchFamily="34" charset="0"/>
                <a:cs typeface="Arial" panose="020B0604020202020204" pitchFamily="34" charset="0"/>
              </a:rPr>
              <a:t>Parcours de recrutement</a:t>
            </a:r>
          </a:p>
        </p:txBody>
      </p:sp>
      <p:sp>
        <p:nvSpPr>
          <p:cNvPr id="43" name="Rectangle 42">
            <a:hlinkClick r:id="rId6" action="ppaction://hlinksldjump"/>
          </p:cNvPr>
          <p:cNvSpPr/>
          <p:nvPr/>
        </p:nvSpPr>
        <p:spPr bwMode="auto">
          <a:xfrm>
            <a:off x="3147650" y="0"/>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Tests / DE</a:t>
            </a:r>
          </a:p>
        </p:txBody>
      </p:sp>
      <p:sp>
        <p:nvSpPr>
          <p:cNvPr id="44" name="Rectangle 43">
            <a:hlinkClick r:id="rId7" action="ppaction://hlinksldjump"/>
          </p:cNvPr>
          <p:cNvSpPr/>
          <p:nvPr/>
        </p:nvSpPr>
        <p:spPr bwMode="auto">
          <a:xfrm>
            <a:off x="4198790" y="0"/>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Formation</a:t>
            </a:r>
          </a:p>
        </p:txBody>
      </p:sp>
      <p:sp>
        <p:nvSpPr>
          <p:cNvPr id="45" name="Rectangle 44">
            <a:hlinkClick r:id="rId8" action="ppaction://hlinksldjump"/>
          </p:cNvPr>
          <p:cNvSpPr/>
          <p:nvPr/>
        </p:nvSpPr>
        <p:spPr bwMode="auto">
          <a:xfrm>
            <a:off x="5242753" y="-830"/>
            <a:ext cx="1047411" cy="26216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Affectation</a:t>
            </a:r>
          </a:p>
        </p:txBody>
      </p:sp>
      <p:sp>
        <p:nvSpPr>
          <p:cNvPr id="46" name="Rectangle 45">
            <a:hlinkClick r:id="rId9" action="ppaction://hlinksldjump"/>
          </p:cNvPr>
          <p:cNvSpPr/>
          <p:nvPr/>
        </p:nvSpPr>
        <p:spPr bwMode="auto">
          <a:xfrm>
            <a:off x="6293389" y="0"/>
            <a:ext cx="1047411" cy="26216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En savoir +</a:t>
            </a:r>
          </a:p>
        </p:txBody>
      </p:sp>
      <p:sp>
        <p:nvSpPr>
          <p:cNvPr id="47" name="Rectangle 46">
            <a:hlinkClick r:id="rId10" action="ppaction://hlinksldjump"/>
          </p:cNvPr>
          <p:cNvSpPr/>
          <p:nvPr/>
        </p:nvSpPr>
        <p:spPr bwMode="auto">
          <a:xfrm>
            <a:off x="7337996" y="0"/>
            <a:ext cx="1047411" cy="26216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Parcours Marine</a:t>
            </a:r>
          </a:p>
        </p:txBody>
      </p:sp>
      <p:pic>
        <p:nvPicPr>
          <p:cNvPr id="27" name="Image 26">
            <a:extLst>
              <a:ext uri="{FF2B5EF4-FFF2-40B4-BE49-F238E27FC236}">
                <a16:creationId xmlns:a16="http://schemas.microsoft.com/office/drawing/2014/main" id="{7D0F714B-C3E2-4F38-8A3E-4FB4906C899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13663" y="38521"/>
            <a:ext cx="200347" cy="200347"/>
          </a:xfrm>
          <a:prstGeom prst="rect">
            <a:avLst/>
          </a:prstGeom>
        </p:spPr>
      </p:pic>
      <p:sp>
        <p:nvSpPr>
          <p:cNvPr id="30" name="Rectangle 29">
            <a:hlinkClick r:id="rId12"/>
            <a:extLst>
              <a:ext uri="{FF2B5EF4-FFF2-40B4-BE49-F238E27FC236}">
                <a16:creationId xmlns:a16="http://schemas.microsoft.com/office/drawing/2014/main" id="{9D2E11B5-78C6-47DA-99AF-F789B7FC19C3}"/>
              </a:ext>
            </a:extLst>
          </p:cNvPr>
          <p:cNvSpPr/>
          <p:nvPr/>
        </p:nvSpPr>
        <p:spPr bwMode="auto">
          <a:xfrm>
            <a:off x="8385407" y="0"/>
            <a:ext cx="752585" cy="26047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fr-FR" sz="1200" dirty="0">
              <a:solidFill>
                <a:srgbClr val="214D6D"/>
              </a:solidFill>
              <a:latin typeface="Arial" panose="020B0604020202020204" pitchFamily="34" charset="0"/>
              <a:cs typeface="Arial" panose="020B0604020202020204" pitchFamily="34" charset="0"/>
            </a:endParaRPr>
          </a:p>
        </p:txBody>
      </p:sp>
      <p:pic>
        <p:nvPicPr>
          <p:cNvPr id="25" name="Image 24">
            <a:extLst>
              <a:ext uri="{FF2B5EF4-FFF2-40B4-BE49-F238E27FC236}">
                <a16:creationId xmlns:a16="http://schemas.microsoft.com/office/drawing/2014/main" id="{124B3DBB-71CE-1945-B7AF-0C524DCFED0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04448" y="6237312"/>
            <a:ext cx="460375" cy="563725"/>
          </a:xfrm>
          <a:prstGeom prst="rect">
            <a:avLst/>
          </a:prstGeom>
        </p:spPr>
      </p:pic>
      <p:pic>
        <p:nvPicPr>
          <p:cNvPr id="26" name="Image 25">
            <a:extLst>
              <a:ext uri="{FF2B5EF4-FFF2-40B4-BE49-F238E27FC236}">
                <a16:creationId xmlns:a16="http://schemas.microsoft.com/office/drawing/2014/main" id="{93216213-5EFA-4C4D-BEA2-4B55B0881AC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42321" y="6272326"/>
            <a:ext cx="421214" cy="563725"/>
          </a:xfrm>
          <a:prstGeom prst="rect">
            <a:avLst/>
          </a:prstGeom>
        </p:spPr>
      </p:pic>
      <p:pic>
        <p:nvPicPr>
          <p:cNvPr id="31" name="Image 30">
            <a:hlinkClick r:id="" action="ppaction://hlinkshowjump?jump=endshow"/>
            <a:extLst>
              <a:ext uri="{FF2B5EF4-FFF2-40B4-BE49-F238E27FC236}">
                <a16:creationId xmlns:a16="http://schemas.microsoft.com/office/drawing/2014/main" id="{45FD0CE9-715B-BE4B-AC02-C966E326EB1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t="37875"/>
          <a:stretch/>
        </p:blipFill>
        <p:spPr>
          <a:xfrm>
            <a:off x="6994197" y="6620824"/>
            <a:ext cx="1071329" cy="176549"/>
          </a:xfrm>
          <a:prstGeom prst="rect">
            <a:avLst/>
          </a:prstGeom>
        </p:spPr>
      </p:pic>
      <p:pic>
        <p:nvPicPr>
          <p:cNvPr id="32" name="Image 31">
            <a:hlinkClick r:id="" action="ppaction://hlinkshowjump?jump=endshow"/>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0800000">
            <a:off x="54205" y="6547953"/>
            <a:ext cx="274047" cy="274047"/>
          </a:xfrm>
          <a:prstGeom prst="rect">
            <a:avLst/>
          </a:prstGeom>
        </p:spPr>
      </p:pic>
      <p:sp>
        <p:nvSpPr>
          <p:cNvPr id="33" name="ZoneTexte 32">
            <a:hlinkClick r:id="" action="ppaction://hlinkshowjump?jump=endshow"/>
          </p:cNvPr>
          <p:cNvSpPr txBox="1"/>
          <p:nvPr/>
        </p:nvSpPr>
        <p:spPr>
          <a:xfrm>
            <a:off x="320902" y="6549225"/>
            <a:ext cx="1152128" cy="276999"/>
          </a:xfrm>
          <a:prstGeom prst="rect">
            <a:avLst/>
          </a:prstGeom>
          <a:noFill/>
        </p:spPr>
        <p:txBody>
          <a:bodyPr wrap="square" rtlCol="0">
            <a:spAutoFit/>
          </a:bodyPr>
          <a:lstStyle/>
          <a:p>
            <a:r>
              <a:rPr lang="fr-FR" sz="1200" b="1" dirty="0" smtClean="0">
                <a:solidFill>
                  <a:srgbClr val="024794"/>
                </a:solidFill>
              </a:rPr>
              <a:t>RETOUR</a:t>
            </a:r>
            <a:endParaRPr lang="fr-FR" b="1" dirty="0">
              <a:solidFill>
                <a:srgbClr val="024794"/>
              </a:solidFill>
            </a:endParaRPr>
          </a:p>
        </p:txBody>
      </p:sp>
    </p:spTree>
    <p:extLst>
      <p:ext uri="{BB962C8B-B14F-4D97-AF65-F5344CB8AC3E}">
        <p14:creationId xmlns:p14="http://schemas.microsoft.com/office/powerpoint/2010/main" val="4121451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128">
            <a:extLst>
              <a:ext uri="{FF2B5EF4-FFF2-40B4-BE49-F238E27FC236}">
                <a16:creationId xmlns:a16="http://schemas.microsoft.com/office/drawing/2014/main" id="{C94A983C-6789-1A47-8175-A13337470648}"/>
              </a:ext>
            </a:extLst>
          </p:cNvPr>
          <p:cNvSpPr/>
          <p:nvPr/>
        </p:nvSpPr>
        <p:spPr bwMode="auto">
          <a:xfrm>
            <a:off x="-2382" y="6093296"/>
            <a:ext cx="9144000" cy="7920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pic>
        <p:nvPicPr>
          <p:cNvPr id="56" name="Image 55">
            <a:hlinkClick r:id="" action="ppaction://hlinkshowjump?jump=endshow"/>
            <a:extLst>
              <a:ext uri="{FF2B5EF4-FFF2-40B4-BE49-F238E27FC236}">
                <a16:creationId xmlns:a16="http://schemas.microsoft.com/office/drawing/2014/main" id="{A40427C8-2EC7-3545-93DA-5DC028C3D7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7875"/>
          <a:stretch/>
        </p:blipFill>
        <p:spPr>
          <a:xfrm>
            <a:off x="1881069" y="5382921"/>
            <a:ext cx="1800200" cy="296663"/>
          </a:xfrm>
          <a:prstGeom prst="rect">
            <a:avLst/>
          </a:prstGeom>
        </p:spPr>
      </p:pic>
      <p:sp>
        <p:nvSpPr>
          <p:cNvPr id="67" name="Rogner un rectangle à un seul coin 21"/>
          <p:cNvSpPr/>
          <p:nvPr/>
        </p:nvSpPr>
        <p:spPr bwMode="auto">
          <a:xfrm>
            <a:off x="455612" y="1427298"/>
            <a:ext cx="3664847" cy="2357796"/>
          </a:xfrm>
          <a:prstGeom prst="snip1Rect">
            <a:avLst>
              <a:gd name="adj" fmla="val 14106"/>
            </a:avLst>
          </a:prstGeom>
          <a:solidFill>
            <a:srgbClr val="C9CCD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grpSp>
        <p:nvGrpSpPr>
          <p:cNvPr id="92" name="Groupe 91"/>
          <p:cNvGrpSpPr/>
          <p:nvPr/>
        </p:nvGrpSpPr>
        <p:grpSpPr>
          <a:xfrm>
            <a:off x="525957" y="1427298"/>
            <a:ext cx="3464520" cy="2077492"/>
            <a:chOff x="4823447" y="1167845"/>
            <a:chExt cx="3464520" cy="2077492"/>
          </a:xfrm>
        </p:grpSpPr>
        <p:sp>
          <p:nvSpPr>
            <p:cNvPr id="93" name="ZoneTexte 92"/>
            <p:cNvSpPr txBox="1"/>
            <p:nvPr/>
          </p:nvSpPr>
          <p:spPr>
            <a:xfrm>
              <a:off x="4823447" y="1167845"/>
              <a:ext cx="3464520" cy="2077492"/>
            </a:xfrm>
            <a:prstGeom prst="rect">
              <a:avLst/>
            </a:prstGeom>
            <a:noFill/>
          </p:spPr>
          <p:txBody>
            <a:bodyPr wrap="square" rtlCol="0">
              <a:spAutoFit/>
            </a:bodyPr>
            <a:lstStyle/>
            <a:p>
              <a:r>
                <a:rPr lang="fr-FR" sz="1400" b="1" dirty="0">
                  <a:solidFill>
                    <a:srgbClr val="0E3978"/>
                  </a:solidFill>
                  <a:latin typeface="Arial Black" panose="020B0A04020102020204" pitchFamily="34" charset="0"/>
                </a:rPr>
                <a:t>    Département d’Évaluation</a:t>
              </a:r>
            </a:p>
            <a:p>
              <a:endParaRPr lang="fr-FR" sz="700" b="1" dirty="0">
                <a:solidFill>
                  <a:schemeClr val="tx1"/>
                </a:solidFill>
                <a:latin typeface="Arial" panose="020B0604020202020204" pitchFamily="34" charset="0"/>
                <a:cs typeface="Arial" panose="020B0604020202020204" pitchFamily="34" charset="0"/>
              </a:endParaRPr>
            </a:p>
            <a:p>
              <a:r>
                <a:rPr lang="fr-FR" sz="1200" b="1" u="sng" dirty="0">
                  <a:solidFill>
                    <a:schemeClr val="tx1"/>
                  </a:solidFill>
                </a:rPr>
                <a:t>L'évaluation comprend :</a:t>
              </a:r>
            </a:p>
            <a:p>
              <a:pPr>
                <a:buFont typeface="Arial" panose="020B0604020202020204" pitchFamily="34" charset="0"/>
                <a:buChar char="•"/>
              </a:pPr>
              <a:r>
                <a:rPr lang="fr-FR" sz="1200" dirty="0">
                  <a:solidFill>
                    <a:schemeClr val="tx1"/>
                  </a:solidFill>
                </a:rPr>
                <a:t> Une visite médicale complète</a:t>
              </a:r>
            </a:p>
            <a:p>
              <a:pPr>
                <a:buFont typeface="Arial" panose="020B0604020202020204" pitchFamily="34" charset="0"/>
                <a:buChar char="•"/>
              </a:pPr>
              <a:r>
                <a:rPr lang="fr-FR" sz="1200" dirty="0">
                  <a:solidFill>
                    <a:schemeClr val="tx1"/>
                  </a:solidFill>
                </a:rPr>
                <a:t> Des tests psychotechniques</a:t>
              </a:r>
            </a:p>
            <a:p>
              <a:pPr>
                <a:buFont typeface="Arial" panose="020B0604020202020204" pitchFamily="34" charset="0"/>
                <a:buChar char="•"/>
              </a:pPr>
              <a:r>
                <a:rPr lang="fr-FR" sz="1200" dirty="0">
                  <a:solidFill>
                    <a:schemeClr val="tx1"/>
                  </a:solidFill>
                </a:rPr>
                <a:t> Un test d'anglais</a:t>
              </a:r>
            </a:p>
            <a:p>
              <a:pPr>
                <a:buFont typeface="Arial" panose="020B0604020202020204" pitchFamily="34" charset="0"/>
                <a:buChar char="•"/>
              </a:pPr>
              <a:r>
                <a:rPr lang="fr-FR" sz="1200" dirty="0">
                  <a:solidFill>
                    <a:schemeClr val="tx1"/>
                  </a:solidFill>
                </a:rPr>
                <a:t> Un entretien avec un psychologue</a:t>
              </a:r>
            </a:p>
            <a:p>
              <a:pPr>
                <a:buFont typeface="Arial" panose="020B0604020202020204" pitchFamily="34" charset="0"/>
                <a:buChar char="•"/>
              </a:pPr>
              <a:r>
                <a:rPr lang="fr-FR" sz="1200" dirty="0">
                  <a:solidFill>
                    <a:schemeClr val="tx1"/>
                  </a:solidFill>
                </a:rPr>
                <a:t> Evaluations sportives</a:t>
              </a:r>
            </a:p>
            <a:p>
              <a:pPr>
                <a:buFont typeface="Arial" panose="020B0604020202020204" pitchFamily="34" charset="0"/>
                <a:buChar char="•"/>
              </a:pPr>
              <a:endParaRPr lang="fr-FR" sz="1200" b="1" u="sng" dirty="0">
                <a:solidFill>
                  <a:schemeClr val="tx1"/>
                </a:solidFill>
              </a:endParaRPr>
            </a:p>
            <a:p>
              <a:r>
                <a:rPr lang="fr-FR" sz="1200" b="1" u="sng" dirty="0">
                  <a:solidFill>
                    <a:schemeClr val="tx1"/>
                  </a:solidFill>
                </a:rPr>
                <a:t>Durée :</a:t>
              </a:r>
            </a:p>
            <a:p>
              <a:pPr>
                <a:buFont typeface="Arial" panose="020B0604020202020204" pitchFamily="34" charset="0"/>
                <a:buChar char="•"/>
              </a:pPr>
              <a:r>
                <a:rPr lang="fr-FR" sz="1200" dirty="0">
                  <a:solidFill>
                    <a:schemeClr val="tx1"/>
                  </a:solidFill>
                </a:rPr>
                <a:t> 5 demi-journées (prévoir 2 nuits sur place)</a:t>
              </a:r>
            </a:p>
          </p:txBody>
        </p:sp>
        <p:sp>
          <p:nvSpPr>
            <p:cNvPr id="109" name="Ellipse 108"/>
            <p:cNvSpPr/>
            <p:nvPr/>
          </p:nvSpPr>
          <p:spPr bwMode="auto">
            <a:xfrm>
              <a:off x="4887928" y="1209716"/>
              <a:ext cx="204788" cy="201623"/>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grpSp>
      <p:sp>
        <p:nvSpPr>
          <p:cNvPr id="117" name="Rogner un rectangle à un seul coin 21"/>
          <p:cNvSpPr/>
          <p:nvPr/>
        </p:nvSpPr>
        <p:spPr bwMode="auto">
          <a:xfrm>
            <a:off x="455612" y="3991950"/>
            <a:ext cx="8170582" cy="2245362"/>
          </a:xfrm>
          <a:prstGeom prst="snip1Rect">
            <a:avLst>
              <a:gd name="adj" fmla="val 10011"/>
            </a:avLst>
          </a:prstGeom>
          <a:solidFill>
            <a:srgbClr val="C9CCD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grpSp>
        <p:nvGrpSpPr>
          <p:cNvPr id="118" name="Groupe 117"/>
          <p:cNvGrpSpPr/>
          <p:nvPr/>
        </p:nvGrpSpPr>
        <p:grpSpPr>
          <a:xfrm>
            <a:off x="455612" y="3981363"/>
            <a:ext cx="8129670" cy="2262158"/>
            <a:chOff x="1632997" y="1172073"/>
            <a:chExt cx="8129670" cy="2262158"/>
          </a:xfrm>
        </p:grpSpPr>
        <p:sp>
          <p:nvSpPr>
            <p:cNvPr id="119" name="ZoneTexte 118"/>
            <p:cNvSpPr txBox="1"/>
            <p:nvPr/>
          </p:nvSpPr>
          <p:spPr>
            <a:xfrm>
              <a:off x="1632997" y="1172073"/>
              <a:ext cx="8129670" cy="2262158"/>
            </a:xfrm>
            <a:prstGeom prst="rect">
              <a:avLst/>
            </a:prstGeom>
            <a:noFill/>
          </p:spPr>
          <p:txBody>
            <a:bodyPr wrap="square" rtlCol="0">
              <a:spAutoFit/>
            </a:bodyPr>
            <a:lstStyle/>
            <a:p>
              <a:r>
                <a:rPr lang="fr-FR" sz="1050" dirty="0">
                  <a:solidFill>
                    <a:schemeClr val="tx1"/>
                  </a:solidFill>
                  <a:latin typeface="Arial Black" panose="020B0A04020102020204" pitchFamily="34" charset="0"/>
                </a:rPr>
                <a:t>       </a:t>
              </a:r>
              <a:r>
                <a:rPr lang="fr-FR" sz="1400" b="1" dirty="0">
                  <a:solidFill>
                    <a:srgbClr val="0E3978"/>
                  </a:solidFill>
                  <a:latin typeface="Arial Black" panose="020B0A04020102020204" pitchFamily="34" charset="0"/>
                </a:rPr>
                <a:t>Les évaluations sportives</a:t>
              </a:r>
            </a:p>
            <a:p>
              <a:endParaRPr lang="fr-FR" sz="700" b="1" dirty="0">
                <a:solidFill>
                  <a:schemeClr val="tx1"/>
                </a:solidFill>
                <a:latin typeface="Arial" panose="020B0604020202020204" pitchFamily="34" charset="0"/>
                <a:cs typeface="Arial" panose="020B0604020202020204" pitchFamily="34" charset="0"/>
              </a:endParaRPr>
            </a:p>
            <a:p>
              <a:r>
                <a:rPr lang="fr-FR" sz="1200" b="1" u="sng" dirty="0">
                  <a:solidFill>
                    <a:schemeClr val="tx1"/>
                  </a:solidFill>
                </a:rPr>
                <a:t>1. Test du Luc Léger </a:t>
              </a:r>
              <a:r>
                <a:rPr lang="fr-FR" sz="1200" dirty="0">
                  <a:solidFill>
                    <a:schemeClr val="tx1"/>
                  </a:solidFill>
                </a:rPr>
                <a:t>: L'objectif est d'effectuer des allers et retours entre deux cônes et d'atteindre la ligne des 20 mètres en même temps que le signal sonore (une annonce est faite toutes les 15 secondes).</a:t>
              </a:r>
            </a:p>
            <a:p>
              <a:r>
                <a:rPr lang="fr-FR" sz="1200" dirty="0">
                  <a:solidFill>
                    <a:schemeClr val="tx1"/>
                  </a:solidFill>
                </a:rPr>
                <a:t> </a:t>
              </a:r>
            </a:p>
            <a:p>
              <a:r>
                <a:rPr lang="fr-FR" sz="1200" b="1" u="sng" dirty="0">
                  <a:solidFill>
                    <a:schemeClr val="tx1"/>
                  </a:solidFill>
                </a:rPr>
                <a:t>2. Les squats :</a:t>
              </a:r>
            </a:p>
            <a:p>
              <a:r>
                <a:rPr lang="fr-FR" sz="1200" dirty="0">
                  <a:solidFill>
                    <a:schemeClr val="tx1"/>
                  </a:solidFill>
                </a:rPr>
                <a:t>Le test consiste à réaliser le plus de squats possibles en une minute.</a:t>
              </a:r>
            </a:p>
            <a:p>
              <a:endParaRPr lang="fr-FR" sz="1200" dirty="0">
                <a:solidFill>
                  <a:schemeClr val="tx1"/>
                </a:solidFill>
              </a:endParaRPr>
            </a:p>
            <a:p>
              <a:r>
                <a:rPr lang="fr-FR" sz="1200" b="1" u="sng" dirty="0">
                  <a:solidFill>
                    <a:schemeClr val="tx1"/>
                  </a:solidFill>
                </a:rPr>
                <a:t>3. Barre fixe / poulie :</a:t>
              </a:r>
            </a:p>
            <a:p>
              <a:r>
                <a:rPr lang="fr-FR" sz="1200" dirty="0">
                  <a:solidFill>
                    <a:schemeClr val="tx1"/>
                  </a:solidFill>
                </a:rPr>
                <a:t>→ Pour les hommes : bras tendus, mains en pronation, amener le menton au-dessus de la barre, le candidat effectue ses tractions.</a:t>
              </a:r>
            </a:p>
            <a:p>
              <a:r>
                <a:rPr lang="fr-FR" sz="1200" dirty="0">
                  <a:solidFill>
                    <a:schemeClr val="tx1"/>
                  </a:solidFill>
                </a:rPr>
                <a:t>→ Pour les femmes : répétitions à la poulie haute.</a:t>
              </a:r>
            </a:p>
          </p:txBody>
        </p:sp>
        <p:sp>
          <p:nvSpPr>
            <p:cNvPr id="121" name="Ellipse 120"/>
            <p:cNvSpPr/>
            <p:nvPr/>
          </p:nvSpPr>
          <p:spPr bwMode="auto">
            <a:xfrm>
              <a:off x="1716608" y="1222175"/>
              <a:ext cx="204788" cy="201623"/>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grpSp>
      <p:sp>
        <p:nvSpPr>
          <p:cNvPr id="31" name="Rogner un rectangle à un seul coin 21">
            <a:extLst>
              <a:ext uri="{FF2B5EF4-FFF2-40B4-BE49-F238E27FC236}">
                <a16:creationId xmlns:a16="http://schemas.microsoft.com/office/drawing/2014/main" id="{2A98C8F1-2B90-9348-AFC1-68F021829326}"/>
              </a:ext>
            </a:extLst>
          </p:cNvPr>
          <p:cNvSpPr/>
          <p:nvPr/>
        </p:nvSpPr>
        <p:spPr bwMode="auto">
          <a:xfrm>
            <a:off x="4421243" y="1465030"/>
            <a:ext cx="4204952" cy="2320064"/>
          </a:xfrm>
          <a:prstGeom prst="snip1Rect">
            <a:avLst>
              <a:gd name="adj" fmla="val 11816"/>
            </a:avLst>
          </a:prstGeom>
          <a:solidFill>
            <a:srgbClr val="28517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sp>
        <p:nvSpPr>
          <p:cNvPr id="32" name="ZoneTexte 31"/>
          <p:cNvSpPr txBox="1"/>
          <p:nvPr/>
        </p:nvSpPr>
        <p:spPr>
          <a:xfrm>
            <a:off x="5850670" y="2265371"/>
            <a:ext cx="2157885" cy="1015663"/>
          </a:xfrm>
          <a:prstGeom prst="rect">
            <a:avLst/>
          </a:prstGeom>
          <a:noFill/>
        </p:spPr>
        <p:txBody>
          <a:bodyPr wrap="square" rtlCol="0">
            <a:spAutoFit/>
          </a:bodyPr>
          <a:lstStyle/>
          <a:p>
            <a:r>
              <a:rPr lang="fr-FR" sz="1200" u="sng" dirty="0"/>
              <a:t>Une journée :</a:t>
            </a:r>
          </a:p>
          <a:p>
            <a:pPr marL="171450" indent="-171450">
              <a:buFont typeface="Arial" panose="020B0604020202020204" pitchFamily="34" charset="0"/>
              <a:buChar char="•"/>
            </a:pPr>
            <a:endParaRPr lang="fr-FR" sz="1200" dirty="0"/>
          </a:p>
          <a:p>
            <a:pPr marL="171450" indent="-171450">
              <a:buFont typeface="Arial" panose="020B0604020202020204" pitchFamily="34" charset="0"/>
              <a:buChar char="•"/>
            </a:pPr>
            <a:r>
              <a:rPr lang="fr-FR" sz="1200" dirty="0"/>
              <a:t>Épreuves écrites</a:t>
            </a:r>
          </a:p>
          <a:p>
            <a:pPr marL="171450" indent="-171450">
              <a:buFont typeface="Arial" panose="020B0604020202020204" pitchFamily="34" charset="0"/>
              <a:buChar char="•"/>
            </a:pPr>
            <a:endParaRPr lang="fr-FR" sz="1200" dirty="0"/>
          </a:p>
          <a:p>
            <a:pPr marL="171450" indent="-171450">
              <a:buFont typeface="Arial" panose="020B0604020202020204" pitchFamily="34" charset="0"/>
              <a:buChar char="•"/>
            </a:pPr>
            <a:r>
              <a:rPr lang="fr-FR" sz="1200" dirty="0"/>
              <a:t>Épreuves orales </a:t>
            </a:r>
          </a:p>
        </p:txBody>
      </p:sp>
      <p:grpSp>
        <p:nvGrpSpPr>
          <p:cNvPr id="33" name="Groupe 32">
            <a:extLst>
              <a:ext uri="{FF2B5EF4-FFF2-40B4-BE49-F238E27FC236}">
                <a16:creationId xmlns:a16="http://schemas.microsoft.com/office/drawing/2014/main" id="{9C2FBE8D-080D-5F4D-8E2C-E3A01E8AF389}"/>
              </a:ext>
            </a:extLst>
          </p:cNvPr>
          <p:cNvGrpSpPr/>
          <p:nvPr/>
        </p:nvGrpSpPr>
        <p:grpSpPr>
          <a:xfrm>
            <a:off x="4291261" y="1507053"/>
            <a:ext cx="4229902" cy="492443"/>
            <a:chOff x="4616294" y="1378323"/>
            <a:chExt cx="4229902" cy="492443"/>
          </a:xfrm>
        </p:grpSpPr>
        <p:sp>
          <p:nvSpPr>
            <p:cNvPr id="34" name="ZoneTexte 33">
              <a:extLst>
                <a:ext uri="{FF2B5EF4-FFF2-40B4-BE49-F238E27FC236}">
                  <a16:creationId xmlns:a16="http://schemas.microsoft.com/office/drawing/2014/main" id="{0CD029CE-BE74-F045-AC58-6F381EB50A57}"/>
                </a:ext>
              </a:extLst>
            </p:cNvPr>
            <p:cNvSpPr txBox="1"/>
            <p:nvPr/>
          </p:nvSpPr>
          <p:spPr>
            <a:xfrm>
              <a:off x="4616294" y="1378323"/>
              <a:ext cx="4229902" cy="492443"/>
            </a:xfrm>
            <a:prstGeom prst="rect">
              <a:avLst/>
            </a:prstGeom>
            <a:noFill/>
          </p:spPr>
          <p:txBody>
            <a:bodyPr wrap="square" rtlCol="0">
              <a:spAutoFit/>
            </a:bodyPr>
            <a:lstStyle/>
            <a:p>
              <a:pPr algn="ctr"/>
              <a:r>
                <a:rPr lang="fr-FR" sz="1050" dirty="0">
                  <a:solidFill>
                    <a:schemeClr val="tx1"/>
                  </a:solidFill>
                  <a:latin typeface="Arial Black" panose="020B0A04020102020204" pitchFamily="34" charset="0"/>
                </a:rPr>
                <a:t>       </a:t>
              </a:r>
              <a:r>
                <a:rPr lang="fr-FR" sz="1400" b="1" dirty="0">
                  <a:latin typeface="Arial Black" panose="020B0A04020102020204" pitchFamily="34" charset="0"/>
                </a:rPr>
                <a:t>Tests de sélection spécifiques ATNAV </a:t>
              </a:r>
              <a:r>
                <a:rPr lang="fr-FR" sz="1100" b="1" dirty="0">
                  <a:latin typeface="Arial Black" panose="020B0A04020102020204" pitchFamily="34" charset="0"/>
                </a:rPr>
                <a:t>(Service Logistique de la Marine – Toulon ou Brest)</a:t>
              </a:r>
            </a:p>
          </p:txBody>
        </p:sp>
        <p:sp>
          <p:nvSpPr>
            <p:cNvPr id="36" name="Ellipse 35">
              <a:extLst>
                <a:ext uri="{FF2B5EF4-FFF2-40B4-BE49-F238E27FC236}">
                  <a16:creationId xmlns:a16="http://schemas.microsoft.com/office/drawing/2014/main" id="{9724626F-3583-3F45-AC4C-47F06B51977A}"/>
                </a:ext>
              </a:extLst>
            </p:cNvPr>
            <p:cNvSpPr/>
            <p:nvPr/>
          </p:nvSpPr>
          <p:spPr bwMode="auto">
            <a:xfrm>
              <a:off x="4818310" y="1425967"/>
              <a:ext cx="204788" cy="201623"/>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grpSp>
      <p:sp>
        <p:nvSpPr>
          <p:cNvPr id="52" name="Text Box 1"/>
          <p:cNvSpPr txBox="1">
            <a:spLocks noChangeArrowheads="1"/>
          </p:cNvSpPr>
          <p:nvPr/>
        </p:nvSpPr>
        <p:spPr bwMode="auto">
          <a:xfrm>
            <a:off x="455612" y="274639"/>
            <a:ext cx="8228013" cy="994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Lucida Sans Unicode" pitchFamily="34" charset="0"/>
                <a:cs typeface="Lucida Sans Unicode" pitchFamily="34"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Lucida Sans Unicode" pitchFamily="34" charset="0"/>
                <a:cs typeface="Lucida Sans Unicode" pitchFamily="34"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Lucida Sans Unicode" pitchFamily="34" charset="0"/>
                <a:cs typeface="Lucida Sans Unicode" pitchFamily="34"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9pPr>
          </a:lstStyle>
          <a:p>
            <a:pPr eaLnBrk="1" hangingPunct="1">
              <a:spcBef>
                <a:spcPct val="0"/>
              </a:spcBef>
              <a:buClrTx/>
              <a:buFontTx/>
              <a:buNone/>
            </a:pPr>
            <a:r>
              <a:rPr lang="fr-FR" altLang="fr-FR" sz="4000" dirty="0">
                <a:solidFill>
                  <a:schemeClr val="bg1"/>
                </a:solidFill>
                <a:latin typeface="Impact" pitchFamily="34" charset="0"/>
              </a:rPr>
              <a:t>Tests d’aptitude</a:t>
            </a:r>
          </a:p>
        </p:txBody>
      </p:sp>
      <p:sp>
        <p:nvSpPr>
          <p:cNvPr id="7" name="ZoneTexte 6"/>
          <p:cNvSpPr txBox="1"/>
          <p:nvPr/>
        </p:nvSpPr>
        <p:spPr>
          <a:xfrm>
            <a:off x="557807" y="1416197"/>
            <a:ext cx="416378" cy="276999"/>
          </a:xfrm>
          <a:prstGeom prst="rect">
            <a:avLst/>
          </a:prstGeom>
          <a:noFill/>
        </p:spPr>
        <p:txBody>
          <a:bodyPr wrap="square" rtlCol="0">
            <a:spAutoFit/>
          </a:bodyPr>
          <a:lstStyle/>
          <a:p>
            <a:r>
              <a:rPr lang="fr-FR" sz="1200" dirty="0"/>
              <a:t>1</a:t>
            </a:r>
          </a:p>
        </p:txBody>
      </p:sp>
      <p:sp>
        <p:nvSpPr>
          <p:cNvPr id="54" name="ZoneTexte 53"/>
          <p:cNvSpPr txBox="1"/>
          <p:nvPr/>
        </p:nvSpPr>
        <p:spPr>
          <a:xfrm>
            <a:off x="510850" y="3980991"/>
            <a:ext cx="416378" cy="276999"/>
          </a:xfrm>
          <a:prstGeom prst="rect">
            <a:avLst/>
          </a:prstGeom>
          <a:noFill/>
        </p:spPr>
        <p:txBody>
          <a:bodyPr wrap="square" rtlCol="0">
            <a:spAutoFit/>
          </a:bodyPr>
          <a:lstStyle/>
          <a:p>
            <a:r>
              <a:rPr lang="fr-FR" sz="1200" dirty="0"/>
              <a:t>1</a:t>
            </a:r>
          </a:p>
        </p:txBody>
      </p:sp>
      <p:sp>
        <p:nvSpPr>
          <p:cNvPr id="55" name="ZoneTexte 54"/>
          <p:cNvSpPr txBox="1"/>
          <p:nvPr/>
        </p:nvSpPr>
        <p:spPr>
          <a:xfrm>
            <a:off x="4473684" y="1508889"/>
            <a:ext cx="416378" cy="276999"/>
          </a:xfrm>
          <a:prstGeom prst="rect">
            <a:avLst/>
          </a:prstGeom>
          <a:noFill/>
        </p:spPr>
        <p:txBody>
          <a:bodyPr wrap="square" rtlCol="0">
            <a:spAutoFit/>
          </a:bodyPr>
          <a:lstStyle/>
          <a:p>
            <a:r>
              <a:rPr lang="fr-FR" sz="1200" dirty="0"/>
              <a:t>2</a:t>
            </a: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4628" y="2148234"/>
            <a:ext cx="1221873" cy="1221873"/>
          </a:xfrm>
          <a:prstGeom prst="rect">
            <a:avLst/>
          </a:prstGeom>
        </p:spPr>
      </p:pic>
      <p:sp>
        <p:nvSpPr>
          <p:cNvPr id="37" name="Rectangle 36">
            <a:hlinkClick r:id="rId5" action="ppaction://hlinksldjump"/>
          </p:cNvPr>
          <p:cNvSpPr/>
          <p:nvPr/>
        </p:nvSpPr>
        <p:spPr bwMode="auto">
          <a:xfrm>
            <a:off x="-2382" y="0"/>
            <a:ext cx="1054370" cy="261332"/>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ATNAV</a:t>
            </a:r>
          </a:p>
        </p:txBody>
      </p:sp>
      <p:sp>
        <p:nvSpPr>
          <p:cNvPr id="38" name="Rectangle 37">
            <a:hlinkClick r:id="rId6" action="ppaction://hlinksldjump"/>
          </p:cNvPr>
          <p:cNvSpPr/>
          <p:nvPr/>
        </p:nvSpPr>
        <p:spPr bwMode="auto">
          <a:xfrm>
            <a:off x="1053740" y="0"/>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Profil</a:t>
            </a:r>
          </a:p>
        </p:txBody>
      </p:sp>
      <p:sp>
        <p:nvSpPr>
          <p:cNvPr id="39" name="Rectangle 38">
            <a:hlinkClick r:id="rId7" action="ppaction://hlinksldjump"/>
          </p:cNvPr>
          <p:cNvSpPr/>
          <p:nvPr/>
        </p:nvSpPr>
        <p:spPr bwMode="auto">
          <a:xfrm>
            <a:off x="2100099" y="-830"/>
            <a:ext cx="1047411" cy="26130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Parcours de recrutement</a:t>
            </a:r>
          </a:p>
        </p:txBody>
      </p:sp>
      <p:sp>
        <p:nvSpPr>
          <p:cNvPr id="40" name="Rectangle 39">
            <a:hlinkClick r:id="rId8" action="ppaction://hlinksldjump"/>
          </p:cNvPr>
          <p:cNvSpPr/>
          <p:nvPr/>
        </p:nvSpPr>
        <p:spPr bwMode="auto">
          <a:xfrm>
            <a:off x="3147650" y="0"/>
            <a:ext cx="1047411" cy="261331"/>
          </a:xfrm>
          <a:prstGeom prst="rect">
            <a:avLst/>
          </a:prstGeom>
          <a:solidFill>
            <a:srgbClr val="1D4159"/>
          </a:solid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b="1" dirty="0">
                <a:latin typeface="Arial" panose="020B0604020202020204" pitchFamily="34" charset="0"/>
                <a:cs typeface="Arial" panose="020B0604020202020204" pitchFamily="34" charset="0"/>
              </a:rPr>
              <a:t>Tests / DE</a:t>
            </a:r>
          </a:p>
        </p:txBody>
      </p:sp>
      <p:sp>
        <p:nvSpPr>
          <p:cNvPr id="41" name="Rectangle 40">
            <a:hlinkClick r:id="rId9" action="ppaction://hlinksldjump"/>
          </p:cNvPr>
          <p:cNvSpPr/>
          <p:nvPr/>
        </p:nvSpPr>
        <p:spPr bwMode="auto">
          <a:xfrm>
            <a:off x="4198790" y="0"/>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Formation</a:t>
            </a:r>
          </a:p>
        </p:txBody>
      </p:sp>
      <p:sp>
        <p:nvSpPr>
          <p:cNvPr id="53" name="Rectangle 52">
            <a:hlinkClick r:id="rId10" action="ppaction://hlinksldjump"/>
          </p:cNvPr>
          <p:cNvSpPr/>
          <p:nvPr/>
        </p:nvSpPr>
        <p:spPr bwMode="auto">
          <a:xfrm>
            <a:off x="5242753" y="-830"/>
            <a:ext cx="1047411" cy="26216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Affectation</a:t>
            </a:r>
          </a:p>
        </p:txBody>
      </p:sp>
      <p:sp>
        <p:nvSpPr>
          <p:cNvPr id="57" name="Rectangle 56">
            <a:hlinkClick r:id="rId11" action="ppaction://hlinksldjump"/>
          </p:cNvPr>
          <p:cNvSpPr/>
          <p:nvPr/>
        </p:nvSpPr>
        <p:spPr bwMode="auto">
          <a:xfrm>
            <a:off x="6293389" y="0"/>
            <a:ext cx="1047411" cy="26216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En savoir +</a:t>
            </a:r>
          </a:p>
        </p:txBody>
      </p:sp>
      <p:sp>
        <p:nvSpPr>
          <p:cNvPr id="58" name="Rectangle 57">
            <a:hlinkClick r:id="rId12" action="ppaction://hlinksldjump"/>
          </p:cNvPr>
          <p:cNvSpPr/>
          <p:nvPr/>
        </p:nvSpPr>
        <p:spPr bwMode="auto">
          <a:xfrm>
            <a:off x="7337996" y="0"/>
            <a:ext cx="1047411" cy="26216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Parcours Marine</a:t>
            </a:r>
          </a:p>
        </p:txBody>
      </p:sp>
      <p:pic>
        <p:nvPicPr>
          <p:cNvPr id="43" name="Image 42">
            <a:extLst>
              <a:ext uri="{FF2B5EF4-FFF2-40B4-BE49-F238E27FC236}">
                <a16:creationId xmlns:a16="http://schemas.microsoft.com/office/drawing/2014/main" id="{7D0F714B-C3E2-4F38-8A3E-4FB4906C899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713663" y="38521"/>
            <a:ext cx="200347" cy="200347"/>
          </a:xfrm>
          <a:prstGeom prst="rect">
            <a:avLst/>
          </a:prstGeom>
        </p:spPr>
      </p:pic>
      <p:sp>
        <p:nvSpPr>
          <p:cNvPr id="44" name="Rectangle 43">
            <a:hlinkClick r:id="rId14"/>
            <a:extLst>
              <a:ext uri="{FF2B5EF4-FFF2-40B4-BE49-F238E27FC236}">
                <a16:creationId xmlns:a16="http://schemas.microsoft.com/office/drawing/2014/main" id="{9D2E11B5-78C6-47DA-99AF-F789B7FC19C3}"/>
              </a:ext>
            </a:extLst>
          </p:cNvPr>
          <p:cNvSpPr/>
          <p:nvPr/>
        </p:nvSpPr>
        <p:spPr bwMode="auto">
          <a:xfrm>
            <a:off x="8385407" y="0"/>
            <a:ext cx="752585" cy="26047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fr-FR" sz="1200" dirty="0">
              <a:solidFill>
                <a:srgbClr val="214D6D"/>
              </a:solidFill>
              <a:latin typeface="Arial" panose="020B0604020202020204" pitchFamily="34" charset="0"/>
              <a:cs typeface="Arial" panose="020B0604020202020204" pitchFamily="34" charset="0"/>
            </a:endParaRPr>
          </a:p>
        </p:txBody>
      </p:sp>
      <p:pic>
        <p:nvPicPr>
          <p:cNvPr id="35" name="Image 34">
            <a:extLst>
              <a:ext uri="{FF2B5EF4-FFF2-40B4-BE49-F238E27FC236}">
                <a16:creationId xmlns:a16="http://schemas.microsoft.com/office/drawing/2014/main" id="{124B3DBB-71CE-1945-B7AF-0C524DCFED0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604448" y="6237312"/>
            <a:ext cx="460375" cy="563725"/>
          </a:xfrm>
          <a:prstGeom prst="rect">
            <a:avLst/>
          </a:prstGeom>
        </p:spPr>
      </p:pic>
      <p:pic>
        <p:nvPicPr>
          <p:cNvPr id="42" name="Image 41">
            <a:extLst>
              <a:ext uri="{FF2B5EF4-FFF2-40B4-BE49-F238E27FC236}">
                <a16:creationId xmlns:a16="http://schemas.microsoft.com/office/drawing/2014/main" id="{93216213-5EFA-4C4D-BEA2-4B55B0881AC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142321" y="6272326"/>
            <a:ext cx="421214" cy="563725"/>
          </a:xfrm>
          <a:prstGeom prst="rect">
            <a:avLst/>
          </a:prstGeom>
        </p:spPr>
      </p:pic>
      <p:pic>
        <p:nvPicPr>
          <p:cNvPr id="45" name="Image 44">
            <a:hlinkClick r:id="" action="ppaction://hlinkshowjump?jump=endshow"/>
            <a:extLst>
              <a:ext uri="{FF2B5EF4-FFF2-40B4-BE49-F238E27FC236}">
                <a16:creationId xmlns:a16="http://schemas.microsoft.com/office/drawing/2014/main" id="{45FD0CE9-715B-BE4B-AC02-C966E326EB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7875"/>
          <a:stretch/>
        </p:blipFill>
        <p:spPr>
          <a:xfrm>
            <a:off x="6994197" y="6620824"/>
            <a:ext cx="1071329" cy="176549"/>
          </a:xfrm>
          <a:prstGeom prst="rect">
            <a:avLst/>
          </a:prstGeom>
        </p:spPr>
      </p:pic>
      <p:pic>
        <p:nvPicPr>
          <p:cNvPr id="46" name="Image 45">
            <a:hlinkClick r:id="" action="ppaction://hlinkshowjump?jump=endshow"/>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10800000">
            <a:off x="54205" y="6547953"/>
            <a:ext cx="274047" cy="274047"/>
          </a:xfrm>
          <a:prstGeom prst="rect">
            <a:avLst/>
          </a:prstGeom>
        </p:spPr>
      </p:pic>
      <p:sp>
        <p:nvSpPr>
          <p:cNvPr id="47" name="ZoneTexte 46">
            <a:hlinkClick r:id="" action="ppaction://hlinkshowjump?jump=endshow"/>
          </p:cNvPr>
          <p:cNvSpPr txBox="1"/>
          <p:nvPr/>
        </p:nvSpPr>
        <p:spPr>
          <a:xfrm>
            <a:off x="320902" y="6549225"/>
            <a:ext cx="1152128" cy="276999"/>
          </a:xfrm>
          <a:prstGeom prst="rect">
            <a:avLst/>
          </a:prstGeom>
          <a:noFill/>
        </p:spPr>
        <p:txBody>
          <a:bodyPr wrap="square" rtlCol="0">
            <a:spAutoFit/>
          </a:bodyPr>
          <a:lstStyle/>
          <a:p>
            <a:r>
              <a:rPr lang="fr-FR" sz="1200" b="1" dirty="0" smtClean="0">
                <a:solidFill>
                  <a:srgbClr val="024794"/>
                </a:solidFill>
              </a:rPr>
              <a:t>RETOUR</a:t>
            </a:r>
            <a:endParaRPr lang="fr-FR" b="1" dirty="0">
              <a:solidFill>
                <a:srgbClr val="024794"/>
              </a:solidFill>
            </a:endParaRPr>
          </a:p>
        </p:txBody>
      </p:sp>
    </p:spTree>
    <p:extLst>
      <p:ext uri="{BB962C8B-B14F-4D97-AF65-F5344CB8AC3E}">
        <p14:creationId xmlns:p14="http://schemas.microsoft.com/office/powerpoint/2010/main" val="2277117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7D7FEFE-C740-4140-A69B-5CA1067CA87B}"/>
              </a:ext>
            </a:extLst>
          </p:cNvPr>
          <p:cNvSpPr/>
          <p:nvPr/>
        </p:nvSpPr>
        <p:spPr bwMode="auto">
          <a:xfrm>
            <a:off x="-2382" y="6093296"/>
            <a:ext cx="9144000" cy="7920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sp>
        <p:nvSpPr>
          <p:cNvPr id="22" name="Rogner un rectangle à un seul coin 21"/>
          <p:cNvSpPr/>
          <p:nvPr/>
        </p:nvSpPr>
        <p:spPr bwMode="auto">
          <a:xfrm>
            <a:off x="4710351" y="1754014"/>
            <a:ext cx="4445025" cy="1776015"/>
          </a:xfrm>
          <a:prstGeom prst="snip1Rect">
            <a:avLst>
              <a:gd name="adj" fmla="val 26919"/>
            </a:avLst>
          </a:prstGeom>
          <a:solidFill>
            <a:srgbClr val="C9CCD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sp>
        <p:nvSpPr>
          <p:cNvPr id="2" name="Titre 1"/>
          <p:cNvSpPr txBox="1">
            <a:spLocks/>
          </p:cNvSpPr>
          <p:nvPr/>
        </p:nvSpPr>
        <p:spPr>
          <a:xfrm>
            <a:off x="455613" y="274638"/>
            <a:ext cx="8228013" cy="922114"/>
          </a:xfrm>
          <a:prstGeom prst="rect">
            <a:avLst/>
          </a:prstGeom>
        </p:spPr>
        <p:txBody>
          <a:bodyPr anchor="ct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Lucida Sans Unicode" charset="0"/>
                <a:cs typeface="Lucida Sans Unicode"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Lucida Sans Unicode" charset="0"/>
                <a:cs typeface="Lucida Sans Unicode"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Lucida Sans Unicode" charset="0"/>
                <a:cs typeface="Lucida Sans Unicode"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Lucida Sans Unicode" charset="0"/>
                <a:cs typeface="Lucida Sans Unicode"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Lucida Sans Unicode" charset="0"/>
                <a:cs typeface="Lucida Sans Unicode"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Lucida Sans Unicode" charset="0"/>
                <a:cs typeface="Lucida Sans Unicode"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Lucida Sans Unicode" charset="0"/>
                <a:cs typeface="Lucida Sans Unicode"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Lucida Sans Unicode" charset="0"/>
                <a:cs typeface="Lucida Sans Unicode" charset="0"/>
              </a:defRPr>
            </a:lvl9pPr>
          </a:lstStyle>
          <a:p>
            <a:pPr algn="l"/>
            <a:endParaRPr lang="fr-FR" altLang="fr-FR" sz="2400" dirty="0">
              <a:solidFill>
                <a:srgbClr val="EAEFF2"/>
              </a:solidFill>
              <a:latin typeface="Century Gothic" pitchFamily="34" charset="0"/>
              <a:ea typeface="Lucida Sans Unicode" pitchFamily="34" charset="0"/>
              <a:cs typeface="Lucida Sans Unicode" pitchFamily="34" charset="0"/>
            </a:endParaRPr>
          </a:p>
        </p:txBody>
      </p:sp>
      <p:sp>
        <p:nvSpPr>
          <p:cNvPr id="3" name="Text Box 1"/>
          <p:cNvSpPr txBox="1">
            <a:spLocks noChangeArrowheads="1"/>
          </p:cNvSpPr>
          <p:nvPr/>
        </p:nvSpPr>
        <p:spPr bwMode="auto">
          <a:xfrm>
            <a:off x="455612" y="274639"/>
            <a:ext cx="8688388" cy="994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Lucida Sans Unicode" pitchFamily="34" charset="0"/>
                <a:cs typeface="Lucida Sans Unicode" pitchFamily="34"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Lucida Sans Unicode" pitchFamily="34" charset="0"/>
                <a:cs typeface="Lucida Sans Unicode" pitchFamily="34"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Lucida Sans Unicode" pitchFamily="34" charset="0"/>
                <a:cs typeface="Lucida Sans Unicode" pitchFamily="34"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9pPr>
          </a:lstStyle>
          <a:p>
            <a:pPr eaLnBrk="1" hangingPunct="1">
              <a:spcBef>
                <a:spcPct val="0"/>
              </a:spcBef>
              <a:buClrTx/>
              <a:buFontTx/>
              <a:buNone/>
            </a:pPr>
            <a:r>
              <a:rPr lang="fr-FR" altLang="fr-FR" sz="4000" dirty="0">
                <a:solidFill>
                  <a:schemeClr val="bg1"/>
                </a:solidFill>
                <a:latin typeface="Impact" pitchFamily="34" charset="0"/>
              </a:rPr>
              <a:t>Formation Quartier-Maître de la Flotte </a:t>
            </a:r>
            <a:r>
              <a:rPr lang="fr-FR" altLang="fr-FR" dirty="0">
                <a:solidFill>
                  <a:schemeClr val="bg1"/>
                </a:solidFill>
                <a:latin typeface="Impact" pitchFamily="34" charset="0"/>
              </a:rPr>
              <a:t>1/2</a:t>
            </a:r>
            <a:endParaRPr lang="fr-FR" altLang="fr-FR" sz="4000" dirty="0">
              <a:solidFill>
                <a:schemeClr val="bg1"/>
              </a:solidFill>
              <a:latin typeface="Impact" pitchFamily="34" charset="0"/>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377" t="-170" r="24353" b="3535"/>
          <a:stretch/>
        </p:blipFill>
        <p:spPr bwMode="auto">
          <a:xfrm>
            <a:off x="397272" y="1628799"/>
            <a:ext cx="4248150" cy="446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bwMode="auto">
          <a:xfrm>
            <a:off x="35496" y="1484784"/>
            <a:ext cx="1080120" cy="504056"/>
          </a:xfrm>
          <a:prstGeom prst="wedgeRectCallout">
            <a:avLst>
              <a:gd name="adj1" fmla="val -2882"/>
              <a:gd name="adj2" fmla="val 152968"/>
            </a:avLst>
          </a:prstGeom>
          <a:solidFill>
            <a:srgbClr val="0E3978"/>
          </a:solidFill>
          <a:ln w="9525" cap="flat" cmpd="sng" algn="ctr">
            <a:solidFill>
              <a:schemeClr val="tx1"/>
            </a:solidFill>
            <a:prstDash val="solid"/>
            <a:round/>
            <a:headEnd type="none" w="med" len="med"/>
            <a:tailEnd type="none" w="med" len="med"/>
          </a:ln>
          <a:effectLst/>
        </p:spPr>
        <p:txBody>
          <a:bodyPr vert="horz" wrap="square" lIns="90000" tIns="45720" rIns="90000" bIns="4680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fr-FR" sz="1400" dirty="0">
                <a:latin typeface="Impact" panose="020B0806030902050204" pitchFamily="34" charset="0"/>
              </a:rPr>
              <a:t>É</a:t>
            </a:r>
            <a:r>
              <a:rPr kumimoji="0" lang="fr-FR" sz="1400" b="0" i="0" u="none" strike="noStrike" cap="none" normalizeH="0" baseline="0" dirty="0">
                <a:ln>
                  <a:noFill/>
                </a:ln>
                <a:solidFill>
                  <a:schemeClr val="bg1"/>
                </a:solidFill>
                <a:effectLst/>
                <a:latin typeface="Impact" panose="020B0806030902050204" pitchFamily="34" charset="0"/>
              </a:rPr>
              <a:t>cole</a:t>
            </a:r>
            <a:r>
              <a:rPr kumimoji="0" lang="fr-FR" sz="1400" b="0" i="0" u="none" strike="noStrike" cap="none" normalizeH="0" dirty="0">
                <a:ln>
                  <a:noFill/>
                </a:ln>
                <a:solidFill>
                  <a:schemeClr val="bg1"/>
                </a:solidFill>
                <a:effectLst/>
                <a:latin typeface="Impact" panose="020B0806030902050204" pitchFamily="34" charset="0"/>
              </a:rPr>
              <a:t> des matelots</a:t>
            </a:r>
            <a:endParaRPr kumimoji="0" lang="fr-FR" sz="1400" b="0" i="0" u="none" strike="noStrike" cap="none" normalizeH="0" baseline="0" dirty="0">
              <a:ln>
                <a:noFill/>
              </a:ln>
              <a:solidFill>
                <a:schemeClr val="bg1"/>
              </a:solidFill>
              <a:effectLst/>
              <a:latin typeface="Impact" panose="020B0806030902050204" pitchFamily="34" charset="0"/>
            </a:endParaRPr>
          </a:p>
        </p:txBody>
      </p:sp>
      <p:sp>
        <p:nvSpPr>
          <p:cNvPr id="8" name="Rectangle 7"/>
          <p:cNvSpPr/>
          <p:nvPr/>
        </p:nvSpPr>
        <p:spPr bwMode="auto">
          <a:xfrm>
            <a:off x="516785" y="2492896"/>
            <a:ext cx="72008" cy="72008"/>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grpSp>
        <p:nvGrpSpPr>
          <p:cNvPr id="10" name="Groupe 9"/>
          <p:cNvGrpSpPr/>
          <p:nvPr/>
        </p:nvGrpSpPr>
        <p:grpSpPr>
          <a:xfrm>
            <a:off x="4668914" y="1754014"/>
            <a:ext cx="4555927" cy="1769715"/>
            <a:chOff x="4753102" y="1209071"/>
            <a:chExt cx="4555927" cy="1769715"/>
          </a:xfrm>
        </p:grpSpPr>
        <p:sp>
          <p:nvSpPr>
            <p:cNvPr id="15" name="ZoneTexte 14"/>
            <p:cNvSpPr txBox="1"/>
            <p:nvPr/>
          </p:nvSpPr>
          <p:spPr>
            <a:xfrm>
              <a:off x="4753102" y="1209071"/>
              <a:ext cx="4555927" cy="1769715"/>
            </a:xfrm>
            <a:prstGeom prst="rect">
              <a:avLst/>
            </a:prstGeom>
            <a:noFill/>
          </p:spPr>
          <p:txBody>
            <a:bodyPr wrap="square" rtlCol="0">
              <a:spAutoFit/>
            </a:bodyPr>
            <a:lstStyle/>
            <a:p>
              <a:r>
                <a:rPr lang="fr-FR" sz="1050" dirty="0">
                  <a:solidFill>
                    <a:schemeClr val="tx1"/>
                  </a:solidFill>
                  <a:latin typeface="Arial Black" panose="020B0A04020102020204" pitchFamily="34" charset="0"/>
                </a:rPr>
                <a:t>       </a:t>
              </a:r>
              <a:r>
                <a:rPr lang="fr-FR" sz="1400" b="1" dirty="0">
                  <a:solidFill>
                    <a:srgbClr val="0E3978"/>
                  </a:solidFill>
                  <a:latin typeface="Arial Black" panose="020B0A04020102020204" pitchFamily="34" charset="0"/>
                </a:rPr>
                <a:t>Formation Initiale Équipage </a:t>
              </a:r>
              <a:r>
                <a:rPr lang="fr-FR" sz="1200" b="1" dirty="0">
                  <a:solidFill>
                    <a:srgbClr val="0E3978"/>
                  </a:solidFill>
                  <a:latin typeface="Arial Black" panose="020B0A04020102020204" pitchFamily="34" charset="0"/>
                </a:rPr>
                <a:t>(FIE)</a:t>
              </a:r>
            </a:p>
            <a:p>
              <a:endParaRPr lang="fr-FR" sz="700" b="1" dirty="0">
                <a:solidFill>
                  <a:schemeClr val="tx1"/>
                </a:solidFill>
                <a:latin typeface="Arial" panose="020B0604020202020204" pitchFamily="34" charset="0"/>
                <a:cs typeface="Arial" panose="020B0604020202020204" pitchFamily="34" charset="0"/>
              </a:endParaRPr>
            </a:p>
            <a:p>
              <a:r>
                <a:rPr lang="fr-FR" sz="1100" b="1" u="sng" dirty="0">
                  <a:solidFill>
                    <a:schemeClr val="tx1"/>
                  </a:solidFill>
                  <a:latin typeface="Arial" panose="020B0604020202020204" pitchFamily="34" charset="0"/>
                  <a:cs typeface="Arial" panose="020B0604020202020204" pitchFamily="34" charset="0"/>
                </a:rPr>
                <a:t>Lieu</a:t>
              </a:r>
              <a:r>
                <a:rPr lang="fr-FR" sz="1100" b="1" dirty="0">
                  <a:solidFill>
                    <a:schemeClr val="tx1"/>
                  </a:solidFill>
                  <a:latin typeface="Arial" panose="020B0604020202020204" pitchFamily="34" charset="0"/>
                  <a:cs typeface="Arial" panose="020B0604020202020204" pitchFamily="34" charset="0"/>
                </a:rPr>
                <a:t> </a:t>
              </a:r>
              <a:r>
                <a:rPr lang="fr-FR" sz="1100" dirty="0">
                  <a:solidFill>
                    <a:schemeClr val="tx1"/>
                  </a:solidFill>
                  <a:latin typeface="Arial" panose="020B0604020202020204" pitchFamily="34" charset="0"/>
                  <a:cs typeface="Arial" panose="020B0604020202020204" pitchFamily="34" charset="0"/>
                </a:rPr>
                <a:t> :  </a:t>
              </a:r>
              <a:r>
                <a:rPr lang="fr-FR" sz="1100" dirty="0">
                  <a:solidFill>
                    <a:srgbClr val="002060"/>
                  </a:solidFill>
                  <a:latin typeface="Arial" panose="020B0604020202020204" pitchFamily="34" charset="0"/>
                  <a:cs typeface="Arial" panose="020B0604020202020204" pitchFamily="34" charset="0"/>
                </a:rPr>
                <a:t>École des Matelots</a:t>
              </a:r>
              <a:endParaRPr lang="fr-FR" sz="1100" b="1" dirty="0">
                <a:solidFill>
                  <a:srgbClr val="002060"/>
                </a:solidFill>
                <a:latin typeface="Arial" panose="020B0604020202020204" pitchFamily="34" charset="0"/>
                <a:cs typeface="Arial" panose="020B0604020202020204" pitchFamily="34" charset="0"/>
              </a:endParaRPr>
            </a:p>
            <a:p>
              <a:r>
                <a:rPr lang="fr-FR" sz="1100" b="1" u="sng" dirty="0">
                  <a:solidFill>
                    <a:schemeClr val="tx1"/>
                  </a:solidFill>
                  <a:latin typeface="Arial" panose="020B0604020202020204" pitchFamily="34" charset="0"/>
                  <a:cs typeface="Arial" panose="020B0604020202020204" pitchFamily="34" charset="0"/>
                </a:rPr>
                <a:t>Durée </a:t>
              </a:r>
              <a:r>
                <a:rPr lang="fr-FR" sz="1100" dirty="0">
                  <a:solidFill>
                    <a:schemeClr val="tx1"/>
                  </a:solidFill>
                  <a:latin typeface="Arial" panose="020B0604020202020204" pitchFamily="34" charset="0"/>
                  <a:cs typeface="Arial" panose="020B0604020202020204" pitchFamily="34" charset="0"/>
                </a:rPr>
                <a:t>: 6 semaines pour tous</a:t>
              </a:r>
            </a:p>
            <a:p>
              <a:r>
                <a:rPr lang="fr-FR" sz="1100" b="1" u="sng" dirty="0">
                  <a:solidFill>
                    <a:schemeClr val="tx1"/>
                  </a:solidFill>
                  <a:latin typeface="Arial" panose="020B0604020202020204" pitchFamily="34" charset="0"/>
                  <a:cs typeface="Arial" panose="020B0604020202020204" pitchFamily="34" charset="0"/>
                </a:rPr>
                <a:t>Apprentissage </a:t>
              </a:r>
              <a:r>
                <a:rPr lang="fr-FR" sz="1100" dirty="0">
                  <a:solidFill>
                    <a:schemeClr val="tx1"/>
                  </a:solidFill>
                  <a:latin typeface="Arial" panose="020B0604020202020204" pitchFamily="34" charset="0"/>
                  <a:cs typeface="Arial" panose="020B0604020202020204" pitchFamily="34" charset="0"/>
                </a:rPr>
                <a:t>:</a:t>
              </a:r>
            </a:p>
            <a:p>
              <a:pPr marL="171450" indent="-171450">
                <a:buFontTx/>
                <a:buChar char="-"/>
              </a:pPr>
              <a:r>
                <a:rPr lang="fr-FR" sz="1100" b="1" dirty="0">
                  <a:solidFill>
                    <a:schemeClr val="tx1"/>
                  </a:solidFill>
                  <a:latin typeface="Arial" panose="020B0604020202020204" pitchFamily="34" charset="0"/>
                  <a:cs typeface="Arial" panose="020B0604020202020204" pitchFamily="34" charset="0"/>
                </a:rPr>
                <a:t>Formation maritime </a:t>
              </a:r>
              <a:r>
                <a:rPr lang="fr-FR" sz="1100" dirty="0">
                  <a:solidFill>
                    <a:schemeClr val="tx1"/>
                  </a:solidFill>
                  <a:latin typeface="Arial" panose="020B0604020202020204" pitchFamily="34" charset="0"/>
                  <a:cs typeface="Arial" panose="020B0604020202020204" pitchFamily="34" charset="0"/>
                </a:rPr>
                <a:t>: nœuds, manœuvres, travaux pratiques, etc.</a:t>
              </a:r>
            </a:p>
            <a:p>
              <a:pPr marL="171450" indent="-171450">
                <a:buFontTx/>
                <a:buChar char="-"/>
              </a:pPr>
              <a:r>
                <a:rPr lang="fr-FR" sz="1100" b="1" dirty="0">
                  <a:solidFill>
                    <a:schemeClr val="tx1"/>
                  </a:solidFill>
                  <a:latin typeface="Arial" panose="020B0604020202020204" pitchFamily="34" charset="0"/>
                  <a:cs typeface="Arial" panose="020B0604020202020204" pitchFamily="34" charset="0"/>
                </a:rPr>
                <a:t>Formation militaire </a:t>
              </a:r>
              <a:r>
                <a:rPr lang="fr-FR" sz="1100" dirty="0">
                  <a:solidFill>
                    <a:schemeClr val="tx1"/>
                  </a:solidFill>
                  <a:latin typeface="Arial" panose="020B0604020202020204" pitchFamily="34" charset="0"/>
                  <a:cs typeface="Arial" panose="020B0604020202020204" pitchFamily="34" charset="0"/>
                </a:rPr>
                <a:t>: statut du militaire, organisation de la Défense, grades, discipline, tir, TIOR, sortie terrain, etc.</a:t>
              </a:r>
            </a:p>
            <a:p>
              <a:pPr marL="171450" indent="-171450">
                <a:buFontTx/>
                <a:buChar char="-"/>
              </a:pPr>
              <a:r>
                <a:rPr lang="fr-FR" sz="1100" b="1" dirty="0">
                  <a:solidFill>
                    <a:schemeClr val="tx1"/>
                  </a:solidFill>
                  <a:latin typeface="Arial" panose="020B0604020202020204" pitchFamily="34" charset="0"/>
                  <a:cs typeface="Arial" panose="020B0604020202020204" pitchFamily="34" charset="0"/>
                </a:rPr>
                <a:t>Formation sécurité </a:t>
              </a:r>
              <a:r>
                <a:rPr lang="fr-FR" sz="1100" dirty="0">
                  <a:solidFill>
                    <a:schemeClr val="tx1"/>
                  </a:solidFill>
                  <a:latin typeface="Arial" panose="020B0604020202020204" pitchFamily="34" charset="0"/>
                  <a:cs typeface="Arial" panose="020B0604020202020204" pitchFamily="34" charset="0"/>
                </a:rPr>
                <a:t>: secourisme, incendie, voies d’eau, etc.</a:t>
              </a:r>
            </a:p>
            <a:p>
              <a:pPr marL="171450" indent="-171450">
                <a:buFontTx/>
                <a:buChar char="-"/>
              </a:pPr>
              <a:r>
                <a:rPr lang="fr-FR" sz="1100" b="1" dirty="0">
                  <a:solidFill>
                    <a:schemeClr val="tx1"/>
                  </a:solidFill>
                  <a:latin typeface="Arial" panose="020B0604020202020204" pitchFamily="34" charset="0"/>
                  <a:cs typeface="Arial" panose="020B0604020202020204" pitchFamily="34" charset="0"/>
                </a:rPr>
                <a:t>Formation sportive </a:t>
              </a:r>
              <a:r>
                <a:rPr lang="fr-FR" sz="1100" dirty="0">
                  <a:solidFill>
                    <a:schemeClr val="tx1"/>
                  </a:solidFill>
                  <a:latin typeface="Arial" panose="020B0604020202020204" pitchFamily="34" charset="0"/>
                  <a:cs typeface="Arial" panose="020B0604020202020204" pitchFamily="34" charset="0"/>
                </a:rPr>
                <a:t>: endurance, natation, etc.</a:t>
              </a:r>
              <a:endParaRPr lang="fr-FR" sz="1200" dirty="0">
                <a:solidFill>
                  <a:schemeClr val="tx1"/>
                </a:solidFill>
                <a:latin typeface="Arial" panose="020B0604020202020204" pitchFamily="34" charset="0"/>
                <a:cs typeface="Arial" panose="020B0604020202020204" pitchFamily="34" charset="0"/>
              </a:endParaRPr>
            </a:p>
          </p:txBody>
        </p:sp>
        <p:grpSp>
          <p:nvGrpSpPr>
            <p:cNvPr id="16" name="Groupe 15"/>
            <p:cNvGrpSpPr>
              <a:grpSpLocks noChangeAspect="1"/>
            </p:cNvGrpSpPr>
            <p:nvPr/>
          </p:nvGrpSpPr>
          <p:grpSpPr>
            <a:xfrm>
              <a:off x="4886544" y="1252471"/>
              <a:ext cx="204788" cy="201623"/>
              <a:chOff x="4187937" y="3399577"/>
              <a:chExt cx="144016" cy="144016"/>
            </a:xfrm>
          </p:grpSpPr>
          <p:sp>
            <p:nvSpPr>
              <p:cNvPr id="17" name="Ellipse 16"/>
              <p:cNvSpPr/>
              <p:nvPr/>
            </p:nvSpPr>
            <p:spPr bwMode="auto">
              <a:xfrm>
                <a:off x="4187937" y="3399577"/>
                <a:ext cx="144016" cy="144016"/>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cxnSp>
            <p:nvCxnSpPr>
              <p:cNvPr id="18" name="Connecteur droit avec flèche 17"/>
              <p:cNvCxnSpPr/>
              <p:nvPr/>
            </p:nvCxnSpPr>
            <p:spPr bwMode="auto">
              <a:xfrm>
                <a:off x="4187937" y="3466303"/>
                <a:ext cx="108000" cy="0"/>
              </a:xfrm>
              <a:prstGeom prst="straightConnector1">
                <a:avLst/>
              </a:prstGeom>
              <a:solidFill>
                <a:srgbClr val="00B8FF"/>
              </a:solidFill>
              <a:ln w="9525" cap="flat" cmpd="sng" algn="ctr">
                <a:solidFill>
                  <a:schemeClr val="bg1"/>
                </a:solidFill>
                <a:prstDash val="solid"/>
                <a:round/>
                <a:headEnd type="none" w="med" len="med"/>
                <a:tailEnd type="arrow"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21" name="Plus 20"/>
          <p:cNvSpPr/>
          <p:nvPr/>
        </p:nvSpPr>
        <p:spPr bwMode="auto">
          <a:xfrm>
            <a:off x="6820969" y="3739688"/>
            <a:ext cx="386332" cy="414900"/>
          </a:xfrm>
          <a:prstGeom prst="mathPlus">
            <a:avLst/>
          </a:prstGeom>
          <a:solidFill>
            <a:srgbClr val="0E397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sp>
        <p:nvSpPr>
          <p:cNvPr id="34" name="Rectangle 33"/>
          <p:cNvSpPr/>
          <p:nvPr/>
        </p:nvSpPr>
        <p:spPr bwMode="auto">
          <a:xfrm>
            <a:off x="1331640" y="1259006"/>
            <a:ext cx="1080120" cy="504056"/>
          </a:xfrm>
          <a:prstGeom prst="wedgeRectCallout">
            <a:avLst>
              <a:gd name="adj1" fmla="val -35377"/>
              <a:gd name="adj2" fmla="val 112655"/>
            </a:avLst>
          </a:prstGeom>
          <a:solidFill>
            <a:srgbClr val="0E3978"/>
          </a:solidFill>
          <a:ln w="9525" cap="flat" cmpd="sng" algn="ctr">
            <a:solidFill>
              <a:schemeClr val="tx1"/>
            </a:solidFill>
            <a:prstDash val="solid"/>
            <a:round/>
            <a:headEnd type="none" w="med" len="med"/>
            <a:tailEnd type="none" w="med" len="med"/>
          </a:ln>
          <a:effectLst/>
        </p:spPr>
        <p:txBody>
          <a:bodyPr vert="horz" wrap="square" lIns="90000" tIns="45720" rIns="90000" bIns="4680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fr-FR" sz="1400" dirty="0">
                <a:latin typeface="Impact" panose="020B0806030902050204" pitchFamily="34" charset="0"/>
              </a:rPr>
              <a:t>É</a:t>
            </a:r>
            <a:r>
              <a:rPr kumimoji="0" lang="fr-FR" sz="1400" b="0" i="0" u="none" strike="noStrike" cap="none" normalizeH="0" baseline="0" dirty="0">
                <a:ln>
                  <a:noFill/>
                </a:ln>
                <a:solidFill>
                  <a:schemeClr val="bg1"/>
                </a:solidFill>
                <a:effectLst/>
                <a:latin typeface="Impact" panose="020B0806030902050204" pitchFamily="34" charset="0"/>
              </a:rPr>
              <a:t>cole</a:t>
            </a:r>
            <a:r>
              <a:rPr kumimoji="0" lang="fr-FR" sz="1400" b="0" i="0" u="none" strike="noStrike" cap="none" normalizeH="0" dirty="0">
                <a:ln>
                  <a:noFill/>
                </a:ln>
                <a:solidFill>
                  <a:schemeClr val="bg1"/>
                </a:solidFill>
                <a:effectLst/>
                <a:latin typeface="Impact" panose="020B0806030902050204" pitchFamily="34" charset="0"/>
              </a:rPr>
              <a:t> des matelots</a:t>
            </a:r>
            <a:endParaRPr kumimoji="0" lang="fr-FR" sz="1400" b="0" i="0" u="none" strike="noStrike" cap="none" normalizeH="0" baseline="0" dirty="0">
              <a:ln>
                <a:noFill/>
              </a:ln>
              <a:solidFill>
                <a:schemeClr val="bg1"/>
              </a:solidFill>
              <a:effectLst/>
              <a:latin typeface="Impact" panose="020B0806030902050204" pitchFamily="34" charset="0"/>
            </a:endParaRPr>
          </a:p>
        </p:txBody>
      </p:sp>
      <p:sp>
        <p:nvSpPr>
          <p:cNvPr id="35" name="Rectangle 34"/>
          <p:cNvSpPr/>
          <p:nvPr/>
        </p:nvSpPr>
        <p:spPr bwMode="auto">
          <a:xfrm>
            <a:off x="1452889" y="2062379"/>
            <a:ext cx="72008" cy="72008"/>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sp>
        <p:nvSpPr>
          <p:cNvPr id="36" name="Rectangle 35"/>
          <p:cNvSpPr/>
          <p:nvPr/>
        </p:nvSpPr>
        <p:spPr bwMode="auto">
          <a:xfrm>
            <a:off x="41118" y="3068961"/>
            <a:ext cx="1080120" cy="504056"/>
          </a:xfrm>
          <a:prstGeom prst="wedgeRectCallout">
            <a:avLst>
              <a:gd name="adj1" fmla="val 3104"/>
              <a:gd name="adj2" fmla="val -105402"/>
            </a:avLst>
          </a:prstGeom>
          <a:solidFill>
            <a:srgbClr val="0E3978"/>
          </a:solidFill>
          <a:ln w="9525" cap="flat" cmpd="sng" algn="ctr">
            <a:solidFill>
              <a:schemeClr val="tx1"/>
            </a:solidFill>
            <a:prstDash val="solid"/>
            <a:round/>
            <a:headEnd type="none" w="med" len="med"/>
            <a:tailEnd type="none" w="med" len="med"/>
          </a:ln>
          <a:effectLst/>
        </p:spPr>
        <p:txBody>
          <a:bodyPr vert="horz" wrap="square" lIns="90000" tIns="45720" rIns="90000" bIns="4680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fr-FR" sz="1400" dirty="0">
                <a:latin typeface="Impact" panose="020B0806030902050204" pitchFamily="34" charset="0"/>
              </a:rPr>
              <a:t>É</a:t>
            </a:r>
            <a:r>
              <a:rPr kumimoji="0" lang="fr-FR" sz="1400" b="0" i="0" u="none" strike="noStrike" cap="none" normalizeH="0" baseline="0" dirty="0">
                <a:ln>
                  <a:noFill/>
                </a:ln>
                <a:solidFill>
                  <a:schemeClr val="bg1"/>
                </a:solidFill>
                <a:effectLst/>
                <a:latin typeface="Impact" panose="020B0806030902050204" pitchFamily="34" charset="0"/>
              </a:rPr>
              <a:t>cole</a:t>
            </a:r>
            <a:r>
              <a:rPr kumimoji="0" lang="fr-FR" sz="1400" b="0" i="0" u="none" strike="noStrike" cap="none" normalizeH="0" dirty="0">
                <a:ln>
                  <a:noFill/>
                </a:ln>
                <a:solidFill>
                  <a:schemeClr val="bg1"/>
                </a:solidFill>
                <a:effectLst/>
                <a:latin typeface="Impact" panose="020B0806030902050204" pitchFamily="34" charset="0"/>
              </a:rPr>
              <a:t> des matelots</a:t>
            </a:r>
            <a:endParaRPr kumimoji="0" lang="fr-FR" sz="1400" b="0" i="0" u="none" strike="noStrike" cap="none" normalizeH="0" baseline="0" dirty="0">
              <a:ln>
                <a:noFill/>
              </a:ln>
              <a:solidFill>
                <a:schemeClr val="bg1"/>
              </a:solidFill>
              <a:effectLst/>
              <a:latin typeface="Impact" panose="020B0806030902050204" pitchFamily="34" charset="0"/>
            </a:endParaRPr>
          </a:p>
        </p:txBody>
      </p:sp>
      <p:sp>
        <p:nvSpPr>
          <p:cNvPr id="37" name="Rectangle 36"/>
          <p:cNvSpPr/>
          <p:nvPr/>
        </p:nvSpPr>
        <p:spPr bwMode="auto">
          <a:xfrm>
            <a:off x="574616" y="2753220"/>
            <a:ext cx="72008" cy="72008"/>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sp>
        <p:nvSpPr>
          <p:cNvPr id="38" name="Rectangle 37"/>
          <p:cNvSpPr/>
          <p:nvPr/>
        </p:nvSpPr>
        <p:spPr bwMode="auto">
          <a:xfrm>
            <a:off x="2339752" y="5588892"/>
            <a:ext cx="1080120" cy="504056"/>
          </a:xfrm>
          <a:prstGeom prst="wedgeRectCallout">
            <a:avLst>
              <a:gd name="adj1" fmla="val 53323"/>
              <a:gd name="adj2" fmla="val -113320"/>
            </a:avLst>
          </a:prstGeom>
          <a:solidFill>
            <a:srgbClr val="0E3978"/>
          </a:solidFill>
          <a:ln w="9525" cap="flat" cmpd="sng" algn="ctr">
            <a:solidFill>
              <a:schemeClr val="tx1"/>
            </a:solidFill>
            <a:prstDash val="solid"/>
            <a:round/>
            <a:headEnd type="none" w="med" len="med"/>
            <a:tailEnd type="none" w="med" len="med"/>
          </a:ln>
          <a:effectLst/>
        </p:spPr>
        <p:txBody>
          <a:bodyPr vert="horz" wrap="square" lIns="90000" tIns="45720" rIns="90000" bIns="46800" numCol="1" rtlCol="0" anchor="t" anchorCtr="0" compatLnSpc="1">
            <a:prstTxWarp prst="textNoShape">
              <a:avLst/>
            </a:prstTxWarp>
          </a:bodyPr>
          <a:lstStyle/>
          <a:p>
            <a:r>
              <a:rPr lang="fr-FR" sz="1400" dirty="0">
                <a:latin typeface="Impact" panose="020B0806030902050204" pitchFamily="34" charset="0"/>
              </a:rPr>
              <a:t>École des matelots</a:t>
            </a:r>
          </a:p>
        </p:txBody>
      </p:sp>
      <p:sp>
        <p:nvSpPr>
          <p:cNvPr id="39" name="Rectangle 38"/>
          <p:cNvSpPr/>
          <p:nvPr/>
        </p:nvSpPr>
        <p:spPr bwMode="auto">
          <a:xfrm>
            <a:off x="3450706" y="5239027"/>
            <a:ext cx="72008" cy="72008"/>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sp>
        <p:nvSpPr>
          <p:cNvPr id="40" name="ZoneTexte 39"/>
          <p:cNvSpPr txBox="1"/>
          <p:nvPr/>
        </p:nvSpPr>
        <p:spPr>
          <a:xfrm>
            <a:off x="2477512" y="5133896"/>
            <a:ext cx="995129" cy="276999"/>
          </a:xfrm>
          <a:prstGeom prst="rect">
            <a:avLst/>
          </a:prstGeom>
          <a:noFill/>
        </p:spPr>
        <p:txBody>
          <a:bodyPr wrap="square" rtlCol="0">
            <a:spAutoFit/>
          </a:bodyPr>
          <a:lstStyle/>
          <a:p>
            <a:r>
              <a:rPr lang="fr-FR" sz="1200" dirty="0">
                <a:solidFill>
                  <a:srgbClr val="0E3978"/>
                </a:solidFill>
              </a:rPr>
              <a:t>St-</a:t>
            </a:r>
            <a:r>
              <a:rPr lang="fr-FR" sz="1200" dirty="0" err="1">
                <a:solidFill>
                  <a:srgbClr val="0E3978"/>
                </a:solidFill>
              </a:rPr>
              <a:t>Mandrier</a:t>
            </a:r>
            <a:endParaRPr lang="fr-FR" sz="1200" dirty="0">
              <a:solidFill>
                <a:srgbClr val="0E3978"/>
              </a:solidFill>
            </a:endParaRPr>
          </a:p>
        </p:txBody>
      </p:sp>
      <p:sp>
        <p:nvSpPr>
          <p:cNvPr id="41" name="ZoneTexte 40"/>
          <p:cNvSpPr txBox="1"/>
          <p:nvPr/>
        </p:nvSpPr>
        <p:spPr>
          <a:xfrm>
            <a:off x="682323" y="2650724"/>
            <a:ext cx="995129" cy="276999"/>
          </a:xfrm>
          <a:prstGeom prst="rect">
            <a:avLst/>
          </a:prstGeom>
          <a:noFill/>
        </p:spPr>
        <p:txBody>
          <a:bodyPr wrap="square" rtlCol="0">
            <a:spAutoFit/>
          </a:bodyPr>
          <a:lstStyle/>
          <a:p>
            <a:r>
              <a:rPr lang="fr-FR" sz="1200" dirty="0">
                <a:solidFill>
                  <a:srgbClr val="0E3978"/>
                </a:solidFill>
              </a:rPr>
              <a:t>Lorient</a:t>
            </a:r>
          </a:p>
        </p:txBody>
      </p:sp>
      <p:sp>
        <p:nvSpPr>
          <p:cNvPr id="42" name="ZoneTexte 41"/>
          <p:cNvSpPr txBox="1"/>
          <p:nvPr/>
        </p:nvSpPr>
        <p:spPr>
          <a:xfrm>
            <a:off x="539552" y="2431921"/>
            <a:ext cx="577003" cy="276999"/>
          </a:xfrm>
          <a:prstGeom prst="rect">
            <a:avLst/>
          </a:prstGeom>
          <a:noFill/>
        </p:spPr>
        <p:txBody>
          <a:bodyPr wrap="square" rtlCol="0">
            <a:spAutoFit/>
          </a:bodyPr>
          <a:lstStyle/>
          <a:p>
            <a:r>
              <a:rPr lang="fr-FR" sz="1200" dirty="0">
                <a:solidFill>
                  <a:srgbClr val="0E3978"/>
                </a:solidFill>
              </a:rPr>
              <a:t>Brest</a:t>
            </a:r>
          </a:p>
        </p:txBody>
      </p:sp>
      <p:sp>
        <p:nvSpPr>
          <p:cNvPr id="43" name="ZoneTexte 42"/>
          <p:cNvSpPr txBox="1"/>
          <p:nvPr/>
        </p:nvSpPr>
        <p:spPr>
          <a:xfrm>
            <a:off x="1403648" y="2287905"/>
            <a:ext cx="995129" cy="276999"/>
          </a:xfrm>
          <a:prstGeom prst="rect">
            <a:avLst/>
          </a:prstGeom>
          <a:noFill/>
        </p:spPr>
        <p:txBody>
          <a:bodyPr wrap="square" rtlCol="0">
            <a:spAutoFit/>
          </a:bodyPr>
          <a:lstStyle/>
          <a:p>
            <a:r>
              <a:rPr lang="fr-FR" sz="1200" dirty="0">
                <a:solidFill>
                  <a:srgbClr val="0E3978"/>
                </a:solidFill>
              </a:rPr>
              <a:t>Cherbourg</a:t>
            </a:r>
          </a:p>
        </p:txBody>
      </p:sp>
      <p:sp>
        <p:nvSpPr>
          <p:cNvPr id="44" name="Rectangle 43"/>
          <p:cNvSpPr/>
          <p:nvPr/>
        </p:nvSpPr>
        <p:spPr bwMode="auto">
          <a:xfrm>
            <a:off x="3591627" y="5591527"/>
            <a:ext cx="1080120" cy="504056"/>
          </a:xfrm>
          <a:prstGeom prst="wedgeRectCallout">
            <a:avLst>
              <a:gd name="adj1" fmla="val -52198"/>
              <a:gd name="adj2" fmla="val -114179"/>
            </a:avLst>
          </a:prstGeom>
          <a:solidFill>
            <a:srgbClr val="0E3978"/>
          </a:solidFill>
          <a:ln w="9525" cap="flat" cmpd="sng" algn="ctr">
            <a:solidFill>
              <a:schemeClr val="tx1"/>
            </a:solidFill>
            <a:prstDash val="solid"/>
            <a:round/>
            <a:headEnd type="none" w="med" len="med"/>
            <a:tailEnd type="none" w="med" len="med"/>
          </a:ln>
          <a:effectLst/>
        </p:spPr>
        <p:txBody>
          <a:bodyPr vert="horz" wrap="square" lIns="90000" tIns="45720" rIns="90000" bIns="46800" numCol="1" rtlCol="0" anchor="t" anchorCtr="0" compatLnSpc="1">
            <a:prstTxWarp prst="textNoShape">
              <a:avLst/>
            </a:prstTxWarp>
          </a:bodyPr>
          <a:lstStyle/>
          <a:p>
            <a:r>
              <a:rPr lang="fr-FR" sz="1400" dirty="0">
                <a:latin typeface="Impact" panose="020B0806030902050204" pitchFamily="34" charset="0"/>
              </a:rPr>
              <a:t>École des matelots</a:t>
            </a:r>
          </a:p>
        </p:txBody>
      </p:sp>
      <p:sp>
        <p:nvSpPr>
          <p:cNvPr id="45" name="Rectangle 44"/>
          <p:cNvSpPr/>
          <p:nvPr/>
        </p:nvSpPr>
        <p:spPr bwMode="auto">
          <a:xfrm>
            <a:off x="3531098" y="5239027"/>
            <a:ext cx="72008" cy="72008"/>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sp>
        <p:nvSpPr>
          <p:cNvPr id="46" name="ZoneTexte 45"/>
          <p:cNvSpPr txBox="1"/>
          <p:nvPr/>
        </p:nvSpPr>
        <p:spPr>
          <a:xfrm>
            <a:off x="3603106" y="5150431"/>
            <a:ext cx="995129" cy="276999"/>
          </a:xfrm>
          <a:prstGeom prst="rect">
            <a:avLst/>
          </a:prstGeom>
          <a:noFill/>
        </p:spPr>
        <p:txBody>
          <a:bodyPr wrap="square" rtlCol="0">
            <a:spAutoFit/>
          </a:bodyPr>
          <a:lstStyle/>
          <a:p>
            <a:r>
              <a:rPr lang="fr-FR" sz="1200" dirty="0">
                <a:solidFill>
                  <a:srgbClr val="0E3978"/>
                </a:solidFill>
              </a:rPr>
              <a:t>Hyères</a:t>
            </a:r>
          </a:p>
        </p:txBody>
      </p:sp>
      <p:sp>
        <p:nvSpPr>
          <p:cNvPr id="33" name="Rectangle 32">
            <a:hlinkClick r:id="rId4" action="ppaction://hlinksldjump"/>
          </p:cNvPr>
          <p:cNvSpPr/>
          <p:nvPr/>
        </p:nvSpPr>
        <p:spPr bwMode="auto">
          <a:xfrm>
            <a:off x="-2382" y="0"/>
            <a:ext cx="1054370" cy="261332"/>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ATNAV</a:t>
            </a:r>
          </a:p>
        </p:txBody>
      </p:sp>
      <p:sp>
        <p:nvSpPr>
          <p:cNvPr id="48" name="Rectangle 47">
            <a:hlinkClick r:id="rId5" action="ppaction://hlinksldjump"/>
          </p:cNvPr>
          <p:cNvSpPr/>
          <p:nvPr/>
        </p:nvSpPr>
        <p:spPr bwMode="auto">
          <a:xfrm>
            <a:off x="1053740" y="0"/>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Profil</a:t>
            </a:r>
          </a:p>
        </p:txBody>
      </p:sp>
      <p:sp>
        <p:nvSpPr>
          <p:cNvPr id="49" name="Rectangle 48">
            <a:hlinkClick r:id="rId6" action="ppaction://hlinksldjump"/>
          </p:cNvPr>
          <p:cNvSpPr/>
          <p:nvPr/>
        </p:nvSpPr>
        <p:spPr bwMode="auto">
          <a:xfrm>
            <a:off x="2100099" y="-830"/>
            <a:ext cx="1047411" cy="26130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Parcours de recrutement</a:t>
            </a:r>
          </a:p>
        </p:txBody>
      </p:sp>
      <p:sp>
        <p:nvSpPr>
          <p:cNvPr id="50" name="Rectangle 49">
            <a:hlinkClick r:id="rId7" action="ppaction://hlinksldjump"/>
          </p:cNvPr>
          <p:cNvSpPr/>
          <p:nvPr/>
        </p:nvSpPr>
        <p:spPr bwMode="auto">
          <a:xfrm>
            <a:off x="3147650" y="0"/>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Tests / DE</a:t>
            </a:r>
          </a:p>
        </p:txBody>
      </p:sp>
      <p:sp>
        <p:nvSpPr>
          <p:cNvPr id="51" name="Rectangle 50">
            <a:hlinkClick r:id="rId8" action="ppaction://hlinksldjump"/>
          </p:cNvPr>
          <p:cNvSpPr/>
          <p:nvPr/>
        </p:nvSpPr>
        <p:spPr bwMode="auto">
          <a:xfrm>
            <a:off x="4198790" y="0"/>
            <a:ext cx="1047411" cy="261331"/>
          </a:xfrm>
          <a:prstGeom prst="rect">
            <a:avLst/>
          </a:prstGeom>
          <a:solidFill>
            <a:srgbClr val="1D4159"/>
          </a:solid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b="1" dirty="0">
                <a:latin typeface="Arial" panose="020B0604020202020204" pitchFamily="34" charset="0"/>
                <a:cs typeface="Arial" panose="020B0604020202020204" pitchFamily="34" charset="0"/>
              </a:rPr>
              <a:t>Formation</a:t>
            </a:r>
          </a:p>
        </p:txBody>
      </p:sp>
      <p:sp>
        <p:nvSpPr>
          <p:cNvPr id="52" name="Rectangle 51">
            <a:hlinkClick r:id="rId9" action="ppaction://hlinksldjump"/>
          </p:cNvPr>
          <p:cNvSpPr/>
          <p:nvPr/>
        </p:nvSpPr>
        <p:spPr bwMode="auto">
          <a:xfrm>
            <a:off x="5242753" y="-830"/>
            <a:ext cx="1047411" cy="26216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Affectation</a:t>
            </a:r>
          </a:p>
        </p:txBody>
      </p:sp>
      <p:sp>
        <p:nvSpPr>
          <p:cNvPr id="53" name="Rectangle 52">
            <a:hlinkClick r:id="rId10" action="ppaction://hlinksldjump"/>
          </p:cNvPr>
          <p:cNvSpPr/>
          <p:nvPr/>
        </p:nvSpPr>
        <p:spPr bwMode="auto">
          <a:xfrm>
            <a:off x="6293389" y="0"/>
            <a:ext cx="1047411" cy="26216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En savoir +</a:t>
            </a:r>
          </a:p>
        </p:txBody>
      </p:sp>
      <p:sp>
        <p:nvSpPr>
          <p:cNvPr id="54" name="Rectangle 53">
            <a:hlinkClick r:id="rId11" action="ppaction://hlinksldjump"/>
          </p:cNvPr>
          <p:cNvSpPr/>
          <p:nvPr/>
        </p:nvSpPr>
        <p:spPr bwMode="auto">
          <a:xfrm>
            <a:off x="7337996" y="0"/>
            <a:ext cx="1047411" cy="26216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Parcours Marine</a:t>
            </a:r>
          </a:p>
        </p:txBody>
      </p:sp>
      <p:pic>
        <p:nvPicPr>
          <p:cNvPr id="57" name="Image 56">
            <a:extLst>
              <a:ext uri="{FF2B5EF4-FFF2-40B4-BE49-F238E27FC236}">
                <a16:creationId xmlns:a16="http://schemas.microsoft.com/office/drawing/2014/main" id="{7D0F714B-C3E2-4F38-8A3E-4FB4906C899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13663" y="38521"/>
            <a:ext cx="200347" cy="200347"/>
          </a:xfrm>
          <a:prstGeom prst="rect">
            <a:avLst/>
          </a:prstGeom>
        </p:spPr>
      </p:pic>
      <p:sp>
        <p:nvSpPr>
          <p:cNvPr id="58" name="Rectangle 57">
            <a:hlinkClick r:id="rId13"/>
            <a:extLst>
              <a:ext uri="{FF2B5EF4-FFF2-40B4-BE49-F238E27FC236}">
                <a16:creationId xmlns:a16="http://schemas.microsoft.com/office/drawing/2014/main" id="{9D2E11B5-78C6-47DA-99AF-F789B7FC19C3}"/>
              </a:ext>
            </a:extLst>
          </p:cNvPr>
          <p:cNvSpPr/>
          <p:nvPr/>
        </p:nvSpPr>
        <p:spPr bwMode="auto">
          <a:xfrm>
            <a:off x="8385407" y="0"/>
            <a:ext cx="752585" cy="26047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fr-FR" sz="1200" dirty="0">
              <a:solidFill>
                <a:srgbClr val="214D6D"/>
              </a:solidFill>
              <a:latin typeface="Arial" panose="020B0604020202020204" pitchFamily="34" charset="0"/>
              <a:cs typeface="Arial" panose="020B0604020202020204" pitchFamily="34" charset="0"/>
            </a:endParaRPr>
          </a:p>
        </p:txBody>
      </p:sp>
      <p:pic>
        <p:nvPicPr>
          <p:cNvPr id="55" name="Image 54">
            <a:extLst>
              <a:ext uri="{FF2B5EF4-FFF2-40B4-BE49-F238E27FC236}">
                <a16:creationId xmlns:a16="http://schemas.microsoft.com/office/drawing/2014/main" id="{124B3DBB-71CE-1945-B7AF-0C524DCFED0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604448" y="6237312"/>
            <a:ext cx="460375" cy="563725"/>
          </a:xfrm>
          <a:prstGeom prst="rect">
            <a:avLst/>
          </a:prstGeom>
        </p:spPr>
      </p:pic>
      <p:pic>
        <p:nvPicPr>
          <p:cNvPr id="56" name="Image 55">
            <a:extLst>
              <a:ext uri="{FF2B5EF4-FFF2-40B4-BE49-F238E27FC236}">
                <a16:creationId xmlns:a16="http://schemas.microsoft.com/office/drawing/2014/main" id="{93216213-5EFA-4C4D-BEA2-4B55B0881AC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142321" y="6272326"/>
            <a:ext cx="421214" cy="563725"/>
          </a:xfrm>
          <a:prstGeom prst="rect">
            <a:avLst/>
          </a:prstGeom>
        </p:spPr>
      </p:pic>
      <p:pic>
        <p:nvPicPr>
          <p:cNvPr id="59" name="Image 58">
            <a:hlinkClick r:id="" action="ppaction://hlinkshowjump?jump=endshow"/>
            <a:extLst>
              <a:ext uri="{FF2B5EF4-FFF2-40B4-BE49-F238E27FC236}">
                <a16:creationId xmlns:a16="http://schemas.microsoft.com/office/drawing/2014/main" id="{45FD0CE9-715B-BE4B-AC02-C966E326EB1B}"/>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37875"/>
          <a:stretch/>
        </p:blipFill>
        <p:spPr>
          <a:xfrm>
            <a:off x="6994197" y="6620824"/>
            <a:ext cx="1071329" cy="176549"/>
          </a:xfrm>
          <a:prstGeom prst="rect">
            <a:avLst/>
          </a:prstGeom>
        </p:spPr>
      </p:pic>
      <p:pic>
        <p:nvPicPr>
          <p:cNvPr id="60" name="Image 59">
            <a:hlinkClick r:id="" action="ppaction://hlinkshowjump?jump=endshow"/>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10800000">
            <a:off x="54205" y="6547953"/>
            <a:ext cx="274047" cy="274047"/>
          </a:xfrm>
          <a:prstGeom prst="rect">
            <a:avLst/>
          </a:prstGeom>
        </p:spPr>
      </p:pic>
      <p:sp>
        <p:nvSpPr>
          <p:cNvPr id="61" name="ZoneTexte 60">
            <a:hlinkClick r:id="" action="ppaction://hlinkshowjump?jump=endshow"/>
          </p:cNvPr>
          <p:cNvSpPr txBox="1"/>
          <p:nvPr/>
        </p:nvSpPr>
        <p:spPr>
          <a:xfrm>
            <a:off x="320902" y="6549225"/>
            <a:ext cx="1152128" cy="276999"/>
          </a:xfrm>
          <a:prstGeom prst="rect">
            <a:avLst/>
          </a:prstGeom>
          <a:noFill/>
        </p:spPr>
        <p:txBody>
          <a:bodyPr wrap="square" rtlCol="0">
            <a:spAutoFit/>
          </a:bodyPr>
          <a:lstStyle/>
          <a:p>
            <a:r>
              <a:rPr lang="fr-FR" sz="1200" b="1" dirty="0" smtClean="0">
                <a:solidFill>
                  <a:srgbClr val="024794"/>
                </a:solidFill>
              </a:rPr>
              <a:t>RETOUR</a:t>
            </a:r>
            <a:endParaRPr lang="fr-FR" b="1" dirty="0">
              <a:solidFill>
                <a:srgbClr val="024794"/>
              </a:solidFill>
            </a:endParaRPr>
          </a:p>
        </p:txBody>
      </p:sp>
      <p:sp>
        <p:nvSpPr>
          <p:cNvPr id="62" name="Flèche gauche 61">
            <a:hlinkClick r:id="" action="ppaction://hlinkshowjump?jump=nextslide"/>
          </p:cNvPr>
          <p:cNvSpPr/>
          <p:nvPr/>
        </p:nvSpPr>
        <p:spPr bwMode="auto">
          <a:xfrm flipH="1">
            <a:off x="7240748" y="6152348"/>
            <a:ext cx="503555" cy="395605"/>
          </a:xfrm>
          <a:prstGeom prst="leftArrow">
            <a:avLst/>
          </a:prstGeom>
          <a:solidFill>
            <a:srgbClr val="9C08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endParaRPr lang="fr-FR"/>
          </a:p>
        </p:txBody>
      </p:sp>
    </p:spTree>
    <p:extLst>
      <p:ext uri="{BB962C8B-B14F-4D97-AF65-F5344CB8AC3E}">
        <p14:creationId xmlns:p14="http://schemas.microsoft.com/office/powerpoint/2010/main" val="3994653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7D7FEFE-C740-4140-A69B-5CA1067CA87B}"/>
              </a:ext>
            </a:extLst>
          </p:cNvPr>
          <p:cNvSpPr/>
          <p:nvPr/>
        </p:nvSpPr>
        <p:spPr bwMode="auto">
          <a:xfrm>
            <a:off x="-2382" y="6093296"/>
            <a:ext cx="9144000" cy="7920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sp>
        <p:nvSpPr>
          <p:cNvPr id="2" name="Titre 1"/>
          <p:cNvSpPr txBox="1">
            <a:spLocks/>
          </p:cNvSpPr>
          <p:nvPr/>
        </p:nvSpPr>
        <p:spPr>
          <a:xfrm>
            <a:off x="455613" y="274638"/>
            <a:ext cx="8228013" cy="922114"/>
          </a:xfrm>
          <a:prstGeom prst="rect">
            <a:avLst/>
          </a:prstGeom>
        </p:spPr>
        <p:txBody>
          <a:bodyPr anchor="ct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Lucida Sans Unicode" charset="0"/>
                <a:cs typeface="Lucida Sans Unicode"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Lucida Sans Unicode" charset="0"/>
                <a:cs typeface="Lucida Sans Unicode"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Lucida Sans Unicode" charset="0"/>
                <a:cs typeface="Lucida Sans Unicode"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Lucida Sans Unicode" charset="0"/>
                <a:cs typeface="Lucida Sans Unicode"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Lucida Sans Unicode" charset="0"/>
                <a:cs typeface="Lucida Sans Unicode"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Lucida Sans Unicode" charset="0"/>
                <a:cs typeface="Lucida Sans Unicode"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Lucida Sans Unicode" charset="0"/>
                <a:cs typeface="Lucida Sans Unicode"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Lucida Sans Unicode" charset="0"/>
                <a:cs typeface="Lucida Sans Unicode" charset="0"/>
              </a:defRPr>
            </a:lvl9pPr>
          </a:lstStyle>
          <a:p>
            <a:pPr algn="l"/>
            <a:endParaRPr lang="fr-FR" altLang="fr-FR" sz="2400" dirty="0">
              <a:solidFill>
                <a:srgbClr val="EAEFF2"/>
              </a:solidFill>
              <a:latin typeface="Century Gothic" pitchFamily="34" charset="0"/>
              <a:ea typeface="Lucida Sans Unicode" pitchFamily="34" charset="0"/>
              <a:cs typeface="Lucida Sans Unicode" pitchFamily="34" charset="0"/>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377" t="-170" r="24353" b="3535"/>
          <a:stretch/>
        </p:blipFill>
        <p:spPr bwMode="auto">
          <a:xfrm>
            <a:off x="397272" y="1628799"/>
            <a:ext cx="4248150" cy="446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37"/>
          <p:cNvSpPr/>
          <p:nvPr/>
        </p:nvSpPr>
        <p:spPr bwMode="auto">
          <a:xfrm>
            <a:off x="2195736" y="5588892"/>
            <a:ext cx="1224136" cy="504056"/>
          </a:xfrm>
          <a:prstGeom prst="wedgeRectCallout">
            <a:avLst>
              <a:gd name="adj1" fmla="val 53323"/>
              <a:gd name="adj2" fmla="val -113320"/>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0000" tIns="45720" rIns="90000" bIns="46800" numCol="1" rtlCol="0" anchor="t" anchorCtr="0" compatLnSpc="1">
            <a:prstTxWarp prst="textNoShape">
              <a:avLst/>
            </a:prstTxWarp>
          </a:bodyPr>
          <a:lstStyle/>
          <a:p>
            <a:r>
              <a:rPr lang="fr-FR" sz="1400" dirty="0">
                <a:latin typeface="Impact" panose="020B0806030902050204" pitchFamily="34" charset="0"/>
              </a:rPr>
              <a:t>Pôle écoles méditerranée</a:t>
            </a:r>
          </a:p>
          <a:p>
            <a:endParaRPr lang="fr-FR" sz="1400" dirty="0">
              <a:latin typeface="Impact" panose="020B0806030902050204" pitchFamily="34" charset="0"/>
            </a:endParaRPr>
          </a:p>
        </p:txBody>
      </p:sp>
      <p:sp>
        <p:nvSpPr>
          <p:cNvPr id="39" name="Rectangle 38"/>
          <p:cNvSpPr/>
          <p:nvPr/>
        </p:nvSpPr>
        <p:spPr bwMode="auto">
          <a:xfrm>
            <a:off x="3450706" y="5239027"/>
            <a:ext cx="72008" cy="72008"/>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sp>
        <p:nvSpPr>
          <p:cNvPr id="40" name="ZoneTexte 39"/>
          <p:cNvSpPr txBox="1"/>
          <p:nvPr/>
        </p:nvSpPr>
        <p:spPr>
          <a:xfrm>
            <a:off x="3386548" y="5311035"/>
            <a:ext cx="995129" cy="276999"/>
          </a:xfrm>
          <a:prstGeom prst="rect">
            <a:avLst/>
          </a:prstGeom>
          <a:noFill/>
        </p:spPr>
        <p:txBody>
          <a:bodyPr wrap="square" rtlCol="0">
            <a:spAutoFit/>
          </a:bodyPr>
          <a:lstStyle/>
          <a:p>
            <a:r>
              <a:rPr lang="fr-FR" sz="1200" dirty="0">
                <a:solidFill>
                  <a:srgbClr val="0E3978"/>
                </a:solidFill>
              </a:rPr>
              <a:t>St-</a:t>
            </a:r>
            <a:r>
              <a:rPr lang="fr-FR" sz="1200" dirty="0" err="1">
                <a:solidFill>
                  <a:srgbClr val="0E3978"/>
                </a:solidFill>
              </a:rPr>
              <a:t>Mandrier</a:t>
            </a:r>
            <a:endParaRPr lang="fr-FR" sz="1200" dirty="0">
              <a:solidFill>
                <a:srgbClr val="0E3978"/>
              </a:solidFill>
            </a:endParaRPr>
          </a:p>
        </p:txBody>
      </p:sp>
      <p:sp>
        <p:nvSpPr>
          <p:cNvPr id="48" name="Rogner un rectangle à un seul coin 27"/>
          <p:cNvSpPr/>
          <p:nvPr/>
        </p:nvSpPr>
        <p:spPr bwMode="auto">
          <a:xfrm>
            <a:off x="4763274" y="1536766"/>
            <a:ext cx="4389478" cy="3700768"/>
          </a:xfrm>
          <a:prstGeom prst="snip1Rect">
            <a:avLst>
              <a:gd name="adj" fmla="val 16486"/>
            </a:avLst>
          </a:prstGeom>
          <a:solidFill>
            <a:srgbClr val="C9CCD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grpSp>
        <p:nvGrpSpPr>
          <p:cNvPr id="49" name="Groupe 48"/>
          <p:cNvGrpSpPr/>
          <p:nvPr/>
        </p:nvGrpSpPr>
        <p:grpSpPr>
          <a:xfrm>
            <a:off x="4765470" y="1590382"/>
            <a:ext cx="4188717" cy="3647152"/>
            <a:chOff x="4679532" y="1398878"/>
            <a:chExt cx="4188717" cy="3647152"/>
          </a:xfrm>
        </p:grpSpPr>
        <p:sp>
          <p:nvSpPr>
            <p:cNvPr id="50" name="ZoneTexte 49"/>
            <p:cNvSpPr txBox="1"/>
            <p:nvPr/>
          </p:nvSpPr>
          <p:spPr>
            <a:xfrm>
              <a:off x="4679532" y="1398878"/>
              <a:ext cx="4188717" cy="3647152"/>
            </a:xfrm>
            <a:prstGeom prst="rect">
              <a:avLst/>
            </a:prstGeom>
            <a:noFill/>
          </p:spPr>
          <p:txBody>
            <a:bodyPr wrap="square" rtlCol="0">
              <a:spAutoFit/>
            </a:bodyPr>
            <a:lstStyle/>
            <a:p>
              <a:r>
                <a:rPr lang="fr-FR" sz="1050" dirty="0">
                  <a:solidFill>
                    <a:schemeClr val="tx1"/>
                  </a:solidFill>
                  <a:latin typeface="Arial Black" panose="020B0A04020102020204" pitchFamily="34" charset="0"/>
                </a:rPr>
                <a:t>       </a:t>
              </a:r>
              <a:r>
                <a:rPr lang="fr-FR" sz="1400" b="1" dirty="0">
                  <a:solidFill>
                    <a:srgbClr val="0E3978"/>
                  </a:solidFill>
                  <a:latin typeface="Arial Black" panose="020B0A04020102020204" pitchFamily="34" charset="0"/>
                </a:rPr>
                <a:t>Formation Élémentaire Métier </a:t>
              </a:r>
            </a:p>
            <a:p>
              <a:r>
                <a:rPr lang="fr-FR" sz="1200" b="1" dirty="0">
                  <a:solidFill>
                    <a:srgbClr val="0E3978"/>
                  </a:solidFill>
                  <a:latin typeface="Arial Black" panose="020B0A04020102020204" pitchFamily="34" charset="0"/>
                </a:rPr>
                <a:t>	(FEM MOMACHINE à vocation ATNAV)	</a:t>
              </a:r>
            </a:p>
            <a:p>
              <a:endParaRPr lang="fr-FR" sz="700" b="1" dirty="0">
                <a:solidFill>
                  <a:schemeClr val="tx1"/>
                </a:solidFill>
                <a:latin typeface="Arial" panose="020B0604020202020204" pitchFamily="34" charset="0"/>
                <a:cs typeface="Arial" panose="020B0604020202020204" pitchFamily="34" charset="0"/>
              </a:endParaRPr>
            </a:p>
            <a:p>
              <a:r>
                <a:rPr lang="fr-FR" sz="1100" b="1" u="sng" dirty="0">
                  <a:solidFill>
                    <a:schemeClr val="tx1"/>
                  </a:solidFill>
                  <a:latin typeface="Arial" panose="020B0604020202020204" pitchFamily="34" charset="0"/>
                  <a:cs typeface="Arial" panose="020B0604020202020204" pitchFamily="34" charset="0"/>
                </a:rPr>
                <a:t>Lieu</a:t>
              </a:r>
              <a:r>
                <a:rPr lang="fr-FR" sz="1100" b="1" dirty="0">
                  <a:solidFill>
                    <a:schemeClr val="tx1"/>
                  </a:solidFill>
                  <a:latin typeface="Arial" panose="020B0604020202020204" pitchFamily="34" charset="0"/>
                  <a:cs typeface="Arial" panose="020B0604020202020204" pitchFamily="34" charset="0"/>
                </a:rPr>
                <a:t> </a:t>
              </a:r>
              <a:r>
                <a:rPr lang="fr-FR" sz="1100" dirty="0">
                  <a:solidFill>
                    <a:schemeClr val="tx1"/>
                  </a:solidFill>
                  <a:latin typeface="Arial" panose="020B0604020202020204" pitchFamily="34" charset="0"/>
                  <a:cs typeface="Arial" panose="020B0604020202020204" pitchFamily="34" charset="0"/>
                </a:rPr>
                <a:t> :  </a:t>
              </a:r>
              <a:r>
                <a:rPr lang="fr-FR" sz="1100" dirty="0">
                  <a:solidFill>
                    <a:srgbClr val="0070C0"/>
                  </a:solidFill>
                  <a:latin typeface="Arial" panose="020B0604020202020204" pitchFamily="34" charset="0"/>
                  <a:cs typeface="Arial" panose="020B0604020202020204" pitchFamily="34" charset="0"/>
                </a:rPr>
                <a:t>Pôle Écoles Méditerranée (PEM) – Saint </a:t>
              </a:r>
              <a:r>
                <a:rPr lang="fr-FR" sz="1100" dirty="0" err="1">
                  <a:solidFill>
                    <a:srgbClr val="0070C0"/>
                  </a:solidFill>
                  <a:latin typeface="Arial" panose="020B0604020202020204" pitchFamily="34" charset="0"/>
                  <a:cs typeface="Arial" panose="020B0604020202020204" pitchFamily="34" charset="0"/>
                </a:rPr>
                <a:t>Mandrier</a:t>
              </a:r>
              <a:endParaRPr lang="fr-FR" sz="1100" b="1" u="sng" dirty="0">
                <a:solidFill>
                  <a:srgbClr val="0070C0"/>
                </a:solidFill>
                <a:latin typeface="Arial" panose="020B0604020202020204" pitchFamily="34" charset="0"/>
                <a:cs typeface="Arial" panose="020B0604020202020204" pitchFamily="34" charset="0"/>
              </a:endParaRPr>
            </a:p>
            <a:p>
              <a:r>
                <a:rPr lang="fr-FR" sz="1100" b="1" u="sng" dirty="0">
                  <a:solidFill>
                    <a:schemeClr val="tx1"/>
                  </a:solidFill>
                  <a:latin typeface="Arial" panose="020B0604020202020204" pitchFamily="34" charset="0"/>
                  <a:cs typeface="Arial" panose="020B0604020202020204" pitchFamily="34" charset="0"/>
                </a:rPr>
                <a:t>Durée</a:t>
              </a:r>
              <a:r>
                <a:rPr lang="fr-FR" sz="1100" b="1" dirty="0">
                  <a:solidFill>
                    <a:schemeClr val="tx1"/>
                  </a:solidFill>
                  <a:latin typeface="Arial" panose="020B0604020202020204" pitchFamily="34" charset="0"/>
                  <a:cs typeface="Arial" panose="020B0604020202020204" pitchFamily="34" charset="0"/>
                </a:rPr>
                <a:t> </a:t>
              </a:r>
              <a:r>
                <a:rPr lang="fr-FR" sz="1100">
                  <a:solidFill>
                    <a:schemeClr val="tx1"/>
                  </a:solidFill>
                  <a:latin typeface="Arial" panose="020B0604020202020204" pitchFamily="34" charset="0"/>
                  <a:cs typeface="Arial" panose="020B0604020202020204" pitchFamily="34" charset="0"/>
                </a:rPr>
                <a:t>: </a:t>
              </a:r>
              <a:r>
                <a:rPr lang="fr-FR" sz="1100" smtClean="0">
                  <a:solidFill>
                    <a:schemeClr val="tx1"/>
                  </a:solidFill>
                  <a:latin typeface="Arial" panose="020B0604020202020204" pitchFamily="34" charset="0"/>
                  <a:cs typeface="Arial" panose="020B0604020202020204" pitchFamily="34" charset="0"/>
                </a:rPr>
                <a:t>5 </a:t>
              </a:r>
              <a:r>
                <a:rPr lang="fr-FR" sz="1100" dirty="0">
                  <a:solidFill>
                    <a:schemeClr val="tx1"/>
                  </a:solidFill>
                  <a:latin typeface="Arial" panose="020B0604020202020204" pitchFamily="34" charset="0"/>
                  <a:cs typeface="Arial" panose="020B0604020202020204" pitchFamily="34" charset="0"/>
                </a:rPr>
                <a:t>semaines</a:t>
              </a:r>
              <a:endParaRPr lang="fr-FR" sz="1100" b="1" dirty="0">
                <a:solidFill>
                  <a:schemeClr val="tx1"/>
                </a:solidFill>
                <a:latin typeface="Arial" panose="020B0604020202020204" pitchFamily="34" charset="0"/>
                <a:cs typeface="Arial" panose="020B0604020202020204" pitchFamily="34" charset="0"/>
              </a:endParaRPr>
            </a:p>
            <a:p>
              <a:r>
                <a:rPr lang="fr-FR" sz="1100" b="1" u="sng" dirty="0">
                  <a:solidFill>
                    <a:schemeClr val="tx1"/>
                  </a:solidFill>
                  <a:latin typeface="Arial" panose="020B0604020202020204" pitchFamily="34" charset="0"/>
                  <a:cs typeface="Arial" panose="020B0604020202020204" pitchFamily="34" charset="0"/>
                </a:rPr>
                <a:t>Apprentissage</a:t>
              </a:r>
              <a:r>
                <a:rPr lang="fr-FR" sz="1100" b="1" dirty="0">
                  <a:solidFill>
                    <a:schemeClr val="tx1"/>
                  </a:solidFill>
                  <a:latin typeface="Arial" panose="020B0604020202020204" pitchFamily="34" charset="0"/>
                  <a:cs typeface="Arial" panose="020B0604020202020204" pitchFamily="34" charset="0"/>
                </a:rPr>
                <a:t> </a:t>
              </a:r>
              <a:r>
                <a:rPr lang="fr-FR" sz="1100" dirty="0">
                  <a:solidFill>
                    <a:schemeClr val="tx1"/>
                  </a:solidFill>
                  <a:latin typeface="Arial" panose="020B0604020202020204" pitchFamily="34" charset="0"/>
                  <a:cs typeface="Arial" panose="020B0604020202020204" pitchFamily="34" charset="0"/>
                </a:rPr>
                <a:t>: Connaissances théoriques et pratiques : </a:t>
              </a:r>
            </a:p>
            <a:p>
              <a:pPr marL="171450" indent="-171450">
                <a:buFontTx/>
                <a:buChar char="-"/>
              </a:pPr>
              <a:r>
                <a:rPr lang="fr-FR" sz="1100" b="1" dirty="0">
                  <a:solidFill>
                    <a:schemeClr val="tx1"/>
                  </a:solidFill>
                  <a:latin typeface="Arial" panose="020B0604020202020204" pitchFamily="34" charset="0"/>
                  <a:cs typeface="Arial" panose="020B0604020202020204" pitchFamily="34" charset="0"/>
                </a:rPr>
                <a:t>Lutte contre les sinistres </a:t>
              </a:r>
              <a:r>
                <a:rPr lang="fr-FR" sz="1100" dirty="0">
                  <a:solidFill>
                    <a:schemeClr val="tx1"/>
                  </a:solidFill>
                  <a:latin typeface="Arial" panose="020B0604020202020204" pitchFamily="34" charset="0"/>
                  <a:cs typeface="Arial" panose="020B0604020202020204" pitchFamily="34" charset="0"/>
                </a:rPr>
                <a:t>: prévenir les risques, prendre les mesures nécessaires, porter assistance, etc.</a:t>
              </a:r>
            </a:p>
            <a:p>
              <a:pPr marL="171450" indent="-171450">
                <a:buFontTx/>
                <a:buChar char="-"/>
              </a:pPr>
              <a:r>
                <a:rPr lang="fr-FR" sz="1100" b="1" dirty="0">
                  <a:solidFill>
                    <a:schemeClr val="tx1"/>
                  </a:solidFill>
                  <a:latin typeface="Arial" panose="020B0604020202020204" pitchFamily="34" charset="0"/>
                  <a:cs typeface="Arial" panose="020B0604020202020204" pitchFamily="34" charset="0"/>
                </a:rPr>
                <a:t>Conduite d’installations mécaniques</a:t>
              </a:r>
              <a:r>
                <a:rPr lang="fr-FR" sz="1100" dirty="0">
                  <a:solidFill>
                    <a:schemeClr val="tx1"/>
                  </a:solidFill>
                  <a:latin typeface="Arial" panose="020B0604020202020204" pitchFamily="34" charset="0"/>
                  <a:cs typeface="Arial" panose="020B0604020202020204" pitchFamily="34" charset="0"/>
                </a:rPr>
                <a:t>: arrêt et démarrage d’un diesel alternateur, ronde technique, surveillance et entretien d’un moteur hors bord, etc. </a:t>
              </a:r>
            </a:p>
            <a:p>
              <a:pPr marL="171450" indent="-171450">
                <a:buFontTx/>
                <a:buChar char="-"/>
              </a:pPr>
              <a:r>
                <a:rPr lang="fr-FR" sz="1100" b="1" dirty="0">
                  <a:solidFill>
                    <a:schemeClr val="tx1"/>
                  </a:solidFill>
                  <a:latin typeface="Arial" panose="020B0604020202020204" pitchFamily="34" charset="0"/>
                  <a:cs typeface="Arial" panose="020B0604020202020204" pitchFamily="34" charset="0"/>
                </a:rPr>
                <a:t>Maintenance des installations mécaniques et électrotechniques : </a:t>
              </a:r>
              <a:r>
                <a:rPr lang="fr-FR" sz="1100" dirty="0">
                  <a:solidFill>
                    <a:schemeClr val="tx1"/>
                  </a:solidFill>
                  <a:latin typeface="Arial" panose="020B0604020202020204" pitchFamily="34" charset="0"/>
                  <a:cs typeface="Arial" panose="020B0604020202020204" pitchFamily="34" charset="0"/>
                </a:rPr>
                <a:t>travailler en sécurité dans un environnement électrique, etc.</a:t>
              </a:r>
            </a:p>
            <a:p>
              <a:pPr marL="171450" indent="-171450">
                <a:buFontTx/>
                <a:buChar char="-"/>
              </a:pPr>
              <a:r>
                <a:rPr lang="fr-FR" sz="1100" b="1" dirty="0">
                  <a:solidFill>
                    <a:schemeClr val="tx1"/>
                  </a:solidFill>
                  <a:latin typeface="Arial" panose="020B0604020202020204" pitchFamily="34" charset="0"/>
                  <a:cs typeface="Arial" panose="020B0604020202020204" pitchFamily="34" charset="0"/>
                </a:rPr>
                <a:t>Maintenance des installations mécaniques et électrotechniques : </a:t>
              </a:r>
              <a:r>
                <a:rPr lang="fr-FR" sz="1100" dirty="0">
                  <a:solidFill>
                    <a:schemeClr val="tx1"/>
                  </a:solidFill>
                  <a:latin typeface="Arial" panose="020B0604020202020204" pitchFamily="34" charset="0"/>
                  <a:cs typeface="Arial" panose="020B0604020202020204" pitchFamily="34" charset="0"/>
                </a:rPr>
                <a:t>entretien des vannes et épurateurs, travaux d’entretien courant, etc.</a:t>
              </a:r>
            </a:p>
            <a:p>
              <a:pPr marL="171450" indent="-171450">
                <a:buFontTx/>
                <a:buChar char="-"/>
              </a:pPr>
              <a:r>
                <a:rPr lang="fr-FR" sz="1100" b="1" dirty="0">
                  <a:solidFill>
                    <a:schemeClr val="tx1"/>
                  </a:solidFill>
                  <a:latin typeface="Arial" panose="020B0604020202020204" pitchFamily="34" charset="0"/>
                  <a:cs typeface="Arial" panose="020B0604020202020204" pitchFamily="34" charset="0"/>
                </a:rPr>
                <a:t>Sport</a:t>
              </a:r>
            </a:p>
            <a:p>
              <a:pPr marL="171450" indent="-171450">
                <a:buFontTx/>
                <a:buChar char="-"/>
              </a:pPr>
              <a:endParaRPr lang="fr-FR" sz="1100" b="1" dirty="0">
                <a:solidFill>
                  <a:schemeClr val="tx1"/>
                </a:solidFill>
                <a:latin typeface="Arial" panose="020B0604020202020204" pitchFamily="34" charset="0"/>
                <a:cs typeface="Arial" panose="020B0604020202020204" pitchFamily="34" charset="0"/>
              </a:endParaRPr>
            </a:p>
            <a:p>
              <a:r>
                <a:rPr lang="fr-FR" sz="1100" b="1" dirty="0">
                  <a:solidFill>
                    <a:schemeClr val="tx1"/>
                  </a:solidFill>
                  <a:latin typeface="Arial" panose="020B0604020202020204" pitchFamily="34" charset="0"/>
                  <a:cs typeface="Arial" panose="020B0604020202020204" pitchFamily="34" charset="0"/>
                </a:rPr>
                <a:t>+ Poursuite de l’apprentissage par compagnonnage au sein des ateliers du Service Logistique de la Marine (SLM)</a:t>
              </a:r>
            </a:p>
          </p:txBody>
        </p:sp>
        <p:grpSp>
          <p:nvGrpSpPr>
            <p:cNvPr id="51" name="Groupe 50"/>
            <p:cNvGrpSpPr>
              <a:grpSpLocks noChangeAspect="1"/>
            </p:cNvGrpSpPr>
            <p:nvPr/>
          </p:nvGrpSpPr>
          <p:grpSpPr>
            <a:xfrm>
              <a:off x="4818310" y="1446227"/>
              <a:ext cx="204788" cy="201623"/>
              <a:chOff x="4139952" y="3537974"/>
              <a:chExt cx="144016" cy="144016"/>
            </a:xfrm>
          </p:grpSpPr>
          <p:sp>
            <p:nvSpPr>
              <p:cNvPr id="52" name="Ellipse 51"/>
              <p:cNvSpPr/>
              <p:nvPr/>
            </p:nvSpPr>
            <p:spPr bwMode="auto">
              <a:xfrm>
                <a:off x="4139952" y="3537974"/>
                <a:ext cx="144016" cy="144016"/>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cxnSp>
            <p:nvCxnSpPr>
              <p:cNvPr id="53" name="Connecteur droit avec flèche 52"/>
              <p:cNvCxnSpPr/>
              <p:nvPr/>
            </p:nvCxnSpPr>
            <p:spPr bwMode="auto">
              <a:xfrm>
                <a:off x="4139952" y="3604700"/>
                <a:ext cx="108000" cy="0"/>
              </a:xfrm>
              <a:prstGeom prst="straightConnector1">
                <a:avLst/>
              </a:prstGeom>
              <a:solidFill>
                <a:srgbClr val="00B8FF"/>
              </a:solidFill>
              <a:ln w="9525" cap="flat" cmpd="sng" algn="ctr">
                <a:solidFill>
                  <a:schemeClr val="bg1"/>
                </a:solidFill>
                <a:prstDash val="solid"/>
                <a:round/>
                <a:headEnd type="none" w="med" len="med"/>
                <a:tailEnd type="arrow"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20" name="Rectangle 19">
            <a:hlinkClick r:id="rId4" action="ppaction://hlinksldjump"/>
          </p:cNvPr>
          <p:cNvSpPr/>
          <p:nvPr/>
        </p:nvSpPr>
        <p:spPr bwMode="auto">
          <a:xfrm>
            <a:off x="-2382" y="0"/>
            <a:ext cx="1054370" cy="261332"/>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ATNAV</a:t>
            </a:r>
          </a:p>
        </p:txBody>
      </p:sp>
      <p:sp>
        <p:nvSpPr>
          <p:cNvPr id="21" name="Rectangle 20">
            <a:hlinkClick r:id="rId5" action="ppaction://hlinksldjump"/>
          </p:cNvPr>
          <p:cNvSpPr/>
          <p:nvPr/>
        </p:nvSpPr>
        <p:spPr bwMode="auto">
          <a:xfrm>
            <a:off x="1053740" y="0"/>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Profil</a:t>
            </a:r>
          </a:p>
        </p:txBody>
      </p:sp>
      <p:sp>
        <p:nvSpPr>
          <p:cNvPr id="22" name="Rectangle 21">
            <a:hlinkClick r:id="rId6" action="ppaction://hlinksldjump"/>
          </p:cNvPr>
          <p:cNvSpPr/>
          <p:nvPr/>
        </p:nvSpPr>
        <p:spPr bwMode="auto">
          <a:xfrm>
            <a:off x="2100099" y="-830"/>
            <a:ext cx="1047411" cy="26130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Parcours de recrutement</a:t>
            </a:r>
          </a:p>
        </p:txBody>
      </p:sp>
      <p:sp>
        <p:nvSpPr>
          <p:cNvPr id="23" name="Rectangle 22">
            <a:hlinkClick r:id="rId7" action="ppaction://hlinksldjump"/>
          </p:cNvPr>
          <p:cNvSpPr/>
          <p:nvPr/>
        </p:nvSpPr>
        <p:spPr bwMode="auto">
          <a:xfrm>
            <a:off x="3147650" y="0"/>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Tests / DE</a:t>
            </a:r>
          </a:p>
        </p:txBody>
      </p:sp>
      <p:sp>
        <p:nvSpPr>
          <p:cNvPr id="24" name="Rectangle 23">
            <a:hlinkClick r:id="rId8" action="ppaction://hlinksldjump"/>
          </p:cNvPr>
          <p:cNvSpPr/>
          <p:nvPr/>
        </p:nvSpPr>
        <p:spPr bwMode="auto">
          <a:xfrm>
            <a:off x="4198790" y="0"/>
            <a:ext cx="1047411" cy="261331"/>
          </a:xfrm>
          <a:prstGeom prst="rect">
            <a:avLst/>
          </a:prstGeom>
          <a:solidFill>
            <a:srgbClr val="1D4159"/>
          </a:solid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b="1" dirty="0">
                <a:latin typeface="Arial" panose="020B0604020202020204" pitchFamily="34" charset="0"/>
                <a:cs typeface="Arial" panose="020B0604020202020204" pitchFamily="34" charset="0"/>
              </a:rPr>
              <a:t>Formation</a:t>
            </a:r>
          </a:p>
        </p:txBody>
      </p:sp>
      <p:sp>
        <p:nvSpPr>
          <p:cNvPr id="25" name="Rectangle 24">
            <a:hlinkClick r:id="rId9" action="ppaction://hlinksldjump"/>
          </p:cNvPr>
          <p:cNvSpPr/>
          <p:nvPr/>
        </p:nvSpPr>
        <p:spPr bwMode="auto">
          <a:xfrm>
            <a:off x="5242753" y="-830"/>
            <a:ext cx="1047411" cy="26216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Affectation</a:t>
            </a:r>
          </a:p>
        </p:txBody>
      </p:sp>
      <p:sp>
        <p:nvSpPr>
          <p:cNvPr id="26" name="Rectangle 25">
            <a:hlinkClick r:id="rId10" action="ppaction://hlinksldjump"/>
          </p:cNvPr>
          <p:cNvSpPr/>
          <p:nvPr/>
        </p:nvSpPr>
        <p:spPr bwMode="auto">
          <a:xfrm>
            <a:off x="6293389" y="0"/>
            <a:ext cx="1047411" cy="26216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En savoir +</a:t>
            </a:r>
          </a:p>
        </p:txBody>
      </p:sp>
      <p:sp>
        <p:nvSpPr>
          <p:cNvPr id="27" name="Rectangle 26">
            <a:hlinkClick r:id="rId11" action="ppaction://hlinksldjump"/>
          </p:cNvPr>
          <p:cNvSpPr/>
          <p:nvPr/>
        </p:nvSpPr>
        <p:spPr bwMode="auto">
          <a:xfrm>
            <a:off x="7337996" y="0"/>
            <a:ext cx="1047411" cy="26216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Parcours Marine</a:t>
            </a:r>
          </a:p>
        </p:txBody>
      </p:sp>
      <p:sp>
        <p:nvSpPr>
          <p:cNvPr id="31" name="Text Box 1">
            <a:extLst>
              <a:ext uri="{FF2B5EF4-FFF2-40B4-BE49-F238E27FC236}">
                <a16:creationId xmlns:a16="http://schemas.microsoft.com/office/drawing/2014/main" id="{F53A1DED-0A12-4414-8D1A-227CFA552ECF}"/>
              </a:ext>
            </a:extLst>
          </p:cNvPr>
          <p:cNvSpPr txBox="1">
            <a:spLocks noChangeArrowheads="1"/>
          </p:cNvSpPr>
          <p:nvPr/>
        </p:nvSpPr>
        <p:spPr bwMode="auto">
          <a:xfrm>
            <a:off x="455612" y="274639"/>
            <a:ext cx="8688388" cy="994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Lucida Sans Unicode" pitchFamily="34" charset="0"/>
                <a:cs typeface="Lucida Sans Unicode" pitchFamily="34"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Lucida Sans Unicode" pitchFamily="34" charset="0"/>
                <a:cs typeface="Lucida Sans Unicode" pitchFamily="34"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Lucida Sans Unicode" pitchFamily="34" charset="0"/>
                <a:cs typeface="Lucida Sans Unicode" pitchFamily="34"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9pPr>
          </a:lstStyle>
          <a:p>
            <a:pPr eaLnBrk="1" hangingPunct="1">
              <a:spcBef>
                <a:spcPct val="0"/>
              </a:spcBef>
              <a:buClrTx/>
              <a:buFontTx/>
              <a:buNone/>
            </a:pPr>
            <a:r>
              <a:rPr lang="fr-FR" altLang="fr-FR" sz="4000" dirty="0">
                <a:solidFill>
                  <a:schemeClr val="bg1"/>
                </a:solidFill>
                <a:latin typeface="Impact" pitchFamily="34" charset="0"/>
              </a:rPr>
              <a:t>Formation Quartier-Maître de la Flotte </a:t>
            </a:r>
            <a:r>
              <a:rPr lang="fr-FR" altLang="fr-FR" dirty="0">
                <a:solidFill>
                  <a:schemeClr val="bg1"/>
                </a:solidFill>
                <a:latin typeface="Impact" pitchFamily="34" charset="0"/>
              </a:rPr>
              <a:t>2/2</a:t>
            </a:r>
            <a:endParaRPr lang="fr-FR" altLang="fr-FR" sz="4000" dirty="0">
              <a:solidFill>
                <a:schemeClr val="bg1"/>
              </a:solidFill>
              <a:latin typeface="Impact" pitchFamily="34" charset="0"/>
            </a:endParaRPr>
          </a:p>
        </p:txBody>
      </p:sp>
      <p:pic>
        <p:nvPicPr>
          <p:cNvPr id="34" name="Image 33">
            <a:extLst>
              <a:ext uri="{FF2B5EF4-FFF2-40B4-BE49-F238E27FC236}">
                <a16:creationId xmlns:a16="http://schemas.microsoft.com/office/drawing/2014/main" id="{7D0F714B-C3E2-4F38-8A3E-4FB4906C899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13663" y="38521"/>
            <a:ext cx="200347" cy="200347"/>
          </a:xfrm>
          <a:prstGeom prst="rect">
            <a:avLst/>
          </a:prstGeom>
        </p:spPr>
      </p:pic>
      <p:sp>
        <p:nvSpPr>
          <p:cNvPr id="35" name="Rectangle 34">
            <a:hlinkClick r:id="rId13"/>
            <a:extLst>
              <a:ext uri="{FF2B5EF4-FFF2-40B4-BE49-F238E27FC236}">
                <a16:creationId xmlns:a16="http://schemas.microsoft.com/office/drawing/2014/main" id="{9D2E11B5-78C6-47DA-99AF-F789B7FC19C3}"/>
              </a:ext>
            </a:extLst>
          </p:cNvPr>
          <p:cNvSpPr/>
          <p:nvPr/>
        </p:nvSpPr>
        <p:spPr bwMode="auto">
          <a:xfrm>
            <a:off x="8385407" y="0"/>
            <a:ext cx="752585" cy="26047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fr-FR" sz="1200" dirty="0">
              <a:solidFill>
                <a:srgbClr val="214D6D"/>
              </a:solidFill>
              <a:latin typeface="Arial" panose="020B0604020202020204" pitchFamily="34" charset="0"/>
              <a:cs typeface="Arial" panose="020B0604020202020204" pitchFamily="34" charset="0"/>
            </a:endParaRPr>
          </a:p>
        </p:txBody>
      </p:sp>
      <p:pic>
        <p:nvPicPr>
          <p:cNvPr id="33" name="Image 32">
            <a:extLst>
              <a:ext uri="{FF2B5EF4-FFF2-40B4-BE49-F238E27FC236}">
                <a16:creationId xmlns:a16="http://schemas.microsoft.com/office/drawing/2014/main" id="{124B3DBB-71CE-1945-B7AF-0C524DCFED0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604448" y="6237312"/>
            <a:ext cx="460375" cy="563725"/>
          </a:xfrm>
          <a:prstGeom prst="rect">
            <a:avLst/>
          </a:prstGeom>
        </p:spPr>
      </p:pic>
      <p:pic>
        <p:nvPicPr>
          <p:cNvPr id="36" name="Image 35">
            <a:extLst>
              <a:ext uri="{FF2B5EF4-FFF2-40B4-BE49-F238E27FC236}">
                <a16:creationId xmlns:a16="http://schemas.microsoft.com/office/drawing/2014/main" id="{93216213-5EFA-4C4D-BEA2-4B55B0881AC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142321" y="6272326"/>
            <a:ext cx="421214" cy="563725"/>
          </a:xfrm>
          <a:prstGeom prst="rect">
            <a:avLst/>
          </a:prstGeom>
        </p:spPr>
      </p:pic>
      <p:pic>
        <p:nvPicPr>
          <p:cNvPr id="37" name="Image 36">
            <a:hlinkClick r:id="" action="ppaction://hlinkshowjump?jump=endshow"/>
            <a:extLst>
              <a:ext uri="{FF2B5EF4-FFF2-40B4-BE49-F238E27FC236}">
                <a16:creationId xmlns:a16="http://schemas.microsoft.com/office/drawing/2014/main" id="{45FD0CE9-715B-BE4B-AC02-C966E326EB1B}"/>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37875"/>
          <a:stretch/>
        </p:blipFill>
        <p:spPr>
          <a:xfrm>
            <a:off x="6994197" y="6620824"/>
            <a:ext cx="1071329" cy="176549"/>
          </a:xfrm>
          <a:prstGeom prst="rect">
            <a:avLst/>
          </a:prstGeom>
        </p:spPr>
      </p:pic>
      <p:pic>
        <p:nvPicPr>
          <p:cNvPr id="41" name="Image 40">
            <a:hlinkClick r:id="" action="ppaction://hlinkshowjump?jump=endshow"/>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10800000">
            <a:off x="54205" y="6547953"/>
            <a:ext cx="274047" cy="274047"/>
          </a:xfrm>
          <a:prstGeom prst="rect">
            <a:avLst/>
          </a:prstGeom>
        </p:spPr>
      </p:pic>
      <p:sp>
        <p:nvSpPr>
          <p:cNvPr id="42" name="ZoneTexte 41">
            <a:hlinkClick r:id="" action="ppaction://hlinkshowjump?jump=endshow"/>
          </p:cNvPr>
          <p:cNvSpPr txBox="1"/>
          <p:nvPr/>
        </p:nvSpPr>
        <p:spPr>
          <a:xfrm>
            <a:off x="320902" y="6549225"/>
            <a:ext cx="1152128" cy="276999"/>
          </a:xfrm>
          <a:prstGeom prst="rect">
            <a:avLst/>
          </a:prstGeom>
          <a:noFill/>
        </p:spPr>
        <p:txBody>
          <a:bodyPr wrap="square" rtlCol="0">
            <a:spAutoFit/>
          </a:bodyPr>
          <a:lstStyle/>
          <a:p>
            <a:r>
              <a:rPr lang="fr-FR" sz="1200" b="1" dirty="0" smtClean="0">
                <a:solidFill>
                  <a:srgbClr val="024794"/>
                </a:solidFill>
              </a:rPr>
              <a:t>RETOUR</a:t>
            </a:r>
            <a:endParaRPr lang="fr-FR" b="1" dirty="0">
              <a:solidFill>
                <a:srgbClr val="024794"/>
              </a:solidFill>
            </a:endParaRPr>
          </a:p>
        </p:txBody>
      </p:sp>
      <p:sp>
        <p:nvSpPr>
          <p:cNvPr id="43" name="Flèche gauche 42">
            <a:hlinkClick r:id="" action="ppaction://hlinkshowjump?jump=previousslide"/>
          </p:cNvPr>
          <p:cNvSpPr/>
          <p:nvPr/>
        </p:nvSpPr>
        <p:spPr bwMode="auto">
          <a:xfrm rot="10800000" flipH="1">
            <a:off x="7278083" y="6152348"/>
            <a:ext cx="503555" cy="395605"/>
          </a:xfrm>
          <a:prstGeom prst="leftArrow">
            <a:avLst/>
          </a:prstGeom>
          <a:solidFill>
            <a:srgbClr val="9C08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endParaRPr lang="fr-FR"/>
          </a:p>
        </p:txBody>
      </p:sp>
    </p:spTree>
    <p:extLst>
      <p:ext uri="{BB962C8B-B14F-4D97-AF65-F5344CB8AC3E}">
        <p14:creationId xmlns:p14="http://schemas.microsoft.com/office/powerpoint/2010/main" val="2034242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128">
            <a:extLst>
              <a:ext uri="{FF2B5EF4-FFF2-40B4-BE49-F238E27FC236}">
                <a16:creationId xmlns:a16="http://schemas.microsoft.com/office/drawing/2014/main" id="{C94A983C-6789-1A47-8175-A13337470648}"/>
              </a:ext>
            </a:extLst>
          </p:cNvPr>
          <p:cNvSpPr/>
          <p:nvPr/>
        </p:nvSpPr>
        <p:spPr bwMode="auto">
          <a:xfrm>
            <a:off x="0" y="6187317"/>
            <a:ext cx="9144000" cy="7920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sp>
        <p:nvSpPr>
          <p:cNvPr id="4" name="Text Box 1"/>
          <p:cNvSpPr txBox="1">
            <a:spLocks noChangeArrowheads="1"/>
          </p:cNvSpPr>
          <p:nvPr/>
        </p:nvSpPr>
        <p:spPr bwMode="auto">
          <a:xfrm>
            <a:off x="455612" y="274639"/>
            <a:ext cx="8508875" cy="994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Lucida Sans Unicode" pitchFamily="34" charset="0"/>
                <a:cs typeface="Lucida Sans Unicode" pitchFamily="34"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Lucida Sans Unicode" pitchFamily="34" charset="0"/>
                <a:cs typeface="Lucida Sans Unicode" pitchFamily="34"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Lucida Sans Unicode" pitchFamily="34" charset="0"/>
                <a:cs typeface="Lucida Sans Unicode" pitchFamily="34"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9pPr>
          </a:lstStyle>
          <a:p>
            <a:pPr eaLnBrk="1" hangingPunct="1">
              <a:spcBef>
                <a:spcPct val="0"/>
              </a:spcBef>
              <a:buClrTx/>
              <a:buFontTx/>
              <a:buNone/>
            </a:pPr>
            <a:r>
              <a:rPr lang="fr-FR" altLang="fr-FR" sz="4000" dirty="0">
                <a:solidFill>
                  <a:schemeClr val="bg1"/>
                </a:solidFill>
                <a:latin typeface="Impact" pitchFamily="34" charset="0"/>
              </a:rPr>
              <a:t>CHAUD, quel métier en sortie de cours ?</a:t>
            </a:r>
          </a:p>
        </p:txBody>
      </p:sp>
      <p:sp>
        <p:nvSpPr>
          <p:cNvPr id="5" name="Text Box 1"/>
          <p:cNvSpPr txBox="1">
            <a:spLocks noChangeArrowheads="1"/>
          </p:cNvSpPr>
          <p:nvPr/>
        </p:nvSpPr>
        <p:spPr bwMode="auto">
          <a:xfrm>
            <a:off x="2357008" y="1725889"/>
            <a:ext cx="1368151" cy="79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Lucida Sans Unicode" pitchFamily="34" charset="0"/>
                <a:cs typeface="Lucida Sans Unicode" pitchFamily="34"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Lucida Sans Unicode" pitchFamily="34" charset="0"/>
                <a:cs typeface="Lucida Sans Unicode" pitchFamily="34"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Lucida Sans Unicode" pitchFamily="34" charset="0"/>
                <a:cs typeface="Lucida Sans Unicode" pitchFamily="34"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9pPr>
          </a:lstStyle>
          <a:p>
            <a:pPr eaLnBrk="1" hangingPunct="1">
              <a:spcBef>
                <a:spcPct val="0"/>
              </a:spcBef>
              <a:buClrTx/>
              <a:buFontTx/>
              <a:buNone/>
            </a:pPr>
            <a:r>
              <a:rPr lang="fr-FR" altLang="fr-FR" dirty="0">
                <a:solidFill>
                  <a:srgbClr val="92D050"/>
                </a:solidFill>
                <a:latin typeface="Impact" pitchFamily="34" charset="0"/>
              </a:rPr>
              <a:t>À terre</a:t>
            </a:r>
          </a:p>
        </p:txBody>
      </p:sp>
      <p:sp>
        <p:nvSpPr>
          <p:cNvPr id="6" name="Text Box 1"/>
          <p:cNvSpPr txBox="1">
            <a:spLocks noChangeArrowheads="1"/>
          </p:cNvSpPr>
          <p:nvPr/>
        </p:nvSpPr>
        <p:spPr bwMode="auto">
          <a:xfrm>
            <a:off x="6713666" y="1701697"/>
            <a:ext cx="1368151" cy="79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Lucida Sans Unicode" pitchFamily="34" charset="0"/>
                <a:cs typeface="Lucida Sans Unicode" pitchFamily="34"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Lucida Sans Unicode" pitchFamily="34" charset="0"/>
                <a:cs typeface="Lucida Sans Unicode" pitchFamily="34"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Lucida Sans Unicode" pitchFamily="34" charset="0"/>
                <a:cs typeface="Lucida Sans Unicode" pitchFamily="34"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9pPr>
          </a:lstStyle>
          <a:p>
            <a:pPr eaLnBrk="1" hangingPunct="1">
              <a:spcBef>
                <a:spcPct val="0"/>
              </a:spcBef>
              <a:buClrTx/>
              <a:buFontTx/>
              <a:buNone/>
            </a:pPr>
            <a:r>
              <a:rPr lang="fr-FR" altLang="fr-FR" dirty="0">
                <a:solidFill>
                  <a:srgbClr val="00B0F0"/>
                </a:solidFill>
                <a:latin typeface="Impact" pitchFamily="34" charset="0"/>
              </a:rPr>
              <a:t>En mer</a:t>
            </a:r>
          </a:p>
        </p:txBody>
      </p:sp>
      <p:cxnSp>
        <p:nvCxnSpPr>
          <p:cNvPr id="53" name="Connecteur droit 52">
            <a:extLst>
              <a:ext uri="{FF2B5EF4-FFF2-40B4-BE49-F238E27FC236}">
                <a16:creationId xmlns:a16="http://schemas.microsoft.com/office/drawing/2014/main" id="{38437C43-6334-0E4A-8DA8-8E4EB7E5AA4A}"/>
              </a:ext>
            </a:extLst>
          </p:cNvPr>
          <p:cNvCxnSpPr/>
          <p:nvPr/>
        </p:nvCxnSpPr>
        <p:spPr bwMode="auto">
          <a:xfrm>
            <a:off x="6146996" y="2064890"/>
            <a:ext cx="0" cy="237104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ZoneTexte 82">
            <a:extLst>
              <a:ext uri="{FF2B5EF4-FFF2-40B4-BE49-F238E27FC236}">
                <a16:creationId xmlns:a16="http://schemas.microsoft.com/office/drawing/2014/main" id="{B2F28821-2A29-504D-8856-6A8A76A5349D}"/>
              </a:ext>
            </a:extLst>
          </p:cNvPr>
          <p:cNvSpPr txBox="1"/>
          <p:nvPr/>
        </p:nvSpPr>
        <p:spPr>
          <a:xfrm>
            <a:off x="3007606" y="3250410"/>
            <a:ext cx="462484" cy="523220"/>
          </a:xfrm>
          <a:prstGeom prst="rect">
            <a:avLst/>
          </a:prstGeom>
          <a:noFill/>
        </p:spPr>
        <p:txBody>
          <a:bodyPr wrap="square" rtlCol="0">
            <a:spAutoFit/>
          </a:bodyPr>
          <a:lstStyle/>
          <a:p>
            <a:r>
              <a:rPr lang="fr-FR" sz="2800" b="1" dirty="0">
                <a:solidFill>
                  <a:srgbClr val="0E3978"/>
                </a:solidFill>
                <a:latin typeface="Arial Black" panose="020B0A04020102020204" pitchFamily="34" charset="0"/>
              </a:rPr>
              <a:t>+</a:t>
            </a:r>
            <a:endParaRPr lang="fr-FR" sz="1400" b="1" dirty="0">
              <a:solidFill>
                <a:srgbClr val="0E3978"/>
              </a:solidFill>
              <a:latin typeface="Arial Black" panose="020B0A04020102020204" pitchFamily="34" charset="0"/>
            </a:endParaRPr>
          </a:p>
        </p:txBody>
      </p:sp>
      <p:grpSp>
        <p:nvGrpSpPr>
          <p:cNvPr id="94" name="Groupe 93">
            <a:extLst>
              <a:ext uri="{FF2B5EF4-FFF2-40B4-BE49-F238E27FC236}">
                <a16:creationId xmlns:a16="http://schemas.microsoft.com/office/drawing/2014/main" id="{3289379F-728C-654D-9AE6-9EB9DB4FA3B8}"/>
              </a:ext>
            </a:extLst>
          </p:cNvPr>
          <p:cNvGrpSpPr/>
          <p:nvPr/>
        </p:nvGrpSpPr>
        <p:grpSpPr>
          <a:xfrm>
            <a:off x="6422418" y="2529151"/>
            <a:ext cx="2378715" cy="1832402"/>
            <a:chOff x="4665141" y="2435388"/>
            <a:chExt cx="2378715" cy="1832402"/>
          </a:xfrm>
        </p:grpSpPr>
        <p:sp>
          <p:nvSpPr>
            <p:cNvPr id="95" name="Rogner un rectangle à un seul coin 27">
              <a:extLst>
                <a:ext uri="{FF2B5EF4-FFF2-40B4-BE49-F238E27FC236}">
                  <a16:creationId xmlns:a16="http://schemas.microsoft.com/office/drawing/2014/main" id="{0EA15BFD-804E-144B-8DE5-6D49E2BCA84D}"/>
                </a:ext>
              </a:extLst>
            </p:cNvPr>
            <p:cNvSpPr/>
            <p:nvPr/>
          </p:nvSpPr>
          <p:spPr bwMode="auto">
            <a:xfrm>
              <a:off x="4665141" y="2442372"/>
              <a:ext cx="2378715" cy="1825418"/>
            </a:xfrm>
            <a:prstGeom prst="snip1Rect">
              <a:avLst>
                <a:gd name="adj" fmla="val 26919"/>
              </a:avLst>
            </a:prstGeom>
            <a:solidFill>
              <a:srgbClr val="C9CCD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dirty="0">
                <a:ln>
                  <a:noFill/>
                </a:ln>
                <a:solidFill>
                  <a:schemeClr val="bg1"/>
                </a:solidFill>
                <a:effectLst/>
                <a:latin typeface="Arial" charset="0"/>
              </a:endParaRPr>
            </a:p>
          </p:txBody>
        </p:sp>
        <p:sp>
          <p:nvSpPr>
            <p:cNvPr id="96" name="ZoneTexte 95">
              <a:extLst>
                <a:ext uri="{FF2B5EF4-FFF2-40B4-BE49-F238E27FC236}">
                  <a16:creationId xmlns:a16="http://schemas.microsoft.com/office/drawing/2014/main" id="{A7B76EA0-C501-874C-891D-76CC2B938DD8}"/>
                </a:ext>
              </a:extLst>
            </p:cNvPr>
            <p:cNvSpPr txBox="1"/>
            <p:nvPr/>
          </p:nvSpPr>
          <p:spPr>
            <a:xfrm>
              <a:off x="4737099" y="2435388"/>
              <a:ext cx="2156457" cy="923330"/>
            </a:xfrm>
            <a:prstGeom prst="rect">
              <a:avLst/>
            </a:prstGeom>
            <a:noFill/>
          </p:spPr>
          <p:txBody>
            <a:bodyPr wrap="square" rtlCol="0">
              <a:spAutoFit/>
            </a:bodyPr>
            <a:lstStyle/>
            <a:p>
              <a:r>
                <a:rPr lang="fr-FR" sz="1050" dirty="0">
                  <a:solidFill>
                    <a:schemeClr val="tx1"/>
                  </a:solidFill>
                  <a:latin typeface="Arial Black" panose="020B0A04020102020204" pitchFamily="34" charset="0"/>
                </a:rPr>
                <a:t>     </a:t>
              </a:r>
              <a:r>
                <a:rPr lang="fr-FR" sz="1400" b="1" dirty="0">
                  <a:solidFill>
                    <a:srgbClr val="0E3978"/>
                  </a:solidFill>
                  <a:latin typeface="Arial Black" panose="020B0A04020102020204" pitchFamily="34" charset="0"/>
                </a:rPr>
                <a:t>Cœur de métier</a:t>
              </a:r>
            </a:p>
            <a:p>
              <a:endParaRPr lang="fr-FR" sz="700" b="1" dirty="0">
                <a:solidFill>
                  <a:schemeClr val="tx1"/>
                </a:solidFill>
                <a:latin typeface="Arial" panose="020B0604020202020204" pitchFamily="34" charset="0"/>
                <a:cs typeface="Arial" panose="020B0604020202020204" pitchFamily="34" charset="0"/>
              </a:endParaRPr>
            </a:p>
            <a:p>
              <a:r>
                <a:rPr lang="fr-FR" sz="1100" dirty="0">
                  <a:solidFill>
                    <a:schemeClr val="tx2">
                      <a:lumMod val="75000"/>
                      <a:lumOff val="25000"/>
                    </a:schemeClr>
                  </a:solidFill>
                </a:rPr>
                <a:t>Travaux d’entretien et de réparations lors de missions opérationnelles</a:t>
              </a:r>
              <a:endParaRPr lang="fr-FR" sz="1100" dirty="0">
                <a:solidFill>
                  <a:schemeClr val="tx2">
                    <a:lumMod val="75000"/>
                    <a:lumOff val="25000"/>
                  </a:schemeClr>
                </a:solidFill>
                <a:latin typeface="Arial" panose="020B0604020202020204" pitchFamily="34" charset="0"/>
                <a:cs typeface="Arial" panose="020B0604020202020204" pitchFamily="34" charset="0"/>
              </a:endParaRPr>
            </a:p>
          </p:txBody>
        </p:sp>
        <p:grpSp>
          <p:nvGrpSpPr>
            <p:cNvPr id="97" name="Groupe 96">
              <a:extLst>
                <a:ext uri="{FF2B5EF4-FFF2-40B4-BE49-F238E27FC236}">
                  <a16:creationId xmlns:a16="http://schemas.microsoft.com/office/drawing/2014/main" id="{382C8959-18B4-0F49-BAB7-4C9AD9BF3511}"/>
                </a:ext>
              </a:extLst>
            </p:cNvPr>
            <p:cNvGrpSpPr>
              <a:grpSpLocks noChangeAspect="1"/>
            </p:cNvGrpSpPr>
            <p:nvPr/>
          </p:nvGrpSpPr>
          <p:grpSpPr>
            <a:xfrm>
              <a:off x="4775429" y="2494622"/>
              <a:ext cx="204788" cy="201623"/>
              <a:chOff x="4139952" y="3506846"/>
              <a:chExt cx="144016" cy="144016"/>
            </a:xfrm>
          </p:grpSpPr>
          <p:sp>
            <p:nvSpPr>
              <p:cNvPr id="98" name="Ellipse 97">
                <a:extLst>
                  <a:ext uri="{FF2B5EF4-FFF2-40B4-BE49-F238E27FC236}">
                    <a16:creationId xmlns:a16="http://schemas.microsoft.com/office/drawing/2014/main" id="{BBD9195F-3202-5C49-9E44-F54A01F29253}"/>
                  </a:ext>
                </a:extLst>
              </p:cNvPr>
              <p:cNvSpPr/>
              <p:nvPr/>
            </p:nvSpPr>
            <p:spPr bwMode="auto">
              <a:xfrm>
                <a:off x="4139952" y="3506846"/>
                <a:ext cx="144016" cy="144016"/>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cxnSp>
            <p:nvCxnSpPr>
              <p:cNvPr id="99" name="Connecteur droit avec flèche 98">
                <a:extLst>
                  <a:ext uri="{FF2B5EF4-FFF2-40B4-BE49-F238E27FC236}">
                    <a16:creationId xmlns:a16="http://schemas.microsoft.com/office/drawing/2014/main" id="{A37C5B0E-38C9-1F41-8D03-38104363A198}"/>
                  </a:ext>
                </a:extLst>
              </p:cNvPr>
              <p:cNvCxnSpPr/>
              <p:nvPr/>
            </p:nvCxnSpPr>
            <p:spPr bwMode="auto">
              <a:xfrm>
                <a:off x="4139952" y="3573572"/>
                <a:ext cx="108000" cy="0"/>
              </a:xfrm>
              <a:prstGeom prst="straightConnector1">
                <a:avLst/>
              </a:prstGeom>
              <a:solidFill>
                <a:srgbClr val="00B8FF"/>
              </a:solidFill>
              <a:ln w="9525" cap="flat" cmpd="sng" algn="ctr">
                <a:solidFill>
                  <a:schemeClr val="bg1"/>
                </a:solidFill>
                <a:prstDash val="solid"/>
                <a:round/>
                <a:headEnd type="none" w="med" len="med"/>
                <a:tailEnd type="arrow"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7" name="Groupe 6">
            <a:extLst>
              <a:ext uri="{FF2B5EF4-FFF2-40B4-BE49-F238E27FC236}">
                <a16:creationId xmlns:a16="http://schemas.microsoft.com/office/drawing/2014/main" id="{FCB70F3B-AEF2-7E4D-91D6-F134D133E198}"/>
              </a:ext>
            </a:extLst>
          </p:cNvPr>
          <p:cNvGrpSpPr/>
          <p:nvPr/>
        </p:nvGrpSpPr>
        <p:grpSpPr>
          <a:xfrm>
            <a:off x="528527" y="2534148"/>
            <a:ext cx="2512557" cy="1834983"/>
            <a:chOff x="364751" y="2222635"/>
            <a:chExt cx="2512557" cy="1834983"/>
          </a:xfrm>
        </p:grpSpPr>
        <p:sp>
          <p:nvSpPr>
            <p:cNvPr id="101" name="Rogner un rectangle à un seul coin 27">
              <a:extLst>
                <a:ext uri="{FF2B5EF4-FFF2-40B4-BE49-F238E27FC236}">
                  <a16:creationId xmlns:a16="http://schemas.microsoft.com/office/drawing/2014/main" id="{A0E7B54B-3AE0-C74B-A300-7683AF256968}"/>
                </a:ext>
              </a:extLst>
            </p:cNvPr>
            <p:cNvSpPr/>
            <p:nvPr/>
          </p:nvSpPr>
          <p:spPr bwMode="auto">
            <a:xfrm>
              <a:off x="380956" y="2226347"/>
              <a:ext cx="2473686" cy="1831271"/>
            </a:xfrm>
            <a:prstGeom prst="snip1Rect">
              <a:avLst>
                <a:gd name="adj" fmla="val 26919"/>
              </a:avLst>
            </a:prstGeom>
            <a:solidFill>
              <a:srgbClr val="C9CCD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dirty="0">
                <a:ln>
                  <a:noFill/>
                </a:ln>
                <a:solidFill>
                  <a:schemeClr val="bg1"/>
                </a:solidFill>
                <a:effectLst/>
                <a:latin typeface="Arial" charset="0"/>
              </a:endParaRPr>
            </a:p>
          </p:txBody>
        </p:sp>
        <p:sp>
          <p:nvSpPr>
            <p:cNvPr id="102" name="ZoneTexte 101">
              <a:extLst>
                <a:ext uri="{FF2B5EF4-FFF2-40B4-BE49-F238E27FC236}">
                  <a16:creationId xmlns:a16="http://schemas.microsoft.com/office/drawing/2014/main" id="{CDB7DC07-C8C0-0843-B688-8CE0C89B8693}"/>
                </a:ext>
              </a:extLst>
            </p:cNvPr>
            <p:cNvSpPr txBox="1"/>
            <p:nvPr/>
          </p:nvSpPr>
          <p:spPr>
            <a:xfrm>
              <a:off x="364751" y="2222635"/>
              <a:ext cx="2512557" cy="1831271"/>
            </a:xfrm>
            <a:prstGeom prst="rect">
              <a:avLst/>
            </a:prstGeom>
            <a:noFill/>
          </p:spPr>
          <p:txBody>
            <a:bodyPr wrap="square" rtlCol="0">
              <a:spAutoFit/>
            </a:bodyPr>
            <a:lstStyle/>
            <a:p>
              <a:r>
                <a:rPr lang="fr-FR" sz="1050" dirty="0">
                  <a:solidFill>
                    <a:schemeClr val="tx1"/>
                  </a:solidFill>
                  <a:latin typeface="Arial Black" panose="020B0A04020102020204" pitchFamily="34" charset="0"/>
                </a:rPr>
                <a:t>       </a:t>
              </a:r>
              <a:r>
                <a:rPr lang="fr-FR" sz="1400" b="1" dirty="0">
                  <a:solidFill>
                    <a:srgbClr val="0E3978"/>
                  </a:solidFill>
                  <a:latin typeface="Arial Black" panose="020B0A04020102020204" pitchFamily="34" charset="0"/>
                </a:rPr>
                <a:t>Cœur de métier</a:t>
              </a:r>
            </a:p>
            <a:p>
              <a:r>
                <a:rPr lang="fr-FR" sz="1100" dirty="0">
                  <a:solidFill>
                    <a:schemeClr val="tx2">
                      <a:lumMod val="75000"/>
                      <a:lumOff val="25000"/>
                    </a:schemeClr>
                  </a:solidFill>
                </a:rPr>
                <a:t>Le chaudronnier naval est chargé des différents travaux de tôlerie et de découpes d’éléments métalliques. </a:t>
              </a:r>
            </a:p>
            <a:p>
              <a:r>
                <a:rPr lang="fr-FR" sz="1100" dirty="0">
                  <a:solidFill>
                    <a:schemeClr val="tx2">
                      <a:lumMod val="75000"/>
                      <a:lumOff val="25000"/>
                    </a:schemeClr>
                  </a:solidFill>
                </a:rPr>
                <a:t>Il peut également effectuer des assemblages via divers procédés et exerce son activité en atelier ou directement à bord des bâtiments de la Marine selon la nature des travaux demandés.</a:t>
              </a:r>
            </a:p>
          </p:txBody>
        </p:sp>
        <p:grpSp>
          <p:nvGrpSpPr>
            <p:cNvPr id="103" name="Groupe 102">
              <a:extLst>
                <a:ext uri="{FF2B5EF4-FFF2-40B4-BE49-F238E27FC236}">
                  <a16:creationId xmlns:a16="http://schemas.microsoft.com/office/drawing/2014/main" id="{FC08A50A-5B1B-B64C-BC91-7F5A79D28C28}"/>
                </a:ext>
              </a:extLst>
            </p:cNvPr>
            <p:cNvGrpSpPr>
              <a:grpSpLocks noChangeAspect="1"/>
            </p:cNvGrpSpPr>
            <p:nvPr/>
          </p:nvGrpSpPr>
          <p:grpSpPr>
            <a:xfrm>
              <a:off x="434155" y="2276871"/>
              <a:ext cx="204788" cy="201623"/>
              <a:chOff x="4139952" y="3505613"/>
              <a:chExt cx="144016" cy="144016"/>
            </a:xfrm>
          </p:grpSpPr>
          <p:sp>
            <p:nvSpPr>
              <p:cNvPr id="104" name="Ellipse 103">
                <a:extLst>
                  <a:ext uri="{FF2B5EF4-FFF2-40B4-BE49-F238E27FC236}">
                    <a16:creationId xmlns:a16="http://schemas.microsoft.com/office/drawing/2014/main" id="{BD494A14-2D2A-E54E-91CE-9D510C91047D}"/>
                  </a:ext>
                </a:extLst>
              </p:cNvPr>
              <p:cNvSpPr/>
              <p:nvPr/>
            </p:nvSpPr>
            <p:spPr bwMode="auto">
              <a:xfrm>
                <a:off x="4139952" y="3505613"/>
                <a:ext cx="144016" cy="144016"/>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cxnSp>
            <p:nvCxnSpPr>
              <p:cNvPr id="105" name="Connecteur droit avec flèche 104">
                <a:extLst>
                  <a:ext uri="{FF2B5EF4-FFF2-40B4-BE49-F238E27FC236}">
                    <a16:creationId xmlns:a16="http://schemas.microsoft.com/office/drawing/2014/main" id="{0417EC1D-D63A-C942-B576-5275279E47A3}"/>
                  </a:ext>
                </a:extLst>
              </p:cNvPr>
              <p:cNvCxnSpPr/>
              <p:nvPr/>
            </p:nvCxnSpPr>
            <p:spPr bwMode="auto">
              <a:xfrm>
                <a:off x="4139952" y="3572340"/>
                <a:ext cx="108000" cy="0"/>
              </a:xfrm>
              <a:prstGeom prst="straightConnector1">
                <a:avLst/>
              </a:prstGeom>
              <a:solidFill>
                <a:srgbClr val="00B8FF"/>
              </a:solidFill>
              <a:ln w="9525" cap="flat" cmpd="sng" algn="ctr">
                <a:solidFill>
                  <a:schemeClr val="bg1"/>
                </a:solidFill>
                <a:prstDash val="solid"/>
                <a:round/>
                <a:headEnd type="none" w="med" len="med"/>
                <a:tailEnd type="arrow"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23" name="Groupe 122">
            <a:extLst>
              <a:ext uri="{FF2B5EF4-FFF2-40B4-BE49-F238E27FC236}">
                <a16:creationId xmlns:a16="http://schemas.microsoft.com/office/drawing/2014/main" id="{3B9CCAFB-6990-8F42-8718-80A3B06A70A4}"/>
              </a:ext>
            </a:extLst>
          </p:cNvPr>
          <p:cNvGrpSpPr/>
          <p:nvPr/>
        </p:nvGrpSpPr>
        <p:grpSpPr>
          <a:xfrm>
            <a:off x="3470090" y="2532419"/>
            <a:ext cx="2676906" cy="1831270"/>
            <a:chOff x="377387" y="2226348"/>
            <a:chExt cx="2676906" cy="1831270"/>
          </a:xfrm>
        </p:grpSpPr>
        <p:sp>
          <p:nvSpPr>
            <p:cNvPr id="124" name="Rogner un rectangle à un seul coin 27">
              <a:extLst>
                <a:ext uri="{FF2B5EF4-FFF2-40B4-BE49-F238E27FC236}">
                  <a16:creationId xmlns:a16="http://schemas.microsoft.com/office/drawing/2014/main" id="{53A7ED95-EB72-F745-8609-21361896EF3D}"/>
                </a:ext>
              </a:extLst>
            </p:cNvPr>
            <p:cNvSpPr/>
            <p:nvPr/>
          </p:nvSpPr>
          <p:spPr bwMode="auto">
            <a:xfrm>
              <a:off x="380956" y="2226348"/>
              <a:ext cx="2473686" cy="1831270"/>
            </a:xfrm>
            <a:prstGeom prst="snip1Rect">
              <a:avLst>
                <a:gd name="adj" fmla="val 26919"/>
              </a:avLst>
            </a:prstGeom>
            <a:solidFill>
              <a:srgbClr val="C9CCD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dirty="0">
                <a:ln>
                  <a:noFill/>
                </a:ln>
                <a:solidFill>
                  <a:schemeClr val="bg1"/>
                </a:solidFill>
                <a:effectLst/>
                <a:latin typeface="Arial" charset="0"/>
              </a:endParaRPr>
            </a:p>
          </p:txBody>
        </p:sp>
        <p:sp>
          <p:nvSpPr>
            <p:cNvPr id="125" name="ZoneTexte 124">
              <a:extLst>
                <a:ext uri="{FF2B5EF4-FFF2-40B4-BE49-F238E27FC236}">
                  <a16:creationId xmlns:a16="http://schemas.microsoft.com/office/drawing/2014/main" id="{1594E159-2C62-3B48-B085-E4563E765052}"/>
                </a:ext>
              </a:extLst>
            </p:cNvPr>
            <p:cNvSpPr txBox="1"/>
            <p:nvPr/>
          </p:nvSpPr>
          <p:spPr>
            <a:xfrm>
              <a:off x="377387" y="2241010"/>
              <a:ext cx="2676906" cy="1092607"/>
            </a:xfrm>
            <a:prstGeom prst="rect">
              <a:avLst/>
            </a:prstGeom>
            <a:noFill/>
          </p:spPr>
          <p:txBody>
            <a:bodyPr wrap="square" rtlCol="0">
              <a:spAutoFit/>
            </a:bodyPr>
            <a:lstStyle/>
            <a:p>
              <a:r>
                <a:rPr lang="fr-FR" sz="1050" dirty="0">
                  <a:solidFill>
                    <a:schemeClr val="tx1"/>
                  </a:solidFill>
                  <a:latin typeface="Arial Black" panose="020B0A04020102020204" pitchFamily="34" charset="0"/>
                </a:rPr>
                <a:t>       </a:t>
              </a:r>
              <a:r>
                <a:rPr lang="fr-FR" sz="1400" b="1" dirty="0">
                  <a:solidFill>
                    <a:srgbClr val="0E3978"/>
                  </a:solidFill>
                  <a:latin typeface="Arial Black" panose="020B0A04020102020204" pitchFamily="34" charset="0"/>
                </a:rPr>
                <a:t>Fonction annexes</a:t>
              </a:r>
            </a:p>
            <a:p>
              <a:endParaRPr lang="fr-FR" sz="700" b="1" dirty="0">
                <a:solidFill>
                  <a:schemeClr val="tx1"/>
                </a:solidFill>
                <a:latin typeface="Arial" panose="020B0604020202020204" pitchFamily="34" charset="0"/>
                <a:cs typeface="Arial" panose="020B0604020202020204" pitchFamily="34" charset="0"/>
              </a:endParaRPr>
            </a:p>
            <a:p>
              <a:r>
                <a:rPr lang="fr-FR" sz="1100" dirty="0">
                  <a:solidFill>
                    <a:schemeClr val="tx2">
                      <a:lumMod val="75000"/>
                      <a:lumOff val="25000"/>
                    </a:schemeClr>
                  </a:solidFill>
                </a:rPr>
                <a:t>Astreinte technique</a:t>
              </a:r>
            </a:p>
            <a:p>
              <a:r>
                <a:rPr lang="fr-FR" sz="1100" dirty="0">
                  <a:solidFill>
                    <a:schemeClr val="tx2">
                      <a:lumMod val="75000"/>
                      <a:lumOff val="25000"/>
                    </a:schemeClr>
                  </a:solidFill>
                </a:rPr>
                <a:t>Entretien de l’outil industriel</a:t>
              </a:r>
            </a:p>
            <a:p>
              <a:r>
                <a:rPr lang="fr-FR" sz="1100" dirty="0">
                  <a:solidFill>
                    <a:schemeClr val="tx2">
                      <a:lumMod val="75000"/>
                      <a:lumOff val="25000"/>
                    </a:schemeClr>
                  </a:solidFill>
                </a:rPr>
                <a:t>Devoirs du militaire</a:t>
              </a:r>
            </a:p>
            <a:p>
              <a:endParaRPr lang="fr-FR" sz="1100" dirty="0">
                <a:solidFill>
                  <a:schemeClr val="tx2">
                    <a:lumMod val="75000"/>
                    <a:lumOff val="25000"/>
                  </a:schemeClr>
                </a:solidFill>
                <a:highlight>
                  <a:srgbClr val="FFFF00"/>
                </a:highlight>
              </a:endParaRPr>
            </a:p>
          </p:txBody>
        </p:sp>
        <p:grpSp>
          <p:nvGrpSpPr>
            <p:cNvPr id="126" name="Groupe 125">
              <a:extLst>
                <a:ext uri="{FF2B5EF4-FFF2-40B4-BE49-F238E27FC236}">
                  <a16:creationId xmlns:a16="http://schemas.microsoft.com/office/drawing/2014/main" id="{888A5993-9DDD-1540-B45C-DB755C5B3AC3}"/>
                </a:ext>
              </a:extLst>
            </p:cNvPr>
            <p:cNvGrpSpPr>
              <a:grpSpLocks noChangeAspect="1"/>
            </p:cNvGrpSpPr>
            <p:nvPr/>
          </p:nvGrpSpPr>
          <p:grpSpPr>
            <a:xfrm>
              <a:off x="434155" y="2282315"/>
              <a:ext cx="204788" cy="201623"/>
              <a:chOff x="4139952" y="3509501"/>
              <a:chExt cx="144016" cy="144016"/>
            </a:xfrm>
          </p:grpSpPr>
          <p:sp>
            <p:nvSpPr>
              <p:cNvPr id="127" name="Ellipse 126">
                <a:extLst>
                  <a:ext uri="{FF2B5EF4-FFF2-40B4-BE49-F238E27FC236}">
                    <a16:creationId xmlns:a16="http://schemas.microsoft.com/office/drawing/2014/main" id="{E541A19F-71F4-5849-A7B6-B6920C661F2A}"/>
                  </a:ext>
                </a:extLst>
              </p:cNvPr>
              <p:cNvSpPr/>
              <p:nvPr/>
            </p:nvSpPr>
            <p:spPr bwMode="auto">
              <a:xfrm>
                <a:off x="4139952" y="3509501"/>
                <a:ext cx="144016" cy="144016"/>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cxnSp>
            <p:nvCxnSpPr>
              <p:cNvPr id="128" name="Connecteur droit avec flèche 127">
                <a:extLst>
                  <a:ext uri="{FF2B5EF4-FFF2-40B4-BE49-F238E27FC236}">
                    <a16:creationId xmlns:a16="http://schemas.microsoft.com/office/drawing/2014/main" id="{478BE2EC-6415-5A4E-BE4A-F6CC57A0CB2D}"/>
                  </a:ext>
                </a:extLst>
              </p:cNvPr>
              <p:cNvCxnSpPr/>
              <p:nvPr/>
            </p:nvCxnSpPr>
            <p:spPr bwMode="auto">
              <a:xfrm>
                <a:off x="4139952" y="3576227"/>
                <a:ext cx="108000" cy="0"/>
              </a:xfrm>
              <a:prstGeom prst="straightConnector1">
                <a:avLst/>
              </a:prstGeom>
              <a:solidFill>
                <a:srgbClr val="00B8FF"/>
              </a:solidFill>
              <a:ln w="9525" cap="flat" cmpd="sng" algn="ctr">
                <a:solidFill>
                  <a:schemeClr val="bg1"/>
                </a:solidFill>
                <a:prstDash val="solid"/>
                <a:round/>
                <a:headEnd type="none" w="med" len="med"/>
                <a:tailEnd type="arrow"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cxnSp>
        <p:nvCxnSpPr>
          <p:cNvPr id="75" name="Connecteur droit avec flèche 74">
            <a:extLst>
              <a:ext uri="{FF2B5EF4-FFF2-40B4-BE49-F238E27FC236}">
                <a16:creationId xmlns:a16="http://schemas.microsoft.com/office/drawing/2014/main" id="{6D7220FF-26B3-2C4D-849A-AC1B4CE8D475}"/>
              </a:ext>
            </a:extLst>
          </p:cNvPr>
          <p:cNvCxnSpPr>
            <a:cxnSpLocks/>
          </p:cNvCxnSpPr>
          <p:nvPr/>
        </p:nvCxnSpPr>
        <p:spPr bwMode="auto">
          <a:xfrm>
            <a:off x="1969854" y="5786433"/>
            <a:ext cx="6780654" cy="0"/>
          </a:xfrm>
          <a:prstGeom prst="straightConnector1">
            <a:avLst/>
          </a:prstGeom>
          <a:solidFill>
            <a:srgbClr val="00B8FF"/>
          </a:solidFill>
          <a:ln w="53975" cap="flat" cmpd="sng" algn="ctr">
            <a:solidFill>
              <a:schemeClr val="tx2">
                <a:lumMod val="75000"/>
                <a:lumOff val="2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ZoneTexte 77">
            <a:extLst>
              <a:ext uri="{FF2B5EF4-FFF2-40B4-BE49-F238E27FC236}">
                <a16:creationId xmlns:a16="http://schemas.microsoft.com/office/drawing/2014/main" id="{0ECC492B-7F49-614C-9898-F1012AECC422}"/>
              </a:ext>
            </a:extLst>
          </p:cNvPr>
          <p:cNvSpPr txBox="1"/>
          <p:nvPr/>
        </p:nvSpPr>
        <p:spPr>
          <a:xfrm>
            <a:off x="445754" y="5614223"/>
            <a:ext cx="1270434" cy="369332"/>
          </a:xfrm>
          <a:prstGeom prst="rect">
            <a:avLst/>
          </a:prstGeom>
          <a:noFill/>
        </p:spPr>
        <p:txBody>
          <a:bodyPr wrap="square" rtlCol="0">
            <a:spAutoFit/>
          </a:bodyPr>
          <a:lstStyle/>
          <a:p>
            <a:r>
              <a:rPr lang="fr-FR" b="1" dirty="0">
                <a:solidFill>
                  <a:srgbClr val="0E3978"/>
                </a:solidFill>
              </a:rPr>
              <a:t>Noah</a:t>
            </a:r>
          </a:p>
        </p:txBody>
      </p:sp>
      <p:sp>
        <p:nvSpPr>
          <p:cNvPr id="84" name="Ellipse 83">
            <a:extLst>
              <a:ext uri="{FF2B5EF4-FFF2-40B4-BE49-F238E27FC236}">
                <a16:creationId xmlns:a16="http://schemas.microsoft.com/office/drawing/2014/main" id="{AD92DA04-02DA-F748-988D-03F9AAE35A10}"/>
              </a:ext>
            </a:extLst>
          </p:cNvPr>
          <p:cNvSpPr/>
          <p:nvPr/>
        </p:nvSpPr>
        <p:spPr bwMode="auto">
          <a:xfrm>
            <a:off x="6590268" y="5717595"/>
            <a:ext cx="144016" cy="144016"/>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highlight>
                <a:srgbClr val="FFFF00"/>
              </a:highlight>
              <a:latin typeface="Arial" charset="0"/>
            </a:endParaRPr>
          </a:p>
        </p:txBody>
      </p:sp>
      <p:sp>
        <p:nvSpPr>
          <p:cNvPr id="90" name="ZoneTexte 89">
            <a:extLst>
              <a:ext uri="{FF2B5EF4-FFF2-40B4-BE49-F238E27FC236}">
                <a16:creationId xmlns:a16="http://schemas.microsoft.com/office/drawing/2014/main" id="{87CAD626-BD5F-7640-9754-4C3FBE8E8165}"/>
              </a:ext>
            </a:extLst>
          </p:cNvPr>
          <p:cNvSpPr txBox="1"/>
          <p:nvPr/>
        </p:nvSpPr>
        <p:spPr>
          <a:xfrm>
            <a:off x="2845854" y="5912623"/>
            <a:ext cx="1728190" cy="276999"/>
          </a:xfrm>
          <a:prstGeom prst="rect">
            <a:avLst/>
          </a:prstGeom>
          <a:noFill/>
        </p:spPr>
        <p:txBody>
          <a:bodyPr wrap="square" rtlCol="0">
            <a:spAutoFit/>
          </a:bodyPr>
          <a:lstStyle/>
          <a:p>
            <a:r>
              <a:rPr lang="fr-FR" sz="1200" dirty="0">
                <a:solidFill>
                  <a:schemeClr val="tx2">
                    <a:lumMod val="75000"/>
                    <a:lumOff val="25000"/>
                  </a:schemeClr>
                </a:solidFill>
              </a:rPr>
              <a:t>2 ans en SLM à Brest</a:t>
            </a:r>
          </a:p>
        </p:txBody>
      </p:sp>
      <p:sp>
        <p:nvSpPr>
          <p:cNvPr id="110" name="ZoneTexte 109">
            <a:extLst>
              <a:ext uri="{FF2B5EF4-FFF2-40B4-BE49-F238E27FC236}">
                <a16:creationId xmlns:a16="http://schemas.microsoft.com/office/drawing/2014/main" id="{4066EA48-FDC9-074B-8EFE-2EDD0F61D7CD}"/>
              </a:ext>
            </a:extLst>
          </p:cNvPr>
          <p:cNvSpPr txBox="1"/>
          <p:nvPr/>
        </p:nvSpPr>
        <p:spPr>
          <a:xfrm>
            <a:off x="4430028" y="4660946"/>
            <a:ext cx="1844331" cy="430887"/>
          </a:xfrm>
          <a:prstGeom prst="rect">
            <a:avLst/>
          </a:prstGeom>
          <a:solidFill>
            <a:srgbClr val="C9CCD5"/>
          </a:solidFill>
        </p:spPr>
        <p:txBody>
          <a:bodyPr wrap="square" rtlCol="0">
            <a:spAutoFit/>
          </a:bodyPr>
          <a:lstStyle/>
          <a:p>
            <a:r>
              <a:rPr lang="fr-FR" sz="1100" dirty="0">
                <a:solidFill>
                  <a:schemeClr val="tx2">
                    <a:lumMod val="75000"/>
                    <a:lumOff val="25000"/>
                  </a:schemeClr>
                </a:solidFill>
              </a:rPr>
              <a:t>Attribution du BAT sur titre après 2 mentions validées</a:t>
            </a:r>
          </a:p>
        </p:txBody>
      </p:sp>
      <p:sp>
        <p:nvSpPr>
          <p:cNvPr id="111" name="ZoneTexte 110">
            <a:extLst>
              <a:ext uri="{FF2B5EF4-FFF2-40B4-BE49-F238E27FC236}">
                <a16:creationId xmlns:a16="http://schemas.microsoft.com/office/drawing/2014/main" id="{42F27A3B-1A8F-1546-9679-4B45C41C82ED}"/>
              </a:ext>
            </a:extLst>
          </p:cNvPr>
          <p:cNvSpPr txBox="1"/>
          <p:nvPr/>
        </p:nvSpPr>
        <p:spPr>
          <a:xfrm>
            <a:off x="5510148" y="5871136"/>
            <a:ext cx="1214039" cy="461665"/>
          </a:xfrm>
          <a:prstGeom prst="rect">
            <a:avLst/>
          </a:prstGeom>
          <a:noFill/>
        </p:spPr>
        <p:txBody>
          <a:bodyPr wrap="square" rtlCol="0">
            <a:spAutoFit/>
          </a:bodyPr>
          <a:lstStyle/>
          <a:p>
            <a:r>
              <a:rPr lang="fr-FR" sz="1200" dirty="0">
                <a:solidFill>
                  <a:schemeClr val="tx2">
                    <a:lumMod val="75000"/>
                    <a:lumOff val="25000"/>
                  </a:schemeClr>
                </a:solidFill>
              </a:rPr>
              <a:t>6 ans en SLM à Toulon</a:t>
            </a:r>
          </a:p>
        </p:txBody>
      </p:sp>
      <p:sp>
        <p:nvSpPr>
          <p:cNvPr id="112" name="ZoneTexte 111">
            <a:extLst>
              <a:ext uri="{FF2B5EF4-FFF2-40B4-BE49-F238E27FC236}">
                <a16:creationId xmlns:a16="http://schemas.microsoft.com/office/drawing/2014/main" id="{1DCC3276-32D8-3541-84A1-805152DDA2A7}"/>
              </a:ext>
            </a:extLst>
          </p:cNvPr>
          <p:cNvSpPr txBox="1"/>
          <p:nvPr/>
        </p:nvSpPr>
        <p:spPr>
          <a:xfrm>
            <a:off x="6823072" y="5851801"/>
            <a:ext cx="1783420" cy="461665"/>
          </a:xfrm>
          <a:prstGeom prst="rect">
            <a:avLst/>
          </a:prstGeom>
          <a:noFill/>
        </p:spPr>
        <p:txBody>
          <a:bodyPr wrap="square" rtlCol="0">
            <a:spAutoFit/>
          </a:bodyPr>
          <a:lstStyle/>
          <a:p>
            <a:r>
              <a:rPr lang="fr-FR" sz="1200" dirty="0">
                <a:solidFill>
                  <a:schemeClr val="tx2">
                    <a:lumMod val="75000"/>
                    <a:lumOff val="25000"/>
                  </a:schemeClr>
                </a:solidFill>
              </a:rPr>
              <a:t>Depuis 3 ans sur la base navale de Tahiti</a:t>
            </a:r>
          </a:p>
        </p:txBody>
      </p:sp>
      <p:cxnSp>
        <p:nvCxnSpPr>
          <p:cNvPr id="113" name="Connecteur droit 112">
            <a:extLst>
              <a:ext uri="{FF2B5EF4-FFF2-40B4-BE49-F238E27FC236}">
                <a16:creationId xmlns:a16="http://schemas.microsoft.com/office/drawing/2014/main" id="{C8B28AEB-E509-D449-9D9A-5647CDA024AA}"/>
              </a:ext>
            </a:extLst>
          </p:cNvPr>
          <p:cNvCxnSpPr>
            <a:cxnSpLocks/>
          </p:cNvCxnSpPr>
          <p:nvPr/>
        </p:nvCxnSpPr>
        <p:spPr bwMode="auto">
          <a:xfrm>
            <a:off x="5360181" y="5180328"/>
            <a:ext cx="0" cy="491998"/>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ZoneTexte 113">
            <a:extLst>
              <a:ext uri="{FF2B5EF4-FFF2-40B4-BE49-F238E27FC236}">
                <a16:creationId xmlns:a16="http://schemas.microsoft.com/office/drawing/2014/main" id="{34F5C552-6FEA-9D4A-A572-57CB5235F5B9}"/>
              </a:ext>
            </a:extLst>
          </p:cNvPr>
          <p:cNvSpPr txBox="1"/>
          <p:nvPr/>
        </p:nvSpPr>
        <p:spPr>
          <a:xfrm>
            <a:off x="1357226" y="5138115"/>
            <a:ext cx="1165275" cy="461665"/>
          </a:xfrm>
          <a:prstGeom prst="rect">
            <a:avLst/>
          </a:prstGeom>
          <a:noFill/>
        </p:spPr>
        <p:txBody>
          <a:bodyPr wrap="square" rtlCol="0">
            <a:spAutoFit/>
          </a:bodyPr>
          <a:lstStyle/>
          <a:p>
            <a:r>
              <a:rPr lang="fr-FR" sz="1200" dirty="0">
                <a:solidFill>
                  <a:srgbClr val="C00000"/>
                </a:solidFill>
              </a:rPr>
              <a:t>Sortie de FEM MOMACHINE</a:t>
            </a:r>
          </a:p>
        </p:txBody>
      </p:sp>
      <p:sp>
        <p:nvSpPr>
          <p:cNvPr id="115" name="Ellipse 114">
            <a:extLst>
              <a:ext uri="{FF2B5EF4-FFF2-40B4-BE49-F238E27FC236}">
                <a16:creationId xmlns:a16="http://schemas.microsoft.com/office/drawing/2014/main" id="{1A3B100C-3DBC-3A4A-BEDC-AF3F7C914C94}"/>
              </a:ext>
            </a:extLst>
          </p:cNvPr>
          <p:cNvSpPr/>
          <p:nvPr/>
        </p:nvSpPr>
        <p:spPr bwMode="auto">
          <a:xfrm>
            <a:off x="5438140" y="5719123"/>
            <a:ext cx="144016" cy="144016"/>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highlight>
                <a:srgbClr val="FFFF00"/>
              </a:highlight>
              <a:latin typeface="Arial" charset="0"/>
            </a:endParaRPr>
          </a:p>
        </p:txBody>
      </p:sp>
      <p:sp>
        <p:nvSpPr>
          <p:cNvPr id="116" name="ZoneTexte 115">
            <a:extLst>
              <a:ext uri="{FF2B5EF4-FFF2-40B4-BE49-F238E27FC236}">
                <a16:creationId xmlns:a16="http://schemas.microsoft.com/office/drawing/2014/main" id="{404BADF4-2C9A-B541-9351-1CDD1505B362}"/>
              </a:ext>
            </a:extLst>
          </p:cNvPr>
          <p:cNvSpPr txBox="1"/>
          <p:nvPr/>
        </p:nvSpPr>
        <p:spPr>
          <a:xfrm>
            <a:off x="2857225" y="4994099"/>
            <a:ext cx="924731" cy="461665"/>
          </a:xfrm>
          <a:prstGeom prst="rect">
            <a:avLst/>
          </a:prstGeom>
          <a:noFill/>
        </p:spPr>
        <p:txBody>
          <a:bodyPr wrap="square" rtlCol="0">
            <a:spAutoFit/>
          </a:bodyPr>
          <a:lstStyle/>
          <a:p>
            <a:r>
              <a:rPr lang="fr-FR" sz="1200" dirty="0">
                <a:solidFill>
                  <a:srgbClr val="C00000"/>
                </a:solidFill>
              </a:rPr>
              <a:t>Mention – Tuyau</a:t>
            </a:r>
          </a:p>
        </p:txBody>
      </p:sp>
      <p:cxnSp>
        <p:nvCxnSpPr>
          <p:cNvPr id="117" name="Connecteur droit 116">
            <a:extLst>
              <a:ext uri="{FF2B5EF4-FFF2-40B4-BE49-F238E27FC236}">
                <a16:creationId xmlns:a16="http://schemas.microsoft.com/office/drawing/2014/main" id="{4274B452-FB54-7F4D-903B-80273487E935}"/>
              </a:ext>
            </a:extLst>
          </p:cNvPr>
          <p:cNvCxnSpPr/>
          <p:nvPr/>
        </p:nvCxnSpPr>
        <p:spPr bwMode="auto">
          <a:xfrm>
            <a:off x="3260788" y="5449605"/>
            <a:ext cx="0" cy="173512"/>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ZoneTexte 117">
            <a:extLst>
              <a:ext uri="{FF2B5EF4-FFF2-40B4-BE49-F238E27FC236}">
                <a16:creationId xmlns:a16="http://schemas.microsoft.com/office/drawing/2014/main" id="{6B4072CD-4570-3747-8061-19CC5ED09C0C}"/>
              </a:ext>
            </a:extLst>
          </p:cNvPr>
          <p:cNvSpPr txBox="1"/>
          <p:nvPr/>
        </p:nvSpPr>
        <p:spPr>
          <a:xfrm>
            <a:off x="3784799" y="5207224"/>
            <a:ext cx="1601861" cy="276999"/>
          </a:xfrm>
          <a:prstGeom prst="rect">
            <a:avLst/>
          </a:prstGeom>
          <a:noFill/>
        </p:spPr>
        <p:txBody>
          <a:bodyPr wrap="square" rtlCol="0">
            <a:spAutoFit/>
          </a:bodyPr>
          <a:lstStyle/>
          <a:p>
            <a:r>
              <a:rPr lang="fr-FR" sz="1200" dirty="0">
                <a:solidFill>
                  <a:srgbClr val="C00000"/>
                </a:solidFill>
              </a:rPr>
              <a:t>Mention – Soudure</a:t>
            </a:r>
          </a:p>
        </p:txBody>
      </p:sp>
      <p:cxnSp>
        <p:nvCxnSpPr>
          <p:cNvPr id="119" name="Connecteur droit 118">
            <a:extLst>
              <a:ext uri="{FF2B5EF4-FFF2-40B4-BE49-F238E27FC236}">
                <a16:creationId xmlns:a16="http://schemas.microsoft.com/office/drawing/2014/main" id="{C6B61089-8684-F945-9D12-0CBC10B90BCA}"/>
              </a:ext>
            </a:extLst>
          </p:cNvPr>
          <p:cNvCxnSpPr/>
          <p:nvPr/>
        </p:nvCxnSpPr>
        <p:spPr bwMode="auto">
          <a:xfrm>
            <a:off x="4502036" y="5435535"/>
            <a:ext cx="0" cy="173512"/>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Ellipse 50">
            <a:extLst>
              <a:ext uri="{FF2B5EF4-FFF2-40B4-BE49-F238E27FC236}">
                <a16:creationId xmlns:a16="http://schemas.microsoft.com/office/drawing/2014/main" id="{1A3B100C-3DBC-3A4A-BEDC-AF3F7C914C94}"/>
              </a:ext>
            </a:extLst>
          </p:cNvPr>
          <p:cNvSpPr/>
          <p:nvPr/>
        </p:nvSpPr>
        <p:spPr bwMode="auto">
          <a:xfrm>
            <a:off x="1867855" y="5707785"/>
            <a:ext cx="144016" cy="144016"/>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highlight>
                <a:srgbClr val="FFFF00"/>
              </a:highlight>
              <a:latin typeface="Arial" charset="0"/>
            </a:endParaRPr>
          </a:p>
        </p:txBody>
      </p:sp>
      <p:sp>
        <p:nvSpPr>
          <p:cNvPr id="63" name="Rectangle 62">
            <a:hlinkClick r:id="rId3" action="ppaction://hlinksldjump"/>
          </p:cNvPr>
          <p:cNvSpPr/>
          <p:nvPr/>
        </p:nvSpPr>
        <p:spPr bwMode="auto">
          <a:xfrm>
            <a:off x="-2382" y="0"/>
            <a:ext cx="1054370" cy="261332"/>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ATNAV</a:t>
            </a:r>
          </a:p>
        </p:txBody>
      </p:sp>
      <p:sp>
        <p:nvSpPr>
          <p:cNvPr id="64" name="Rectangle 63">
            <a:hlinkClick r:id="rId4" action="ppaction://hlinksldjump"/>
          </p:cNvPr>
          <p:cNvSpPr/>
          <p:nvPr/>
        </p:nvSpPr>
        <p:spPr bwMode="auto">
          <a:xfrm>
            <a:off x="1053740" y="0"/>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Profil</a:t>
            </a:r>
          </a:p>
        </p:txBody>
      </p:sp>
      <p:sp>
        <p:nvSpPr>
          <p:cNvPr id="65" name="Rectangle 64">
            <a:hlinkClick r:id="rId5" action="ppaction://hlinksldjump"/>
          </p:cNvPr>
          <p:cNvSpPr/>
          <p:nvPr/>
        </p:nvSpPr>
        <p:spPr bwMode="auto">
          <a:xfrm>
            <a:off x="2100099" y="-830"/>
            <a:ext cx="1047411" cy="26130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Parcours de recrutement</a:t>
            </a:r>
          </a:p>
        </p:txBody>
      </p:sp>
      <p:sp>
        <p:nvSpPr>
          <p:cNvPr id="66" name="Rectangle 65">
            <a:hlinkClick r:id="rId6" action="ppaction://hlinksldjump"/>
          </p:cNvPr>
          <p:cNvSpPr/>
          <p:nvPr/>
        </p:nvSpPr>
        <p:spPr bwMode="auto">
          <a:xfrm>
            <a:off x="3147650" y="0"/>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Tests / DE</a:t>
            </a:r>
          </a:p>
        </p:txBody>
      </p:sp>
      <p:sp>
        <p:nvSpPr>
          <p:cNvPr id="67" name="Rectangle 66">
            <a:hlinkClick r:id="rId7" action="ppaction://hlinksldjump"/>
          </p:cNvPr>
          <p:cNvSpPr/>
          <p:nvPr/>
        </p:nvSpPr>
        <p:spPr bwMode="auto">
          <a:xfrm>
            <a:off x="4198790" y="0"/>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dirty="0">
                <a:solidFill>
                  <a:srgbClr val="32597A"/>
                </a:solidFill>
                <a:latin typeface="Arial" panose="020B0604020202020204" pitchFamily="34" charset="0"/>
                <a:cs typeface="Arial" panose="020B0604020202020204" pitchFamily="34" charset="0"/>
              </a:rPr>
              <a:t>Formation</a:t>
            </a:r>
          </a:p>
        </p:txBody>
      </p:sp>
      <p:sp>
        <p:nvSpPr>
          <p:cNvPr id="68" name="Rectangle 67">
            <a:hlinkClick r:id="rId8" action="ppaction://hlinksldjump"/>
          </p:cNvPr>
          <p:cNvSpPr/>
          <p:nvPr/>
        </p:nvSpPr>
        <p:spPr bwMode="auto">
          <a:xfrm>
            <a:off x="5242753" y="-830"/>
            <a:ext cx="1047411" cy="262161"/>
          </a:xfrm>
          <a:prstGeom prst="rect">
            <a:avLst/>
          </a:prstGeom>
          <a:solidFill>
            <a:srgbClr val="1D4159"/>
          </a:solid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b="1" dirty="0">
                <a:latin typeface="Arial" panose="020B0604020202020204" pitchFamily="34" charset="0"/>
                <a:cs typeface="Arial" panose="020B0604020202020204" pitchFamily="34" charset="0"/>
              </a:rPr>
              <a:t>Affectation</a:t>
            </a:r>
          </a:p>
        </p:txBody>
      </p:sp>
      <p:sp>
        <p:nvSpPr>
          <p:cNvPr id="69" name="Rectangle 68">
            <a:hlinkClick r:id="rId9" action="ppaction://hlinksldjump"/>
          </p:cNvPr>
          <p:cNvSpPr/>
          <p:nvPr/>
        </p:nvSpPr>
        <p:spPr bwMode="auto">
          <a:xfrm>
            <a:off x="6293389" y="0"/>
            <a:ext cx="1047411" cy="26216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En savoir +</a:t>
            </a:r>
          </a:p>
        </p:txBody>
      </p:sp>
      <p:sp>
        <p:nvSpPr>
          <p:cNvPr id="70" name="Rectangle 69">
            <a:hlinkClick r:id="rId10" action="ppaction://hlinksldjump"/>
          </p:cNvPr>
          <p:cNvSpPr/>
          <p:nvPr/>
        </p:nvSpPr>
        <p:spPr bwMode="auto">
          <a:xfrm>
            <a:off x="7337996" y="0"/>
            <a:ext cx="1047411" cy="26216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Parcours Marine</a:t>
            </a:r>
          </a:p>
        </p:txBody>
      </p:sp>
      <p:sp>
        <p:nvSpPr>
          <p:cNvPr id="73" name="Rectangle 72">
            <a:hlinkClick r:id="rId8" action="ppaction://hlinksldjump"/>
          </p:cNvPr>
          <p:cNvSpPr/>
          <p:nvPr/>
        </p:nvSpPr>
        <p:spPr bwMode="auto">
          <a:xfrm>
            <a:off x="2100099" y="1221669"/>
            <a:ext cx="1054370" cy="261332"/>
          </a:xfrm>
          <a:prstGeom prst="rect">
            <a:avLst/>
          </a:prstGeom>
          <a:solidFill>
            <a:srgbClr val="C00000"/>
          </a:solid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b="1" dirty="0">
                <a:latin typeface="Arial" panose="020B0604020202020204" pitchFamily="34" charset="0"/>
                <a:cs typeface="Arial" panose="020B0604020202020204" pitchFamily="34" charset="0"/>
              </a:rPr>
              <a:t>CHAUD</a:t>
            </a:r>
          </a:p>
        </p:txBody>
      </p:sp>
      <p:sp>
        <p:nvSpPr>
          <p:cNvPr id="74" name="Rectangle 73">
            <a:hlinkClick r:id="rId11" action="ppaction://hlinksldjump"/>
          </p:cNvPr>
          <p:cNvSpPr/>
          <p:nvPr/>
        </p:nvSpPr>
        <p:spPr bwMode="auto">
          <a:xfrm>
            <a:off x="3156221" y="1221669"/>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dirty="0">
                <a:solidFill>
                  <a:srgbClr val="C00000"/>
                </a:solidFill>
                <a:latin typeface="Arial" panose="020B0604020202020204" pitchFamily="34" charset="0"/>
                <a:cs typeface="Arial" panose="020B0604020202020204" pitchFamily="34" charset="0"/>
              </a:rPr>
              <a:t>PRODUC</a:t>
            </a:r>
          </a:p>
        </p:txBody>
      </p:sp>
      <p:sp>
        <p:nvSpPr>
          <p:cNvPr id="76" name="Rectangle 75">
            <a:hlinkClick r:id="rId12" action="ppaction://hlinksldjump"/>
          </p:cNvPr>
          <p:cNvSpPr/>
          <p:nvPr/>
        </p:nvSpPr>
        <p:spPr bwMode="auto">
          <a:xfrm>
            <a:off x="4202580" y="1220839"/>
            <a:ext cx="1047411" cy="26130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dirty="0">
                <a:solidFill>
                  <a:srgbClr val="C00000"/>
                </a:solidFill>
                <a:latin typeface="Arial" panose="020B0604020202020204" pitchFamily="34" charset="0"/>
                <a:cs typeface="Arial" panose="020B0604020202020204" pitchFamily="34" charset="0"/>
              </a:rPr>
              <a:t>COMPO</a:t>
            </a:r>
          </a:p>
        </p:txBody>
      </p:sp>
      <p:sp>
        <p:nvSpPr>
          <p:cNvPr id="77" name="Rectangle 76">
            <a:hlinkClick r:id="rId13" action="ppaction://hlinksldjump"/>
          </p:cNvPr>
          <p:cNvSpPr/>
          <p:nvPr/>
        </p:nvSpPr>
        <p:spPr bwMode="auto">
          <a:xfrm>
            <a:off x="5250131" y="1221669"/>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dirty="0">
                <a:solidFill>
                  <a:srgbClr val="C00000"/>
                </a:solidFill>
                <a:latin typeface="Arial" panose="020B0604020202020204" pitchFamily="34" charset="0"/>
                <a:cs typeface="Arial" panose="020B0604020202020204" pitchFamily="34" charset="0"/>
              </a:rPr>
              <a:t>ELESY</a:t>
            </a:r>
          </a:p>
        </p:txBody>
      </p:sp>
      <p:sp>
        <p:nvSpPr>
          <p:cNvPr id="79" name="Rectangle 78">
            <a:hlinkClick r:id="rId14" action="ppaction://hlinksldjump"/>
          </p:cNvPr>
          <p:cNvSpPr/>
          <p:nvPr/>
        </p:nvSpPr>
        <p:spPr bwMode="auto">
          <a:xfrm>
            <a:off x="6301271" y="1221669"/>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dirty="0">
                <a:solidFill>
                  <a:srgbClr val="C00000"/>
                </a:solidFill>
                <a:latin typeface="Arial" panose="020B0604020202020204" pitchFamily="34" charset="0"/>
                <a:cs typeface="Arial" panose="020B0604020202020204" pitchFamily="34" charset="0"/>
              </a:rPr>
              <a:t>MECSY</a:t>
            </a:r>
          </a:p>
        </p:txBody>
      </p:sp>
      <p:pic>
        <p:nvPicPr>
          <p:cNvPr id="80" name="Image 79">
            <a:extLst>
              <a:ext uri="{FF2B5EF4-FFF2-40B4-BE49-F238E27FC236}">
                <a16:creationId xmlns:a16="http://schemas.microsoft.com/office/drawing/2014/main" id="{DC22F3D9-5914-434F-97F6-1C0328DD606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40188" y="1582691"/>
            <a:ext cx="176373" cy="176373"/>
          </a:xfrm>
          <a:prstGeom prst="rect">
            <a:avLst/>
          </a:prstGeom>
        </p:spPr>
      </p:pic>
      <p:sp>
        <p:nvSpPr>
          <p:cNvPr id="81" name="Rogner un rectangle à un seul coin 21">
            <a:extLst>
              <a:ext uri="{FF2B5EF4-FFF2-40B4-BE49-F238E27FC236}">
                <a16:creationId xmlns:a16="http://schemas.microsoft.com/office/drawing/2014/main" id="{DA6F73EC-A9AD-4624-A078-743D17E36C16}"/>
              </a:ext>
            </a:extLst>
          </p:cNvPr>
          <p:cNvSpPr/>
          <p:nvPr/>
        </p:nvSpPr>
        <p:spPr bwMode="auto">
          <a:xfrm>
            <a:off x="1000348" y="1507091"/>
            <a:ext cx="7480601" cy="307088"/>
          </a:xfrm>
          <a:prstGeom prst="snip1Rect">
            <a:avLst>
              <a:gd name="adj" fmla="val 26919"/>
            </a:avLst>
          </a:prstGeom>
          <a:noFill/>
          <a:ln w="38100"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1200" dirty="0">
              <a:solidFill>
                <a:schemeClr val="tx2">
                  <a:lumMod val="75000"/>
                  <a:lumOff val="25000"/>
                </a:schemeClr>
              </a:solidFill>
            </a:endParaRPr>
          </a:p>
        </p:txBody>
      </p:sp>
      <p:sp>
        <p:nvSpPr>
          <p:cNvPr id="82" name="ZoneTexte 81">
            <a:extLst>
              <a:ext uri="{FF2B5EF4-FFF2-40B4-BE49-F238E27FC236}">
                <a16:creationId xmlns:a16="http://schemas.microsoft.com/office/drawing/2014/main" id="{1B9B98FD-893D-4E3F-9F28-550241DE9A4E}"/>
              </a:ext>
            </a:extLst>
          </p:cNvPr>
          <p:cNvSpPr txBox="1"/>
          <p:nvPr/>
        </p:nvSpPr>
        <p:spPr>
          <a:xfrm>
            <a:off x="1356218" y="1535135"/>
            <a:ext cx="7340761" cy="276999"/>
          </a:xfrm>
          <a:prstGeom prst="rect">
            <a:avLst/>
          </a:prstGeom>
          <a:noFill/>
        </p:spPr>
        <p:txBody>
          <a:bodyPr wrap="square" rtlCol="0">
            <a:spAutoFit/>
          </a:bodyPr>
          <a:lstStyle/>
          <a:p>
            <a:pPr algn="ctr"/>
            <a:r>
              <a:rPr lang="fr-FR" sz="1200" dirty="0">
                <a:solidFill>
                  <a:schemeClr val="tx2">
                    <a:lumMod val="75000"/>
                    <a:lumOff val="25000"/>
                  </a:schemeClr>
                </a:solidFill>
              </a:rPr>
              <a:t>Un cursus scolaire dans la branche technique des </a:t>
            </a:r>
            <a:r>
              <a:rPr lang="fr-FR" sz="1200" u="sng" dirty="0">
                <a:solidFill>
                  <a:schemeClr val="tx2">
                    <a:lumMod val="75000"/>
                    <a:lumOff val="25000"/>
                  </a:schemeClr>
                </a:solidFill>
              </a:rPr>
              <a:t>structures métalliques </a:t>
            </a:r>
            <a:r>
              <a:rPr lang="fr-FR" sz="1200" dirty="0">
                <a:solidFill>
                  <a:schemeClr val="tx2">
                    <a:lumMod val="75000"/>
                    <a:lumOff val="25000"/>
                  </a:schemeClr>
                </a:solidFill>
              </a:rPr>
              <a:t>est </a:t>
            </a:r>
            <a:r>
              <a:rPr lang="fr-FR" sz="1200" b="1" dirty="0">
                <a:solidFill>
                  <a:schemeClr val="tx2">
                    <a:lumMod val="75000"/>
                    <a:lumOff val="25000"/>
                  </a:schemeClr>
                </a:solidFill>
              </a:rPr>
              <a:t>fortement recommandé</a:t>
            </a:r>
          </a:p>
        </p:txBody>
      </p:sp>
      <p:pic>
        <p:nvPicPr>
          <p:cNvPr id="62" name="Image 61">
            <a:extLst>
              <a:ext uri="{FF2B5EF4-FFF2-40B4-BE49-F238E27FC236}">
                <a16:creationId xmlns:a16="http://schemas.microsoft.com/office/drawing/2014/main" id="{7D0F714B-C3E2-4F38-8A3E-4FB4906C899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713663" y="38521"/>
            <a:ext cx="200347" cy="200347"/>
          </a:xfrm>
          <a:prstGeom prst="rect">
            <a:avLst/>
          </a:prstGeom>
        </p:spPr>
      </p:pic>
      <p:sp>
        <p:nvSpPr>
          <p:cNvPr id="85" name="Rectangle 84">
            <a:hlinkClick r:id="rId17"/>
            <a:extLst>
              <a:ext uri="{FF2B5EF4-FFF2-40B4-BE49-F238E27FC236}">
                <a16:creationId xmlns:a16="http://schemas.microsoft.com/office/drawing/2014/main" id="{9D2E11B5-78C6-47DA-99AF-F789B7FC19C3}"/>
              </a:ext>
            </a:extLst>
          </p:cNvPr>
          <p:cNvSpPr/>
          <p:nvPr/>
        </p:nvSpPr>
        <p:spPr bwMode="auto">
          <a:xfrm>
            <a:off x="8385407" y="0"/>
            <a:ext cx="752585" cy="26047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fr-FR" sz="1200" dirty="0">
              <a:solidFill>
                <a:srgbClr val="214D6D"/>
              </a:solidFill>
              <a:latin typeface="Arial" panose="020B0604020202020204" pitchFamily="34" charset="0"/>
              <a:cs typeface="Arial" panose="020B0604020202020204" pitchFamily="34" charset="0"/>
            </a:endParaRPr>
          </a:p>
        </p:txBody>
      </p:sp>
      <p:pic>
        <p:nvPicPr>
          <p:cNvPr id="86" name="Image 85">
            <a:extLst>
              <a:ext uri="{FF2B5EF4-FFF2-40B4-BE49-F238E27FC236}">
                <a16:creationId xmlns:a16="http://schemas.microsoft.com/office/drawing/2014/main" id="{124B3DBB-71CE-1945-B7AF-0C524DCFED0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604448" y="6237312"/>
            <a:ext cx="460375" cy="563725"/>
          </a:xfrm>
          <a:prstGeom prst="rect">
            <a:avLst/>
          </a:prstGeom>
        </p:spPr>
      </p:pic>
      <p:pic>
        <p:nvPicPr>
          <p:cNvPr id="87" name="Image 86">
            <a:extLst>
              <a:ext uri="{FF2B5EF4-FFF2-40B4-BE49-F238E27FC236}">
                <a16:creationId xmlns:a16="http://schemas.microsoft.com/office/drawing/2014/main" id="{93216213-5EFA-4C4D-BEA2-4B55B0881AC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142321" y="6272326"/>
            <a:ext cx="421214" cy="563725"/>
          </a:xfrm>
          <a:prstGeom prst="rect">
            <a:avLst/>
          </a:prstGeom>
        </p:spPr>
      </p:pic>
      <p:pic>
        <p:nvPicPr>
          <p:cNvPr id="88" name="Image 87">
            <a:hlinkClick r:id="" action="ppaction://hlinkshowjump?jump=endshow"/>
            <a:extLst>
              <a:ext uri="{FF2B5EF4-FFF2-40B4-BE49-F238E27FC236}">
                <a16:creationId xmlns:a16="http://schemas.microsoft.com/office/drawing/2014/main" id="{45FD0CE9-715B-BE4B-AC02-C966E326EB1B}"/>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t="37875"/>
          <a:stretch/>
        </p:blipFill>
        <p:spPr>
          <a:xfrm>
            <a:off x="6994197" y="6620824"/>
            <a:ext cx="1071329" cy="176549"/>
          </a:xfrm>
          <a:prstGeom prst="rect">
            <a:avLst/>
          </a:prstGeom>
        </p:spPr>
      </p:pic>
      <p:pic>
        <p:nvPicPr>
          <p:cNvPr id="89" name="Image 88">
            <a:hlinkClick r:id="" action="ppaction://hlinkshowjump?jump=endshow"/>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rot="10800000">
            <a:off x="54205" y="6547953"/>
            <a:ext cx="274047" cy="274047"/>
          </a:xfrm>
          <a:prstGeom prst="rect">
            <a:avLst/>
          </a:prstGeom>
        </p:spPr>
      </p:pic>
      <p:sp>
        <p:nvSpPr>
          <p:cNvPr id="91" name="ZoneTexte 90">
            <a:hlinkClick r:id="" action="ppaction://hlinkshowjump?jump=endshow"/>
          </p:cNvPr>
          <p:cNvSpPr txBox="1"/>
          <p:nvPr/>
        </p:nvSpPr>
        <p:spPr>
          <a:xfrm>
            <a:off x="320902" y="6549225"/>
            <a:ext cx="1152128" cy="276999"/>
          </a:xfrm>
          <a:prstGeom prst="rect">
            <a:avLst/>
          </a:prstGeom>
          <a:noFill/>
        </p:spPr>
        <p:txBody>
          <a:bodyPr wrap="square" rtlCol="0">
            <a:spAutoFit/>
          </a:bodyPr>
          <a:lstStyle/>
          <a:p>
            <a:r>
              <a:rPr lang="fr-FR" sz="1200" b="1" dirty="0" smtClean="0">
                <a:solidFill>
                  <a:srgbClr val="024794"/>
                </a:solidFill>
              </a:rPr>
              <a:t>RETOUR</a:t>
            </a:r>
            <a:endParaRPr lang="fr-FR" b="1" dirty="0">
              <a:solidFill>
                <a:srgbClr val="024794"/>
              </a:solidFill>
            </a:endParaRPr>
          </a:p>
        </p:txBody>
      </p:sp>
    </p:spTree>
    <p:extLst>
      <p:ext uri="{BB962C8B-B14F-4D97-AF65-F5344CB8AC3E}">
        <p14:creationId xmlns:p14="http://schemas.microsoft.com/office/powerpoint/2010/main" val="66983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128">
            <a:extLst>
              <a:ext uri="{FF2B5EF4-FFF2-40B4-BE49-F238E27FC236}">
                <a16:creationId xmlns:a16="http://schemas.microsoft.com/office/drawing/2014/main" id="{C94A983C-6789-1A47-8175-A13337470648}"/>
              </a:ext>
            </a:extLst>
          </p:cNvPr>
          <p:cNvSpPr/>
          <p:nvPr/>
        </p:nvSpPr>
        <p:spPr bwMode="auto">
          <a:xfrm>
            <a:off x="-2382" y="6080111"/>
            <a:ext cx="9144000" cy="7920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sp>
        <p:nvSpPr>
          <p:cNvPr id="4" name="Text Box 1"/>
          <p:cNvSpPr txBox="1">
            <a:spLocks noChangeArrowheads="1"/>
          </p:cNvSpPr>
          <p:nvPr/>
        </p:nvSpPr>
        <p:spPr bwMode="auto">
          <a:xfrm>
            <a:off x="455612" y="274639"/>
            <a:ext cx="8686006" cy="994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Lucida Sans Unicode" pitchFamily="34" charset="0"/>
                <a:cs typeface="Lucida Sans Unicode" pitchFamily="34"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Lucida Sans Unicode" pitchFamily="34" charset="0"/>
                <a:cs typeface="Lucida Sans Unicode" pitchFamily="34"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Lucida Sans Unicode" pitchFamily="34" charset="0"/>
                <a:cs typeface="Lucida Sans Unicode" pitchFamily="34"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9pPr>
          </a:lstStyle>
          <a:p>
            <a:pPr eaLnBrk="1" hangingPunct="1">
              <a:spcBef>
                <a:spcPct val="0"/>
              </a:spcBef>
              <a:buClrTx/>
              <a:buFontTx/>
              <a:buNone/>
            </a:pPr>
            <a:r>
              <a:rPr lang="fr-FR" altLang="fr-FR" sz="4000" dirty="0">
                <a:solidFill>
                  <a:schemeClr val="bg1"/>
                </a:solidFill>
                <a:latin typeface="Impact" pitchFamily="34" charset="0"/>
              </a:rPr>
              <a:t>PRODUC, quel métier en sortie de cours ?</a:t>
            </a:r>
          </a:p>
        </p:txBody>
      </p:sp>
      <p:sp>
        <p:nvSpPr>
          <p:cNvPr id="83" name="ZoneTexte 82">
            <a:extLst>
              <a:ext uri="{FF2B5EF4-FFF2-40B4-BE49-F238E27FC236}">
                <a16:creationId xmlns:a16="http://schemas.microsoft.com/office/drawing/2014/main" id="{B2F28821-2A29-504D-8856-6A8A76A5349D}"/>
              </a:ext>
            </a:extLst>
          </p:cNvPr>
          <p:cNvSpPr txBox="1"/>
          <p:nvPr/>
        </p:nvSpPr>
        <p:spPr>
          <a:xfrm>
            <a:off x="2994595" y="3187469"/>
            <a:ext cx="462484" cy="523220"/>
          </a:xfrm>
          <a:prstGeom prst="rect">
            <a:avLst/>
          </a:prstGeom>
          <a:noFill/>
        </p:spPr>
        <p:txBody>
          <a:bodyPr wrap="square" rtlCol="0">
            <a:spAutoFit/>
          </a:bodyPr>
          <a:lstStyle/>
          <a:p>
            <a:r>
              <a:rPr lang="fr-FR" sz="2800" b="1" dirty="0">
                <a:solidFill>
                  <a:srgbClr val="0E3978"/>
                </a:solidFill>
                <a:latin typeface="Arial Black" panose="020B0A04020102020204" pitchFamily="34" charset="0"/>
              </a:rPr>
              <a:t>+</a:t>
            </a:r>
            <a:endParaRPr lang="fr-FR" sz="1400" b="1" dirty="0">
              <a:solidFill>
                <a:srgbClr val="0E3978"/>
              </a:solidFill>
              <a:latin typeface="Arial Black" panose="020B0A04020102020204" pitchFamily="34" charset="0"/>
            </a:endParaRPr>
          </a:p>
        </p:txBody>
      </p:sp>
      <p:grpSp>
        <p:nvGrpSpPr>
          <p:cNvPr id="94" name="Groupe 93">
            <a:extLst>
              <a:ext uri="{FF2B5EF4-FFF2-40B4-BE49-F238E27FC236}">
                <a16:creationId xmlns:a16="http://schemas.microsoft.com/office/drawing/2014/main" id="{3289379F-728C-654D-9AE6-9EB9DB4FA3B8}"/>
              </a:ext>
            </a:extLst>
          </p:cNvPr>
          <p:cNvGrpSpPr/>
          <p:nvPr/>
        </p:nvGrpSpPr>
        <p:grpSpPr>
          <a:xfrm>
            <a:off x="6409407" y="2466210"/>
            <a:ext cx="2378715" cy="1713692"/>
            <a:chOff x="4665141" y="2435388"/>
            <a:chExt cx="2378715" cy="1713692"/>
          </a:xfrm>
        </p:grpSpPr>
        <p:sp>
          <p:nvSpPr>
            <p:cNvPr id="95" name="Rogner un rectangle à un seul coin 27">
              <a:extLst>
                <a:ext uri="{FF2B5EF4-FFF2-40B4-BE49-F238E27FC236}">
                  <a16:creationId xmlns:a16="http://schemas.microsoft.com/office/drawing/2014/main" id="{0EA15BFD-804E-144B-8DE5-6D49E2BCA84D}"/>
                </a:ext>
              </a:extLst>
            </p:cNvPr>
            <p:cNvSpPr/>
            <p:nvPr/>
          </p:nvSpPr>
          <p:spPr bwMode="auto">
            <a:xfrm>
              <a:off x="4665141" y="2442372"/>
              <a:ext cx="2378715" cy="1706708"/>
            </a:xfrm>
            <a:prstGeom prst="snip1Rect">
              <a:avLst>
                <a:gd name="adj" fmla="val 26919"/>
              </a:avLst>
            </a:prstGeom>
            <a:solidFill>
              <a:srgbClr val="C9CCD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dirty="0">
                <a:ln>
                  <a:noFill/>
                </a:ln>
                <a:solidFill>
                  <a:schemeClr val="bg1"/>
                </a:solidFill>
                <a:effectLst/>
                <a:latin typeface="Arial" charset="0"/>
              </a:endParaRPr>
            </a:p>
          </p:txBody>
        </p:sp>
        <p:sp>
          <p:nvSpPr>
            <p:cNvPr id="96" name="ZoneTexte 95">
              <a:extLst>
                <a:ext uri="{FF2B5EF4-FFF2-40B4-BE49-F238E27FC236}">
                  <a16:creationId xmlns:a16="http://schemas.microsoft.com/office/drawing/2014/main" id="{A7B76EA0-C501-874C-891D-76CC2B938DD8}"/>
                </a:ext>
              </a:extLst>
            </p:cNvPr>
            <p:cNvSpPr txBox="1"/>
            <p:nvPr/>
          </p:nvSpPr>
          <p:spPr>
            <a:xfrm>
              <a:off x="4737099" y="2435388"/>
              <a:ext cx="2156457" cy="923330"/>
            </a:xfrm>
            <a:prstGeom prst="rect">
              <a:avLst/>
            </a:prstGeom>
            <a:noFill/>
          </p:spPr>
          <p:txBody>
            <a:bodyPr wrap="square" rtlCol="0">
              <a:spAutoFit/>
            </a:bodyPr>
            <a:lstStyle/>
            <a:p>
              <a:r>
                <a:rPr lang="fr-FR" sz="1050" dirty="0">
                  <a:solidFill>
                    <a:schemeClr val="tx1"/>
                  </a:solidFill>
                  <a:latin typeface="Arial Black" panose="020B0A04020102020204" pitchFamily="34" charset="0"/>
                </a:rPr>
                <a:t>     </a:t>
              </a:r>
              <a:r>
                <a:rPr lang="fr-FR" sz="1400" b="1" dirty="0">
                  <a:solidFill>
                    <a:srgbClr val="0E3978"/>
                  </a:solidFill>
                  <a:latin typeface="Arial Black" panose="020B0A04020102020204" pitchFamily="34" charset="0"/>
                </a:rPr>
                <a:t>Cœur de métier</a:t>
              </a:r>
            </a:p>
            <a:p>
              <a:endParaRPr lang="fr-FR" sz="700" b="1" dirty="0">
                <a:solidFill>
                  <a:schemeClr val="tx1"/>
                </a:solidFill>
                <a:latin typeface="Arial" panose="020B0604020202020204" pitchFamily="34" charset="0"/>
                <a:cs typeface="Arial" panose="020B0604020202020204" pitchFamily="34" charset="0"/>
              </a:endParaRPr>
            </a:p>
            <a:p>
              <a:r>
                <a:rPr lang="fr-FR" sz="1100" dirty="0">
                  <a:solidFill>
                    <a:schemeClr val="tx2">
                      <a:lumMod val="75000"/>
                      <a:lumOff val="25000"/>
                    </a:schemeClr>
                  </a:solidFill>
                </a:rPr>
                <a:t>Travaux d’entretien et de réparations lors de missions opérationnelles</a:t>
              </a:r>
              <a:endParaRPr lang="fr-FR" sz="1100" dirty="0">
                <a:solidFill>
                  <a:schemeClr val="tx2">
                    <a:lumMod val="75000"/>
                    <a:lumOff val="25000"/>
                  </a:schemeClr>
                </a:solidFill>
                <a:latin typeface="Arial" panose="020B0604020202020204" pitchFamily="34" charset="0"/>
                <a:cs typeface="Arial" panose="020B0604020202020204" pitchFamily="34" charset="0"/>
              </a:endParaRPr>
            </a:p>
          </p:txBody>
        </p:sp>
        <p:grpSp>
          <p:nvGrpSpPr>
            <p:cNvPr id="97" name="Groupe 96">
              <a:extLst>
                <a:ext uri="{FF2B5EF4-FFF2-40B4-BE49-F238E27FC236}">
                  <a16:creationId xmlns:a16="http://schemas.microsoft.com/office/drawing/2014/main" id="{382C8959-18B4-0F49-BAB7-4C9AD9BF3511}"/>
                </a:ext>
              </a:extLst>
            </p:cNvPr>
            <p:cNvGrpSpPr>
              <a:grpSpLocks noChangeAspect="1"/>
            </p:cNvGrpSpPr>
            <p:nvPr/>
          </p:nvGrpSpPr>
          <p:grpSpPr>
            <a:xfrm>
              <a:off x="4775429" y="2494622"/>
              <a:ext cx="204788" cy="201623"/>
              <a:chOff x="4139952" y="3506846"/>
              <a:chExt cx="144016" cy="144016"/>
            </a:xfrm>
          </p:grpSpPr>
          <p:sp>
            <p:nvSpPr>
              <p:cNvPr id="98" name="Ellipse 97">
                <a:extLst>
                  <a:ext uri="{FF2B5EF4-FFF2-40B4-BE49-F238E27FC236}">
                    <a16:creationId xmlns:a16="http://schemas.microsoft.com/office/drawing/2014/main" id="{BBD9195F-3202-5C49-9E44-F54A01F29253}"/>
                  </a:ext>
                </a:extLst>
              </p:cNvPr>
              <p:cNvSpPr/>
              <p:nvPr/>
            </p:nvSpPr>
            <p:spPr bwMode="auto">
              <a:xfrm>
                <a:off x="4139952" y="3506846"/>
                <a:ext cx="144016" cy="144016"/>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cxnSp>
            <p:nvCxnSpPr>
              <p:cNvPr id="99" name="Connecteur droit avec flèche 98">
                <a:extLst>
                  <a:ext uri="{FF2B5EF4-FFF2-40B4-BE49-F238E27FC236}">
                    <a16:creationId xmlns:a16="http://schemas.microsoft.com/office/drawing/2014/main" id="{A37C5B0E-38C9-1F41-8D03-38104363A198}"/>
                  </a:ext>
                </a:extLst>
              </p:cNvPr>
              <p:cNvCxnSpPr/>
              <p:nvPr/>
            </p:nvCxnSpPr>
            <p:spPr bwMode="auto">
              <a:xfrm>
                <a:off x="4139952" y="3573572"/>
                <a:ext cx="108000" cy="0"/>
              </a:xfrm>
              <a:prstGeom prst="straightConnector1">
                <a:avLst/>
              </a:prstGeom>
              <a:solidFill>
                <a:srgbClr val="00B8FF"/>
              </a:solidFill>
              <a:ln w="9525" cap="flat" cmpd="sng" algn="ctr">
                <a:solidFill>
                  <a:schemeClr val="bg1"/>
                </a:solidFill>
                <a:prstDash val="solid"/>
                <a:round/>
                <a:headEnd type="none" w="med" len="med"/>
                <a:tailEnd type="arrow"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7" name="Groupe 6">
            <a:extLst>
              <a:ext uri="{FF2B5EF4-FFF2-40B4-BE49-F238E27FC236}">
                <a16:creationId xmlns:a16="http://schemas.microsoft.com/office/drawing/2014/main" id="{FCB70F3B-AEF2-7E4D-91D6-F134D133E198}"/>
              </a:ext>
            </a:extLst>
          </p:cNvPr>
          <p:cNvGrpSpPr/>
          <p:nvPr/>
        </p:nvGrpSpPr>
        <p:grpSpPr>
          <a:xfrm>
            <a:off x="531721" y="2469432"/>
            <a:ext cx="2520597" cy="1769715"/>
            <a:chOff x="380956" y="2220860"/>
            <a:chExt cx="2520597" cy="1769715"/>
          </a:xfrm>
        </p:grpSpPr>
        <p:sp>
          <p:nvSpPr>
            <p:cNvPr id="101" name="Rogner un rectangle à un seul coin 27">
              <a:extLst>
                <a:ext uri="{FF2B5EF4-FFF2-40B4-BE49-F238E27FC236}">
                  <a16:creationId xmlns:a16="http://schemas.microsoft.com/office/drawing/2014/main" id="{A0E7B54B-3AE0-C74B-A300-7683AF256968}"/>
                </a:ext>
              </a:extLst>
            </p:cNvPr>
            <p:cNvSpPr/>
            <p:nvPr/>
          </p:nvSpPr>
          <p:spPr bwMode="auto">
            <a:xfrm>
              <a:off x="380956" y="2226348"/>
              <a:ext cx="2473686" cy="1706708"/>
            </a:xfrm>
            <a:prstGeom prst="snip1Rect">
              <a:avLst>
                <a:gd name="adj" fmla="val 26919"/>
              </a:avLst>
            </a:prstGeom>
            <a:solidFill>
              <a:srgbClr val="C9CCD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dirty="0">
                <a:ln>
                  <a:noFill/>
                </a:ln>
                <a:solidFill>
                  <a:schemeClr val="bg1"/>
                </a:solidFill>
                <a:effectLst/>
                <a:latin typeface="Arial" charset="0"/>
              </a:endParaRPr>
            </a:p>
          </p:txBody>
        </p:sp>
        <p:sp>
          <p:nvSpPr>
            <p:cNvPr id="102" name="ZoneTexte 101">
              <a:extLst>
                <a:ext uri="{FF2B5EF4-FFF2-40B4-BE49-F238E27FC236}">
                  <a16:creationId xmlns:a16="http://schemas.microsoft.com/office/drawing/2014/main" id="{CDB7DC07-C8C0-0843-B688-8CE0C89B8693}"/>
                </a:ext>
              </a:extLst>
            </p:cNvPr>
            <p:cNvSpPr txBox="1"/>
            <p:nvPr/>
          </p:nvSpPr>
          <p:spPr>
            <a:xfrm>
              <a:off x="388996" y="2220860"/>
              <a:ext cx="2512557" cy="1769715"/>
            </a:xfrm>
            <a:prstGeom prst="rect">
              <a:avLst/>
            </a:prstGeom>
            <a:noFill/>
          </p:spPr>
          <p:txBody>
            <a:bodyPr wrap="square" rtlCol="0">
              <a:spAutoFit/>
            </a:bodyPr>
            <a:lstStyle/>
            <a:p>
              <a:r>
                <a:rPr lang="fr-FR" sz="1050" dirty="0">
                  <a:solidFill>
                    <a:schemeClr val="tx1"/>
                  </a:solidFill>
                  <a:latin typeface="Arial Black" panose="020B0A04020102020204" pitchFamily="34" charset="0"/>
                </a:rPr>
                <a:t>       </a:t>
              </a:r>
              <a:r>
                <a:rPr lang="fr-FR" sz="1400" b="1" dirty="0">
                  <a:solidFill>
                    <a:srgbClr val="0E3978"/>
                  </a:solidFill>
                  <a:latin typeface="Arial Black" panose="020B0A04020102020204" pitchFamily="34" charset="0"/>
                </a:rPr>
                <a:t>Cœur de métier</a:t>
              </a:r>
            </a:p>
            <a:p>
              <a:endParaRPr lang="fr-FR" sz="700" b="1" dirty="0">
                <a:solidFill>
                  <a:schemeClr val="tx1"/>
                </a:solidFill>
                <a:latin typeface="Arial" panose="020B0604020202020204" pitchFamily="34" charset="0"/>
                <a:cs typeface="Arial" panose="020B0604020202020204" pitchFamily="34" charset="0"/>
              </a:endParaRPr>
            </a:p>
            <a:p>
              <a:r>
                <a:rPr lang="fr-FR" sz="1100" dirty="0">
                  <a:solidFill>
                    <a:schemeClr val="tx2">
                      <a:lumMod val="75000"/>
                      <a:lumOff val="25000"/>
                    </a:schemeClr>
                  </a:solidFill>
                </a:rPr>
                <a:t>Le mécanicien sur machines outil est chargé de l’usinage de pives (étude, conception/réalisation, réparation). Il exerce en atelier et réalise des travaux à l’unité qui lui permettent d’acquérir l’expérience et les compétences dans un large domaine d’usinage sur différentes machines.</a:t>
              </a:r>
            </a:p>
          </p:txBody>
        </p:sp>
        <p:grpSp>
          <p:nvGrpSpPr>
            <p:cNvPr id="103" name="Groupe 102">
              <a:extLst>
                <a:ext uri="{FF2B5EF4-FFF2-40B4-BE49-F238E27FC236}">
                  <a16:creationId xmlns:a16="http://schemas.microsoft.com/office/drawing/2014/main" id="{FC08A50A-5B1B-B64C-BC91-7F5A79D28C28}"/>
                </a:ext>
              </a:extLst>
            </p:cNvPr>
            <p:cNvGrpSpPr>
              <a:grpSpLocks noChangeAspect="1"/>
            </p:cNvGrpSpPr>
            <p:nvPr/>
          </p:nvGrpSpPr>
          <p:grpSpPr>
            <a:xfrm>
              <a:off x="434155" y="2276871"/>
              <a:ext cx="204788" cy="201623"/>
              <a:chOff x="4139952" y="3505613"/>
              <a:chExt cx="144016" cy="144016"/>
            </a:xfrm>
          </p:grpSpPr>
          <p:sp>
            <p:nvSpPr>
              <p:cNvPr id="104" name="Ellipse 103">
                <a:extLst>
                  <a:ext uri="{FF2B5EF4-FFF2-40B4-BE49-F238E27FC236}">
                    <a16:creationId xmlns:a16="http://schemas.microsoft.com/office/drawing/2014/main" id="{BD494A14-2D2A-E54E-91CE-9D510C91047D}"/>
                  </a:ext>
                </a:extLst>
              </p:cNvPr>
              <p:cNvSpPr/>
              <p:nvPr/>
            </p:nvSpPr>
            <p:spPr bwMode="auto">
              <a:xfrm>
                <a:off x="4139952" y="3505613"/>
                <a:ext cx="144016" cy="144016"/>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cxnSp>
            <p:nvCxnSpPr>
              <p:cNvPr id="105" name="Connecteur droit avec flèche 104">
                <a:extLst>
                  <a:ext uri="{FF2B5EF4-FFF2-40B4-BE49-F238E27FC236}">
                    <a16:creationId xmlns:a16="http://schemas.microsoft.com/office/drawing/2014/main" id="{0417EC1D-D63A-C942-B576-5275279E47A3}"/>
                  </a:ext>
                </a:extLst>
              </p:cNvPr>
              <p:cNvCxnSpPr/>
              <p:nvPr/>
            </p:nvCxnSpPr>
            <p:spPr bwMode="auto">
              <a:xfrm>
                <a:off x="4139952" y="3572340"/>
                <a:ext cx="108000" cy="0"/>
              </a:xfrm>
              <a:prstGeom prst="straightConnector1">
                <a:avLst/>
              </a:prstGeom>
              <a:solidFill>
                <a:srgbClr val="00B8FF"/>
              </a:solidFill>
              <a:ln w="9525" cap="flat" cmpd="sng" algn="ctr">
                <a:solidFill>
                  <a:schemeClr val="bg1"/>
                </a:solidFill>
                <a:prstDash val="solid"/>
                <a:round/>
                <a:headEnd type="none" w="med" len="med"/>
                <a:tailEnd type="arrow"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23" name="Groupe 122">
            <a:extLst>
              <a:ext uri="{FF2B5EF4-FFF2-40B4-BE49-F238E27FC236}">
                <a16:creationId xmlns:a16="http://schemas.microsoft.com/office/drawing/2014/main" id="{3B9CCAFB-6990-8F42-8718-80A3B06A70A4}"/>
              </a:ext>
            </a:extLst>
          </p:cNvPr>
          <p:cNvGrpSpPr/>
          <p:nvPr/>
        </p:nvGrpSpPr>
        <p:grpSpPr>
          <a:xfrm>
            <a:off x="3457079" y="2469478"/>
            <a:ext cx="2676906" cy="1706708"/>
            <a:chOff x="377387" y="2226348"/>
            <a:chExt cx="2676906" cy="1706708"/>
          </a:xfrm>
        </p:grpSpPr>
        <p:sp>
          <p:nvSpPr>
            <p:cNvPr id="124" name="Rogner un rectangle à un seul coin 27">
              <a:extLst>
                <a:ext uri="{FF2B5EF4-FFF2-40B4-BE49-F238E27FC236}">
                  <a16:creationId xmlns:a16="http://schemas.microsoft.com/office/drawing/2014/main" id="{53A7ED95-EB72-F745-8609-21361896EF3D}"/>
                </a:ext>
              </a:extLst>
            </p:cNvPr>
            <p:cNvSpPr/>
            <p:nvPr/>
          </p:nvSpPr>
          <p:spPr bwMode="auto">
            <a:xfrm>
              <a:off x="380956" y="2226348"/>
              <a:ext cx="2473686" cy="1706708"/>
            </a:xfrm>
            <a:prstGeom prst="snip1Rect">
              <a:avLst>
                <a:gd name="adj" fmla="val 26919"/>
              </a:avLst>
            </a:prstGeom>
            <a:solidFill>
              <a:srgbClr val="C9CCD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dirty="0">
                <a:ln>
                  <a:noFill/>
                </a:ln>
                <a:solidFill>
                  <a:schemeClr val="bg1"/>
                </a:solidFill>
                <a:effectLst/>
                <a:latin typeface="Arial" charset="0"/>
              </a:endParaRPr>
            </a:p>
          </p:txBody>
        </p:sp>
        <p:sp>
          <p:nvSpPr>
            <p:cNvPr id="125" name="ZoneTexte 124">
              <a:extLst>
                <a:ext uri="{FF2B5EF4-FFF2-40B4-BE49-F238E27FC236}">
                  <a16:creationId xmlns:a16="http://schemas.microsoft.com/office/drawing/2014/main" id="{1594E159-2C62-3B48-B085-E4563E765052}"/>
                </a:ext>
              </a:extLst>
            </p:cNvPr>
            <p:cNvSpPr txBox="1"/>
            <p:nvPr/>
          </p:nvSpPr>
          <p:spPr>
            <a:xfrm>
              <a:off x="377387" y="2241010"/>
              <a:ext cx="2676906" cy="1092607"/>
            </a:xfrm>
            <a:prstGeom prst="rect">
              <a:avLst/>
            </a:prstGeom>
            <a:noFill/>
          </p:spPr>
          <p:txBody>
            <a:bodyPr wrap="square" rtlCol="0">
              <a:spAutoFit/>
            </a:bodyPr>
            <a:lstStyle/>
            <a:p>
              <a:r>
                <a:rPr lang="fr-FR" sz="1050" dirty="0">
                  <a:solidFill>
                    <a:schemeClr val="tx1"/>
                  </a:solidFill>
                  <a:latin typeface="Arial Black" panose="020B0A04020102020204" pitchFamily="34" charset="0"/>
                </a:rPr>
                <a:t>       </a:t>
              </a:r>
              <a:r>
                <a:rPr lang="fr-FR" sz="1400" b="1" dirty="0">
                  <a:solidFill>
                    <a:srgbClr val="0E3978"/>
                  </a:solidFill>
                  <a:latin typeface="Arial Black" panose="020B0A04020102020204" pitchFamily="34" charset="0"/>
                </a:rPr>
                <a:t>Fonction annexes</a:t>
              </a:r>
            </a:p>
            <a:p>
              <a:endParaRPr lang="fr-FR" sz="700" b="1" dirty="0">
                <a:solidFill>
                  <a:schemeClr val="tx1"/>
                </a:solidFill>
                <a:latin typeface="Arial" panose="020B0604020202020204" pitchFamily="34" charset="0"/>
                <a:cs typeface="Arial" panose="020B0604020202020204" pitchFamily="34" charset="0"/>
              </a:endParaRPr>
            </a:p>
            <a:p>
              <a:r>
                <a:rPr lang="fr-FR" sz="1100" dirty="0">
                  <a:solidFill>
                    <a:schemeClr val="tx2">
                      <a:lumMod val="75000"/>
                      <a:lumOff val="25000"/>
                    </a:schemeClr>
                  </a:solidFill>
                </a:rPr>
                <a:t>Astreinte technique</a:t>
              </a:r>
            </a:p>
            <a:p>
              <a:r>
                <a:rPr lang="fr-FR" sz="1100" dirty="0">
                  <a:solidFill>
                    <a:schemeClr val="tx2">
                      <a:lumMod val="75000"/>
                      <a:lumOff val="25000"/>
                    </a:schemeClr>
                  </a:solidFill>
                </a:rPr>
                <a:t>Entretien de l’outil industriel</a:t>
              </a:r>
            </a:p>
            <a:p>
              <a:r>
                <a:rPr lang="fr-FR" sz="1100" dirty="0">
                  <a:solidFill>
                    <a:schemeClr val="tx2">
                      <a:lumMod val="75000"/>
                      <a:lumOff val="25000"/>
                    </a:schemeClr>
                  </a:solidFill>
                </a:rPr>
                <a:t>Devoirs du militaire</a:t>
              </a:r>
            </a:p>
            <a:p>
              <a:endParaRPr lang="fr-FR" sz="1100" dirty="0">
                <a:solidFill>
                  <a:schemeClr val="tx2">
                    <a:lumMod val="75000"/>
                    <a:lumOff val="25000"/>
                  </a:schemeClr>
                </a:solidFill>
                <a:highlight>
                  <a:srgbClr val="FFFF00"/>
                </a:highlight>
              </a:endParaRPr>
            </a:p>
          </p:txBody>
        </p:sp>
        <p:grpSp>
          <p:nvGrpSpPr>
            <p:cNvPr id="126" name="Groupe 125">
              <a:extLst>
                <a:ext uri="{FF2B5EF4-FFF2-40B4-BE49-F238E27FC236}">
                  <a16:creationId xmlns:a16="http://schemas.microsoft.com/office/drawing/2014/main" id="{888A5993-9DDD-1540-B45C-DB755C5B3AC3}"/>
                </a:ext>
              </a:extLst>
            </p:cNvPr>
            <p:cNvGrpSpPr>
              <a:grpSpLocks noChangeAspect="1"/>
            </p:cNvGrpSpPr>
            <p:nvPr/>
          </p:nvGrpSpPr>
          <p:grpSpPr>
            <a:xfrm>
              <a:off x="434155" y="2282315"/>
              <a:ext cx="204788" cy="201623"/>
              <a:chOff x="4139952" y="3509501"/>
              <a:chExt cx="144016" cy="144016"/>
            </a:xfrm>
          </p:grpSpPr>
          <p:sp>
            <p:nvSpPr>
              <p:cNvPr id="127" name="Ellipse 126">
                <a:extLst>
                  <a:ext uri="{FF2B5EF4-FFF2-40B4-BE49-F238E27FC236}">
                    <a16:creationId xmlns:a16="http://schemas.microsoft.com/office/drawing/2014/main" id="{E541A19F-71F4-5849-A7B6-B6920C661F2A}"/>
                  </a:ext>
                </a:extLst>
              </p:cNvPr>
              <p:cNvSpPr/>
              <p:nvPr/>
            </p:nvSpPr>
            <p:spPr bwMode="auto">
              <a:xfrm>
                <a:off x="4139952" y="3509501"/>
                <a:ext cx="144016" cy="144016"/>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latin typeface="Arial" charset="0"/>
                </a:endParaRPr>
              </a:p>
            </p:txBody>
          </p:sp>
          <p:cxnSp>
            <p:nvCxnSpPr>
              <p:cNvPr id="128" name="Connecteur droit avec flèche 127">
                <a:extLst>
                  <a:ext uri="{FF2B5EF4-FFF2-40B4-BE49-F238E27FC236}">
                    <a16:creationId xmlns:a16="http://schemas.microsoft.com/office/drawing/2014/main" id="{478BE2EC-6415-5A4E-BE4A-F6CC57A0CB2D}"/>
                  </a:ext>
                </a:extLst>
              </p:cNvPr>
              <p:cNvCxnSpPr/>
              <p:nvPr/>
            </p:nvCxnSpPr>
            <p:spPr bwMode="auto">
              <a:xfrm>
                <a:off x="4139952" y="3576227"/>
                <a:ext cx="108000" cy="0"/>
              </a:xfrm>
              <a:prstGeom prst="straightConnector1">
                <a:avLst/>
              </a:prstGeom>
              <a:solidFill>
                <a:srgbClr val="00B8FF"/>
              </a:solidFill>
              <a:ln w="9525" cap="flat" cmpd="sng" algn="ctr">
                <a:solidFill>
                  <a:schemeClr val="bg1"/>
                </a:solidFill>
                <a:prstDash val="solid"/>
                <a:round/>
                <a:headEnd type="none" w="med" len="med"/>
                <a:tailEnd type="arrow"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cxnSp>
        <p:nvCxnSpPr>
          <p:cNvPr id="75" name="Connecteur droit avec flèche 74">
            <a:extLst>
              <a:ext uri="{FF2B5EF4-FFF2-40B4-BE49-F238E27FC236}">
                <a16:creationId xmlns:a16="http://schemas.microsoft.com/office/drawing/2014/main" id="{61E22D9C-F422-0048-BEBC-CFDA5D6C6A26}"/>
              </a:ext>
            </a:extLst>
          </p:cNvPr>
          <p:cNvCxnSpPr>
            <a:cxnSpLocks/>
          </p:cNvCxnSpPr>
          <p:nvPr/>
        </p:nvCxnSpPr>
        <p:spPr bwMode="auto">
          <a:xfrm>
            <a:off x="2077025" y="5622034"/>
            <a:ext cx="6780654" cy="0"/>
          </a:xfrm>
          <a:prstGeom prst="straightConnector1">
            <a:avLst/>
          </a:prstGeom>
          <a:solidFill>
            <a:srgbClr val="00B8FF"/>
          </a:solidFill>
          <a:ln w="53975" cap="flat" cmpd="sng" algn="ctr">
            <a:solidFill>
              <a:schemeClr val="tx2">
                <a:lumMod val="75000"/>
                <a:lumOff val="2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ZoneTexte 77">
            <a:extLst>
              <a:ext uri="{FF2B5EF4-FFF2-40B4-BE49-F238E27FC236}">
                <a16:creationId xmlns:a16="http://schemas.microsoft.com/office/drawing/2014/main" id="{19ADCCBE-2388-264A-B291-8D4B80027185}"/>
              </a:ext>
            </a:extLst>
          </p:cNvPr>
          <p:cNvSpPr txBox="1"/>
          <p:nvPr/>
        </p:nvSpPr>
        <p:spPr>
          <a:xfrm>
            <a:off x="552925" y="5449824"/>
            <a:ext cx="1270434" cy="369332"/>
          </a:xfrm>
          <a:prstGeom prst="rect">
            <a:avLst/>
          </a:prstGeom>
          <a:noFill/>
        </p:spPr>
        <p:txBody>
          <a:bodyPr wrap="square" rtlCol="0">
            <a:spAutoFit/>
          </a:bodyPr>
          <a:lstStyle/>
          <a:p>
            <a:r>
              <a:rPr lang="fr-FR" b="1" dirty="0">
                <a:solidFill>
                  <a:srgbClr val="0E3978"/>
                </a:solidFill>
              </a:rPr>
              <a:t>Sasha</a:t>
            </a:r>
          </a:p>
        </p:txBody>
      </p:sp>
      <p:sp>
        <p:nvSpPr>
          <p:cNvPr id="84" name="Ellipse 83">
            <a:extLst>
              <a:ext uri="{FF2B5EF4-FFF2-40B4-BE49-F238E27FC236}">
                <a16:creationId xmlns:a16="http://schemas.microsoft.com/office/drawing/2014/main" id="{1D8BD539-19D9-D642-BA58-DDB9CEDF5FD4}"/>
              </a:ext>
            </a:extLst>
          </p:cNvPr>
          <p:cNvSpPr/>
          <p:nvPr/>
        </p:nvSpPr>
        <p:spPr bwMode="auto">
          <a:xfrm>
            <a:off x="6697439" y="5553196"/>
            <a:ext cx="144016" cy="144016"/>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highlight>
                <a:srgbClr val="FFFF00"/>
              </a:highlight>
              <a:latin typeface="Arial" charset="0"/>
            </a:endParaRPr>
          </a:p>
        </p:txBody>
      </p:sp>
      <p:sp>
        <p:nvSpPr>
          <p:cNvPr id="90" name="ZoneTexte 89">
            <a:extLst>
              <a:ext uri="{FF2B5EF4-FFF2-40B4-BE49-F238E27FC236}">
                <a16:creationId xmlns:a16="http://schemas.microsoft.com/office/drawing/2014/main" id="{58C938C0-EF26-5944-B57D-AAB36C2B71DF}"/>
              </a:ext>
            </a:extLst>
          </p:cNvPr>
          <p:cNvSpPr txBox="1"/>
          <p:nvPr/>
        </p:nvSpPr>
        <p:spPr>
          <a:xfrm>
            <a:off x="2953025" y="5748224"/>
            <a:ext cx="1728190" cy="276999"/>
          </a:xfrm>
          <a:prstGeom prst="rect">
            <a:avLst/>
          </a:prstGeom>
          <a:noFill/>
        </p:spPr>
        <p:txBody>
          <a:bodyPr wrap="square" rtlCol="0">
            <a:spAutoFit/>
          </a:bodyPr>
          <a:lstStyle/>
          <a:p>
            <a:r>
              <a:rPr lang="fr-FR" sz="1200" dirty="0">
                <a:solidFill>
                  <a:schemeClr val="tx2">
                    <a:lumMod val="75000"/>
                    <a:lumOff val="25000"/>
                  </a:schemeClr>
                </a:solidFill>
              </a:rPr>
              <a:t>2 ans en SLM à Brest</a:t>
            </a:r>
          </a:p>
        </p:txBody>
      </p:sp>
      <p:sp>
        <p:nvSpPr>
          <p:cNvPr id="110" name="ZoneTexte 109">
            <a:extLst>
              <a:ext uri="{FF2B5EF4-FFF2-40B4-BE49-F238E27FC236}">
                <a16:creationId xmlns:a16="http://schemas.microsoft.com/office/drawing/2014/main" id="{E0BCBD86-A6D4-3D4B-BF03-9CB803938D61}"/>
              </a:ext>
            </a:extLst>
          </p:cNvPr>
          <p:cNvSpPr txBox="1"/>
          <p:nvPr/>
        </p:nvSpPr>
        <p:spPr>
          <a:xfrm>
            <a:off x="4537199" y="4496547"/>
            <a:ext cx="1844331" cy="430887"/>
          </a:xfrm>
          <a:prstGeom prst="rect">
            <a:avLst/>
          </a:prstGeom>
          <a:solidFill>
            <a:srgbClr val="C9CCD5"/>
          </a:solidFill>
        </p:spPr>
        <p:txBody>
          <a:bodyPr wrap="square" rtlCol="0">
            <a:spAutoFit/>
          </a:bodyPr>
          <a:lstStyle/>
          <a:p>
            <a:r>
              <a:rPr lang="fr-FR" sz="1100" dirty="0">
                <a:solidFill>
                  <a:schemeClr val="tx2">
                    <a:lumMod val="75000"/>
                    <a:lumOff val="25000"/>
                  </a:schemeClr>
                </a:solidFill>
              </a:rPr>
              <a:t>Attribution du BAT sur titre après 2 mentions validées</a:t>
            </a:r>
          </a:p>
        </p:txBody>
      </p:sp>
      <p:sp>
        <p:nvSpPr>
          <p:cNvPr id="111" name="ZoneTexte 110">
            <a:extLst>
              <a:ext uri="{FF2B5EF4-FFF2-40B4-BE49-F238E27FC236}">
                <a16:creationId xmlns:a16="http://schemas.microsoft.com/office/drawing/2014/main" id="{28AF622B-0C63-CE47-B3E8-FC29E9EBB694}"/>
              </a:ext>
            </a:extLst>
          </p:cNvPr>
          <p:cNvSpPr txBox="1"/>
          <p:nvPr/>
        </p:nvSpPr>
        <p:spPr>
          <a:xfrm>
            <a:off x="5617319" y="5706737"/>
            <a:ext cx="1214039" cy="461665"/>
          </a:xfrm>
          <a:prstGeom prst="rect">
            <a:avLst/>
          </a:prstGeom>
          <a:noFill/>
        </p:spPr>
        <p:txBody>
          <a:bodyPr wrap="square" rtlCol="0">
            <a:spAutoFit/>
          </a:bodyPr>
          <a:lstStyle/>
          <a:p>
            <a:r>
              <a:rPr lang="fr-FR" sz="1200" dirty="0">
                <a:solidFill>
                  <a:schemeClr val="tx2">
                    <a:lumMod val="75000"/>
                    <a:lumOff val="25000"/>
                  </a:schemeClr>
                </a:solidFill>
              </a:rPr>
              <a:t>6 ans en SLM à Toulon</a:t>
            </a:r>
          </a:p>
        </p:txBody>
      </p:sp>
      <p:sp>
        <p:nvSpPr>
          <p:cNvPr id="112" name="ZoneTexte 111">
            <a:extLst>
              <a:ext uri="{FF2B5EF4-FFF2-40B4-BE49-F238E27FC236}">
                <a16:creationId xmlns:a16="http://schemas.microsoft.com/office/drawing/2014/main" id="{3AA953BF-ECCF-7642-8DC1-A57ACFA87A95}"/>
              </a:ext>
            </a:extLst>
          </p:cNvPr>
          <p:cNvSpPr txBox="1"/>
          <p:nvPr/>
        </p:nvSpPr>
        <p:spPr>
          <a:xfrm>
            <a:off x="6930243" y="5687402"/>
            <a:ext cx="1783420" cy="461665"/>
          </a:xfrm>
          <a:prstGeom prst="rect">
            <a:avLst/>
          </a:prstGeom>
          <a:noFill/>
        </p:spPr>
        <p:txBody>
          <a:bodyPr wrap="square" rtlCol="0">
            <a:spAutoFit/>
          </a:bodyPr>
          <a:lstStyle/>
          <a:p>
            <a:r>
              <a:rPr lang="fr-FR" sz="1200" dirty="0">
                <a:solidFill>
                  <a:schemeClr val="tx2">
                    <a:lumMod val="75000"/>
                    <a:lumOff val="25000"/>
                  </a:schemeClr>
                </a:solidFill>
              </a:rPr>
              <a:t>Depuis 3 ans sur la base navale de Tahiti</a:t>
            </a:r>
          </a:p>
        </p:txBody>
      </p:sp>
      <p:cxnSp>
        <p:nvCxnSpPr>
          <p:cNvPr id="113" name="Connecteur droit 112">
            <a:extLst>
              <a:ext uri="{FF2B5EF4-FFF2-40B4-BE49-F238E27FC236}">
                <a16:creationId xmlns:a16="http://schemas.microsoft.com/office/drawing/2014/main" id="{55AC7C05-011C-0C4A-99B5-C5DB0EDC345C}"/>
              </a:ext>
            </a:extLst>
          </p:cNvPr>
          <p:cNvCxnSpPr>
            <a:cxnSpLocks/>
          </p:cNvCxnSpPr>
          <p:nvPr/>
        </p:nvCxnSpPr>
        <p:spPr bwMode="auto">
          <a:xfrm>
            <a:off x="5467352" y="5015929"/>
            <a:ext cx="0" cy="491998"/>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ZoneTexte 113">
            <a:extLst>
              <a:ext uri="{FF2B5EF4-FFF2-40B4-BE49-F238E27FC236}">
                <a16:creationId xmlns:a16="http://schemas.microsoft.com/office/drawing/2014/main" id="{33BC8BFA-6330-524D-8713-BB7FD34DC3CD}"/>
              </a:ext>
            </a:extLst>
          </p:cNvPr>
          <p:cNvSpPr txBox="1"/>
          <p:nvPr/>
        </p:nvSpPr>
        <p:spPr>
          <a:xfrm>
            <a:off x="1464397" y="4973716"/>
            <a:ext cx="1165275" cy="461665"/>
          </a:xfrm>
          <a:prstGeom prst="rect">
            <a:avLst/>
          </a:prstGeom>
          <a:noFill/>
        </p:spPr>
        <p:txBody>
          <a:bodyPr wrap="square" rtlCol="0">
            <a:spAutoFit/>
          </a:bodyPr>
          <a:lstStyle/>
          <a:p>
            <a:r>
              <a:rPr lang="fr-FR" sz="1200" dirty="0">
                <a:solidFill>
                  <a:srgbClr val="C00000"/>
                </a:solidFill>
              </a:rPr>
              <a:t>Sortie de FEM MOMACHINE</a:t>
            </a:r>
          </a:p>
        </p:txBody>
      </p:sp>
      <p:sp>
        <p:nvSpPr>
          <p:cNvPr id="115" name="Ellipse 114">
            <a:extLst>
              <a:ext uri="{FF2B5EF4-FFF2-40B4-BE49-F238E27FC236}">
                <a16:creationId xmlns:a16="http://schemas.microsoft.com/office/drawing/2014/main" id="{6C4898F2-1586-934D-B1DB-6B7BC8EC1F74}"/>
              </a:ext>
            </a:extLst>
          </p:cNvPr>
          <p:cNvSpPr/>
          <p:nvPr/>
        </p:nvSpPr>
        <p:spPr bwMode="auto">
          <a:xfrm>
            <a:off x="5545311" y="5554724"/>
            <a:ext cx="144016" cy="144016"/>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highlight>
                <a:srgbClr val="FFFF00"/>
              </a:highlight>
              <a:latin typeface="Arial" charset="0"/>
            </a:endParaRPr>
          </a:p>
        </p:txBody>
      </p:sp>
      <p:sp>
        <p:nvSpPr>
          <p:cNvPr id="116" name="ZoneTexte 115">
            <a:extLst>
              <a:ext uri="{FF2B5EF4-FFF2-40B4-BE49-F238E27FC236}">
                <a16:creationId xmlns:a16="http://schemas.microsoft.com/office/drawing/2014/main" id="{9B29D6C0-7304-2242-A37B-EB6FE8CDDB63}"/>
              </a:ext>
            </a:extLst>
          </p:cNvPr>
          <p:cNvSpPr txBox="1"/>
          <p:nvPr/>
        </p:nvSpPr>
        <p:spPr>
          <a:xfrm>
            <a:off x="2964396" y="4829700"/>
            <a:ext cx="924731" cy="461665"/>
          </a:xfrm>
          <a:prstGeom prst="rect">
            <a:avLst/>
          </a:prstGeom>
          <a:noFill/>
        </p:spPr>
        <p:txBody>
          <a:bodyPr wrap="square" rtlCol="0">
            <a:spAutoFit/>
          </a:bodyPr>
          <a:lstStyle/>
          <a:p>
            <a:r>
              <a:rPr lang="fr-FR" sz="1200" dirty="0">
                <a:solidFill>
                  <a:srgbClr val="C00000"/>
                </a:solidFill>
              </a:rPr>
              <a:t>Mention - Tourneur</a:t>
            </a:r>
          </a:p>
        </p:txBody>
      </p:sp>
      <p:cxnSp>
        <p:nvCxnSpPr>
          <p:cNvPr id="117" name="Connecteur droit 116">
            <a:extLst>
              <a:ext uri="{FF2B5EF4-FFF2-40B4-BE49-F238E27FC236}">
                <a16:creationId xmlns:a16="http://schemas.microsoft.com/office/drawing/2014/main" id="{3F4E86B7-65D8-384B-A1BC-F4EB5512BBC1}"/>
              </a:ext>
            </a:extLst>
          </p:cNvPr>
          <p:cNvCxnSpPr/>
          <p:nvPr/>
        </p:nvCxnSpPr>
        <p:spPr bwMode="auto">
          <a:xfrm>
            <a:off x="3367959" y="5285206"/>
            <a:ext cx="0" cy="173512"/>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ZoneTexte 117">
            <a:extLst>
              <a:ext uri="{FF2B5EF4-FFF2-40B4-BE49-F238E27FC236}">
                <a16:creationId xmlns:a16="http://schemas.microsoft.com/office/drawing/2014/main" id="{94F55507-CBFD-6E4B-99AF-0A05DB71BF77}"/>
              </a:ext>
            </a:extLst>
          </p:cNvPr>
          <p:cNvSpPr txBox="1"/>
          <p:nvPr/>
        </p:nvSpPr>
        <p:spPr>
          <a:xfrm>
            <a:off x="3891970" y="5042825"/>
            <a:ext cx="1601861" cy="276999"/>
          </a:xfrm>
          <a:prstGeom prst="rect">
            <a:avLst/>
          </a:prstGeom>
          <a:noFill/>
        </p:spPr>
        <p:txBody>
          <a:bodyPr wrap="square" rtlCol="0">
            <a:spAutoFit/>
          </a:bodyPr>
          <a:lstStyle/>
          <a:p>
            <a:r>
              <a:rPr lang="fr-FR" sz="1200" dirty="0">
                <a:solidFill>
                  <a:srgbClr val="C00000"/>
                </a:solidFill>
              </a:rPr>
              <a:t>Mention - Fraiseur</a:t>
            </a:r>
          </a:p>
        </p:txBody>
      </p:sp>
      <p:cxnSp>
        <p:nvCxnSpPr>
          <p:cNvPr id="119" name="Connecteur droit 118">
            <a:extLst>
              <a:ext uri="{FF2B5EF4-FFF2-40B4-BE49-F238E27FC236}">
                <a16:creationId xmlns:a16="http://schemas.microsoft.com/office/drawing/2014/main" id="{677946BD-9923-654B-8A99-7C3D079B48B5}"/>
              </a:ext>
            </a:extLst>
          </p:cNvPr>
          <p:cNvCxnSpPr/>
          <p:nvPr/>
        </p:nvCxnSpPr>
        <p:spPr bwMode="auto">
          <a:xfrm>
            <a:off x="4609207" y="5271136"/>
            <a:ext cx="0" cy="173512"/>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Ellipse 50">
            <a:extLst>
              <a:ext uri="{FF2B5EF4-FFF2-40B4-BE49-F238E27FC236}">
                <a16:creationId xmlns:a16="http://schemas.microsoft.com/office/drawing/2014/main" id="{6C4898F2-1586-934D-B1DB-6B7BC8EC1F74}"/>
              </a:ext>
            </a:extLst>
          </p:cNvPr>
          <p:cNvSpPr/>
          <p:nvPr/>
        </p:nvSpPr>
        <p:spPr bwMode="auto">
          <a:xfrm>
            <a:off x="1975026" y="5550026"/>
            <a:ext cx="144016" cy="144016"/>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bg1"/>
              </a:solidFill>
              <a:effectLst/>
              <a:highlight>
                <a:srgbClr val="FFFF00"/>
              </a:highlight>
              <a:latin typeface="Arial" charset="0"/>
            </a:endParaRPr>
          </a:p>
        </p:txBody>
      </p:sp>
      <p:sp>
        <p:nvSpPr>
          <p:cNvPr id="73" name="Text Box 1">
            <a:extLst>
              <a:ext uri="{FF2B5EF4-FFF2-40B4-BE49-F238E27FC236}">
                <a16:creationId xmlns:a16="http://schemas.microsoft.com/office/drawing/2014/main" id="{204BFB44-D38E-4987-9342-F6B6E1D0A06A}"/>
              </a:ext>
            </a:extLst>
          </p:cNvPr>
          <p:cNvSpPr txBox="1">
            <a:spLocks noChangeArrowheads="1"/>
          </p:cNvSpPr>
          <p:nvPr/>
        </p:nvSpPr>
        <p:spPr bwMode="auto">
          <a:xfrm>
            <a:off x="2357008" y="1725889"/>
            <a:ext cx="1368151" cy="79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Lucida Sans Unicode" pitchFamily="34" charset="0"/>
                <a:cs typeface="Lucida Sans Unicode" pitchFamily="34"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Lucida Sans Unicode" pitchFamily="34" charset="0"/>
                <a:cs typeface="Lucida Sans Unicode" pitchFamily="34"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Lucida Sans Unicode" pitchFamily="34" charset="0"/>
                <a:cs typeface="Lucida Sans Unicode" pitchFamily="34"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9pPr>
          </a:lstStyle>
          <a:p>
            <a:pPr eaLnBrk="1" hangingPunct="1">
              <a:spcBef>
                <a:spcPct val="0"/>
              </a:spcBef>
              <a:buClrTx/>
              <a:buFontTx/>
              <a:buNone/>
            </a:pPr>
            <a:r>
              <a:rPr lang="fr-FR" altLang="fr-FR" dirty="0">
                <a:solidFill>
                  <a:srgbClr val="92D050"/>
                </a:solidFill>
                <a:latin typeface="Impact" pitchFamily="34" charset="0"/>
              </a:rPr>
              <a:t>À terre</a:t>
            </a:r>
          </a:p>
        </p:txBody>
      </p:sp>
      <p:sp>
        <p:nvSpPr>
          <p:cNvPr id="74" name="Text Box 1">
            <a:extLst>
              <a:ext uri="{FF2B5EF4-FFF2-40B4-BE49-F238E27FC236}">
                <a16:creationId xmlns:a16="http://schemas.microsoft.com/office/drawing/2014/main" id="{F72A8DA7-740E-42C3-BEE8-5A4D75D6E754}"/>
              </a:ext>
            </a:extLst>
          </p:cNvPr>
          <p:cNvSpPr txBox="1">
            <a:spLocks noChangeArrowheads="1"/>
          </p:cNvSpPr>
          <p:nvPr/>
        </p:nvSpPr>
        <p:spPr bwMode="auto">
          <a:xfrm>
            <a:off x="6713666" y="1701697"/>
            <a:ext cx="1368151" cy="79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Lucida Sans Unicode" pitchFamily="34" charset="0"/>
                <a:cs typeface="Lucida Sans Unicode" pitchFamily="34"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Lucida Sans Unicode" pitchFamily="34" charset="0"/>
                <a:cs typeface="Lucida Sans Unicode" pitchFamily="34"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Lucida Sans Unicode" pitchFamily="34" charset="0"/>
                <a:cs typeface="Lucida Sans Unicode" pitchFamily="34"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Lucida Sans Unicode" pitchFamily="34" charset="0"/>
                <a:cs typeface="Lucida Sans Unicode" pitchFamily="34" charset="0"/>
              </a:defRPr>
            </a:lvl9pPr>
          </a:lstStyle>
          <a:p>
            <a:pPr eaLnBrk="1" hangingPunct="1">
              <a:spcBef>
                <a:spcPct val="0"/>
              </a:spcBef>
              <a:buClrTx/>
              <a:buFontTx/>
              <a:buNone/>
            </a:pPr>
            <a:r>
              <a:rPr lang="fr-FR" altLang="fr-FR" dirty="0">
                <a:solidFill>
                  <a:srgbClr val="00B0F0"/>
                </a:solidFill>
                <a:latin typeface="Impact" pitchFamily="34" charset="0"/>
              </a:rPr>
              <a:t>En mer</a:t>
            </a:r>
          </a:p>
        </p:txBody>
      </p:sp>
      <p:cxnSp>
        <p:nvCxnSpPr>
          <p:cNvPr id="76" name="Connecteur droit 75">
            <a:extLst>
              <a:ext uri="{FF2B5EF4-FFF2-40B4-BE49-F238E27FC236}">
                <a16:creationId xmlns:a16="http://schemas.microsoft.com/office/drawing/2014/main" id="{A0C9E74C-0368-43E5-B340-769A0A1115BF}"/>
              </a:ext>
            </a:extLst>
          </p:cNvPr>
          <p:cNvCxnSpPr/>
          <p:nvPr/>
        </p:nvCxnSpPr>
        <p:spPr bwMode="auto">
          <a:xfrm>
            <a:off x="6146996" y="2064890"/>
            <a:ext cx="0" cy="237104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Rectangle 76">
            <a:hlinkClick r:id="rId3" action="ppaction://hlinksldjump"/>
            <a:extLst>
              <a:ext uri="{FF2B5EF4-FFF2-40B4-BE49-F238E27FC236}">
                <a16:creationId xmlns:a16="http://schemas.microsoft.com/office/drawing/2014/main" id="{81461DD8-3B91-4D87-A46C-A10D22FB8A05}"/>
              </a:ext>
            </a:extLst>
          </p:cNvPr>
          <p:cNvSpPr/>
          <p:nvPr/>
        </p:nvSpPr>
        <p:spPr bwMode="auto">
          <a:xfrm>
            <a:off x="2100099" y="1221669"/>
            <a:ext cx="1054370" cy="261332"/>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dirty="0">
                <a:solidFill>
                  <a:srgbClr val="C00000"/>
                </a:solidFill>
                <a:latin typeface="Arial" panose="020B0604020202020204" pitchFamily="34" charset="0"/>
                <a:cs typeface="Arial" panose="020B0604020202020204" pitchFamily="34" charset="0"/>
              </a:rPr>
              <a:t>CHAUD</a:t>
            </a:r>
          </a:p>
        </p:txBody>
      </p:sp>
      <p:sp>
        <p:nvSpPr>
          <p:cNvPr id="79" name="Rectangle 78">
            <a:hlinkClick r:id="rId4" action="ppaction://hlinksldjump"/>
            <a:extLst>
              <a:ext uri="{FF2B5EF4-FFF2-40B4-BE49-F238E27FC236}">
                <a16:creationId xmlns:a16="http://schemas.microsoft.com/office/drawing/2014/main" id="{A0C2F59F-5A8D-43A3-A84F-3518D5BBE045}"/>
              </a:ext>
            </a:extLst>
          </p:cNvPr>
          <p:cNvSpPr/>
          <p:nvPr/>
        </p:nvSpPr>
        <p:spPr bwMode="auto">
          <a:xfrm>
            <a:off x="3156221" y="1221669"/>
            <a:ext cx="1047411" cy="261331"/>
          </a:xfrm>
          <a:prstGeom prst="rect">
            <a:avLst/>
          </a:prstGeom>
          <a:solidFill>
            <a:srgbClr val="C00000"/>
          </a:solid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b="1" dirty="0">
                <a:latin typeface="Arial" panose="020B0604020202020204" pitchFamily="34" charset="0"/>
                <a:cs typeface="Arial" panose="020B0604020202020204" pitchFamily="34" charset="0"/>
              </a:rPr>
              <a:t>PRODUC</a:t>
            </a:r>
          </a:p>
        </p:txBody>
      </p:sp>
      <p:sp>
        <p:nvSpPr>
          <p:cNvPr id="80" name="Rectangle 79">
            <a:hlinkClick r:id="rId5" action="ppaction://hlinksldjump"/>
            <a:extLst>
              <a:ext uri="{FF2B5EF4-FFF2-40B4-BE49-F238E27FC236}">
                <a16:creationId xmlns:a16="http://schemas.microsoft.com/office/drawing/2014/main" id="{E2E83756-4A2A-4798-B73E-434170D98ED1}"/>
              </a:ext>
            </a:extLst>
          </p:cNvPr>
          <p:cNvSpPr/>
          <p:nvPr/>
        </p:nvSpPr>
        <p:spPr bwMode="auto">
          <a:xfrm>
            <a:off x="4202580" y="1220839"/>
            <a:ext cx="1047411" cy="26130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dirty="0">
                <a:solidFill>
                  <a:srgbClr val="C00000"/>
                </a:solidFill>
                <a:latin typeface="Arial" panose="020B0604020202020204" pitchFamily="34" charset="0"/>
                <a:cs typeface="Arial" panose="020B0604020202020204" pitchFamily="34" charset="0"/>
              </a:rPr>
              <a:t>COMPO</a:t>
            </a:r>
          </a:p>
        </p:txBody>
      </p:sp>
      <p:sp>
        <p:nvSpPr>
          <p:cNvPr id="81" name="Rectangle 80">
            <a:hlinkClick r:id="rId6" action="ppaction://hlinksldjump"/>
            <a:extLst>
              <a:ext uri="{FF2B5EF4-FFF2-40B4-BE49-F238E27FC236}">
                <a16:creationId xmlns:a16="http://schemas.microsoft.com/office/drawing/2014/main" id="{966F95DF-2F81-44C7-9F42-A2380CAC9ACB}"/>
              </a:ext>
            </a:extLst>
          </p:cNvPr>
          <p:cNvSpPr/>
          <p:nvPr/>
        </p:nvSpPr>
        <p:spPr bwMode="auto">
          <a:xfrm>
            <a:off x="5250131" y="1221669"/>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dirty="0">
                <a:solidFill>
                  <a:srgbClr val="C00000"/>
                </a:solidFill>
                <a:latin typeface="Arial" panose="020B0604020202020204" pitchFamily="34" charset="0"/>
                <a:cs typeface="Arial" panose="020B0604020202020204" pitchFamily="34" charset="0"/>
              </a:rPr>
              <a:t>ELESY</a:t>
            </a:r>
          </a:p>
        </p:txBody>
      </p:sp>
      <p:sp>
        <p:nvSpPr>
          <p:cNvPr id="82" name="Rectangle 81">
            <a:hlinkClick r:id="rId7" action="ppaction://hlinksldjump"/>
            <a:extLst>
              <a:ext uri="{FF2B5EF4-FFF2-40B4-BE49-F238E27FC236}">
                <a16:creationId xmlns:a16="http://schemas.microsoft.com/office/drawing/2014/main" id="{6A4C11C1-9147-448B-8C47-610A1269E36B}"/>
              </a:ext>
            </a:extLst>
          </p:cNvPr>
          <p:cNvSpPr/>
          <p:nvPr/>
        </p:nvSpPr>
        <p:spPr bwMode="auto">
          <a:xfrm>
            <a:off x="6301271" y="1221669"/>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dirty="0">
                <a:solidFill>
                  <a:srgbClr val="C00000"/>
                </a:solidFill>
                <a:latin typeface="Arial" panose="020B0604020202020204" pitchFamily="34" charset="0"/>
                <a:cs typeface="Arial" panose="020B0604020202020204" pitchFamily="34" charset="0"/>
              </a:rPr>
              <a:t>MECSY</a:t>
            </a:r>
          </a:p>
        </p:txBody>
      </p:sp>
      <p:pic>
        <p:nvPicPr>
          <p:cNvPr id="85" name="Image 84">
            <a:extLst>
              <a:ext uri="{FF2B5EF4-FFF2-40B4-BE49-F238E27FC236}">
                <a16:creationId xmlns:a16="http://schemas.microsoft.com/office/drawing/2014/main" id="{2D7438D9-78A5-4654-AB8C-385B8E35A6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40188" y="1582691"/>
            <a:ext cx="176373" cy="176373"/>
          </a:xfrm>
          <a:prstGeom prst="rect">
            <a:avLst/>
          </a:prstGeom>
        </p:spPr>
      </p:pic>
      <p:sp>
        <p:nvSpPr>
          <p:cNvPr id="86" name="Rogner un rectangle à un seul coin 21">
            <a:extLst>
              <a:ext uri="{FF2B5EF4-FFF2-40B4-BE49-F238E27FC236}">
                <a16:creationId xmlns:a16="http://schemas.microsoft.com/office/drawing/2014/main" id="{455CD720-A5A9-42C6-B6AD-65CCD044CA02}"/>
              </a:ext>
            </a:extLst>
          </p:cNvPr>
          <p:cNvSpPr/>
          <p:nvPr/>
        </p:nvSpPr>
        <p:spPr bwMode="auto">
          <a:xfrm>
            <a:off x="1000348" y="1507091"/>
            <a:ext cx="7480601" cy="307088"/>
          </a:xfrm>
          <a:prstGeom prst="snip1Rect">
            <a:avLst>
              <a:gd name="adj" fmla="val 26919"/>
            </a:avLst>
          </a:prstGeom>
          <a:noFill/>
          <a:ln w="38100"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1200" dirty="0">
              <a:solidFill>
                <a:schemeClr val="tx2">
                  <a:lumMod val="75000"/>
                  <a:lumOff val="25000"/>
                </a:schemeClr>
              </a:solidFill>
            </a:endParaRPr>
          </a:p>
        </p:txBody>
      </p:sp>
      <p:sp>
        <p:nvSpPr>
          <p:cNvPr id="87" name="ZoneTexte 86">
            <a:extLst>
              <a:ext uri="{FF2B5EF4-FFF2-40B4-BE49-F238E27FC236}">
                <a16:creationId xmlns:a16="http://schemas.microsoft.com/office/drawing/2014/main" id="{F910B19B-CE7D-425F-9905-22F543E6DED0}"/>
              </a:ext>
            </a:extLst>
          </p:cNvPr>
          <p:cNvSpPr txBox="1"/>
          <p:nvPr/>
        </p:nvSpPr>
        <p:spPr>
          <a:xfrm>
            <a:off x="1356218" y="1535135"/>
            <a:ext cx="7340761" cy="276999"/>
          </a:xfrm>
          <a:prstGeom prst="rect">
            <a:avLst/>
          </a:prstGeom>
          <a:noFill/>
        </p:spPr>
        <p:txBody>
          <a:bodyPr wrap="square" rtlCol="0">
            <a:spAutoFit/>
          </a:bodyPr>
          <a:lstStyle/>
          <a:p>
            <a:pPr algn="ctr"/>
            <a:r>
              <a:rPr lang="fr-FR" sz="1200" dirty="0">
                <a:solidFill>
                  <a:schemeClr val="tx2">
                    <a:lumMod val="75000"/>
                    <a:lumOff val="25000"/>
                  </a:schemeClr>
                </a:solidFill>
              </a:rPr>
              <a:t>Un cursus scolaire dans la </a:t>
            </a:r>
            <a:r>
              <a:rPr lang="fr-FR" sz="1200" u="sng" dirty="0">
                <a:solidFill>
                  <a:schemeClr val="tx2">
                    <a:lumMod val="75000"/>
                    <a:lumOff val="25000"/>
                  </a:schemeClr>
                </a:solidFill>
              </a:rPr>
              <a:t>branche technique « productique »</a:t>
            </a:r>
            <a:r>
              <a:rPr lang="fr-FR" sz="1200" dirty="0">
                <a:solidFill>
                  <a:schemeClr val="tx2">
                    <a:lumMod val="75000"/>
                    <a:lumOff val="25000"/>
                  </a:schemeClr>
                </a:solidFill>
              </a:rPr>
              <a:t> est </a:t>
            </a:r>
            <a:r>
              <a:rPr lang="fr-FR" sz="1200" b="1" dirty="0">
                <a:solidFill>
                  <a:schemeClr val="tx2">
                    <a:lumMod val="75000"/>
                    <a:lumOff val="25000"/>
                  </a:schemeClr>
                </a:solidFill>
              </a:rPr>
              <a:t>indispensable</a:t>
            </a:r>
          </a:p>
        </p:txBody>
      </p:sp>
      <p:sp>
        <p:nvSpPr>
          <p:cNvPr id="88" name="Rectangle 87">
            <a:hlinkClick r:id="rId9" action="ppaction://hlinksldjump"/>
            <a:extLst>
              <a:ext uri="{FF2B5EF4-FFF2-40B4-BE49-F238E27FC236}">
                <a16:creationId xmlns:a16="http://schemas.microsoft.com/office/drawing/2014/main" id="{A1B44363-608F-437E-99FB-910F5E5296BA}"/>
              </a:ext>
            </a:extLst>
          </p:cNvPr>
          <p:cNvSpPr/>
          <p:nvPr/>
        </p:nvSpPr>
        <p:spPr bwMode="auto">
          <a:xfrm>
            <a:off x="-2382" y="0"/>
            <a:ext cx="1054370" cy="261332"/>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ATNAV</a:t>
            </a:r>
          </a:p>
        </p:txBody>
      </p:sp>
      <p:sp>
        <p:nvSpPr>
          <p:cNvPr id="89" name="Rectangle 88">
            <a:hlinkClick r:id="rId10" action="ppaction://hlinksldjump"/>
            <a:extLst>
              <a:ext uri="{FF2B5EF4-FFF2-40B4-BE49-F238E27FC236}">
                <a16:creationId xmlns:a16="http://schemas.microsoft.com/office/drawing/2014/main" id="{53E5F008-99D9-4ED6-8BC7-674985845282}"/>
              </a:ext>
            </a:extLst>
          </p:cNvPr>
          <p:cNvSpPr/>
          <p:nvPr/>
        </p:nvSpPr>
        <p:spPr bwMode="auto">
          <a:xfrm>
            <a:off x="1053740" y="0"/>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Profil</a:t>
            </a:r>
          </a:p>
        </p:txBody>
      </p:sp>
      <p:sp>
        <p:nvSpPr>
          <p:cNvPr id="91" name="Rectangle 90">
            <a:hlinkClick r:id="rId11" action="ppaction://hlinksldjump"/>
            <a:extLst>
              <a:ext uri="{FF2B5EF4-FFF2-40B4-BE49-F238E27FC236}">
                <a16:creationId xmlns:a16="http://schemas.microsoft.com/office/drawing/2014/main" id="{8232A799-8E99-44C5-90F9-09E1F7D50655}"/>
              </a:ext>
            </a:extLst>
          </p:cNvPr>
          <p:cNvSpPr/>
          <p:nvPr/>
        </p:nvSpPr>
        <p:spPr bwMode="auto">
          <a:xfrm>
            <a:off x="2100099" y="-830"/>
            <a:ext cx="1047411" cy="26130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Parcours de recrutement</a:t>
            </a:r>
          </a:p>
        </p:txBody>
      </p:sp>
      <p:sp>
        <p:nvSpPr>
          <p:cNvPr id="92" name="Rectangle 91">
            <a:hlinkClick r:id="rId12" action="ppaction://hlinksldjump"/>
            <a:extLst>
              <a:ext uri="{FF2B5EF4-FFF2-40B4-BE49-F238E27FC236}">
                <a16:creationId xmlns:a16="http://schemas.microsoft.com/office/drawing/2014/main" id="{F0E37065-25AB-4C5C-86DA-D61B680BC2AB}"/>
              </a:ext>
            </a:extLst>
          </p:cNvPr>
          <p:cNvSpPr/>
          <p:nvPr/>
        </p:nvSpPr>
        <p:spPr bwMode="auto">
          <a:xfrm>
            <a:off x="3147650" y="0"/>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Tests / DE</a:t>
            </a:r>
          </a:p>
        </p:txBody>
      </p:sp>
      <p:sp>
        <p:nvSpPr>
          <p:cNvPr id="93" name="Rectangle 92">
            <a:hlinkClick r:id="rId13" action="ppaction://hlinksldjump"/>
            <a:extLst>
              <a:ext uri="{FF2B5EF4-FFF2-40B4-BE49-F238E27FC236}">
                <a16:creationId xmlns:a16="http://schemas.microsoft.com/office/drawing/2014/main" id="{0137FD32-4C6B-4DA9-9E80-742699D755D1}"/>
              </a:ext>
            </a:extLst>
          </p:cNvPr>
          <p:cNvSpPr/>
          <p:nvPr/>
        </p:nvSpPr>
        <p:spPr bwMode="auto">
          <a:xfrm>
            <a:off x="4198790" y="0"/>
            <a:ext cx="1047411" cy="26133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dirty="0">
                <a:solidFill>
                  <a:srgbClr val="32597A"/>
                </a:solidFill>
                <a:latin typeface="Arial" panose="020B0604020202020204" pitchFamily="34" charset="0"/>
                <a:cs typeface="Arial" panose="020B0604020202020204" pitchFamily="34" charset="0"/>
              </a:rPr>
              <a:t>Formation</a:t>
            </a:r>
          </a:p>
        </p:txBody>
      </p:sp>
      <p:sp>
        <p:nvSpPr>
          <p:cNvPr id="100" name="Rectangle 99">
            <a:hlinkClick r:id="rId3" action="ppaction://hlinksldjump"/>
            <a:extLst>
              <a:ext uri="{FF2B5EF4-FFF2-40B4-BE49-F238E27FC236}">
                <a16:creationId xmlns:a16="http://schemas.microsoft.com/office/drawing/2014/main" id="{DCC6DEB6-B57D-4452-8D4F-A7CAB9944598}"/>
              </a:ext>
            </a:extLst>
          </p:cNvPr>
          <p:cNvSpPr/>
          <p:nvPr/>
        </p:nvSpPr>
        <p:spPr bwMode="auto">
          <a:xfrm>
            <a:off x="5242753" y="-830"/>
            <a:ext cx="1047411" cy="262161"/>
          </a:xfrm>
          <a:prstGeom prst="rect">
            <a:avLst/>
          </a:prstGeom>
          <a:solidFill>
            <a:srgbClr val="1D4159"/>
          </a:solid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700" b="1" dirty="0">
                <a:latin typeface="Arial" panose="020B0604020202020204" pitchFamily="34" charset="0"/>
                <a:cs typeface="Arial" panose="020B0604020202020204" pitchFamily="34" charset="0"/>
              </a:rPr>
              <a:t>Affectation</a:t>
            </a:r>
          </a:p>
        </p:txBody>
      </p:sp>
      <p:sp>
        <p:nvSpPr>
          <p:cNvPr id="120" name="Rectangle 119">
            <a:hlinkClick r:id="rId14" action="ppaction://hlinksldjump"/>
            <a:extLst>
              <a:ext uri="{FF2B5EF4-FFF2-40B4-BE49-F238E27FC236}">
                <a16:creationId xmlns:a16="http://schemas.microsoft.com/office/drawing/2014/main" id="{16F1A219-0929-4791-A265-EB91894FAFA5}"/>
              </a:ext>
            </a:extLst>
          </p:cNvPr>
          <p:cNvSpPr/>
          <p:nvPr/>
        </p:nvSpPr>
        <p:spPr bwMode="auto">
          <a:xfrm>
            <a:off x="6293389" y="0"/>
            <a:ext cx="1047411" cy="26216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En savoir +</a:t>
            </a:r>
          </a:p>
        </p:txBody>
      </p:sp>
      <p:sp>
        <p:nvSpPr>
          <p:cNvPr id="121" name="Rectangle 120">
            <a:hlinkClick r:id="rId15" action="ppaction://hlinksldjump"/>
            <a:extLst>
              <a:ext uri="{FF2B5EF4-FFF2-40B4-BE49-F238E27FC236}">
                <a16:creationId xmlns:a16="http://schemas.microsoft.com/office/drawing/2014/main" id="{42368B02-34C6-48E7-AAD2-468C7DD9A03C}"/>
              </a:ext>
            </a:extLst>
          </p:cNvPr>
          <p:cNvSpPr/>
          <p:nvPr/>
        </p:nvSpPr>
        <p:spPr bwMode="auto">
          <a:xfrm>
            <a:off x="7337996" y="0"/>
            <a:ext cx="1047411" cy="26216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Times New Roman" pitchFamily="16" charset="0"/>
              <a:buNone/>
            </a:pPr>
            <a:r>
              <a:rPr lang="fr-FR" sz="700" dirty="0">
                <a:solidFill>
                  <a:srgbClr val="32597A"/>
                </a:solidFill>
                <a:latin typeface="Arial" panose="020B0604020202020204" pitchFamily="34" charset="0"/>
                <a:cs typeface="Arial" panose="020B0604020202020204" pitchFamily="34" charset="0"/>
              </a:rPr>
              <a:t>Parcours Marine</a:t>
            </a:r>
          </a:p>
        </p:txBody>
      </p:sp>
      <p:pic>
        <p:nvPicPr>
          <p:cNvPr id="62" name="Image 61">
            <a:extLst>
              <a:ext uri="{FF2B5EF4-FFF2-40B4-BE49-F238E27FC236}">
                <a16:creationId xmlns:a16="http://schemas.microsoft.com/office/drawing/2014/main" id="{7D0F714B-C3E2-4F38-8A3E-4FB4906C899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713663" y="38521"/>
            <a:ext cx="200347" cy="200347"/>
          </a:xfrm>
          <a:prstGeom prst="rect">
            <a:avLst/>
          </a:prstGeom>
        </p:spPr>
      </p:pic>
      <p:sp>
        <p:nvSpPr>
          <p:cNvPr id="63" name="Rectangle 62">
            <a:hlinkClick r:id="rId17"/>
            <a:extLst>
              <a:ext uri="{FF2B5EF4-FFF2-40B4-BE49-F238E27FC236}">
                <a16:creationId xmlns:a16="http://schemas.microsoft.com/office/drawing/2014/main" id="{9D2E11B5-78C6-47DA-99AF-F789B7FC19C3}"/>
              </a:ext>
            </a:extLst>
          </p:cNvPr>
          <p:cNvSpPr/>
          <p:nvPr/>
        </p:nvSpPr>
        <p:spPr bwMode="auto">
          <a:xfrm>
            <a:off x="8385407" y="0"/>
            <a:ext cx="752585" cy="260471"/>
          </a:xfrm>
          <a:prstGeom prst="rect">
            <a:avLst/>
          </a:prstGeom>
          <a:noFill/>
          <a:ln w="9525" cap="flat" cmpd="sng" algn="ctr">
            <a:solidFill>
              <a:srgbClr val="22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fr-FR" sz="1200" dirty="0">
              <a:solidFill>
                <a:srgbClr val="214D6D"/>
              </a:solidFill>
              <a:latin typeface="Arial" panose="020B0604020202020204" pitchFamily="34" charset="0"/>
              <a:cs typeface="Arial" panose="020B0604020202020204" pitchFamily="34" charset="0"/>
            </a:endParaRPr>
          </a:p>
        </p:txBody>
      </p:sp>
      <p:pic>
        <p:nvPicPr>
          <p:cNvPr id="64" name="Image 63">
            <a:extLst>
              <a:ext uri="{FF2B5EF4-FFF2-40B4-BE49-F238E27FC236}">
                <a16:creationId xmlns:a16="http://schemas.microsoft.com/office/drawing/2014/main" id="{124B3DBB-71CE-1945-B7AF-0C524DCFED0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604448" y="6237312"/>
            <a:ext cx="460375" cy="563725"/>
          </a:xfrm>
          <a:prstGeom prst="rect">
            <a:avLst/>
          </a:prstGeom>
        </p:spPr>
      </p:pic>
      <p:pic>
        <p:nvPicPr>
          <p:cNvPr id="65" name="Image 64">
            <a:extLst>
              <a:ext uri="{FF2B5EF4-FFF2-40B4-BE49-F238E27FC236}">
                <a16:creationId xmlns:a16="http://schemas.microsoft.com/office/drawing/2014/main" id="{93216213-5EFA-4C4D-BEA2-4B55B0881AC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142321" y="6272326"/>
            <a:ext cx="421214" cy="563725"/>
          </a:xfrm>
          <a:prstGeom prst="rect">
            <a:avLst/>
          </a:prstGeom>
        </p:spPr>
      </p:pic>
      <p:pic>
        <p:nvPicPr>
          <p:cNvPr id="66" name="Image 65">
            <a:hlinkClick r:id="" action="ppaction://hlinkshowjump?jump=endshow"/>
            <a:extLst>
              <a:ext uri="{FF2B5EF4-FFF2-40B4-BE49-F238E27FC236}">
                <a16:creationId xmlns:a16="http://schemas.microsoft.com/office/drawing/2014/main" id="{45FD0CE9-715B-BE4B-AC02-C966E326EB1B}"/>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t="37875"/>
          <a:stretch/>
        </p:blipFill>
        <p:spPr>
          <a:xfrm>
            <a:off x="6994197" y="6620824"/>
            <a:ext cx="1071329" cy="176549"/>
          </a:xfrm>
          <a:prstGeom prst="rect">
            <a:avLst/>
          </a:prstGeom>
        </p:spPr>
      </p:pic>
      <p:pic>
        <p:nvPicPr>
          <p:cNvPr id="67" name="Image 66">
            <a:hlinkClick r:id="" action="ppaction://hlinkshowjump?jump=endshow"/>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rot="10800000">
            <a:off x="54205" y="6547953"/>
            <a:ext cx="274047" cy="274047"/>
          </a:xfrm>
          <a:prstGeom prst="rect">
            <a:avLst/>
          </a:prstGeom>
        </p:spPr>
      </p:pic>
      <p:sp>
        <p:nvSpPr>
          <p:cNvPr id="68" name="ZoneTexte 67">
            <a:hlinkClick r:id="" action="ppaction://hlinkshowjump?jump=endshow"/>
          </p:cNvPr>
          <p:cNvSpPr txBox="1"/>
          <p:nvPr/>
        </p:nvSpPr>
        <p:spPr>
          <a:xfrm>
            <a:off x="320902" y="6549225"/>
            <a:ext cx="1152128" cy="276999"/>
          </a:xfrm>
          <a:prstGeom prst="rect">
            <a:avLst/>
          </a:prstGeom>
          <a:noFill/>
        </p:spPr>
        <p:txBody>
          <a:bodyPr wrap="square" rtlCol="0">
            <a:spAutoFit/>
          </a:bodyPr>
          <a:lstStyle/>
          <a:p>
            <a:r>
              <a:rPr lang="fr-FR" sz="1200" b="1" dirty="0" smtClean="0">
                <a:solidFill>
                  <a:srgbClr val="024794"/>
                </a:solidFill>
              </a:rPr>
              <a:t>RETOUR</a:t>
            </a:r>
            <a:endParaRPr lang="fr-FR" b="1" dirty="0">
              <a:solidFill>
                <a:srgbClr val="024794"/>
              </a:solidFill>
            </a:endParaRPr>
          </a:p>
        </p:txBody>
      </p:sp>
    </p:spTree>
    <p:extLst>
      <p:ext uri="{BB962C8B-B14F-4D97-AF65-F5344CB8AC3E}">
        <p14:creationId xmlns:p14="http://schemas.microsoft.com/office/powerpoint/2010/main" val="3587983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Calibri"/>
        <a:ea typeface="Lucida Sans Unicode"/>
        <a:cs typeface="Lucida Sans Unicode"/>
      </a:majorFont>
      <a:minorFont>
        <a:latin typeface="Calibri"/>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fr-FR"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fr-FR" sz="1800" b="0" i="0" u="none" strike="noStrike" cap="none" normalizeH="0" baseline="0" smtClean="0">
            <a:ln>
              <a:noFill/>
            </a:ln>
            <a:solidFill>
              <a:schemeClr val="bg1"/>
            </a:solidFill>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12933</TotalTime>
  <Words>1996</Words>
  <Application>Microsoft Office PowerPoint</Application>
  <PresentationFormat>Affichage à l'écran (4:3)</PresentationFormat>
  <Paragraphs>465</Paragraphs>
  <Slides>15</Slides>
  <Notes>13</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15</vt:i4>
      </vt:variant>
    </vt:vector>
  </HeadingPairs>
  <TitlesOfParts>
    <vt:vector size="25" baseType="lpstr">
      <vt:lpstr>Arial</vt:lpstr>
      <vt:lpstr>Arial Black</vt:lpstr>
      <vt:lpstr>Calibri</vt:lpstr>
      <vt:lpstr>Century Gothic</vt:lpstr>
      <vt:lpstr>Impact</vt:lpstr>
      <vt:lpstr>Lucida Sans Unicode</vt:lpstr>
      <vt:lpstr>Times New Roman</vt:lpstr>
      <vt:lpstr>Wingdings</vt:lpstr>
      <vt:lpstr>1_Thème Office</vt:lpstr>
      <vt:lpstr>4_Thème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BEAU Antoine EV1</dc:creator>
  <cp:lastModifiedBy>DIOT Audrey ASP</cp:lastModifiedBy>
  <cp:revision>717</cp:revision>
  <cp:lastPrinted>2018-10-26T13:33:54Z</cp:lastPrinted>
  <dcterms:created xsi:type="dcterms:W3CDTF">2011-10-22T08:57:00Z</dcterms:created>
  <dcterms:modified xsi:type="dcterms:W3CDTF">2021-06-04T07:22:31Z</dcterms:modified>
</cp:coreProperties>
</file>