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56" r:id="rId2"/>
    <p:sldId id="262" r:id="rId3"/>
    <p:sldId id="257" r:id="rId4"/>
    <p:sldId id="259" r:id="rId5"/>
    <p:sldId id="263" r:id="rId6"/>
    <p:sldId id="258" r:id="rId7"/>
    <p:sldId id="260" r:id="rId8"/>
    <p:sldId id="264" r:id="rId9"/>
    <p:sldId id="265" r:id="rId10"/>
    <p:sldId id="266" r:id="rId11"/>
    <p:sldId id="267" r:id="rId1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e-Noelle BLANCHARD" initials="MNB" lastIdx="2" clrIdx="0">
    <p:extLst>
      <p:ext uri="{19B8F6BF-5375-455C-9EA6-DF929625EA0E}">
        <p15:presenceInfo xmlns:p15="http://schemas.microsoft.com/office/powerpoint/2012/main" userId="Marie-Noelle BLANCHARD"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54131"/>
    <a:srgbClr val="EA8D2F"/>
    <a:srgbClr val="FE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86" d="100"/>
          <a:sy n="86" d="100"/>
        </p:scale>
        <p:origin x="562"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E77B2A-181C-4BFD-B1A3-8FB0073D0C20}"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fr-FR"/>
        </a:p>
      </dgm:t>
    </dgm:pt>
    <dgm:pt modelId="{8564B063-D6FE-4E59-9E54-B761C20EA193}">
      <dgm:prSet phldrT="[Texte]" custT="1"/>
      <dgm:spPr>
        <a:solidFill>
          <a:srgbClr val="EA8D2F"/>
        </a:solidFill>
      </dgm:spPr>
      <dgm:t>
        <a:bodyPr/>
        <a:lstStyle/>
        <a:p>
          <a:r>
            <a:rPr lang="fr-FR" sz="1600" b="1" dirty="0">
              <a:solidFill>
                <a:srgbClr val="454131"/>
              </a:solidFill>
              <a:latin typeface="Open Sans" panose="020B0606030504020204" pitchFamily="34" charset="0"/>
              <a:ea typeface="Open Sans" panose="020B0606030504020204" pitchFamily="34" charset="0"/>
              <a:cs typeface="Open Sans" panose="020B0606030504020204" pitchFamily="34" charset="0"/>
            </a:rPr>
            <a:t>DES AVANTAGES FISCAUX</a:t>
          </a:r>
        </a:p>
        <a:p>
          <a:r>
            <a:rPr lang="fr-FR" sz="1600" dirty="0">
              <a:solidFill>
                <a:srgbClr val="454131"/>
              </a:solidFill>
              <a:latin typeface="Open Sans" panose="020B0606030504020204" pitchFamily="34" charset="0"/>
              <a:ea typeface="Open Sans" panose="020B0606030504020204" pitchFamily="34" charset="0"/>
              <a:cs typeface="Open Sans" panose="020B0606030504020204" pitchFamily="34" charset="0"/>
            </a:rPr>
            <a:t> </a:t>
          </a:r>
          <a:r>
            <a:rPr lang="fr-FR" sz="1200" dirty="0">
              <a:solidFill>
                <a:srgbClr val="454131"/>
              </a:solidFill>
              <a:latin typeface="Open Sans" panose="020B0606030504020204" pitchFamily="34" charset="0"/>
              <a:ea typeface="Open Sans" panose="020B0606030504020204" pitchFamily="34" charset="0"/>
              <a:cs typeface="Open Sans" panose="020B0606030504020204" pitchFamily="34" charset="0"/>
            </a:rPr>
            <a:t>Récupération de la TVA, charges déductibles de l’impôt sur les sociétés,</a:t>
          </a:r>
          <a:endParaRPr lang="fr-FR" sz="1600" dirty="0">
            <a:solidFill>
              <a:srgbClr val="454131"/>
            </a:solidFill>
            <a:latin typeface="Open Sans" panose="020B0606030504020204" pitchFamily="34" charset="0"/>
            <a:ea typeface="Open Sans" panose="020B0606030504020204" pitchFamily="34" charset="0"/>
            <a:cs typeface="Open Sans" panose="020B0606030504020204" pitchFamily="34" charset="0"/>
          </a:endParaRPr>
        </a:p>
      </dgm:t>
    </dgm:pt>
    <dgm:pt modelId="{9A82B8B9-8DB0-4E16-8C54-28DEA6C11B66}" type="parTrans" cxnId="{38395CB7-8089-4DBA-90A4-9C9E86C53391}">
      <dgm:prSet/>
      <dgm:spPr/>
      <dgm:t>
        <a:bodyPr/>
        <a:lstStyle/>
        <a:p>
          <a:endParaRPr lang="fr-FR"/>
        </a:p>
      </dgm:t>
    </dgm:pt>
    <dgm:pt modelId="{54078795-4B62-4DB3-B953-0F39E4D4AD17}" type="sibTrans" cxnId="{38395CB7-8089-4DBA-90A4-9C9E86C53391}">
      <dgm:prSet/>
      <dgm:spPr/>
      <dgm:t>
        <a:bodyPr/>
        <a:lstStyle/>
        <a:p>
          <a:endParaRPr lang="fr-FR"/>
        </a:p>
      </dgm:t>
    </dgm:pt>
    <dgm:pt modelId="{9EC84242-BF92-469F-836F-C81E7C9A290C}">
      <dgm:prSet phldrT="[Texte]" custT="1"/>
      <dgm:spPr>
        <a:solidFill>
          <a:srgbClr val="454131"/>
        </a:solidFill>
      </dgm:spPr>
      <dgm:t>
        <a:bodyPr/>
        <a:lstStyle/>
        <a:p>
          <a:r>
            <a:rPr lang="fr-FR" sz="1600" b="1" dirty="0">
              <a:solidFill>
                <a:srgbClr val="EA8D2F"/>
              </a:solidFill>
              <a:latin typeface="Open Sans" panose="020B0606030504020204" pitchFamily="34" charset="0"/>
              <a:ea typeface="Open Sans" panose="020B0606030504020204" pitchFamily="34" charset="0"/>
              <a:cs typeface="Open Sans" panose="020B0606030504020204" pitchFamily="34" charset="0"/>
            </a:rPr>
            <a:t>UNE COUVERTURE MEDIATIQUE</a:t>
          </a:r>
          <a:endParaRPr lang="fr-FR" sz="1200" b="1" dirty="0">
            <a:solidFill>
              <a:srgbClr val="EA8D2F"/>
            </a:solidFill>
            <a:latin typeface="Open Sans" panose="020B0606030504020204" pitchFamily="34" charset="0"/>
            <a:ea typeface="Open Sans" panose="020B0606030504020204" pitchFamily="34" charset="0"/>
            <a:cs typeface="Open Sans" panose="020B0606030504020204" pitchFamily="34" charset="0"/>
          </a:endParaRPr>
        </a:p>
        <a:p>
          <a:r>
            <a:rPr lang="fr-FR" sz="1200" dirty="0">
              <a:solidFill>
                <a:srgbClr val="EA8D2F"/>
              </a:solidFill>
              <a:latin typeface="Open Sans" panose="020B0606030504020204" pitchFamily="34" charset="0"/>
              <a:ea typeface="Open Sans" panose="020B0606030504020204" pitchFamily="34" charset="0"/>
              <a:cs typeface="Open Sans" panose="020B0606030504020204" pitchFamily="34" charset="0"/>
            </a:rPr>
            <a:t>Presse nationale et régionale en France et à l’étranger. Télévision, radio.</a:t>
          </a:r>
          <a:endParaRPr lang="fr-FR" sz="1200" dirty="0"/>
        </a:p>
      </dgm:t>
    </dgm:pt>
    <dgm:pt modelId="{3A5DF509-5243-4792-BC35-9449AF0FF0F2}" type="parTrans" cxnId="{F267D378-65A2-4DB0-B128-66B18D9E5F9A}">
      <dgm:prSet/>
      <dgm:spPr/>
      <dgm:t>
        <a:bodyPr/>
        <a:lstStyle/>
        <a:p>
          <a:endParaRPr lang="fr-FR"/>
        </a:p>
      </dgm:t>
    </dgm:pt>
    <dgm:pt modelId="{4C66B693-E304-4640-9A21-FB541DEDDCF1}" type="sibTrans" cxnId="{F267D378-65A2-4DB0-B128-66B18D9E5F9A}">
      <dgm:prSet/>
      <dgm:spPr/>
      <dgm:t>
        <a:bodyPr/>
        <a:lstStyle/>
        <a:p>
          <a:endParaRPr lang="fr-FR"/>
        </a:p>
      </dgm:t>
    </dgm:pt>
    <dgm:pt modelId="{512920D9-E538-4941-8D85-8083C641CE13}">
      <dgm:prSet phldrT="[Texte]" custT="1"/>
      <dgm:spPr>
        <a:solidFill>
          <a:srgbClr val="EA8D2F"/>
        </a:solidFill>
      </dgm:spPr>
      <dgm:t>
        <a:bodyPr/>
        <a:lstStyle/>
        <a:p>
          <a:r>
            <a:rPr lang="fr-FR" sz="1600" b="1" dirty="0">
              <a:solidFill>
                <a:srgbClr val="454131"/>
              </a:solidFill>
              <a:latin typeface="Open Sans" panose="020B0606030504020204" pitchFamily="34" charset="0"/>
              <a:ea typeface="Open Sans" panose="020B0606030504020204" pitchFamily="34" charset="0"/>
              <a:cs typeface="Open Sans" panose="020B0606030504020204" pitchFamily="34" charset="0"/>
            </a:rPr>
            <a:t>UNE PRESENCE SUR RESEAUX SOCIAUX</a:t>
          </a:r>
        </a:p>
        <a:p>
          <a:r>
            <a:rPr lang="fr-FR" sz="1200" dirty="0">
              <a:solidFill>
                <a:srgbClr val="454131"/>
              </a:solidFill>
              <a:latin typeface="Open Sans" panose="020B0606030504020204" pitchFamily="34" charset="0"/>
              <a:ea typeface="Open Sans" panose="020B0606030504020204" pitchFamily="34" charset="0"/>
              <a:cs typeface="Open Sans" panose="020B0606030504020204" pitchFamily="34" charset="0"/>
            </a:rPr>
            <a:t>          </a:t>
          </a:r>
          <a:r>
            <a:rPr lang="fr-FR" sz="1200" b="1" dirty="0">
              <a:solidFill>
                <a:srgbClr val="454131"/>
              </a:solidFill>
              <a:latin typeface="Open Sans" panose="020B0606030504020204" pitchFamily="34" charset="0"/>
              <a:ea typeface="Open Sans" panose="020B0606030504020204" pitchFamily="34" charset="0"/>
              <a:cs typeface="Open Sans" panose="020B0606030504020204" pitchFamily="34" charset="0"/>
            </a:rPr>
            <a:t>Les </a:t>
          </a:r>
          <a:r>
            <a:rPr lang="fr-FR" sz="1200" b="1" dirty="0" err="1">
              <a:solidFill>
                <a:srgbClr val="454131"/>
              </a:solidFill>
              <a:latin typeface="Open Sans" panose="020B0606030504020204" pitchFamily="34" charset="0"/>
              <a:ea typeface="Open Sans" panose="020B0606030504020204" pitchFamily="34" charset="0"/>
              <a:cs typeface="Open Sans" panose="020B0606030504020204" pitchFamily="34" charset="0"/>
            </a:rPr>
            <a:t>Solidmums</a:t>
          </a:r>
          <a:endParaRPr lang="fr-FR" sz="1200" b="1" dirty="0">
            <a:solidFill>
              <a:srgbClr val="454131"/>
            </a:solidFill>
            <a:latin typeface="Open Sans" panose="020B0606030504020204" pitchFamily="34" charset="0"/>
            <a:ea typeface="Open Sans" panose="020B0606030504020204" pitchFamily="34" charset="0"/>
            <a:cs typeface="Open Sans" panose="020B0606030504020204" pitchFamily="34" charset="0"/>
          </a:endParaRPr>
        </a:p>
        <a:p>
          <a:r>
            <a:rPr lang="fr-FR" sz="1200" dirty="0">
              <a:solidFill>
                <a:srgbClr val="454131"/>
              </a:solidFill>
              <a:latin typeface="Open Sans" panose="020B0606030504020204" pitchFamily="34" charset="0"/>
              <a:ea typeface="Open Sans" panose="020B0606030504020204" pitchFamily="34" charset="0"/>
              <a:cs typeface="Open Sans" panose="020B0606030504020204" pitchFamily="34" charset="0"/>
            </a:rPr>
            <a:t>Une page équipe</a:t>
          </a:r>
          <a:r>
            <a:rPr lang="fr-FR" sz="700" baseline="30000" dirty="0">
              <a:solidFill>
                <a:srgbClr val="454131"/>
              </a:solidFill>
              <a:latin typeface="Open Sans" panose="020B0606030504020204" pitchFamily="34" charset="0"/>
              <a:ea typeface="Open Sans" panose="020B0606030504020204" pitchFamily="34" charset="0"/>
              <a:cs typeface="Open Sans" panose="020B0606030504020204" pitchFamily="34" charset="0"/>
            </a:rPr>
            <a:t>**</a:t>
          </a:r>
          <a:r>
            <a:rPr lang="fr-FR" sz="1200" dirty="0">
              <a:solidFill>
                <a:srgbClr val="454131"/>
              </a:solidFill>
              <a:latin typeface="Open Sans" panose="020B0606030504020204" pitchFamily="34" charset="0"/>
              <a:ea typeface="Open Sans" panose="020B0606030504020204" pitchFamily="34" charset="0"/>
              <a:cs typeface="Open Sans" panose="020B0606030504020204" pitchFamily="34" charset="0"/>
            </a:rPr>
            <a:t> sur le site raidamazones.com </a:t>
          </a:r>
          <a:r>
            <a:rPr lang="fr-FR" sz="800" dirty="0">
              <a:solidFill>
                <a:srgbClr val="454131"/>
              </a:solidFill>
              <a:latin typeface="Open Sans" panose="020B0606030504020204" pitchFamily="34" charset="0"/>
              <a:ea typeface="Open Sans" panose="020B0606030504020204" pitchFamily="34" charset="0"/>
              <a:cs typeface="Open Sans" panose="020B0606030504020204" pitchFamily="34" charset="0"/>
            </a:rPr>
            <a:t>(</a:t>
          </a:r>
          <a:r>
            <a:rPr lang="fr-FR" sz="800" baseline="30000" dirty="0">
              <a:solidFill>
                <a:srgbClr val="454131"/>
              </a:solidFill>
              <a:latin typeface="Open Sans" panose="020B0606030504020204" pitchFamily="34" charset="0"/>
              <a:ea typeface="Open Sans" panose="020B0606030504020204" pitchFamily="34" charset="0"/>
              <a:cs typeface="Open Sans" panose="020B0606030504020204" pitchFamily="34" charset="0"/>
            </a:rPr>
            <a:t>**</a:t>
          </a:r>
          <a:r>
            <a:rPr lang="fr-FR" sz="800" dirty="0">
              <a:solidFill>
                <a:srgbClr val="454131"/>
              </a:solidFill>
              <a:latin typeface="Open Sans" panose="020B0606030504020204" pitchFamily="34" charset="0"/>
              <a:ea typeface="Open Sans" panose="020B0606030504020204" pitchFamily="34" charset="0"/>
              <a:cs typeface="Open Sans" panose="020B0606030504020204" pitchFamily="34" charset="0"/>
            </a:rPr>
            <a:t>une fois l’inscription finalisée)</a:t>
          </a:r>
          <a:r>
            <a:rPr lang="fr-FR" sz="1200" dirty="0">
              <a:solidFill>
                <a:srgbClr val="454131"/>
              </a:solidFill>
              <a:latin typeface="Open Sans" panose="020B0606030504020204" pitchFamily="34" charset="0"/>
              <a:ea typeface="Open Sans" panose="020B0606030504020204" pitchFamily="34" charset="0"/>
              <a:cs typeface="Open Sans" panose="020B0606030504020204" pitchFamily="34" charset="0"/>
            </a:rPr>
            <a:t>.</a:t>
          </a:r>
        </a:p>
      </dgm:t>
    </dgm:pt>
    <dgm:pt modelId="{373B54E4-7127-4FA0-B01B-638A543D3861}" type="parTrans" cxnId="{6977CAFD-CD3D-4A3E-98FC-CDB4A3580F4C}">
      <dgm:prSet/>
      <dgm:spPr/>
      <dgm:t>
        <a:bodyPr/>
        <a:lstStyle/>
        <a:p>
          <a:endParaRPr lang="fr-FR"/>
        </a:p>
      </dgm:t>
    </dgm:pt>
    <dgm:pt modelId="{C4B7BB2C-17A5-452B-B4FE-F362D0ABC9B4}" type="sibTrans" cxnId="{6977CAFD-CD3D-4A3E-98FC-CDB4A3580F4C}">
      <dgm:prSet/>
      <dgm:spPr/>
      <dgm:t>
        <a:bodyPr/>
        <a:lstStyle/>
        <a:p>
          <a:endParaRPr lang="fr-FR"/>
        </a:p>
      </dgm:t>
    </dgm:pt>
    <dgm:pt modelId="{35921D03-21FC-44AB-8B23-9562AAB77D67}">
      <dgm:prSet phldrT="[Texte]" custT="1"/>
      <dgm:spPr>
        <a:solidFill>
          <a:srgbClr val="454131"/>
        </a:solidFill>
      </dgm:spPr>
      <dgm:t>
        <a:bodyPr/>
        <a:lstStyle/>
        <a:p>
          <a:r>
            <a:rPr lang="fr-FR" sz="1600" b="1" dirty="0">
              <a:solidFill>
                <a:srgbClr val="EA8D2F"/>
              </a:solidFill>
              <a:latin typeface="Open Sans" panose="020B0606030504020204" pitchFamily="34" charset="0"/>
              <a:ea typeface="Open Sans" panose="020B0606030504020204" pitchFamily="34" charset="0"/>
              <a:cs typeface="Open Sans" panose="020B0606030504020204" pitchFamily="34" charset="0"/>
            </a:rPr>
            <a:t>UNE IMAGE POSITIVE</a:t>
          </a:r>
        </a:p>
        <a:p>
          <a:r>
            <a:rPr lang="fr-FR" sz="1200" dirty="0">
              <a:solidFill>
                <a:srgbClr val="EA8D2F"/>
              </a:solidFill>
              <a:latin typeface="Open Sans" panose="020B0606030504020204" pitchFamily="34" charset="0"/>
              <a:ea typeface="Open Sans" panose="020B0606030504020204" pitchFamily="34" charset="0"/>
              <a:cs typeface="Open Sans" panose="020B0606030504020204" pitchFamily="34" charset="0"/>
            </a:rPr>
            <a:t>Nous communiquerons sur votre marque et notre association à travers les valeurs du Raid Amazones et les nôtres.</a:t>
          </a:r>
          <a:endParaRPr lang="fr-FR" sz="1200" b="1" dirty="0">
            <a:solidFill>
              <a:srgbClr val="EA8D2F"/>
            </a:solidFill>
            <a:latin typeface="Open Sans" panose="020B0606030504020204" pitchFamily="34" charset="0"/>
            <a:ea typeface="Open Sans" panose="020B0606030504020204" pitchFamily="34" charset="0"/>
            <a:cs typeface="Open Sans" panose="020B0606030504020204" pitchFamily="34" charset="0"/>
          </a:endParaRPr>
        </a:p>
      </dgm:t>
    </dgm:pt>
    <dgm:pt modelId="{431863BE-CC75-4A47-B68B-EEF78E9F7618}" type="parTrans" cxnId="{A972DE25-05AD-4977-BF49-8CE8A463555C}">
      <dgm:prSet/>
      <dgm:spPr/>
      <dgm:t>
        <a:bodyPr/>
        <a:lstStyle/>
        <a:p>
          <a:endParaRPr lang="fr-FR"/>
        </a:p>
      </dgm:t>
    </dgm:pt>
    <dgm:pt modelId="{60DF3899-EDAF-4293-88B9-85710EAD770D}" type="sibTrans" cxnId="{A972DE25-05AD-4977-BF49-8CE8A463555C}">
      <dgm:prSet/>
      <dgm:spPr/>
      <dgm:t>
        <a:bodyPr/>
        <a:lstStyle/>
        <a:p>
          <a:endParaRPr lang="fr-FR"/>
        </a:p>
      </dgm:t>
    </dgm:pt>
    <dgm:pt modelId="{F56DDF76-9057-4182-84F3-BA2E716C78A4}">
      <dgm:prSet custT="1"/>
      <dgm:spPr>
        <a:solidFill>
          <a:srgbClr val="EA8D2F"/>
        </a:solidFill>
      </dgm:spPr>
      <dgm:t>
        <a:bodyPr/>
        <a:lstStyle/>
        <a:p>
          <a:r>
            <a:rPr lang="fr-FR" sz="1600" b="1" dirty="0">
              <a:solidFill>
                <a:srgbClr val="454131"/>
              </a:solidFill>
              <a:latin typeface="Open Sans" panose="020B0606030504020204" pitchFamily="34" charset="0"/>
              <a:ea typeface="Open Sans" panose="020B0606030504020204" pitchFamily="34" charset="0"/>
              <a:cs typeface="Open Sans" panose="020B0606030504020204" pitchFamily="34" charset="0"/>
            </a:rPr>
            <a:t>VOTRE MARQUE SUR NOS EQUIPEMENTS</a:t>
          </a:r>
        </a:p>
        <a:p>
          <a:r>
            <a:rPr lang="fr-FR" sz="1200" dirty="0">
              <a:solidFill>
                <a:srgbClr val="454131"/>
              </a:solidFill>
              <a:latin typeface="Open Sans" panose="020B0606030504020204" pitchFamily="34" charset="0"/>
              <a:ea typeface="Open Sans" panose="020B0606030504020204" pitchFamily="34" charset="0"/>
              <a:cs typeface="Open Sans" panose="020B0606030504020204" pitchFamily="34" charset="0"/>
            </a:rPr>
            <a:t>Logo sur nos équipements sportifs pendant le raid</a:t>
          </a:r>
          <a:r>
            <a:rPr lang="fr-FR" sz="800" baseline="30000" dirty="0">
              <a:solidFill>
                <a:srgbClr val="454131"/>
              </a:solidFill>
              <a:latin typeface="Open Sans" panose="020B0606030504020204" pitchFamily="34" charset="0"/>
              <a:ea typeface="Open Sans" panose="020B0606030504020204" pitchFamily="34" charset="0"/>
              <a:cs typeface="Open Sans" panose="020B0606030504020204" pitchFamily="34" charset="0"/>
            </a:rPr>
            <a:t>*</a:t>
          </a:r>
          <a:r>
            <a:rPr lang="fr-FR" sz="1200" dirty="0">
              <a:solidFill>
                <a:srgbClr val="454131"/>
              </a:solidFill>
              <a:latin typeface="Open Sans" panose="020B0606030504020204" pitchFamily="34" charset="0"/>
              <a:ea typeface="Open Sans" panose="020B0606030504020204" pitchFamily="34" charset="0"/>
              <a:cs typeface="Open Sans" panose="020B0606030504020204" pitchFamily="34" charset="0"/>
            </a:rPr>
            <a:t>, lors d’interviews et articles de presse. </a:t>
          </a:r>
          <a:r>
            <a:rPr lang="fr-FR" sz="800" dirty="0">
              <a:solidFill>
                <a:srgbClr val="454131"/>
              </a:solidFill>
              <a:latin typeface="Open Sans" panose="020B0606030504020204" pitchFamily="34" charset="0"/>
              <a:ea typeface="Open Sans" panose="020B0606030504020204" pitchFamily="34" charset="0"/>
              <a:cs typeface="Open Sans" panose="020B0606030504020204" pitchFamily="34" charset="0"/>
            </a:rPr>
            <a:t>(* À partir de 1 500 €)</a:t>
          </a:r>
          <a:endParaRPr lang="fr-FR" sz="1200" dirty="0">
            <a:solidFill>
              <a:srgbClr val="454131"/>
            </a:solidFill>
            <a:latin typeface="Open Sans" panose="020B0606030504020204" pitchFamily="34" charset="0"/>
            <a:ea typeface="Open Sans" panose="020B0606030504020204" pitchFamily="34" charset="0"/>
            <a:cs typeface="Open Sans" panose="020B0606030504020204" pitchFamily="34" charset="0"/>
          </a:endParaRPr>
        </a:p>
      </dgm:t>
    </dgm:pt>
    <dgm:pt modelId="{A3DB5257-CE92-43AF-A0DF-FD4560778408}" type="parTrans" cxnId="{74D5889B-E7EE-486C-9990-1D0158CC436C}">
      <dgm:prSet/>
      <dgm:spPr/>
      <dgm:t>
        <a:bodyPr/>
        <a:lstStyle/>
        <a:p>
          <a:endParaRPr lang="fr-FR"/>
        </a:p>
      </dgm:t>
    </dgm:pt>
    <dgm:pt modelId="{CEA43B5E-4E21-45A4-A7DF-30A48F7A3F1F}" type="sibTrans" cxnId="{74D5889B-E7EE-486C-9990-1D0158CC436C}">
      <dgm:prSet/>
      <dgm:spPr/>
      <dgm:t>
        <a:bodyPr/>
        <a:lstStyle/>
        <a:p>
          <a:endParaRPr lang="fr-FR"/>
        </a:p>
      </dgm:t>
    </dgm:pt>
    <dgm:pt modelId="{87844868-EC93-401E-A5F6-E9C52C7895B8}" type="pres">
      <dgm:prSet presAssocID="{12E77B2A-181C-4BFD-B1A3-8FB0073D0C20}" presName="CompostProcess" presStyleCnt="0">
        <dgm:presLayoutVars>
          <dgm:dir/>
          <dgm:resizeHandles val="exact"/>
        </dgm:presLayoutVars>
      </dgm:prSet>
      <dgm:spPr/>
    </dgm:pt>
    <dgm:pt modelId="{065FB659-1B24-42C1-8D6B-47D9F77D347D}" type="pres">
      <dgm:prSet presAssocID="{12E77B2A-181C-4BFD-B1A3-8FB0073D0C20}" presName="arrow" presStyleLbl="bgShp" presStyleIdx="0" presStyleCnt="1" custLinFactNeighborX="972" custLinFactNeighborY="201"/>
      <dgm:spPr>
        <a:solidFill>
          <a:srgbClr val="454131"/>
        </a:solidFill>
      </dgm:spPr>
    </dgm:pt>
    <dgm:pt modelId="{5059896D-75A5-47F9-8897-C43DB41CF04A}" type="pres">
      <dgm:prSet presAssocID="{12E77B2A-181C-4BFD-B1A3-8FB0073D0C20}" presName="linearProcess" presStyleCnt="0"/>
      <dgm:spPr/>
    </dgm:pt>
    <dgm:pt modelId="{EE8AD1C1-928A-46BE-8B71-6E21EB8317E1}" type="pres">
      <dgm:prSet presAssocID="{8564B063-D6FE-4E59-9E54-B761C20EA193}" presName="textNode" presStyleLbl="node1" presStyleIdx="0" presStyleCnt="5">
        <dgm:presLayoutVars>
          <dgm:bulletEnabled val="1"/>
        </dgm:presLayoutVars>
      </dgm:prSet>
      <dgm:spPr/>
    </dgm:pt>
    <dgm:pt modelId="{E1536DF6-45E3-47E1-9395-518A922B7470}" type="pres">
      <dgm:prSet presAssocID="{54078795-4B62-4DB3-B953-0F39E4D4AD17}" presName="sibTrans" presStyleCnt="0"/>
      <dgm:spPr/>
    </dgm:pt>
    <dgm:pt modelId="{E7F056AC-2D07-424E-AB87-6C8871F61D0E}" type="pres">
      <dgm:prSet presAssocID="{9EC84242-BF92-469F-836F-C81E7C9A290C}" presName="textNode" presStyleLbl="node1" presStyleIdx="1" presStyleCnt="5">
        <dgm:presLayoutVars>
          <dgm:bulletEnabled val="1"/>
        </dgm:presLayoutVars>
      </dgm:prSet>
      <dgm:spPr/>
    </dgm:pt>
    <dgm:pt modelId="{12A483C0-DAB7-4FCE-B98E-BDCF2FC6BD12}" type="pres">
      <dgm:prSet presAssocID="{4C66B693-E304-4640-9A21-FB541DEDDCF1}" presName="sibTrans" presStyleCnt="0"/>
      <dgm:spPr/>
    </dgm:pt>
    <dgm:pt modelId="{D822E920-FDF4-4941-AE0D-F7AD2230D1B6}" type="pres">
      <dgm:prSet presAssocID="{512920D9-E538-4941-8D85-8083C641CE13}" presName="textNode" presStyleLbl="node1" presStyleIdx="2" presStyleCnt="5">
        <dgm:presLayoutVars>
          <dgm:bulletEnabled val="1"/>
        </dgm:presLayoutVars>
      </dgm:prSet>
      <dgm:spPr/>
    </dgm:pt>
    <dgm:pt modelId="{8891024D-7221-49D2-BF97-11CFAA0B4998}" type="pres">
      <dgm:prSet presAssocID="{C4B7BB2C-17A5-452B-B4FE-F362D0ABC9B4}" presName="sibTrans" presStyleCnt="0"/>
      <dgm:spPr/>
    </dgm:pt>
    <dgm:pt modelId="{F5F9CD7D-B549-42F7-ABCC-D1AECCDF9BFB}" type="pres">
      <dgm:prSet presAssocID="{35921D03-21FC-44AB-8B23-9562AAB77D67}" presName="textNode" presStyleLbl="node1" presStyleIdx="3" presStyleCnt="5">
        <dgm:presLayoutVars>
          <dgm:bulletEnabled val="1"/>
        </dgm:presLayoutVars>
      </dgm:prSet>
      <dgm:spPr/>
    </dgm:pt>
    <dgm:pt modelId="{9EBF974D-68B8-4143-BBC2-EFE0E104FBEE}" type="pres">
      <dgm:prSet presAssocID="{60DF3899-EDAF-4293-88B9-85710EAD770D}" presName="sibTrans" presStyleCnt="0"/>
      <dgm:spPr/>
    </dgm:pt>
    <dgm:pt modelId="{21F414D3-6C08-40FC-AC30-F3F31A7708D4}" type="pres">
      <dgm:prSet presAssocID="{F56DDF76-9057-4182-84F3-BA2E716C78A4}" presName="textNode" presStyleLbl="node1" presStyleIdx="4" presStyleCnt="5" custScaleX="103269">
        <dgm:presLayoutVars>
          <dgm:bulletEnabled val="1"/>
        </dgm:presLayoutVars>
      </dgm:prSet>
      <dgm:spPr/>
    </dgm:pt>
  </dgm:ptLst>
  <dgm:cxnLst>
    <dgm:cxn modelId="{A972DE25-05AD-4977-BF49-8CE8A463555C}" srcId="{12E77B2A-181C-4BFD-B1A3-8FB0073D0C20}" destId="{35921D03-21FC-44AB-8B23-9562AAB77D67}" srcOrd="3" destOrd="0" parTransId="{431863BE-CC75-4A47-B68B-EEF78E9F7618}" sibTransId="{60DF3899-EDAF-4293-88B9-85710EAD770D}"/>
    <dgm:cxn modelId="{4CD7463C-A9D2-4792-B4C6-E8313E213E67}" type="presOf" srcId="{F56DDF76-9057-4182-84F3-BA2E716C78A4}" destId="{21F414D3-6C08-40FC-AC30-F3F31A7708D4}" srcOrd="0" destOrd="0" presId="urn:microsoft.com/office/officeart/2005/8/layout/hProcess9"/>
    <dgm:cxn modelId="{F710785D-A349-4164-AE0E-9E423004FB3F}" type="presOf" srcId="{512920D9-E538-4941-8D85-8083C641CE13}" destId="{D822E920-FDF4-4941-AE0D-F7AD2230D1B6}" srcOrd="0" destOrd="0" presId="urn:microsoft.com/office/officeart/2005/8/layout/hProcess9"/>
    <dgm:cxn modelId="{6BA1EE62-3ECE-4B2D-9061-A5A49F840FAF}" type="presOf" srcId="{8564B063-D6FE-4E59-9E54-B761C20EA193}" destId="{EE8AD1C1-928A-46BE-8B71-6E21EB8317E1}" srcOrd="0" destOrd="0" presId="urn:microsoft.com/office/officeart/2005/8/layout/hProcess9"/>
    <dgm:cxn modelId="{F267D378-65A2-4DB0-B128-66B18D9E5F9A}" srcId="{12E77B2A-181C-4BFD-B1A3-8FB0073D0C20}" destId="{9EC84242-BF92-469F-836F-C81E7C9A290C}" srcOrd="1" destOrd="0" parTransId="{3A5DF509-5243-4792-BC35-9449AF0FF0F2}" sibTransId="{4C66B693-E304-4640-9A21-FB541DEDDCF1}"/>
    <dgm:cxn modelId="{74D5889B-E7EE-486C-9990-1D0158CC436C}" srcId="{12E77B2A-181C-4BFD-B1A3-8FB0073D0C20}" destId="{F56DDF76-9057-4182-84F3-BA2E716C78A4}" srcOrd="4" destOrd="0" parTransId="{A3DB5257-CE92-43AF-A0DF-FD4560778408}" sibTransId="{CEA43B5E-4E21-45A4-A7DF-30A48F7A3F1F}"/>
    <dgm:cxn modelId="{36CC60AF-937D-4A21-BF3B-17D0C9C3D48A}" type="presOf" srcId="{12E77B2A-181C-4BFD-B1A3-8FB0073D0C20}" destId="{87844868-EC93-401E-A5F6-E9C52C7895B8}" srcOrd="0" destOrd="0" presId="urn:microsoft.com/office/officeart/2005/8/layout/hProcess9"/>
    <dgm:cxn modelId="{38395CB7-8089-4DBA-90A4-9C9E86C53391}" srcId="{12E77B2A-181C-4BFD-B1A3-8FB0073D0C20}" destId="{8564B063-D6FE-4E59-9E54-B761C20EA193}" srcOrd="0" destOrd="0" parTransId="{9A82B8B9-8DB0-4E16-8C54-28DEA6C11B66}" sibTransId="{54078795-4B62-4DB3-B953-0F39E4D4AD17}"/>
    <dgm:cxn modelId="{7CCC78B7-14BD-40FB-9734-AB7385ECAA0C}" type="presOf" srcId="{9EC84242-BF92-469F-836F-C81E7C9A290C}" destId="{E7F056AC-2D07-424E-AB87-6C8871F61D0E}" srcOrd="0" destOrd="0" presId="urn:microsoft.com/office/officeart/2005/8/layout/hProcess9"/>
    <dgm:cxn modelId="{801065F7-CEA8-4F44-9F22-8357C31D0A71}" type="presOf" srcId="{35921D03-21FC-44AB-8B23-9562AAB77D67}" destId="{F5F9CD7D-B549-42F7-ABCC-D1AECCDF9BFB}" srcOrd="0" destOrd="0" presId="urn:microsoft.com/office/officeart/2005/8/layout/hProcess9"/>
    <dgm:cxn modelId="{6977CAFD-CD3D-4A3E-98FC-CDB4A3580F4C}" srcId="{12E77B2A-181C-4BFD-B1A3-8FB0073D0C20}" destId="{512920D9-E538-4941-8D85-8083C641CE13}" srcOrd="2" destOrd="0" parTransId="{373B54E4-7127-4FA0-B01B-638A543D3861}" sibTransId="{C4B7BB2C-17A5-452B-B4FE-F362D0ABC9B4}"/>
    <dgm:cxn modelId="{1F8E8237-5255-438A-A6DE-DB4C8F2278BC}" type="presParOf" srcId="{87844868-EC93-401E-A5F6-E9C52C7895B8}" destId="{065FB659-1B24-42C1-8D6B-47D9F77D347D}" srcOrd="0" destOrd="0" presId="urn:microsoft.com/office/officeart/2005/8/layout/hProcess9"/>
    <dgm:cxn modelId="{287AF5B7-7789-47DA-BCA4-4FA9C48E1149}" type="presParOf" srcId="{87844868-EC93-401E-A5F6-E9C52C7895B8}" destId="{5059896D-75A5-47F9-8897-C43DB41CF04A}" srcOrd="1" destOrd="0" presId="urn:microsoft.com/office/officeart/2005/8/layout/hProcess9"/>
    <dgm:cxn modelId="{433B1D61-CE4D-408E-997E-67F72975E2AC}" type="presParOf" srcId="{5059896D-75A5-47F9-8897-C43DB41CF04A}" destId="{EE8AD1C1-928A-46BE-8B71-6E21EB8317E1}" srcOrd="0" destOrd="0" presId="urn:microsoft.com/office/officeart/2005/8/layout/hProcess9"/>
    <dgm:cxn modelId="{A46C82E5-77C7-4223-A557-6D36C997AFB2}" type="presParOf" srcId="{5059896D-75A5-47F9-8897-C43DB41CF04A}" destId="{E1536DF6-45E3-47E1-9395-518A922B7470}" srcOrd="1" destOrd="0" presId="urn:microsoft.com/office/officeart/2005/8/layout/hProcess9"/>
    <dgm:cxn modelId="{3DBB769A-134C-4144-9AED-E86CD214C97D}" type="presParOf" srcId="{5059896D-75A5-47F9-8897-C43DB41CF04A}" destId="{E7F056AC-2D07-424E-AB87-6C8871F61D0E}" srcOrd="2" destOrd="0" presId="urn:microsoft.com/office/officeart/2005/8/layout/hProcess9"/>
    <dgm:cxn modelId="{2FB86302-1D52-4800-9C79-6A29D0ED00CC}" type="presParOf" srcId="{5059896D-75A5-47F9-8897-C43DB41CF04A}" destId="{12A483C0-DAB7-4FCE-B98E-BDCF2FC6BD12}" srcOrd="3" destOrd="0" presId="urn:microsoft.com/office/officeart/2005/8/layout/hProcess9"/>
    <dgm:cxn modelId="{DEFB5DB3-1740-442C-A8B9-385D8792A72C}" type="presParOf" srcId="{5059896D-75A5-47F9-8897-C43DB41CF04A}" destId="{D822E920-FDF4-4941-AE0D-F7AD2230D1B6}" srcOrd="4" destOrd="0" presId="urn:microsoft.com/office/officeart/2005/8/layout/hProcess9"/>
    <dgm:cxn modelId="{CFE5B25B-0EA4-4F09-B173-7FBB02B90684}" type="presParOf" srcId="{5059896D-75A5-47F9-8897-C43DB41CF04A}" destId="{8891024D-7221-49D2-BF97-11CFAA0B4998}" srcOrd="5" destOrd="0" presId="urn:microsoft.com/office/officeart/2005/8/layout/hProcess9"/>
    <dgm:cxn modelId="{296E62F0-587C-4AEE-8A3D-3609B7218AF0}" type="presParOf" srcId="{5059896D-75A5-47F9-8897-C43DB41CF04A}" destId="{F5F9CD7D-B549-42F7-ABCC-D1AECCDF9BFB}" srcOrd="6" destOrd="0" presId="urn:microsoft.com/office/officeart/2005/8/layout/hProcess9"/>
    <dgm:cxn modelId="{197AD17E-BFF5-4B92-937D-BDE605A7752F}" type="presParOf" srcId="{5059896D-75A5-47F9-8897-C43DB41CF04A}" destId="{9EBF974D-68B8-4143-BBC2-EFE0E104FBEE}" srcOrd="7" destOrd="0" presId="urn:microsoft.com/office/officeart/2005/8/layout/hProcess9"/>
    <dgm:cxn modelId="{8ED122EE-FC91-46AD-B60A-A1C21433422C}" type="presParOf" srcId="{5059896D-75A5-47F9-8897-C43DB41CF04A}" destId="{21F414D3-6C08-40FC-AC30-F3F31A7708D4}"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2DC5E7E-B46E-4C9A-AE47-CC0F0DA7E109}"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fr-FR"/>
        </a:p>
      </dgm:t>
    </dgm:pt>
    <dgm:pt modelId="{47E6400F-4AF8-4444-A32C-9F04BAB90D2C}">
      <dgm:prSet phldrT="[Texte]" custT="1"/>
      <dgm:spPr/>
      <dgm:t>
        <a:bodyPr/>
        <a:lstStyle/>
        <a:p>
          <a:r>
            <a:rPr lang="fr-FR" sz="1600" dirty="0">
              <a:latin typeface="Open Sans" panose="020B0606030504020204" pitchFamily="34" charset="0"/>
              <a:ea typeface="Open Sans" panose="020B0606030504020204" pitchFamily="34" charset="0"/>
              <a:cs typeface="Open Sans" panose="020B0606030504020204" pitchFamily="34" charset="0"/>
            </a:rPr>
            <a:t>Inscriptions</a:t>
          </a:r>
        </a:p>
        <a:p>
          <a:r>
            <a:rPr lang="fr-FR" sz="1600" b="1" dirty="0">
              <a:latin typeface="Open Sans" panose="020B0606030504020204" pitchFamily="34" charset="0"/>
              <a:ea typeface="Open Sans" panose="020B0606030504020204" pitchFamily="34" charset="0"/>
              <a:cs typeface="Open Sans" panose="020B0606030504020204" pitchFamily="34" charset="0"/>
            </a:rPr>
            <a:t>7 992,00 € </a:t>
          </a:r>
          <a:r>
            <a:rPr lang="fr-FR" sz="1400" dirty="0">
              <a:latin typeface="Open Sans" panose="020B0606030504020204" pitchFamily="34" charset="0"/>
              <a:ea typeface="Open Sans" panose="020B0606030504020204" pitchFamily="34" charset="0"/>
              <a:cs typeface="Open Sans" panose="020B0606030504020204" pitchFamily="34" charset="0"/>
            </a:rPr>
            <a:t>TTC</a:t>
          </a:r>
          <a:r>
            <a:rPr lang="fr-FR" sz="1600" dirty="0">
              <a:latin typeface="Open Sans" panose="020B0606030504020204" pitchFamily="34" charset="0"/>
              <a:ea typeface="Open Sans" panose="020B0606030504020204" pitchFamily="34" charset="0"/>
              <a:cs typeface="Open Sans" panose="020B0606030504020204" pitchFamily="34" charset="0"/>
            </a:rPr>
            <a:t> </a:t>
          </a:r>
        </a:p>
        <a:p>
          <a:r>
            <a:rPr lang="fr-FR" sz="1400" dirty="0">
              <a:latin typeface="Open Sans" panose="020B0606030504020204" pitchFamily="34" charset="0"/>
              <a:ea typeface="Open Sans" panose="020B0606030504020204" pitchFamily="34" charset="0"/>
              <a:cs typeface="Open Sans" panose="020B0606030504020204" pitchFamily="34" charset="0"/>
            </a:rPr>
            <a:t>(6 600,00 € HT)</a:t>
          </a:r>
        </a:p>
      </dgm:t>
    </dgm:pt>
    <dgm:pt modelId="{15E7B7DF-EB5A-42E3-90E9-55290160E45B}" type="parTrans" cxnId="{090C3B45-D258-461A-9FC4-5D01AABCFDD6}">
      <dgm:prSet/>
      <dgm:spPr/>
      <dgm:t>
        <a:bodyPr/>
        <a:lstStyle/>
        <a:p>
          <a:endParaRPr lang="fr-FR"/>
        </a:p>
      </dgm:t>
    </dgm:pt>
    <dgm:pt modelId="{8180173D-9764-4878-81A7-890D6ADE0882}" type="sibTrans" cxnId="{090C3B45-D258-461A-9FC4-5D01AABCFDD6}">
      <dgm:prSet/>
      <dgm:spPr/>
      <dgm:t>
        <a:bodyPr/>
        <a:lstStyle/>
        <a:p>
          <a:endParaRPr lang="fr-FR"/>
        </a:p>
      </dgm:t>
    </dgm:pt>
    <dgm:pt modelId="{78DD9A3D-351E-4FA0-997F-78D2ED35286A}">
      <dgm:prSet phldrT="[Texte]" custT="1"/>
      <dgm:spPr/>
      <dgm:t>
        <a:bodyPr/>
        <a:lstStyle/>
        <a:p>
          <a:r>
            <a:rPr lang="fr-FR" sz="1600" dirty="0">
              <a:latin typeface="Open Sans" panose="020B0606030504020204" pitchFamily="34" charset="0"/>
              <a:ea typeface="Open Sans" panose="020B0606030504020204" pitchFamily="34" charset="0"/>
              <a:cs typeface="Open Sans" panose="020B0606030504020204" pitchFamily="34" charset="0"/>
            </a:rPr>
            <a:t>Billets d’avion</a:t>
          </a:r>
        </a:p>
        <a:p>
          <a:r>
            <a:rPr lang="fr-FR" sz="1600" b="1" dirty="0">
              <a:latin typeface="Open Sans" panose="020B0606030504020204" pitchFamily="34" charset="0"/>
              <a:ea typeface="Open Sans" panose="020B0606030504020204" pitchFamily="34" charset="0"/>
              <a:cs typeface="Open Sans" panose="020B0606030504020204" pitchFamily="34" charset="0"/>
            </a:rPr>
            <a:t>1 800,00 € </a:t>
          </a:r>
          <a:r>
            <a:rPr lang="fr-FR" sz="1400" dirty="0">
              <a:latin typeface="Open Sans" panose="020B0606030504020204" pitchFamily="34" charset="0"/>
              <a:ea typeface="Open Sans" panose="020B0606030504020204" pitchFamily="34" charset="0"/>
              <a:cs typeface="Open Sans" panose="020B0606030504020204" pitchFamily="34" charset="0"/>
            </a:rPr>
            <a:t>TTC</a:t>
          </a:r>
          <a:r>
            <a:rPr lang="fr-FR" sz="1600" dirty="0">
              <a:latin typeface="Open Sans" panose="020B0606030504020204" pitchFamily="34" charset="0"/>
              <a:ea typeface="Open Sans" panose="020B0606030504020204" pitchFamily="34" charset="0"/>
              <a:cs typeface="Open Sans" panose="020B0606030504020204" pitchFamily="34" charset="0"/>
            </a:rPr>
            <a:t> </a:t>
          </a:r>
        </a:p>
      </dgm:t>
    </dgm:pt>
    <dgm:pt modelId="{C68BCA7C-FEF0-4C12-8648-821C3E80EE43}" type="parTrans" cxnId="{88210D96-1C76-4C8B-808A-298DBDA002EF}">
      <dgm:prSet/>
      <dgm:spPr/>
      <dgm:t>
        <a:bodyPr/>
        <a:lstStyle/>
        <a:p>
          <a:endParaRPr lang="fr-FR"/>
        </a:p>
      </dgm:t>
    </dgm:pt>
    <dgm:pt modelId="{3547952C-9FE0-43A5-A253-A2970A308F26}" type="sibTrans" cxnId="{88210D96-1C76-4C8B-808A-298DBDA002EF}">
      <dgm:prSet/>
      <dgm:spPr/>
      <dgm:t>
        <a:bodyPr/>
        <a:lstStyle/>
        <a:p>
          <a:endParaRPr lang="fr-FR"/>
        </a:p>
      </dgm:t>
    </dgm:pt>
    <dgm:pt modelId="{ECC70611-BDB1-4CEA-A059-5058075022B3}">
      <dgm:prSet phldrT="[Texte]" custT="1"/>
      <dgm:spPr/>
      <dgm:t>
        <a:bodyPr/>
        <a:lstStyle/>
        <a:p>
          <a:r>
            <a:rPr lang="fr-FR" sz="1600" b="1" dirty="0">
              <a:solidFill>
                <a:srgbClr val="454131"/>
              </a:solidFill>
              <a:latin typeface="Open Sans" panose="020B0606030504020204" pitchFamily="34" charset="0"/>
              <a:ea typeface="Open Sans" panose="020B0606030504020204" pitchFamily="34" charset="0"/>
              <a:cs typeface="Open Sans" panose="020B0606030504020204" pitchFamily="34" charset="0"/>
            </a:rPr>
            <a:t>Total</a:t>
          </a:r>
          <a:r>
            <a:rPr lang="fr-FR" sz="1600" dirty="0">
              <a:latin typeface="Open Sans" panose="020B0606030504020204" pitchFamily="34" charset="0"/>
              <a:ea typeface="Open Sans" panose="020B0606030504020204" pitchFamily="34" charset="0"/>
              <a:cs typeface="Open Sans" panose="020B0606030504020204" pitchFamily="34" charset="0"/>
            </a:rPr>
            <a:t> :</a:t>
          </a:r>
        </a:p>
        <a:p>
          <a:r>
            <a:rPr lang="fr-FR" sz="1600" b="1" dirty="0">
              <a:latin typeface="Open Sans" panose="020B0606030504020204" pitchFamily="34" charset="0"/>
              <a:ea typeface="Open Sans" panose="020B0606030504020204" pitchFamily="34" charset="0"/>
              <a:cs typeface="Open Sans" panose="020B0606030504020204" pitchFamily="34" charset="0"/>
            </a:rPr>
            <a:t>9792,00 €</a:t>
          </a:r>
          <a:r>
            <a:rPr lang="fr-FR" sz="1600" dirty="0">
              <a:latin typeface="Open Sans" panose="020B0606030504020204" pitchFamily="34" charset="0"/>
              <a:ea typeface="Open Sans" panose="020B0606030504020204" pitchFamily="34" charset="0"/>
              <a:cs typeface="Open Sans" panose="020B0606030504020204" pitchFamily="34" charset="0"/>
            </a:rPr>
            <a:t> TTC</a:t>
          </a:r>
        </a:p>
        <a:p>
          <a:r>
            <a:rPr lang="fr-FR" sz="1200" dirty="0">
              <a:latin typeface="Open Sans" panose="020B0606030504020204" pitchFamily="34" charset="0"/>
              <a:ea typeface="Open Sans" panose="020B0606030504020204" pitchFamily="34" charset="0"/>
              <a:cs typeface="Open Sans" panose="020B0606030504020204" pitchFamily="34" charset="0"/>
            </a:rPr>
            <a:t>(pour l’équipe)</a:t>
          </a:r>
        </a:p>
      </dgm:t>
    </dgm:pt>
    <dgm:pt modelId="{C56BEA2F-2C61-456E-B7F9-35089957328C}" type="parTrans" cxnId="{EF4FDFDA-FD0B-4BDB-9E8D-22354735F59F}">
      <dgm:prSet/>
      <dgm:spPr/>
      <dgm:t>
        <a:bodyPr/>
        <a:lstStyle/>
        <a:p>
          <a:endParaRPr lang="fr-FR"/>
        </a:p>
      </dgm:t>
    </dgm:pt>
    <dgm:pt modelId="{459B0AD7-10D8-4BCF-BB9C-F46E938ED3FD}" type="sibTrans" cxnId="{EF4FDFDA-FD0B-4BDB-9E8D-22354735F59F}">
      <dgm:prSet/>
      <dgm:spPr/>
      <dgm:t>
        <a:bodyPr/>
        <a:lstStyle/>
        <a:p>
          <a:endParaRPr lang="fr-FR"/>
        </a:p>
      </dgm:t>
    </dgm:pt>
    <dgm:pt modelId="{37D6D555-04B5-4FF1-B156-7833AEBE921E}" type="pres">
      <dgm:prSet presAssocID="{92DC5E7E-B46E-4C9A-AE47-CC0F0DA7E109}" presName="Name0" presStyleCnt="0">
        <dgm:presLayoutVars>
          <dgm:chMax val="7"/>
          <dgm:chPref val="7"/>
          <dgm:dir/>
          <dgm:animLvl val="lvl"/>
        </dgm:presLayoutVars>
      </dgm:prSet>
      <dgm:spPr/>
    </dgm:pt>
    <dgm:pt modelId="{B4C1F0F1-7368-41B9-B992-1991D7E77E3D}" type="pres">
      <dgm:prSet presAssocID="{47E6400F-4AF8-4444-A32C-9F04BAB90D2C}" presName="Accent1" presStyleCnt="0"/>
      <dgm:spPr/>
    </dgm:pt>
    <dgm:pt modelId="{58E46B0E-7338-4DC8-A69E-4681C69D4862}" type="pres">
      <dgm:prSet presAssocID="{47E6400F-4AF8-4444-A32C-9F04BAB90D2C}" presName="Accent" presStyleLbl="node1" presStyleIdx="0" presStyleCnt="3"/>
      <dgm:spPr>
        <a:solidFill>
          <a:srgbClr val="EA8D2F"/>
        </a:solidFill>
      </dgm:spPr>
    </dgm:pt>
    <dgm:pt modelId="{5A68539C-442C-429F-A8C9-4280AC5F867A}" type="pres">
      <dgm:prSet presAssocID="{47E6400F-4AF8-4444-A32C-9F04BAB90D2C}" presName="Parent1" presStyleLbl="revTx" presStyleIdx="0" presStyleCnt="3" custLinFactNeighborY="-8845">
        <dgm:presLayoutVars>
          <dgm:chMax val="1"/>
          <dgm:chPref val="1"/>
          <dgm:bulletEnabled val="1"/>
        </dgm:presLayoutVars>
      </dgm:prSet>
      <dgm:spPr/>
    </dgm:pt>
    <dgm:pt modelId="{3EB7C399-8652-4897-A1B7-D68508641244}" type="pres">
      <dgm:prSet presAssocID="{78DD9A3D-351E-4FA0-997F-78D2ED35286A}" presName="Accent2" presStyleCnt="0"/>
      <dgm:spPr/>
    </dgm:pt>
    <dgm:pt modelId="{2FFC415C-934D-4F38-9327-3A7C513C41BD}" type="pres">
      <dgm:prSet presAssocID="{78DD9A3D-351E-4FA0-997F-78D2ED35286A}" presName="Accent" presStyleLbl="node1" presStyleIdx="1" presStyleCnt="3"/>
      <dgm:spPr>
        <a:solidFill>
          <a:srgbClr val="454131"/>
        </a:solidFill>
      </dgm:spPr>
    </dgm:pt>
    <dgm:pt modelId="{32B50CC5-EAFD-41F2-837D-6FE9DDFC3BA7}" type="pres">
      <dgm:prSet presAssocID="{78DD9A3D-351E-4FA0-997F-78D2ED35286A}" presName="Parent2" presStyleLbl="revTx" presStyleIdx="1" presStyleCnt="3">
        <dgm:presLayoutVars>
          <dgm:chMax val="1"/>
          <dgm:chPref val="1"/>
          <dgm:bulletEnabled val="1"/>
        </dgm:presLayoutVars>
      </dgm:prSet>
      <dgm:spPr/>
    </dgm:pt>
    <dgm:pt modelId="{EADA34CC-FC30-426E-8904-217AF2D15A76}" type="pres">
      <dgm:prSet presAssocID="{ECC70611-BDB1-4CEA-A059-5058075022B3}" presName="Accent3" presStyleCnt="0"/>
      <dgm:spPr/>
    </dgm:pt>
    <dgm:pt modelId="{2719059C-5BB6-4C98-9D79-A4FE2F976077}" type="pres">
      <dgm:prSet presAssocID="{ECC70611-BDB1-4CEA-A059-5058075022B3}" presName="Accent" presStyleLbl="node1" presStyleIdx="2" presStyleCnt="3"/>
      <dgm:spPr>
        <a:solidFill>
          <a:srgbClr val="EA8D2F"/>
        </a:solidFill>
      </dgm:spPr>
    </dgm:pt>
    <dgm:pt modelId="{6DBD110C-B7D4-4509-8424-93533EC69F75}" type="pres">
      <dgm:prSet presAssocID="{ECC70611-BDB1-4CEA-A059-5058075022B3}" presName="Parent3" presStyleLbl="revTx" presStyleIdx="2" presStyleCnt="3">
        <dgm:presLayoutVars>
          <dgm:chMax val="1"/>
          <dgm:chPref val="1"/>
          <dgm:bulletEnabled val="1"/>
        </dgm:presLayoutVars>
      </dgm:prSet>
      <dgm:spPr/>
    </dgm:pt>
  </dgm:ptLst>
  <dgm:cxnLst>
    <dgm:cxn modelId="{090C3B45-D258-461A-9FC4-5D01AABCFDD6}" srcId="{92DC5E7E-B46E-4C9A-AE47-CC0F0DA7E109}" destId="{47E6400F-4AF8-4444-A32C-9F04BAB90D2C}" srcOrd="0" destOrd="0" parTransId="{15E7B7DF-EB5A-42E3-90E9-55290160E45B}" sibTransId="{8180173D-9764-4878-81A7-890D6ADE0882}"/>
    <dgm:cxn modelId="{D6D0E16D-B531-4978-B9D4-10851817EFD1}" type="presOf" srcId="{ECC70611-BDB1-4CEA-A059-5058075022B3}" destId="{6DBD110C-B7D4-4509-8424-93533EC69F75}" srcOrd="0" destOrd="0" presId="urn:microsoft.com/office/officeart/2009/layout/CircleArrowProcess"/>
    <dgm:cxn modelId="{08196D7E-447C-4B30-8F8B-1310FD19E228}" type="presOf" srcId="{47E6400F-4AF8-4444-A32C-9F04BAB90D2C}" destId="{5A68539C-442C-429F-A8C9-4280AC5F867A}" srcOrd="0" destOrd="0" presId="urn:microsoft.com/office/officeart/2009/layout/CircleArrowProcess"/>
    <dgm:cxn modelId="{88210D96-1C76-4C8B-808A-298DBDA002EF}" srcId="{92DC5E7E-B46E-4C9A-AE47-CC0F0DA7E109}" destId="{78DD9A3D-351E-4FA0-997F-78D2ED35286A}" srcOrd="1" destOrd="0" parTransId="{C68BCA7C-FEF0-4C12-8648-821C3E80EE43}" sibTransId="{3547952C-9FE0-43A5-A253-A2970A308F26}"/>
    <dgm:cxn modelId="{CD5778B8-A888-49D0-8FE7-F293694C9927}" type="presOf" srcId="{92DC5E7E-B46E-4C9A-AE47-CC0F0DA7E109}" destId="{37D6D555-04B5-4FF1-B156-7833AEBE921E}" srcOrd="0" destOrd="0" presId="urn:microsoft.com/office/officeart/2009/layout/CircleArrowProcess"/>
    <dgm:cxn modelId="{EF4FDFDA-FD0B-4BDB-9E8D-22354735F59F}" srcId="{92DC5E7E-B46E-4C9A-AE47-CC0F0DA7E109}" destId="{ECC70611-BDB1-4CEA-A059-5058075022B3}" srcOrd="2" destOrd="0" parTransId="{C56BEA2F-2C61-456E-B7F9-35089957328C}" sibTransId="{459B0AD7-10D8-4BCF-BB9C-F46E938ED3FD}"/>
    <dgm:cxn modelId="{BA5E5CE3-CD85-4FC0-A1EA-4CEFF1E28CD2}" type="presOf" srcId="{78DD9A3D-351E-4FA0-997F-78D2ED35286A}" destId="{32B50CC5-EAFD-41F2-837D-6FE9DDFC3BA7}" srcOrd="0" destOrd="0" presId="urn:microsoft.com/office/officeart/2009/layout/CircleArrowProcess"/>
    <dgm:cxn modelId="{5A403E24-DDFB-4F33-88A4-B814CEA71B9F}" type="presParOf" srcId="{37D6D555-04B5-4FF1-B156-7833AEBE921E}" destId="{B4C1F0F1-7368-41B9-B992-1991D7E77E3D}" srcOrd="0" destOrd="0" presId="urn:microsoft.com/office/officeart/2009/layout/CircleArrowProcess"/>
    <dgm:cxn modelId="{81303D05-0A3B-4903-8209-F9F87D720BAE}" type="presParOf" srcId="{B4C1F0F1-7368-41B9-B992-1991D7E77E3D}" destId="{58E46B0E-7338-4DC8-A69E-4681C69D4862}" srcOrd="0" destOrd="0" presId="urn:microsoft.com/office/officeart/2009/layout/CircleArrowProcess"/>
    <dgm:cxn modelId="{39B60379-0DA5-4C2D-BAA9-E60A1B670E34}" type="presParOf" srcId="{37D6D555-04B5-4FF1-B156-7833AEBE921E}" destId="{5A68539C-442C-429F-A8C9-4280AC5F867A}" srcOrd="1" destOrd="0" presId="urn:microsoft.com/office/officeart/2009/layout/CircleArrowProcess"/>
    <dgm:cxn modelId="{4497F870-9780-4D8C-AE59-D13746C45734}" type="presParOf" srcId="{37D6D555-04B5-4FF1-B156-7833AEBE921E}" destId="{3EB7C399-8652-4897-A1B7-D68508641244}" srcOrd="2" destOrd="0" presId="urn:microsoft.com/office/officeart/2009/layout/CircleArrowProcess"/>
    <dgm:cxn modelId="{9D021642-91A9-4DF1-B253-B49F05BE0524}" type="presParOf" srcId="{3EB7C399-8652-4897-A1B7-D68508641244}" destId="{2FFC415C-934D-4F38-9327-3A7C513C41BD}" srcOrd="0" destOrd="0" presId="urn:microsoft.com/office/officeart/2009/layout/CircleArrowProcess"/>
    <dgm:cxn modelId="{E202BD2B-7E70-471A-96BC-3668F0DE44EB}" type="presParOf" srcId="{37D6D555-04B5-4FF1-B156-7833AEBE921E}" destId="{32B50CC5-EAFD-41F2-837D-6FE9DDFC3BA7}" srcOrd="3" destOrd="0" presId="urn:microsoft.com/office/officeart/2009/layout/CircleArrowProcess"/>
    <dgm:cxn modelId="{269C03CF-6FF8-4596-9843-59FFB790FB79}" type="presParOf" srcId="{37D6D555-04B5-4FF1-B156-7833AEBE921E}" destId="{EADA34CC-FC30-426E-8904-217AF2D15A76}" srcOrd="4" destOrd="0" presId="urn:microsoft.com/office/officeart/2009/layout/CircleArrowProcess"/>
    <dgm:cxn modelId="{6CB2EA9D-CE3C-4E06-9713-5C56CF5F1429}" type="presParOf" srcId="{EADA34CC-FC30-426E-8904-217AF2D15A76}" destId="{2719059C-5BB6-4C98-9D79-A4FE2F976077}" srcOrd="0" destOrd="0" presId="urn:microsoft.com/office/officeart/2009/layout/CircleArrowProcess"/>
    <dgm:cxn modelId="{32A7832F-24CC-41A8-8873-5D6C81597A05}" type="presParOf" srcId="{37D6D555-04B5-4FF1-B156-7833AEBE921E}" destId="{6DBD110C-B7D4-4509-8424-93533EC69F75}"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5FB659-1B24-42C1-8D6B-47D9F77D347D}">
      <dsp:nvSpPr>
        <dsp:cNvPr id="0" name=""/>
        <dsp:cNvSpPr/>
      </dsp:nvSpPr>
      <dsp:spPr>
        <a:xfrm>
          <a:off x="969548" y="0"/>
          <a:ext cx="9897862" cy="4740702"/>
        </a:xfrm>
        <a:prstGeom prst="rightArrow">
          <a:avLst/>
        </a:prstGeom>
        <a:solidFill>
          <a:srgbClr val="454131"/>
        </a:solidFill>
        <a:ln>
          <a:noFill/>
        </a:ln>
        <a:effectLst/>
      </dsp:spPr>
      <dsp:style>
        <a:lnRef idx="0">
          <a:scrgbClr r="0" g="0" b="0"/>
        </a:lnRef>
        <a:fillRef idx="1">
          <a:scrgbClr r="0" g="0" b="0"/>
        </a:fillRef>
        <a:effectRef idx="0">
          <a:scrgbClr r="0" g="0" b="0"/>
        </a:effectRef>
        <a:fontRef idx="minor"/>
      </dsp:style>
    </dsp:sp>
    <dsp:sp modelId="{EE8AD1C1-928A-46BE-8B71-6E21EB8317E1}">
      <dsp:nvSpPr>
        <dsp:cNvPr id="0" name=""/>
        <dsp:cNvSpPr/>
      </dsp:nvSpPr>
      <dsp:spPr>
        <a:xfrm>
          <a:off x="8730" y="1422210"/>
          <a:ext cx="2040069" cy="1896280"/>
        </a:xfrm>
        <a:prstGeom prst="roundRect">
          <a:avLst/>
        </a:prstGeom>
        <a:solidFill>
          <a:srgbClr val="EA8D2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b="1" kern="1200" dirty="0">
              <a:solidFill>
                <a:srgbClr val="454131"/>
              </a:solidFill>
              <a:latin typeface="Open Sans" panose="020B0606030504020204" pitchFamily="34" charset="0"/>
              <a:ea typeface="Open Sans" panose="020B0606030504020204" pitchFamily="34" charset="0"/>
              <a:cs typeface="Open Sans" panose="020B0606030504020204" pitchFamily="34" charset="0"/>
            </a:rPr>
            <a:t>DES AVANTAGES FISCAUX</a:t>
          </a:r>
        </a:p>
        <a:p>
          <a:pPr marL="0" lvl="0" indent="0" algn="ctr" defTabSz="711200">
            <a:lnSpc>
              <a:spcPct val="90000"/>
            </a:lnSpc>
            <a:spcBef>
              <a:spcPct val="0"/>
            </a:spcBef>
            <a:spcAft>
              <a:spcPct val="35000"/>
            </a:spcAft>
            <a:buNone/>
          </a:pPr>
          <a:r>
            <a:rPr lang="fr-FR" sz="1600" kern="1200" dirty="0">
              <a:solidFill>
                <a:srgbClr val="454131"/>
              </a:solidFill>
              <a:latin typeface="Open Sans" panose="020B0606030504020204" pitchFamily="34" charset="0"/>
              <a:ea typeface="Open Sans" panose="020B0606030504020204" pitchFamily="34" charset="0"/>
              <a:cs typeface="Open Sans" panose="020B0606030504020204" pitchFamily="34" charset="0"/>
            </a:rPr>
            <a:t> </a:t>
          </a:r>
          <a:r>
            <a:rPr lang="fr-FR" sz="1200" kern="1200" dirty="0">
              <a:solidFill>
                <a:srgbClr val="454131"/>
              </a:solidFill>
              <a:latin typeface="Open Sans" panose="020B0606030504020204" pitchFamily="34" charset="0"/>
              <a:ea typeface="Open Sans" panose="020B0606030504020204" pitchFamily="34" charset="0"/>
              <a:cs typeface="Open Sans" panose="020B0606030504020204" pitchFamily="34" charset="0"/>
            </a:rPr>
            <a:t>Récupération de la TVA, charges déductibles de l’impôt sur les sociétés,</a:t>
          </a:r>
          <a:endParaRPr lang="fr-FR" sz="1600" kern="1200" dirty="0">
            <a:solidFill>
              <a:srgbClr val="454131"/>
            </a:solidFill>
            <a:latin typeface="Open Sans" panose="020B0606030504020204" pitchFamily="34" charset="0"/>
            <a:ea typeface="Open Sans" panose="020B0606030504020204" pitchFamily="34" charset="0"/>
            <a:cs typeface="Open Sans" panose="020B0606030504020204" pitchFamily="34" charset="0"/>
          </a:endParaRPr>
        </a:p>
      </dsp:txBody>
      <dsp:txXfrm>
        <a:off x="101299" y="1514779"/>
        <a:ext cx="1854931" cy="1711142"/>
      </dsp:txXfrm>
    </dsp:sp>
    <dsp:sp modelId="{E7F056AC-2D07-424E-AB87-6C8871F61D0E}">
      <dsp:nvSpPr>
        <dsp:cNvPr id="0" name=""/>
        <dsp:cNvSpPr/>
      </dsp:nvSpPr>
      <dsp:spPr>
        <a:xfrm>
          <a:off x="2388811" y="1422210"/>
          <a:ext cx="2040069" cy="1896280"/>
        </a:xfrm>
        <a:prstGeom prst="roundRect">
          <a:avLst/>
        </a:prstGeom>
        <a:solidFill>
          <a:srgbClr val="45413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b="1" kern="1200" dirty="0">
              <a:solidFill>
                <a:srgbClr val="EA8D2F"/>
              </a:solidFill>
              <a:latin typeface="Open Sans" panose="020B0606030504020204" pitchFamily="34" charset="0"/>
              <a:ea typeface="Open Sans" panose="020B0606030504020204" pitchFamily="34" charset="0"/>
              <a:cs typeface="Open Sans" panose="020B0606030504020204" pitchFamily="34" charset="0"/>
            </a:rPr>
            <a:t>UNE COUVERTURE MEDIATIQUE</a:t>
          </a:r>
          <a:endParaRPr lang="fr-FR" sz="1200" b="1" kern="1200" dirty="0">
            <a:solidFill>
              <a:srgbClr val="EA8D2F"/>
            </a:solidFill>
            <a:latin typeface="Open Sans" panose="020B0606030504020204" pitchFamily="34" charset="0"/>
            <a:ea typeface="Open Sans" panose="020B0606030504020204" pitchFamily="34" charset="0"/>
            <a:cs typeface="Open Sans" panose="020B0606030504020204" pitchFamily="34" charset="0"/>
          </a:endParaRPr>
        </a:p>
        <a:p>
          <a:pPr marL="0" lvl="0" indent="0" algn="ctr" defTabSz="711200">
            <a:lnSpc>
              <a:spcPct val="90000"/>
            </a:lnSpc>
            <a:spcBef>
              <a:spcPct val="0"/>
            </a:spcBef>
            <a:spcAft>
              <a:spcPct val="35000"/>
            </a:spcAft>
            <a:buNone/>
          </a:pPr>
          <a:r>
            <a:rPr lang="fr-FR" sz="1200" kern="1200" dirty="0">
              <a:solidFill>
                <a:srgbClr val="EA8D2F"/>
              </a:solidFill>
              <a:latin typeface="Open Sans" panose="020B0606030504020204" pitchFamily="34" charset="0"/>
              <a:ea typeface="Open Sans" panose="020B0606030504020204" pitchFamily="34" charset="0"/>
              <a:cs typeface="Open Sans" panose="020B0606030504020204" pitchFamily="34" charset="0"/>
            </a:rPr>
            <a:t>Presse nationale et régionale en France et à l’étranger. Télévision, radio.</a:t>
          </a:r>
          <a:endParaRPr lang="fr-FR" sz="1200" kern="1200" dirty="0"/>
        </a:p>
      </dsp:txBody>
      <dsp:txXfrm>
        <a:off x="2481380" y="1514779"/>
        <a:ext cx="1854931" cy="1711142"/>
      </dsp:txXfrm>
    </dsp:sp>
    <dsp:sp modelId="{D822E920-FDF4-4941-AE0D-F7AD2230D1B6}">
      <dsp:nvSpPr>
        <dsp:cNvPr id="0" name=""/>
        <dsp:cNvSpPr/>
      </dsp:nvSpPr>
      <dsp:spPr>
        <a:xfrm>
          <a:off x="4768892" y="1422210"/>
          <a:ext cx="2040069" cy="1896280"/>
        </a:xfrm>
        <a:prstGeom prst="roundRect">
          <a:avLst/>
        </a:prstGeom>
        <a:solidFill>
          <a:srgbClr val="EA8D2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b="1" kern="1200" dirty="0">
              <a:solidFill>
                <a:srgbClr val="454131"/>
              </a:solidFill>
              <a:latin typeface="Open Sans" panose="020B0606030504020204" pitchFamily="34" charset="0"/>
              <a:ea typeface="Open Sans" panose="020B0606030504020204" pitchFamily="34" charset="0"/>
              <a:cs typeface="Open Sans" panose="020B0606030504020204" pitchFamily="34" charset="0"/>
            </a:rPr>
            <a:t>UNE PRESENCE SUR RESEAUX SOCIAUX</a:t>
          </a:r>
        </a:p>
        <a:p>
          <a:pPr marL="0" lvl="0" indent="0" algn="ctr" defTabSz="711200">
            <a:lnSpc>
              <a:spcPct val="90000"/>
            </a:lnSpc>
            <a:spcBef>
              <a:spcPct val="0"/>
            </a:spcBef>
            <a:spcAft>
              <a:spcPct val="35000"/>
            </a:spcAft>
            <a:buNone/>
          </a:pPr>
          <a:r>
            <a:rPr lang="fr-FR" sz="1200" kern="1200" dirty="0">
              <a:solidFill>
                <a:srgbClr val="454131"/>
              </a:solidFill>
              <a:latin typeface="Open Sans" panose="020B0606030504020204" pitchFamily="34" charset="0"/>
              <a:ea typeface="Open Sans" panose="020B0606030504020204" pitchFamily="34" charset="0"/>
              <a:cs typeface="Open Sans" panose="020B0606030504020204" pitchFamily="34" charset="0"/>
            </a:rPr>
            <a:t>          </a:t>
          </a:r>
          <a:r>
            <a:rPr lang="fr-FR" sz="1200" b="1" kern="1200" dirty="0">
              <a:solidFill>
                <a:srgbClr val="454131"/>
              </a:solidFill>
              <a:latin typeface="Open Sans" panose="020B0606030504020204" pitchFamily="34" charset="0"/>
              <a:ea typeface="Open Sans" panose="020B0606030504020204" pitchFamily="34" charset="0"/>
              <a:cs typeface="Open Sans" panose="020B0606030504020204" pitchFamily="34" charset="0"/>
            </a:rPr>
            <a:t>Les </a:t>
          </a:r>
          <a:r>
            <a:rPr lang="fr-FR" sz="1200" b="1" kern="1200" dirty="0" err="1">
              <a:solidFill>
                <a:srgbClr val="454131"/>
              </a:solidFill>
              <a:latin typeface="Open Sans" panose="020B0606030504020204" pitchFamily="34" charset="0"/>
              <a:ea typeface="Open Sans" panose="020B0606030504020204" pitchFamily="34" charset="0"/>
              <a:cs typeface="Open Sans" panose="020B0606030504020204" pitchFamily="34" charset="0"/>
            </a:rPr>
            <a:t>Solidmums</a:t>
          </a:r>
          <a:endParaRPr lang="fr-FR" sz="1200" b="1" kern="1200" dirty="0">
            <a:solidFill>
              <a:srgbClr val="454131"/>
            </a:solidFill>
            <a:latin typeface="Open Sans" panose="020B0606030504020204" pitchFamily="34" charset="0"/>
            <a:ea typeface="Open Sans" panose="020B0606030504020204" pitchFamily="34" charset="0"/>
            <a:cs typeface="Open Sans" panose="020B0606030504020204" pitchFamily="34" charset="0"/>
          </a:endParaRPr>
        </a:p>
        <a:p>
          <a:pPr marL="0" lvl="0" indent="0" algn="ctr" defTabSz="711200">
            <a:lnSpc>
              <a:spcPct val="90000"/>
            </a:lnSpc>
            <a:spcBef>
              <a:spcPct val="0"/>
            </a:spcBef>
            <a:spcAft>
              <a:spcPct val="35000"/>
            </a:spcAft>
            <a:buNone/>
          </a:pPr>
          <a:r>
            <a:rPr lang="fr-FR" sz="1200" kern="1200" dirty="0">
              <a:solidFill>
                <a:srgbClr val="454131"/>
              </a:solidFill>
              <a:latin typeface="Open Sans" panose="020B0606030504020204" pitchFamily="34" charset="0"/>
              <a:ea typeface="Open Sans" panose="020B0606030504020204" pitchFamily="34" charset="0"/>
              <a:cs typeface="Open Sans" panose="020B0606030504020204" pitchFamily="34" charset="0"/>
            </a:rPr>
            <a:t>Une page équipe</a:t>
          </a:r>
          <a:r>
            <a:rPr lang="fr-FR" sz="700" kern="1200" baseline="30000" dirty="0">
              <a:solidFill>
                <a:srgbClr val="454131"/>
              </a:solidFill>
              <a:latin typeface="Open Sans" panose="020B0606030504020204" pitchFamily="34" charset="0"/>
              <a:ea typeface="Open Sans" panose="020B0606030504020204" pitchFamily="34" charset="0"/>
              <a:cs typeface="Open Sans" panose="020B0606030504020204" pitchFamily="34" charset="0"/>
            </a:rPr>
            <a:t>**</a:t>
          </a:r>
          <a:r>
            <a:rPr lang="fr-FR" sz="1200" kern="1200" dirty="0">
              <a:solidFill>
                <a:srgbClr val="454131"/>
              </a:solidFill>
              <a:latin typeface="Open Sans" panose="020B0606030504020204" pitchFamily="34" charset="0"/>
              <a:ea typeface="Open Sans" panose="020B0606030504020204" pitchFamily="34" charset="0"/>
              <a:cs typeface="Open Sans" panose="020B0606030504020204" pitchFamily="34" charset="0"/>
            </a:rPr>
            <a:t> sur le site raidamazones.com </a:t>
          </a:r>
          <a:r>
            <a:rPr lang="fr-FR" sz="800" kern="1200" dirty="0">
              <a:solidFill>
                <a:srgbClr val="454131"/>
              </a:solidFill>
              <a:latin typeface="Open Sans" panose="020B0606030504020204" pitchFamily="34" charset="0"/>
              <a:ea typeface="Open Sans" panose="020B0606030504020204" pitchFamily="34" charset="0"/>
              <a:cs typeface="Open Sans" panose="020B0606030504020204" pitchFamily="34" charset="0"/>
            </a:rPr>
            <a:t>(</a:t>
          </a:r>
          <a:r>
            <a:rPr lang="fr-FR" sz="800" kern="1200" baseline="30000" dirty="0">
              <a:solidFill>
                <a:srgbClr val="454131"/>
              </a:solidFill>
              <a:latin typeface="Open Sans" panose="020B0606030504020204" pitchFamily="34" charset="0"/>
              <a:ea typeface="Open Sans" panose="020B0606030504020204" pitchFamily="34" charset="0"/>
              <a:cs typeface="Open Sans" panose="020B0606030504020204" pitchFamily="34" charset="0"/>
            </a:rPr>
            <a:t>**</a:t>
          </a:r>
          <a:r>
            <a:rPr lang="fr-FR" sz="800" kern="1200" dirty="0">
              <a:solidFill>
                <a:srgbClr val="454131"/>
              </a:solidFill>
              <a:latin typeface="Open Sans" panose="020B0606030504020204" pitchFamily="34" charset="0"/>
              <a:ea typeface="Open Sans" panose="020B0606030504020204" pitchFamily="34" charset="0"/>
              <a:cs typeface="Open Sans" panose="020B0606030504020204" pitchFamily="34" charset="0"/>
            </a:rPr>
            <a:t>une fois l’inscription finalisée)</a:t>
          </a:r>
          <a:r>
            <a:rPr lang="fr-FR" sz="1200" kern="1200" dirty="0">
              <a:solidFill>
                <a:srgbClr val="454131"/>
              </a:solidFill>
              <a:latin typeface="Open Sans" panose="020B0606030504020204" pitchFamily="34" charset="0"/>
              <a:ea typeface="Open Sans" panose="020B0606030504020204" pitchFamily="34" charset="0"/>
              <a:cs typeface="Open Sans" panose="020B0606030504020204" pitchFamily="34" charset="0"/>
            </a:rPr>
            <a:t>.</a:t>
          </a:r>
        </a:p>
      </dsp:txBody>
      <dsp:txXfrm>
        <a:off x="4861461" y="1514779"/>
        <a:ext cx="1854931" cy="1711142"/>
      </dsp:txXfrm>
    </dsp:sp>
    <dsp:sp modelId="{F5F9CD7D-B549-42F7-ABCC-D1AECCDF9BFB}">
      <dsp:nvSpPr>
        <dsp:cNvPr id="0" name=""/>
        <dsp:cNvSpPr/>
      </dsp:nvSpPr>
      <dsp:spPr>
        <a:xfrm>
          <a:off x="7148973" y="1422210"/>
          <a:ext cx="2040069" cy="1896280"/>
        </a:xfrm>
        <a:prstGeom prst="roundRect">
          <a:avLst/>
        </a:prstGeom>
        <a:solidFill>
          <a:srgbClr val="45413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b="1" kern="1200" dirty="0">
              <a:solidFill>
                <a:srgbClr val="EA8D2F"/>
              </a:solidFill>
              <a:latin typeface="Open Sans" panose="020B0606030504020204" pitchFamily="34" charset="0"/>
              <a:ea typeface="Open Sans" panose="020B0606030504020204" pitchFamily="34" charset="0"/>
              <a:cs typeface="Open Sans" panose="020B0606030504020204" pitchFamily="34" charset="0"/>
            </a:rPr>
            <a:t>UNE IMAGE POSITIVE</a:t>
          </a:r>
        </a:p>
        <a:p>
          <a:pPr marL="0" lvl="0" indent="0" algn="ctr" defTabSz="711200">
            <a:lnSpc>
              <a:spcPct val="90000"/>
            </a:lnSpc>
            <a:spcBef>
              <a:spcPct val="0"/>
            </a:spcBef>
            <a:spcAft>
              <a:spcPct val="35000"/>
            </a:spcAft>
            <a:buNone/>
          </a:pPr>
          <a:r>
            <a:rPr lang="fr-FR" sz="1200" kern="1200" dirty="0">
              <a:solidFill>
                <a:srgbClr val="EA8D2F"/>
              </a:solidFill>
              <a:latin typeface="Open Sans" panose="020B0606030504020204" pitchFamily="34" charset="0"/>
              <a:ea typeface="Open Sans" panose="020B0606030504020204" pitchFamily="34" charset="0"/>
              <a:cs typeface="Open Sans" panose="020B0606030504020204" pitchFamily="34" charset="0"/>
            </a:rPr>
            <a:t>Nous communiquerons sur votre marque et notre association à travers les valeurs du Raid Amazones et les nôtres.</a:t>
          </a:r>
          <a:endParaRPr lang="fr-FR" sz="1200" b="1" kern="1200" dirty="0">
            <a:solidFill>
              <a:srgbClr val="EA8D2F"/>
            </a:solidFill>
            <a:latin typeface="Open Sans" panose="020B0606030504020204" pitchFamily="34" charset="0"/>
            <a:ea typeface="Open Sans" panose="020B0606030504020204" pitchFamily="34" charset="0"/>
            <a:cs typeface="Open Sans" panose="020B0606030504020204" pitchFamily="34" charset="0"/>
          </a:endParaRPr>
        </a:p>
      </dsp:txBody>
      <dsp:txXfrm>
        <a:off x="7241542" y="1514779"/>
        <a:ext cx="1854931" cy="1711142"/>
      </dsp:txXfrm>
    </dsp:sp>
    <dsp:sp modelId="{21F414D3-6C08-40FC-AC30-F3F31A7708D4}">
      <dsp:nvSpPr>
        <dsp:cNvPr id="0" name=""/>
        <dsp:cNvSpPr/>
      </dsp:nvSpPr>
      <dsp:spPr>
        <a:xfrm>
          <a:off x="9529054" y="1422210"/>
          <a:ext cx="2106759" cy="1896280"/>
        </a:xfrm>
        <a:prstGeom prst="roundRect">
          <a:avLst/>
        </a:prstGeom>
        <a:solidFill>
          <a:srgbClr val="EA8D2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b="1" kern="1200" dirty="0">
              <a:solidFill>
                <a:srgbClr val="454131"/>
              </a:solidFill>
              <a:latin typeface="Open Sans" panose="020B0606030504020204" pitchFamily="34" charset="0"/>
              <a:ea typeface="Open Sans" panose="020B0606030504020204" pitchFamily="34" charset="0"/>
              <a:cs typeface="Open Sans" panose="020B0606030504020204" pitchFamily="34" charset="0"/>
            </a:rPr>
            <a:t>VOTRE MARQUE SUR NOS EQUIPEMENTS</a:t>
          </a:r>
        </a:p>
        <a:p>
          <a:pPr marL="0" lvl="0" indent="0" algn="ctr" defTabSz="711200">
            <a:lnSpc>
              <a:spcPct val="90000"/>
            </a:lnSpc>
            <a:spcBef>
              <a:spcPct val="0"/>
            </a:spcBef>
            <a:spcAft>
              <a:spcPct val="35000"/>
            </a:spcAft>
            <a:buNone/>
          </a:pPr>
          <a:r>
            <a:rPr lang="fr-FR" sz="1200" kern="1200" dirty="0">
              <a:solidFill>
                <a:srgbClr val="454131"/>
              </a:solidFill>
              <a:latin typeface="Open Sans" panose="020B0606030504020204" pitchFamily="34" charset="0"/>
              <a:ea typeface="Open Sans" panose="020B0606030504020204" pitchFamily="34" charset="0"/>
              <a:cs typeface="Open Sans" panose="020B0606030504020204" pitchFamily="34" charset="0"/>
            </a:rPr>
            <a:t>Logo sur nos équipements sportifs pendant le raid</a:t>
          </a:r>
          <a:r>
            <a:rPr lang="fr-FR" sz="800" kern="1200" baseline="30000" dirty="0">
              <a:solidFill>
                <a:srgbClr val="454131"/>
              </a:solidFill>
              <a:latin typeface="Open Sans" panose="020B0606030504020204" pitchFamily="34" charset="0"/>
              <a:ea typeface="Open Sans" panose="020B0606030504020204" pitchFamily="34" charset="0"/>
              <a:cs typeface="Open Sans" panose="020B0606030504020204" pitchFamily="34" charset="0"/>
            </a:rPr>
            <a:t>*</a:t>
          </a:r>
          <a:r>
            <a:rPr lang="fr-FR" sz="1200" kern="1200" dirty="0">
              <a:solidFill>
                <a:srgbClr val="454131"/>
              </a:solidFill>
              <a:latin typeface="Open Sans" panose="020B0606030504020204" pitchFamily="34" charset="0"/>
              <a:ea typeface="Open Sans" panose="020B0606030504020204" pitchFamily="34" charset="0"/>
              <a:cs typeface="Open Sans" panose="020B0606030504020204" pitchFamily="34" charset="0"/>
            </a:rPr>
            <a:t>, lors d’interviews et articles de presse. </a:t>
          </a:r>
          <a:r>
            <a:rPr lang="fr-FR" sz="800" kern="1200" dirty="0">
              <a:solidFill>
                <a:srgbClr val="454131"/>
              </a:solidFill>
              <a:latin typeface="Open Sans" panose="020B0606030504020204" pitchFamily="34" charset="0"/>
              <a:ea typeface="Open Sans" panose="020B0606030504020204" pitchFamily="34" charset="0"/>
              <a:cs typeface="Open Sans" panose="020B0606030504020204" pitchFamily="34" charset="0"/>
            </a:rPr>
            <a:t>(* À partir de 1 500 €)</a:t>
          </a:r>
          <a:endParaRPr lang="fr-FR" sz="1200" kern="1200" dirty="0">
            <a:solidFill>
              <a:srgbClr val="454131"/>
            </a:solidFill>
            <a:latin typeface="Open Sans" panose="020B0606030504020204" pitchFamily="34" charset="0"/>
            <a:ea typeface="Open Sans" panose="020B0606030504020204" pitchFamily="34" charset="0"/>
            <a:cs typeface="Open Sans" panose="020B0606030504020204" pitchFamily="34" charset="0"/>
          </a:endParaRPr>
        </a:p>
      </dsp:txBody>
      <dsp:txXfrm>
        <a:off x="9621623" y="1514779"/>
        <a:ext cx="1921621" cy="17111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E46B0E-7338-4DC8-A69E-4681C69D4862}">
      <dsp:nvSpPr>
        <dsp:cNvPr id="0" name=""/>
        <dsp:cNvSpPr/>
      </dsp:nvSpPr>
      <dsp:spPr>
        <a:xfrm>
          <a:off x="3133470" y="0"/>
          <a:ext cx="2608149" cy="2608546"/>
        </a:xfrm>
        <a:prstGeom prst="circularArrow">
          <a:avLst>
            <a:gd name="adj1" fmla="val 10980"/>
            <a:gd name="adj2" fmla="val 1142322"/>
            <a:gd name="adj3" fmla="val 4500000"/>
            <a:gd name="adj4" fmla="val 10800000"/>
            <a:gd name="adj5" fmla="val 12500"/>
          </a:avLst>
        </a:prstGeom>
        <a:solidFill>
          <a:srgbClr val="EA8D2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A68539C-442C-429F-A8C9-4280AC5F867A}">
      <dsp:nvSpPr>
        <dsp:cNvPr id="0" name=""/>
        <dsp:cNvSpPr/>
      </dsp:nvSpPr>
      <dsp:spPr>
        <a:xfrm>
          <a:off x="3709957" y="877684"/>
          <a:ext cx="1449298" cy="724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fr-FR" sz="1600" kern="1200" dirty="0">
              <a:latin typeface="Open Sans" panose="020B0606030504020204" pitchFamily="34" charset="0"/>
              <a:ea typeface="Open Sans" panose="020B0606030504020204" pitchFamily="34" charset="0"/>
              <a:cs typeface="Open Sans" panose="020B0606030504020204" pitchFamily="34" charset="0"/>
            </a:rPr>
            <a:t>Inscriptions</a:t>
          </a:r>
        </a:p>
        <a:p>
          <a:pPr marL="0" lvl="0" indent="0" algn="ctr" defTabSz="711200">
            <a:lnSpc>
              <a:spcPct val="90000"/>
            </a:lnSpc>
            <a:spcBef>
              <a:spcPct val="0"/>
            </a:spcBef>
            <a:spcAft>
              <a:spcPct val="35000"/>
            </a:spcAft>
            <a:buNone/>
          </a:pPr>
          <a:r>
            <a:rPr lang="fr-FR" sz="1600" b="1" kern="1200" dirty="0">
              <a:latin typeface="Open Sans" panose="020B0606030504020204" pitchFamily="34" charset="0"/>
              <a:ea typeface="Open Sans" panose="020B0606030504020204" pitchFamily="34" charset="0"/>
              <a:cs typeface="Open Sans" panose="020B0606030504020204" pitchFamily="34" charset="0"/>
            </a:rPr>
            <a:t>7 992,00 € </a:t>
          </a:r>
          <a:r>
            <a:rPr lang="fr-FR" sz="1400" kern="1200" dirty="0">
              <a:latin typeface="Open Sans" panose="020B0606030504020204" pitchFamily="34" charset="0"/>
              <a:ea typeface="Open Sans" panose="020B0606030504020204" pitchFamily="34" charset="0"/>
              <a:cs typeface="Open Sans" panose="020B0606030504020204" pitchFamily="34" charset="0"/>
            </a:rPr>
            <a:t>TTC</a:t>
          </a:r>
          <a:r>
            <a:rPr lang="fr-FR" sz="1600" kern="1200" dirty="0">
              <a:latin typeface="Open Sans" panose="020B0606030504020204" pitchFamily="34" charset="0"/>
              <a:ea typeface="Open Sans" panose="020B0606030504020204" pitchFamily="34" charset="0"/>
              <a:cs typeface="Open Sans" panose="020B0606030504020204" pitchFamily="34" charset="0"/>
            </a:rPr>
            <a:t> </a:t>
          </a:r>
        </a:p>
        <a:p>
          <a:pPr marL="0" lvl="0" indent="0" algn="ctr" defTabSz="711200">
            <a:lnSpc>
              <a:spcPct val="90000"/>
            </a:lnSpc>
            <a:spcBef>
              <a:spcPct val="0"/>
            </a:spcBef>
            <a:spcAft>
              <a:spcPct val="35000"/>
            </a:spcAft>
            <a:buNone/>
          </a:pPr>
          <a:r>
            <a:rPr lang="fr-FR" sz="1400" kern="1200" dirty="0">
              <a:latin typeface="Open Sans" panose="020B0606030504020204" pitchFamily="34" charset="0"/>
              <a:ea typeface="Open Sans" panose="020B0606030504020204" pitchFamily="34" charset="0"/>
              <a:cs typeface="Open Sans" panose="020B0606030504020204" pitchFamily="34" charset="0"/>
            </a:rPr>
            <a:t>(6 600,00 € HT)</a:t>
          </a:r>
        </a:p>
      </dsp:txBody>
      <dsp:txXfrm>
        <a:off x="3709957" y="877684"/>
        <a:ext cx="1449298" cy="724475"/>
      </dsp:txXfrm>
    </dsp:sp>
    <dsp:sp modelId="{2FFC415C-934D-4F38-9327-3A7C513C41BD}">
      <dsp:nvSpPr>
        <dsp:cNvPr id="0" name=""/>
        <dsp:cNvSpPr/>
      </dsp:nvSpPr>
      <dsp:spPr>
        <a:xfrm>
          <a:off x="2409066" y="1498803"/>
          <a:ext cx="2608149" cy="2608546"/>
        </a:xfrm>
        <a:prstGeom prst="leftCircularArrow">
          <a:avLst>
            <a:gd name="adj1" fmla="val 10980"/>
            <a:gd name="adj2" fmla="val 1142322"/>
            <a:gd name="adj3" fmla="val 6300000"/>
            <a:gd name="adj4" fmla="val 18900000"/>
            <a:gd name="adj5" fmla="val 12500"/>
          </a:avLst>
        </a:prstGeom>
        <a:solidFill>
          <a:srgbClr val="45413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B50CC5-EAFD-41F2-837D-6FE9DDFC3BA7}">
      <dsp:nvSpPr>
        <dsp:cNvPr id="0" name=""/>
        <dsp:cNvSpPr/>
      </dsp:nvSpPr>
      <dsp:spPr>
        <a:xfrm>
          <a:off x="2988492" y="2449237"/>
          <a:ext cx="1449298" cy="724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fr-FR" sz="1600" kern="1200" dirty="0">
              <a:latin typeface="Open Sans" panose="020B0606030504020204" pitchFamily="34" charset="0"/>
              <a:ea typeface="Open Sans" panose="020B0606030504020204" pitchFamily="34" charset="0"/>
              <a:cs typeface="Open Sans" panose="020B0606030504020204" pitchFamily="34" charset="0"/>
            </a:rPr>
            <a:t>Billets d’avion</a:t>
          </a:r>
        </a:p>
        <a:p>
          <a:pPr marL="0" lvl="0" indent="0" algn="ctr" defTabSz="711200">
            <a:lnSpc>
              <a:spcPct val="90000"/>
            </a:lnSpc>
            <a:spcBef>
              <a:spcPct val="0"/>
            </a:spcBef>
            <a:spcAft>
              <a:spcPct val="35000"/>
            </a:spcAft>
            <a:buNone/>
          </a:pPr>
          <a:r>
            <a:rPr lang="fr-FR" sz="1600" b="1" kern="1200" dirty="0">
              <a:latin typeface="Open Sans" panose="020B0606030504020204" pitchFamily="34" charset="0"/>
              <a:ea typeface="Open Sans" panose="020B0606030504020204" pitchFamily="34" charset="0"/>
              <a:cs typeface="Open Sans" panose="020B0606030504020204" pitchFamily="34" charset="0"/>
            </a:rPr>
            <a:t>1 800,00 € </a:t>
          </a:r>
          <a:r>
            <a:rPr lang="fr-FR" sz="1400" kern="1200" dirty="0">
              <a:latin typeface="Open Sans" panose="020B0606030504020204" pitchFamily="34" charset="0"/>
              <a:ea typeface="Open Sans" panose="020B0606030504020204" pitchFamily="34" charset="0"/>
              <a:cs typeface="Open Sans" panose="020B0606030504020204" pitchFamily="34" charset="0"/>
            </a:rPr>
            <a:t>TTC</a:t>
          </a:r>
          <a:r>
            <a:rPr lang="fr-FR" sz="1600" kern="1200" dirty="0">
              <a:latin typeface="Open Sans" panose="020B0606030504020204" pitchFamily="34" charset="0"/>
              <a:ea typeface="Open Sans" panose="020B0606030504020204" pitchFamily="34" charset="0"/>
              <a:cs typeface="Open Sans" panose="020B0606030504020204" pitchFamily="34" charset="0"/>
            </a:rPr>
            <a:t> </a:t>
          </a:r>
        </a:p>
      </dsp:txBody>
      <dsp:txXfrm>
        <a:off x="2988492" y="2449237"/>
        <a:ext cx="1449298" cy="724475"/>
      </dsp:txXfrm>
    </dsp:sp>
    <dsp:sp modelId="{2719059C-5BB6-4C98-9D79-A4FE2F976077}">
      <dsp:nvSpPr>
        <dsp:cNvPr id="0" name=""/>
        <dsp:cNvSpPr/>
      </dsp:nvSpPr>
      <dsp:spPr>
        <a:xfrm>
          <a:off x="3319102" y="3176964"/>
          <a:ext cx="2240804" cy="2241702"/>
        </a:xfrm>
        <a:prstGeom prst="blockArc">
          <a:avLst>
            <a:gd name="adj1" fmla="val 13500000"/>
            <a:gd name="adj2" fmla="val 10800000"/>
            <a:gd name="adj3" fmla="val 12740"/>
          </a:avLst>
        </a:prstGeom>
        <a:solidFill>
          <a:srgbClr val="EA8D2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DBD110C-B7D4-4509-8424-93533EC69F75}">
      <dsp:nvSpPr>
        <dsp:cNvPr id="0" name=""/>
        <dsp:cNvSpPr/>
      </dsp:nvSpPr>
      <dsp:spPr>
        <a:xfrm>
          <a:off x="3713386" y="3958878"/>
          <a:ext cx="1449298" cy="724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fr-FR" sz="1600" b="1" kern="1200" dirty="0">
              <a:solidFill>
                <a:srgbClr val="454131"/>
              </a:solidFill>
              <a:latin typeface="Open Sans" panose="020B0606030504020204" pitchFamily="34" charset="0"/>
              <a:ea typeface="Open Sans" panose="020B0606030504020204" pitchFamily="34" charset="0"/>
              <a:cs typeface="Open Sans" panose="020B0606030504020204" pitchFamily="34" charset="0"/>
            </a:rPr>
            <a:t>Total</a:t>
          </a:r>
          <a:r>
            <a:rPr lang="fr-FR" sz="1600" kern="1200" dirty="0">
              <a:latin typeface="Open Sans" panose="020B0606030504020204" pitchFamily="34" charset="0"/>
              <a:ea typeface="Open Sans" panose="020B0606030504020204" pitchFamily="34" charset="0"/>
              <a:cs typeface="Open Sans" panose="020B0606030504020204" pitchFamily="34" charset="0"/>
            </a:rPr>
            <a:t> :</a:t>
          </a:r>
        </a:p>
        <a:p>
          <a:pPr marL="0" lvl="0" indent="0" algn="ctr" defTabSz="711200">
            <a:lnSpc>
              <a:spcPct val="90000"/>
            </a:lnSpc>
            <a:spcBef>
              <a:spcPct val="0"/>
            </a:spcBef>
            <a:spcAft>
              <a:spcPct val="35000"/>
            </a:spcAft>
            <a:buNone/>
          </a:pPr>
          <a:r>
            <a:rPr lang="fr-FR" sz="1600" b="1" kern="1200" dirty="0">
              <a:latin typeface="Open Sans" panose="020B0606030504020204" pitchFamily="34" charset="0"/>
              <a:ea typeface="Open Sans" panose="020B0606030504020204" pitchFamily="34" charset="0"/>
              <a:cs typeface="Open Sans" panose="020B0606030504020204" pitchFamily="34" charset="0"/>
            </a:rPr>
            <a:t>9792,00 €</a:t>
          </a:r>
          <a:r>
            <a:rPr lang="fr-FR" sz="1600" kern="1200" dirty="0">
              <a:latin typeface="Open Sans" panose="020B0606030504020204" pitchFamily="34" charset="0"/>
              <a:ea typeface="Open Sans" panose="020B0606030504020204" pitchFamily="34" charset="0"/>
              <a:cs typeface="Open Sans" panose="020B0606030504020204" pitchFamily="34" charset="0"/>
            </a:rPr>
            <a:t> TTC</a:t>
          </a:r>
        </a:p>
        <a:p>
          <a:pPr marL="0" lvl="0" indent="0" algn="ctr" defTabSz="711200">
            <a:lnSpc>
              <a:spcPct val="90000"/>
            </a:lnSpc>
            <a:spcBef>
              <a:spcPct val="0"/>
            </a:spcBef>
            <a:spcAft>
              <a:spcPct val="35000"/>
            </a:spcAft>
            <a:buNone/>
          </a:pPr>
          <a:r>
            <a:rPr lang="fr-FR" sz="1200" kern="1200" dirty="0">
              <a:latin typeface="Open Sans" panose="020B0606030504020204" pitchFamily="34" charset="0"/>
              <a:ea typeface="Open Sans" panose="020B0606030504020204" pitchFamily="34" charset="0"/>
              <a:cs typeface="Open Sans" panose="020B0606030504020204" pitchFamily="34" charset="0"/>
            </a:rPr>
            <a:t>(pour l’équipe)</a:t>
          </a:r>
        </a:p>
      </dsp:txBody>
      <dsp:txXfrm>
        <a:off x="3713386" y="3958878"/>
        <a:ext cx="1449298" cy="724475"/>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BFE77126-21D0-4894-B2C1-C5F1F7163DA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A9D39672-5D3C-483A-B456-1BC0A810F3D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E2F8629-A824-4222-8089-830837474E02}" type="datetimeFigureOut">
              <a:rPr lang="fr-FR" smtClean="0"/>
              <a:t>26/10/2021</a:t>
            </a:fld>
            <a:endParaRPr lang="fr-FR"/>
          </a:p>
        </p:txBody>
      </p:sp>
      <p:sp>
        <p:nvSpPr>
          <p:cNvPr id="4" name="Espace réservé du pied de page 3">
            <a:extLst>
              <a:ext uri="{FF2B5EF4-FFF2-40B4-BE49-F238E27FC236}">
                <a16:creationId xmlns:a16="http://schemas.microsoft.com/office/drawing/2014/main" id="{C10B6BBF-66C9-4F1F-A289-85EFDD2DE73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17980F4F-F02F-4F5C-A498-4D3A061C60E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81C346E-2A9C-4F53-97B5-F015D33A88D7}" type="slidenum">
              <a:rPr lang="fr-FR" smtClean="0"/>
              <a:t>‹N°›</a:t>
            </a:fld>
            <a:endParaRPr lang="fr-FR"/>
          </a:p>
        </p:txBody>
      </p:sp>
    </p:spTree>
    <p:extLst>
      <p:ext uri="{BB962C8B-B14F-4D97-AF65-F5344CB8AC3E}">
        <p14:creationId xmlns:p14="http://schemas.microsoft.com/office/powerpoint/2010/main" val="23364793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B16A90-22CC-4545-879B-AEA2137A9CBA}" type="datetimeFigureOut">
              <a:rPr lang="fr-FR" smtClean="0"/>
              <a:t>26/10/2021</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BD9CE1-22DD-4A60-A16D-6515171DE4AC}" type="slidenum">
              <a:rPr lang="fr-FR" smtClean="0"/>
              <a:t>‹N°›</a:t>
            </a:fld>
            <a:endParaRPr lang="fr-FR"/>
          </a:p>
        </p:txBody>
      </p:sp>
    </p:spTree>
    <p:extLst>
      <p:ext uri="{BB962C8B-B14F-4D97-AF65-F5344CB8AC3E}">
        <p14:creationId xmlns:p14="http://schemas.microsoft.com/office/powerpoint/2010/main" val="203801842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478CF818-8787-4E21-858D-70C8CFA1347C}" type="datetime1">
              <a:rPr lang="fr-FR" smtClean="0"/>
              <a:t>26/10/2021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8EC1CC4-1B10-46FD-9A00-19D03F1C9EF1}" type="slidenum">
              <a:rPr lang="fr-FR" smtClean="0"/>
              <a:t>‹N°›</a:t>
            </a:fld>
            <a:endParaRPr lang="fr-FR"/>
          </a:p>
        </p:txBody>
      </p:sp>
    </p:spTree>
    <p:extLst>
      <p:ext uri="{BB962C8B-B14F-4D97-AF65-F5344CB8AC3E}">
        <p14:creationId xmlns:p14="http://schemas.microsoft.com/office/powerpoint/2010/main" val="16682692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0C34238C-77DB-4579-ACBD-DAECBED75993}" type="datetime1">
              <a:rPr lang="fr-FR" smtClean="0"/>
              <a:t>26/10/2021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8EC1CC4-1B10-46FD-9A00-19D03F1C9EF1}" type="slidenum">
              <a:rPr lang="fr-FR" smtClean="0"/>
              <a:t>‹N°›</a:t>
            </a:fld>
            <a:endParaRPr lang="fr-FR"/>
          </a:p>
        </p:txBody>
      </p:sp>
    </p:spTree>
    <p:extLst>
      <p:ext uri="{BB962C8B-B14F-4D97-AF65-F5344CB8AC3E}">
        <p14:creationId xmlns:p14="http://schemas.microsoft.com/office/powerpoint/2010/main" val="17105361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5E3101A3-3B89-405A-9CE9-4F773321369E}" type="datetime1">
              <a:rPr lang="fr-FR" smtClean="0"/>
              <a:t>26/10/2021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8EC1CC4-1B10-46FD-9A00-19D03F1C9EF1}" type="slidenum">
              <a:rPr lang="fr-FR" smtClean="0"/>
              <a:t>‹N°›</a:t>
            </a:fld>
            <a:endParaRPr lang="fr-FR"/>
          </a:p>
        </p:txBody>
      </p:sp>
    </p:spTree>
    <p:extLst>
      <p:ext uri="{BB962C8B-B14F-4D97-AF65-F5344CB8AC3E}">
        <p14:creationId xmlns:p14="http://schemas.microsoft.com/office/powerpoint/2010/main" val="1550332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FD202D6E-F782-47F7-8BB0-66B5D3BA561E}" type="datetime1">
              <a:rPr lang="fr-FR" smtClean="0"/>
              <a:t>26/10/2021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8EC1CC4-1B10-46FD-9A00-19D03F1C9EF1}" type="slidenum">
              <a:rPr lang="fr-FR" smtClean="0"/>
              <a:t>‹N°›</a:t>
            </a:fld>
            <a:endParaRPr lang="fr-FR"/>
          </a:p>
        </p:txBody>
      </p:sp>
    </p:spTree>
    <p:extLst>
      <p:ext uri="{BB962C8B-B14F-4D97-AF65-F5344CB8AC3E}">
        <p14:creationId xmlns:p14="http://schemas.microsoft.com/office/powerpoint/2010/main" val="3764706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D8FD505D-C6BC-46F4-8F4B-87D98DD75036}" type="datetime1">
              <a:rPr lang="fr-FR" smtClean="0"/>
              <a:t>26/10/2021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8EC1CC4-1B10-46FD-9A00-19D03F1C9EF1}" type="slidenum">
              <a:rPr lang="fr-FR" smtClean="0"/>
              <a:t>‹N°›</a:t>
            </a:fld>
            <a:endParaRPr lang="fr-FR"/>
          </a:p>
        </p:txBody>
      </p:sp>
    </p:spTree>
    <p:extLst>
      <p:ext uri="{BB962C8B-B14F-4D97-AF65-F5344CB8AC3E}">
        <p14:creationId xmlns:p14="http://schemas.microsoft.com/office/powerpoint/2010/main" val="40285410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AF1103A3-7CCC-4B04-9E85-1479B4FB854B}" type="datetime1">
              <a:rPr lang="fr-FR" smtClean="0"/>
              <a:t>26/10/2021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8EC1CC4-1B10-46FD-9A00-19D03F1C9EF1}" type="slidenum">
              <a:rPr lang="fr-FR" smtClean="0"/>
              <a:t>‹N°›</a:t>
            </a:fld>
            <a:endParaRPr lang="fr-FR"/>
          </a:p>
        </p:txBody>
      </p:sp>
    </p:spTree>
    <p:extLst>
      <p:ext uri="{BB962C8B-B14F-4D97-AF65-F5344CB8AC3E}">
        <p14:creationId xmlns:p14="http://schemas.microsoft.com/office/powerpoint/2010/main" val="38245700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BF9C61B9-BFD6-430A-BC48-38076BF48CB1}" type="datetime1">
              <a:rPr lang="fr-FR" smtClean="0"/>
              <a:t>26/10/2021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38EC1CC4-1B10-46FD-9A00-19D03F1C9EF1}" type="slidenum">
              <a:rPr lang="fr-FR" smtClean="0"/>
              <a:t>‹N°›</a:t>
            </a:fld>
            <a:endParaRPr lang="fr-FR"/>
          </a:p>
        </p:txBody>
      </p:sp>
    </p:spTree>
    <p:extLst>
      <p:ext uri="{BB962C8B-B14F-4D97-AF65-F5344CB8AC3E}">
        <p14:creationId xmlns:p14="http://schemas.microsoft.com/office/powerpoint/2010/main" val="11560738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97F85465-701C-414F-85E2-C668C0C8CAF8}" type="datetime1">
              <a:rPr lang="fr-FR" smtClean="0"/>
              <a:t>26/10/2021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38EC1CC4-1B10-46FD-9A00-19D03F1C9EF1}" type="slidenum">
              <a:rPr lang="fr-FR" smtClean="0"/>
              <a:t>‹N°›</a:t>
            </a:fld>
            <a:endParaRPr lang="fr-FR"/>
          </a:p>
        </p:txBody>
      </p:sp>
    </p:spTree>
    <p:extLst>
      <p:ext uri="{BB962C8B-B14F-4D97-AF65-F5344CB8AC3E}">
        <p14:creationId xmlns:p14="http://schemas.microsoft.com/office/powerpoint/2010/main" val="18917355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E650E835-56F3-4D59-813F-B55B6F498559}" type="datetime1">
              <a:rPr lang="fr-FR" smtClean="0"/>
              <a:t>26/10/2021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38EC1CC4-1B10-46FD-9A00-19D03F1C9EF1}" type="slidenum">
              <a:rPr lang="fr-FR" smtClean="0"/>
              <a:t>‹N°›</a:t>
            </a:fld>
            <a:endParaRPr lang="fr-FR"/>
          </a:p>
        </p:txBody>
      </p:sp>
    </p:spTree>
    <p:extLst>
      <p:ext uri="{BB962C8B-B14F-4D97-AF65-F5344CB8AC3E}">
        <p14:creationId xmlns:p14="http://schemas.microsoft.com/office/powerpoint/2010/main" val="42006721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B071419F-E51D-456E-B4F6-EFD2931F63F2}" type="datetime1">
              <a:rPr lang="fr-FR" smtClean="0"/>
              <a:t>26/10/2021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8EC1CC4-1B10-46FD-9A00-19D03F1C9EF1}" type="slidenum">
              <a:rPr lang="fr-FR" smtClean="0"/>
              <a:t>‹N°›</a:t>
            </a:fld>
            <a:endParaRPr lang="fr-FR"/>
          </a:p>
        </p:txBody>
      </p:sp>
    </p:spTree>
    <p:extLst>
      <p:ext uri="{BB962C8B-B14F-4D97-AF65-F5344CB8AC3E}">
        <p14:creationId xmlns:p14="http://schemas.microsoft.com/office/powerpoint/2010/main" val="5549183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54D0E2BF-1653-400C-8454-3A14F6B8BAB9}" type="datetime1">
              <a:rPr lang="fr-FR" smtClean="0"/>
              <a:t>26/10/2021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8EC1CC4-1B10-46FD-9A00-19D03F1C9EF1}" type="slidenum">
              <a:rPr lang="fr-FR" smtClean="0"/>
              <a:t>‹N°›</a:t>
            </a:fld>
            <a:endParaRPr lang="fr-FR"/>
          </a:p>
        </p:txBody>
      </p:sp>
    </p:spTree>
    <p:extLst>
      <p:ext uri="{BB962C8B-B14F-4D97-AF65-F5344CB8AC3E}">
        <p14:creationId xmlns:p14="http://schemas.microsoft.com/office/powerpoint/2010/main" val="4596596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0A3C80-D6A4-4361-8481-C12DC0FE33DC}" type="datetime1">
              <a:rPr lang="fr-FR" smtClean="0"/>
              <a:t>26/10/2021</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EC1CC4-1B10-46FD-9A00-19D03F1C9EF1}" type="slidenum">
              <a:rPr lang="fr-FR" smtClean="0"/>
              <a:t>‹N°›</a:t>
            </a:fld>
            <a:endParaRPr lang="fr-FR"/>
          </a:p>
        </p:txBody>
      </p:sp>
    </p:spTree>
    <p:extLst>
      <p:ext uri="{BB962C8B-B14F-4D97-AF65-F5344CB8AC3E}">
        <p14:creationId xmlns:p14="http://schemas.microsoft.com/office/powerpoint/2010/main" val="11359393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jpg"/><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50.jpeg"/></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2.jp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g"/><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8" Type="http://schemas.openxmlformats.org/officeDocument/2006/relationships/image" Target="../media/image20.jpg"/><Relationship Id="rId13" Type="http://schemas.openxmlformats.org/officeDocument/2006/relationships/image" Target="../media/image25.jpeg"/><Relationship Id="rId18" Type="http://schemas.openxmlformats.org/officeDocument/2006/relationships/image" Target="../media/image30.jpg"/><Relationship Id="rId3" Type="http://schemas.openxmlformats.org/officeDocument/2006/relationships/image" Target="../media/image15.jpeg"/><Relationship Id="rId21" Type="http://schemas.openxmlformats.org/officeDocument/2006/relationships/image" Target="../media/image33.jpg"/><Relationship Id="rId7" Type="http://schemas.openxmlformats.org/officeDocument/2006/relationships/image" Target="../media/image19.jpeg"/><Relationship Id="rId12" Type="http://schemas.openxmlformats.org/officeDocument/2006/relationships/image" Target="../media/image24.jpeg"/><Relationship Id="rId17" Type="http://schemas.openxmlformats.org/officeDocument/2006/relationships/image" Target="../media/image29.jpeg"/><Relationship Id="rId2" Type="http://schemas.openxmlformats.org/officeDocument/2006/relationships/image" Target="../media/image14.jpg"/><Relationship Id="rId16" Type="http://schemas.openxmlformats.org/officeDocument/2006/relationships/image" Target="../media/image28.jpeg"/><Relationship Id="rId20"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image" Target="../media/image18.jpg"/><Relationship Id="rId11" Type="http://schemas.openxmlformats.org/officeDocument/2006/relationships/image" Target="../media/image23.jpeg"/><Relationship Id="rId5" Type="http://schemas.openxmlformats.org/officeDocument/2006/relationships/image" Target="../media/image17.jpg"/><Relationship Id="rId15" Type="http://schemas.openxmlformats.org/officeDocument/2006/relationships/image" Target="../media/image27.jpeg"/><Relationship Id="rId23" Type="http://schemas.openxmlformats.org/officeDocument/2006/relationships/image" Target="../media/image4.png"/><Relationship Id="rId10" Type="http://schemas.openxmlformats.org/officeDocument/2006/relationships/image" Target="../media/image22.jpg"/><Relationship Id="rId19" Type="http://schemas.openxmlformats.org/officeDocument/2006/relationships/image" Target="../media/image31.jpg"/><Relationship Id="rId4" Type="http://schemas.openxmlformats.org/officeDocument/2006/relationships/image" Target="../media/image16.jpeg"/><Relationship Id="rId9" Type="http://schemas.openxmlformats.org/officeDocument/2006/relationships/image" Target="../media/image21.jpg"/><Relationship Id="rId14" Type="http://schemas.openxmlformats.org/officeDocument/2006/relationships/image" Target="../media/image26.jpeg"/><Relationship Id="rId22" Type="http://schemas.openxmlformats.org/officeDocument/2006/relationships/image" Target="../media/image34.jpeg"/></Relationships>
</file>

<file path=ppt/slides/_rels/slide7.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3.jpeg"/></Relationships>
</file>

<file path=ppt/slides/_rels/slide8.xml.rels><?xml version="1.0" encoding="UTF-8" standalone="yes"?>
<Relationships xmlns="http://schemas.openxmlformats.org/package/2006/relationships"><Relationship Id="rId8" Type="http://schemas.openxmlformats.org/officeDocument/2006/relationships/image" Target="../media/image41.jpeg"/><Relationship Id="rId13" Type="http://schemas.openxmlformats.org/officeDocument/2006/relationships/image" Target="../media/image46.png"/><Relationship Id="rId3" Type="http://schemas.openxmlformats.org/officeDocument/2006/relationships/image" Target="../media/image36.png"/><Relationship Id="rId7" Type="http://schemas.openxmlformats.org/officeDocument/2006/relationships/image" Target="../media/image40.png"/><Relationship Id="rId12" Type="http://schemas.openxmlformats.org/officeDocument/2006/relationships/image" Target="../media/image4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39.jpeg"/><Relationship Id="rId11" Type="http://schemas.openxmlformats.org/officeDocument/2006/relationships/image" Target="../media/image44.png"/><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jpeg"/></Relationships>
</file>

<file path=ppt/slides/_rels/slide9.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descr="https://www.purvitae.fr/img/cms/raid-amazones-2018-3.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3322"/>
          <a:stretch/>
        </p:blipFill>
        <p:spPr bwMode="auto">
          <a:xfrm>
            <a:off x="0" y="-1"/>
            <a:ext cx="6862450" cy="4426423"/>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6862450" y="3586579"/>
            <a:ext cx="5329550" cy="839843"/>
          </a:xfrm>
          <a:prstGeom prst="rect">
            <a:avLst/>
          </a:prstGeom>
          <a:solidFill>
            <a:srgbClr val="454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rgbClr val="EA8D2F"/>
                </a:solidFill>
                <a:latin typeface="Open Sans"/>
              </a:rPr>
              <a:t>DOSSIER DE SPONSORING</a:t>
            </a:r>
          </a:p>
        </p:txBody>
      </p:sp>
      <p:sp>
        <p:nvSpPr>
          <p:cNvPr id="17" name="Rectangle 10"/>
          <p:cNvSpPr>
            <a:spLocks noChangeArrowheads="1"/>
          </p:cNvSpPr>
          <p:nvPr/>
        </p:nvSpPr>
        <p:spPr bwMode="auto">
          <a:xfrm>
            <a:off x="7115599" y="1098194"/>
            <a:ext cx="4648388" cy="206846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79350" rIns="0" bIns="7935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6000" b="1" i="0" u="none" strike="noStrike" cap="none" normalizeH="0" baseline="0" dirty="0">
                <a:ln>
                  <a:noFill/>
                </a:ln>
                <a:solidFill>
                  <a:srgbClr val="FE0000"/>
                </a:solidFill>
                <a:effectLst/>
                <a:latin typeface="Open Sans"/>
                <a:cs typeface="Lucida Sans Unicode" panose="020B0602030504020204" pitchFamily="34" charset="0"/>
              </a:rPr>
              <a:t>LES 20 ANS</a:t>
            </a:r>
            <a:endParaRPr kumimoji="0" lang="fr-FR" sz="1400" b="1" i="0" u="none" strike="noStrike" cap="none" normalizeH="0" baseline="0" dirty="0">
              <a:ln>
                <a:noFill/>
              </a:ln>
              <a:solidFill>
                <a:srgbClr val="FE0000"/>
              </a:solidFill>
              <a:effectLst/>
              <a:latin typeface="Open Sans"/>
              <a:cs typeface="Lucida Sans Unicode" panose="020B0602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3600" b="0" i="0" u="none" strike="noStrike" cap="none" normalizeH="0" baseline="0" dirty="0">
                <a:ln>
                  <a:noFill/>
                </a:ln>
                <a:solidFill>
                  <a:srgbClr val="FE0000"/>
                </a:solidFill>
                <a:effectLst/>
                <a:latin typeface="Open Sans"/>
                <a:cs typeface="Lucida Sans Unicode" panose="020B0602030504020204" pitchFamily="34" charset="0"/>
              </a:rPr>
              <a:t>DU </a:t>
            </a:r>
          </a:p>
          <a:p>
            <a:pPr marL="0" marR="0" lvl="0" indent="0" algn="l" defTabSz="914400" rtl="0" eaLnBrk="0" fontAlgn="base" latinLnBrk="0" hangingPunct="0">
              <a:lnSpc>
                <a:spcPct val="100000"/>
              </a:lnSpc>
              <a:spcBef>
                <a:spcPct val="0"/>
              </a:spcBef>
              <a:spcAft>
                <a:spcPct val="0"/>
              </a:spcAft>
              <a:buClrTx/>
              <a:buSzTx/>
              <a:buFontTx/>
              <a:buNone/>
              <a:tabLst/>
            </a:pPr>
            <a:r>
              <a:rPr lang="fr-FR" sz="2800" b="1" dirty="0">
                <a:solidFill>
                  <a:srgbClr val="FE0000"/>
                </a:solidFill>
              </a:rPr>
              <a:t>SRI LANKA LE ROCHER DU LION</a:t>
            </a:r>
            <a:endParaRPr kumimoji="0" lang="fr-FR" sz="2800" b="0" i="0" u="none" strike="noStrike" cap="none" normalizeH="0" baseline="0" dirty="0">
              <a:ln>
                <a:noFill/>
              </a:ln>
              <a:solidFill>
                <a:srgbClr val="FE0000"/>
              </a:solidFill>
              <a:effectLst/>
              <a:latin typeface="Arial" panose="020B0604020202020204" pitchFamily="34" charset="0"/>
            </a:endParaRPr>
          </a:p>
        </p:txBody>
      </p:sp>
      <p:pic>
        <p:nvPicPr>
          <p:cNvPr id="1037" name="Picture 13" descr="Raid Amazon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 y="581772713"/>
            <a:ext cx="5429250" cy="3200400"/>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Accueil - Lames de joie - prêter des Lames de course en carbon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68602" y="4798770"/>
            <a:ext cx="1632960" cy="1632961"/>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8"/>
          <p:cNvSpPr>
            <a:spLocks noChangeArrowheads="1"/>
          </p:cNvSpPr>
          <p:nvPr/>
        </p:nvSpPr>
        <p:spPr bwMode="auto">
          <a:xfrm>
            <a:off x="7115599" y="786499"/>
            <a:ext cx="4191000" cy="4572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79350" rIns="0" bIns="7935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4400" b="1" i="0" u="none" strike="noStrike" cap="none" normalizeH="0" baseline="0" dirty="0">
                <a:ln>
                  <a:noFill/>
                </a:ln>
                <a:solidFill>
                  <a:srgbClr val="FE0000"/>
                </a:solidFill>
                <a:effectLst/>
                <a:latin typeface="Open Sans"/>
                <a:cs typeface="Lucida Sans Unicode" panose="020B0602030504020204" pitchFamily="34" charset="0"/>
              </a:rPr>
              <a:t>IMMANQUABLE !</a:t>
            </a:r>
            <a:endParaRPr kumimoji="0" lang="fr-FR" sz="1800" b="1" i="0" u="none" strike="noStrike" cap="none" normalizeH="0" baseline="0" dirty="0">
              <a:ln>
                <a:noFill/>
              </a:ln>
              <a:solidFill>
                <a:srgbClr val="FE0000"/>
              </a:solidFill>
              <a:effectLst/>
              <a:latin typeface="Open Sans"/>
              <a:cs typeface="Lucida Sans Unicode" panose="020B0602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a:ln>
                <a:noFill/>
              </a:ln>
              <a:solidFill>
                <a:schemeClr val="tx1"/>
              </a:solidFill>
              <a:effectLst/>
              <a:latin typeface="Arial" panose="020B0604020202020204" pitchFamily="34" charset="0"/>
            </a:endParaRPr>
          </a:p>
        </p:txBody>
      </p:sp>
      <p:pic>
        <p:nvPicPr>
          <p:cNvPr id="25" name="Image 2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29196" y="1934415"/>
            <a:ext cx="3247218" cy="770526"/>
          </a:xfrm>
          <a:prstGeom prst="rect">
            <a:avLst/>
          </a:prstGeom>
        </p:spPr>
      </p:pic>
      <p:pic>
        <p:nvPicPr>
          <p:cNvPr id="3" name="Image 2" descr="Une image contenant extérieur, ciel, terrain, sport&#10;&#10;Description générée automatiquement">
            <a:extLst>
              <a:ext uri="{FF2B5EF4-FFF2-40B4-BE49-F238E27FC236}">
                <a16:creationId xmlns:a16="http://schemas.microsoft.com/office/drawing/2014/main" id="{76AB76FF-7E44-4CAE-88C5-DFC83862542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2013" t="28220" r="11072" b="9515"/>
          <a:stretch/>
        </p:blipFill>
        <p:spPr>
          <a:xfrm>
            <a:off x="7113815" y="4418138"/>
            <a:ext cx="2121763" cy="2429923"/>
          </a:xfrm>
          <a:prstGeom prst="rect">
            <a:avLst/>
          </a:prstGeom>
        </p:spPr>
      </p:pic>
      <p:pic>
        <p:nvPicPr>
          <p:cNvPr id="5" name="Image 4">
            <a:extLst>
              <a:ext uri="{FF2B5EF4-FFF2-40B4-BE49-F238E27FC236}">
                <a16:creationId xmlns:a16="http://schemas.microsoft.com/office/drawing/2014/main" id="{4685C4E9-0098-431A-B0F2-A5D7EA631443}"/>
              </a:ext>
            </a:extLst>
          </p:cNvPr>
          <p:cNvPicPr>
            <a:picLocks noChangeAspect="1"/>
          </p:cNvPicPr>
          <p:nvPr/>
        </p:nvPicPr>
        <p:blipFill rotWithShape="1">
          <a:blip r:embed="rId7">
            <a:extLst>
              <a:ext uri="{28A0092B-C50C-407E-A947-70E740481C1C}">
                <a14:useLocalDpi xmlns:a14="http://schemas.microsoft.com/office/drawing/2010/main" val="0"/>
              </a:ext>
            </a:extLst>
          </a:blip>
          <a:srcRect l="54976"/>
          <a:stretch/>
        </p:blipFill>
        <p:spPr>
          <a:xfrm>
            <a:off x="9235578" y="4426422"/>
            <a:ext cx="2956422" cy="2431578"/>
          </a:xfrm>
          <a:prstGeom prst="rect">
            <a:avLst/>
          </a:prstGeom>
        </p:spPr>
      </p:pic>
      <p:sp>
        <p:nvSpPr>
          <p:cNvPr id="7" name="ZoneTexte 6">
            <a:extLst>
              <a:ext uri="{FF2B5EF4-FFF2-40B4-BE49-F238E27FC236}">
                <a16:creationId xmlns:a16="http://schemas.microsoft.com/office/drawing/2014/main" id="{23B8E78B-D392-468C-8DF5-6C60ACEB6A52}"/>
              </a:ext>
            </a:extLst>
          </p:cNvPr>
          <p:cNvSpPr txBox="1"/>
          <p:nvPr/>
        </p:nvSpPr>
        <p:spPr>
          <a:xfrm>
            <a:off x="370215" y="5153586"/>
            <a:ext cx="3622090" cy="923330"/>
          </a:xfrm>
          <a:prstGeom prst="rect">
            <a:avLst/>
          </a:prstGeom>
          <a:noFill/>
        </p:spPr>
        <p:txBody>
          <a:bodyPr wrap="square" rtlCol="0">
            <a:spAutoFit/>
          </a:bodyPr>
          <a:lstStyle/>
          <a:p>
            <a:pPr algn="ctr"/>
            <a:r>
              <a:rPr lang="fr-FR" sz="1800" b="1" dirty="0">
                <a:solidFill>
                  <a:srgbClr val="454131"/>
                </a:solidFill>
                <a:latin typeface="Open Sans"/>
              </a:rPr>
              <a:t>TEAM : </a:t>
            </a:r>
            <a:r>
              <a:rPr lang="fr-FR" b="1" dirty="0">
                <a:solidFill>
                  <a:srgbClr val="454131"/>
                </a:solidFill>
                <a:latin typeface="Open Sans"/>
              </a:rPr>
              <a:t>LES</a:t>
            </a:r>
            <a:r>
              <a:rPr lang="fr-FR" sz="1800" b="1" dirty="0">
                <a:solidFill>
                  <a:srgbClr val="454131"/>
                </a:solidFill>
                <a:latin typeface="Open Sans"/>
              </a:rPr>
              <a:t> SOLIDMUMS</a:t>
            </a:r>
          </a:p>
          <a:p>
            <a:pPr algn="ctr"/>
            <a:r>
              <a:rPr lang="fr-FR" b="1" dirty="0">
                <a:solidFill>
                  <a:srgbClr val="454131"/>
                </a:solidFill>
                <a:latin typeface="Open Sans"/>
              </a:rPr>
              <a:t>POUR</a:t>
            </a:r>
          </a:p>
          <a:p>
            <a:pPr algn="ctr"/>
            <a:r>
              <a:rPr lang="fr-FR" sz="1800" b="1" dirty="0">
                <a:solidFill>
                  <a:srgbClr val="EA8D2F"/>
                </a:solidFill>
                <a:latin typeface="Open Sans"/>
              </a:rPr>
              <a:t>LAMES DE JOIE</a:t>
            </a:r>
          </a:p>
        </p:txBody>
      </p:sp>
      <p:sp>
        <p:nvSpPr>
          <p:cNvPr id="9" name="Espace réservé du numéro de diapositive 8">
            <a:extLst>
              <a:ext uri="{FF2B5EF4-FFF2-40B4-BE49-F238E27FC236}">
                <a16:creationId xmlns:a16="http://schemas.microsoft.com/office/drawing/2014/main" id="{F674457E-6161-4A41-A23F-B2F0C64F4ED5}"/>
              </a:ext>
            </a:extLst>
          </p:cNvPr>
          <p:cNvSpPr>
            <a:spLocks noGrp="1"/>
          </p:cNvSpPr>
          <p:nvPr>
            <p:ph type="sldNum" sz="quarter" idx="12"/>
          </p:nvPr>
        </p:nvSpPr>
        <p:spPr/>
        <p:txBody>
          <a:bodyPr/>
          <a:lstStyle/>
          <a:p>
            <a:fld id="{38EC1CC4-1B10-46FD-9A00-19D03F1C9EF1}" type="slidenum">
              <a:rPr lang="fr-FR" smtClean="0">
                <a:solidFill>
                  <a:schemeClr val="bg1"/>
                </a:solidFill>
                <a:latin typeface="Open Sans" panose="020B0606030504020204" pitchFamily="34" charset="0"/>
                <a:ea typeface="Open Sans" panose="020B0606030504020204" pitchFamily="34" charset="0"/>
                <a:cs typeface="Open Sans" panose="020B0606030504020204" pitchFamily="34" charset="0"/>
              </a:rPr>
              <a:t>1</a:t>
            </a:fld>
            <a:endParaRPr lang="fr-FR"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1017692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B54C52E-9333-45D3-90AD-CCB603380B52}"/>
              </a:ext>
            </a:extLst>
          </p:cNvPr>
          <p:cNvSpPr/>
          <p:nvPr/>
        </p:nvSpPr>
        <p:spPr>
          <a:xfrm>
            <a:off x="0" y="1"/>
            <a:ext cx="12192000" cy="816746"/>
          </a:xfrm>
          <a:prstGeom prst="rect">
            <a:avLst/>
          </a:prstGeom>
          <a:solidFill>
            <a:srgbClr val="454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rgbClr val="EA8D2F"/>
                </a:solidFill>
                <a:latin typeface="Open Sans" panose="020B0606030504020204" pitchFamily="34" charset="0"/>
                <a:ea typeface="Open Sans" panose="020B0606030504020204" pitchFamily="34" charset="0"/>
                <a:cs typeface="Open Sans" panose="020B0606030504020204" pitchFamily="34" charset="0"/>
              </a:rPr>
              <a:t>Nous sponsoriser, comment ?</a:t>
            </a:r>
          </a:p>
        </p:txBody>
      </p:sp>
      <p:sp>
        <p:nvSpPr>
          <p:cNvPr id="5" name="ZoneTexte 4">
            <a:extLst>
              <a:ext uri="{FF2B5EF4-FFF2-40B4-BE49-F238E27FC236}">
                <a16:creationId xmlns:a16="http://schemas.microsoft.com/office/drawing/2014/main" id="{134EEF24-2C24-482D-9C10-41D5F1524AE7}"/>
              </a:ext>
            </a:extLst>
          </p:cNvPr>
          <p:cNvSpPr txBox="1"/>
          <p:nvPr/>
        </p:nvSpPr>
        <p:spPr>
          <a:xfrm>
            <a:off x="189442" y="1123111"/>
            <a:ext cx="5033639" cy="892552"/>
          </a:xfrm>
          <a:prstGeom prst="rect">
            <a:avLst/>
          </a:prstGeom>
          <a:noFill/>
        </p:spPr>
        <p:txBody>
          <a:bodyPr wrap="square" rtlCol="0">
            <a:spAutoFit/>
          </a:bodyPr>
          <a:lstStyle/>
          <a:p>
            <a:r>
              <a:rPr lang="fr-FR" b="1" dirty="0">
                <a:solidFill>
                  <a:srgbClr val="454131"/>
                </a:solidFill>
                <a:latin typeface="Open Sans" panose="020B0606030504020204" pitchFamily="34" charset="0"/>
                <a:ea typeface="Open Sans" panose="020B0606030504020204" pitchFamily="34" charset="0"/>
                <a:cs typeface="Open Sans" panose="020B0606030504020204" pitchFamily="34" charset="0"/>
              </a:rPr>
              <a:t>Raid Amazones 2021 </a:t>
            </a:r>
            <a:r>
              <a:rPr lang="fr-FR" dirty="0">
                <a:latin typeface="Open Sans" panose="020B0606030504020204" pitchFamily="34" charset="0"/>
                <a:ea typeface="Open Sans" panose="020B0606030504020204" pitchFamily="34" charset="0"/>
                <a:cs typeface="Open Sans" panose="020B0606030504020204" pitchFamily="34" charset="0"/>
              </a:rPr>
              <a:t>– </a:t>
            </a:r>
            <a:r>
              <a:rPr lang="fr-FR" b="1" dirty="0">
                <a:solidFill>
                  <a:srgbClr val="EA8D2F"/>
                </a:solidFill>
                <a:latin typeface="Open Sans" panose="020B0606030504020204" pitchFamily="34" charset="0"/>
                <a:ea typeface="Open Sans" panose="020B0606030504020204" pitchFamily="34" charset="0"/>
                <a:cs typeface="Open Sans" panose="020B0606030504020204" pitchFamily="34" charset="0"/>
              </a:rPr>
              <a:t>Les </a:t>
            </a:r>
            <a:r>
              <a:rPr lang="fr-FR" b="1" dirty="0" err="1">
                <a:solidFill>
                  <a:srgbClr val="EA8D2F"/>
                </a:solidFill>
                <a:latin typeface="Open Sans" panose="020B0606030504020204" pitchFamily="34" charset="0"/>
                <a:ea typeface="Open Sans" panose="020B0606030504020204" pitchFamily="34" charset="0"/>
                <a:cs typeface="Open Sans" panose="020B0606030504020204" pitchFamily="34" charset="0"/>
              </a:rPr>
              <a:t>solidmums</a:t>
            </a:r>
            <a:endParaRPr lang="fr-FR" b="1" dirty="0">
              <a:solidFill>
                <a:srgbClr val="EA8D2F"/>
              </a:solidFill>
              <a:latin typeface="Open Sans" panose="020B0606030504020204" pitchFamily="34" charset="0"/>
              <a:ea typeface="Open Sans" panose="020B0606030504020204" pitchFamily="34" charset="0"/>
              <a:cs typeface="Open Sans" panose="020B0606030504020204" pitchFamily="34" charset="0"/>
            </a:endParaRPr>
          </a:p>
          <a:p>
            <a:endParaRPr lang="fr-FR" dirty="0">
              <a:latin typeface="Open Sans" panose="020B0606030504020204" pitchFamily="34" charset="0"/>
              <a:ea typeface="Open Sans" panose="020B0606030504020204" pitchFamily="34" charset="0"/>
              <a:cs typeface="Open Sans" panose="020B0606030504020204" pitchFamily="34" charset="0"/>
            </a:endParaRPr>
          </a:p>
          <a:p>
            <a:r>
              <a:rPr lang="fr-FR" sz="1600" u="sng" dirty="0">
                <a:latin typeface="Open Sans" panose="020B0606030504020204" pitchFamily="34" charset="0"/>
                <a:ea typeface="Open Sans" panose="020B0606030504020204" pitchFamily="34" charset="0"/>
                <a:cs typeface="Open Sans" panose="020B0606030504020204" pitchFamily="34" charset="0"/>
              </a:rPr>
              <a:t>COUPON REPONSE</a:t>
            </a:r>
          </a:p>
        </p:txBody>
      </p:sp>
      <p:sp>
        <p:nvSpPr>
          <p:cNvPr id="6" name="ZoneTexte 5">
            <a:extLst>
              <a:ext uri="{FF2B5EF4-FFF2-40B4-BE49-F238E27FC236}">
                <a16:creationId xmlns:a16="http://schemas.microsoft.com/office/drawing/2014/main" id="{143CAA85-E29D-473D-B145-6223A162B3B6}"/>
              </a:ext>
            </a:extLst>
          </p:cNvPr>
          <p:cNvSpPr txBox="1"/>
          <p:nvPr/>
        </p:nvSpPr>
        <p:spPr>
          <a:xfrm>
            <a:off x="189441" y="2255359"/>
            <a:ext cx="11401072" cy="3924151"/>
          </a:xfrm>
          <a:prstGeom prst="rect">
            <a:avLst/>
          </a:prstGeom>
          <a:noFill/>
        </p:spPr>
        <p:txBody>
          <a:bodyPr wrap="square" rtlCol="0">
            <a:spAutoFit/>
          </a:bodyPr>
          <a:lstStyle/>
          <a:p>
            <a:pPr>
              <a:lnSpc>
                <a:spcPct val="150000"/>
              </a:lnSpc>
            </a:pPr>
            <a:r>
              <a:rPr lang="fr-FR" sz="1400" dirty="0">
                <a:latin typeface="Open Sans" panose="020B0606030504020204" pitchFamily="34" charset="0"/>
                <a:ea typeface="Open Sans" panose="020B0606030504020204" pitchFamily="34" charset="0"/>
                <a:cs typeface="Open Sans" panose="020B0606030504020204" pitchFamily="34" charset="0"/>
              </a:rPr>
              <a:t>Je parraine l’équipe « Les </a:t>
            </a:r>
            <a:r>
              <a:rPr lang="fr-FR" sz="1400" dirty="0" err="1">
                <a:latin typeface="Open Sans" panose="020B0606030504020204" pitchFamily="34" charset="0"/>
                <a:ea typeface="Open Sans" panose="020B0606030504020204" pitchFamily="34" charset="0"/>
                <a:cs typeface="Open Sans" panose="020B0606030504020204" pitchFamily="34" charset="0"/>
              </a:rPr>
              <a:t>solidmums</a:t>
            </a:r>
            <a:r>
              <a:rPr lang="fr-FR" sz="1400" dirty="0">
                <a:latin typeface="Open Sans" panose="020B0606030504020204" pitchFamily="34" charset="0"/>
                <a:ea typeface="Open Sans" panose="020B0606030504020204" pitchFamily="34" charset="0"/>
                <a:cs typeface="Open Sans" panose="020B0606030504020204" pitchFamily="34" charset="0"/>
              </a:rPr>
              <a:t> » pour leur participation du 27/03 au 06/04/2022, RAID AMAZONES, et effectue un versement de :</a:t>
            </a:r>
          </a:p>
          <a:p>
            <a:pPr>
              <a:lnSpc>
                <a:spcPct val="150000"/>
              </a:lnSpc>
            </a:pPr>
            <a:r>
              <a:rPr lang="fr-FR" sz="1400" dirty="0">
                <a:latin typeface="Open Sans" panose="020B0606030504020204" pitchFamily="34" charset="0"/>
                <a:ea typeface="Open Sans" panose="020B0606030504020204" pitchFamily="34" charset="0"/>
                <a:cs typeface="Open Sans" panose="020B0606030504020204" pitchFamily="34" charset="0"/>
              </a:rPr>
              <a:t>Montant TTC en chiffres ……………………. €, (Merci de libeller votre chèque à l’ordre de ZBO)</a:t>
            </a:r>
          </a:p>
          <a:p>
            <a:pPr>
              <a:lnSpc>
                <a:spcPct val="150000"/>
              </a:lnSpc>
            </a:pPr>
            <a:r>
              <a:rPr lang="fr-FR" sz="1400" dirty="0">
                <a:latin typeface="Open Sans" panose="020B0606030504020204" pitchFamily="34" charset="0"/>
                <a:ea typeface="Open Sans" panose="020B0606030504020204" pitchFamily="34" charset="0"/>
                <a:cs typeface="Open Sans" panose="020B0606030504020204" pitchFamily="34" charset="0"/>
              </a:rPr>
              <a:t>Montant TTC en toutes lettres ……………………………………………………………………………………………………………………………………………</a:t>
            </a:r>
          </a:p>
          <a:p>
            <a:pPr>
              <a:lnSpc>
                <a:spcPct val="150000"/>
              </a:lnSpc>
            </a:pPr>
            <a:r>
              <a:rPr lang="fr-FR" sz="1400" dirty="0">
                <a:latin typeface="Open Sans" panose="020B0606030504020204" pitchFamily="34" charset="0"/>
                <a:ea typeface="Open Sans" panose="020B0606030504020204" pitchFamily="34" charset="0"/>
                <a:cs typeface="Open Sans" panose="020B0606030504020204" pitchFamily="34" charset="0"/>
              </a:rPr>
              <a:t>A la date du ……./……./……..</a:t>
            </a:r>
          </a:p>
          <a:p>
            <a:pPr>
              <a:lnSpc>
                <a:spcPct val="150000"/>
              </a:lnSpc>
            </a:pPr>
            <a:r>
              <a:rPr lang="fr-FR" sz="1400" dirty="0">
                <a:latin typeface="Open Sans" panose="020B0606030504020204" pitchFamily="34" charset="0"/>
                <a:ea typeface="Open Sans" panose="020B0606030504020204" pitchFamily="34" charset="0"/>
                <a:cs typeface="Open Sans" panose="020B0606030504020204" pitchFamily="34" charset="0"/>
              </a:rPr>
              <a:t>Nom de la société …………………………………………………………………………………………………………………………………………………………………………………...</a:t>
            </a:r>
          </a:p>
          <a:p>
            <a:pPr>
              <a:lnSpc>
                <a:spcPct val="150000"/>
              </a:lnSpc>
            </a:pPr>
            <a:r>
              <a:rPr lang="fr-FR" sz="1400" dirty="0">
                <a:latin typeface="Open Sans" panose="020B0606030504020204" pitchFamily="34" charset="0"/>
                <a:ea typeface="Open Sans" panose="020B0606030504020204" pitchFamily="34" charset="0"/>
                <a:cs typeface="Open Sans" panose="020B0606030504020204" pitchFamily="34" charset="0"/>
              </a:rPr>
              <a:t>Adresse ……………………………………………………………………………………………………………………………………………………………………………………………………</a:t>
            </a:r>
          </a:p>
          <a:p>
            <a:pPr>
              <a:lnSpc>
                <a:spcPct val="150000"/>
              </a:lnSpc>
            </a:pPr>
            <a:r>
              <a:rPr lang="fr-FR" sz="1400" dirty="0">
                <a:latin typeface="Open Sans" panose="020B0606030504020204" pitchFamily="34" charset="0"/>
                <a:ea typeface="Open Sans" panose="020B0606030504020204" pitchFamily="34" charset="0"/>
                <a:cs typeface="Open Sans" panose="020B0606030504020204" pitchFamily="34" charset="0"/>
              </a:rPr>
              <a:t>Code postal / ville …………………………………………………………………………………………………………………………………………………………………………………….</a:t>
            </a:r>
          </a:p>
          <a:p>
            <a:pPr>
              <a:lnSpc>
                <a:spcPct val="150000"/>
              </a:lnSpc>
            </a:pPr>
            <a:r>
              <a:rPr lang="fr-FR" sz="1400" dirty="0">
                <a:latin typeface="Open Sans" panose="020B0606030504020204" pitchFamily="34" charset="0"/>
                <a:ea typeface="Open Sans" panose="020B0606030504020204" pitchFamily="34" charset="0"/>
                <a:cs typeface="Open Sans" panose="020B0606030504020204" pitchFamily="34" charset="0"/>
              </a:rPr>
              <a:t>Nom et prénom du contact ……………………………………………………………………………………………………………………………………………………………………..</a:t>
            </a:r>
          </a:p>
          <a:p>
            <a:pPr>
              <a:lnSpc>
                <a:spcPct val="150000"/>
              </a:lnSpc>
            </a:pPr>
            <a:r>
              <a:rPr lang="fr-FR" sz="1400" dirty="0">
                <a:latin typeface="Open Sans" panose="020B0606030504020204" pitchFamily="34" charset="0"/>
                <a:ea typeface="Open Sans" panose="020B0606030504020204" pitchFamily="34" charset="0"/>
                <a:cs typeface="Open Sans" panose="020B0606030504020204" pitchFamily="34" charset="0"/>
              </a:rPr>
              <a:t>Tél du contact ……………………………………………………………………………………</a:t>
            </a:r>
          </a:p>
          <a:p>
            <a:pPr>
              <a:lnSpc>
                <a:spcPct val="150000"/>
              </a:lnSpc>
            </a:pPr>
            <a:r>
              <a:rPr lang="fr-FR" sz="1400" dirty="0">
                <a:latin typeface="Open Sans" panose="020B0606030504020204" pitchFamily="34" charset="0"/>
                <a:ea typeface="Open Sans" panose="020B0606030504020204" pitchFamily="34" charset="0"/>
                <a:cs typeface="Open Sans" panose="020B0606030504020204" pitchFamily="34" charset="0"/>
              </a:rPr>
              <a:t>Email du contact ……………………………………………………………………………..…</a:t>
            </a:r>
          </a:p>
          <a:p>
            <a:pPr>
              <a:lnSpc>
                <a:spcPct val="150000"/>
              </a:lnSpc>
            </a:pPr>
            <a:r>
              <a:rPr lang="fr-FR" sz="1400" dirty="0">
                <a:latin typeface="Open Sans" panose="020B0606030504020204" pitchFamily="34" charset="0"/>
                <a:ea typeface="Open Sans" panose="020B0606030504020204" pitchFamily="34" charset="0"/>
                <a:cs typeface="Open Sans" panose="020B0606030504020204" pitchFamily="34" charset="0"/>
              </a:rPr>
              <a:t>Email du contact pour réception facture …………………………………………………………………………….</a:t>
            </a:r>
          </a:p>
          <a:p>
            <a:endParaRPr lang="fr-FR" dirty="0"/>
          </a:p>
        </p:txBody>
      </p:sp>
      <p:sp>
        <p:nvSpPr>
          <p:cNvPr id="7" name="ZoneTexte 6">
            <a:extLst>
              <a:ext uri="{FF2B5EF4-FFF2-40B4-BE49-F238E27FC236}">
                <a16:creationId xmlns:a16="http://schemas.microsoft.com/office/drawing/2014/main" id="{98DE25B4-FFD5-4E03-B78A-FDA2DD349200}"/>
              </a:ext>
            </a:extLst>
          </p:cNvPr>
          <p:cNvSpPr txBox="1"/>
          <p:nvPr/>
        </p:nvSpPr>
        <p:spPr>
          <a:xfrm>
            <a:off x="7910002" y="5086904"/>
            <a:ext cx="3559947" cy="1415772"/>
          </a:xfrm>
          <a:prstGeom prst="rect">
            <a:avLst/>
          </a:prstGeom>
          <a:noFill/>
          <a:ln>
            <a:solidFill>
              <a:srgbClr val="EA8D2F"/>
            </a:solidFill>
          </a:ln>
        </p:spPr>
        <p:txBody>
          <a:bodyPr wrap="square" rtlCol="0">
            <a:spAutoFit/>
          </a:bodyPr>
          <a:lstStyle/>
          <a:p>
            <a:r>
              <a:rPr lang="fr-FR" sz="1400" dirty="0">
                <a:latin typeface="Open Sans" panose="020B0606030504020204" pitchFamily="34" charset="0"/>
                <a:ea typeface="Open Sans" panose="020B0606030504020204" pitchFamily="34" charset="0"/>
                <a:cs typeface="Open Sans" panose="020B0606030504020204" pitchFamily="34" charset="0"/>
              </a:rPr>
              <a:t>Cachet entreprise :</a:t>
            </a:r>
          </a:p>
          <a:p>
            <a:endParaRPr lang="fr-FR" dirty="0"/>
          </a:p>
          <a:p>
            <a:endParaRPr lang="fr-FR" dirty="0"/>
          </a:p>
          <a:p>
            <a:endParaRPr lang="fr-FR" dirty="0"/>
          </a:p>
          <a:p>
            <a:endParaRPr lang="fr-FR" dirty="0"/>
          </a:p>
        </p:txBody>
      </p:sp>
      <p:pic>
        <p:nvPicPr>
          <p:cNvPr id="8" name="Image 7">
            <a:extLst>
              <a:ext uri="{FF2B5EF4-FFF2-40B4-BE49-F238E27FC236}">
                <a16:creationId xmlns:a16="http://schemas.microsoft.com/office/drawing/2014/main" id="{B4292E99-46CB-49ED-8E64-AD5C24A207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76781" y="1048527"/>
            <a:ext cx="2054570" cy="487525"/>
          </a:xfrm>
          <a:prstGeom prst="rect">
            <a:avLst/>
          </a:prstGeom>
        </p:spPr>
      </p:pic>
      <p:sp>
        <p:nvSpPr>
          <p:cNvPr id="9" name="Espace réservé du numéro de diapositive 8">
            <a:extLst>
              <a:ext uri="{FF2B5EF4-FFF2-40B4-BE49-F238E27FC236}">
                <a16:creationId xmlns:a16="http://schemas.microsoft.com/office/drawing/2014/main" id="{02035EE1-5214-4E51-A46B-B71C85DEF11D}"/>
              </a:ext>
            </a:extLst>
          </p:cNvPr>
          <p:cNvSpPr>
            <a:spLocks noGrp="1"/>
          </p:cNvSpPr>
          <p:nvPr>
            <p:ph type="sldNum" sz="quarter" idx="12"/>
          </p:nvPr>
        </p:nvSpPr>
        <p:spPr/>
        <p:txBody>
          <a:bodyPr/>
          <a:lstStyle/>
          <a:p>
            <a:fld id="{38EC1CC4-1B10-46FD-9A00-19D03F1C9EF1}" type="slidenum">
              <a:rPr lang="fr-FR" smtClean="0">
                <a:latin typeface="Open Sans" panose="020B0606030504020204" pitchFamily="34" charset="0"/>
                <a:ea typeface="Open Sans" panose="020B0606030504020204" pitchFamily="34" charset="0"/>
                <a:cs typeface="Open Sans" panose="020B0606030504020204" pitchFamily="34" charset="0"/>
              </a:rPr>
              <a:t>10</a:t>
            </a:fld>
            <a:endParaRPr lang="fr-FR" dirty="0">
              <a:latin typeface="Open Sans" panose="020B0606030504020204" pitchFamily="34" charset="0"/>
              <a:ea typeface="Open Sans" panose="020B0606030504020204" pitchFamily="34" charset="0"/>
              <a:cs typeface="Open Sans" panose="020B0606030504020204" pitchFamily="34" charset="0"/>
            </a:endParaRPr>
          </a:p>
        </p:txBody>
      </p:sp>
      <p:pic>
        <p:nvPicPr>
          <p:cNvPr id="10" name="Image 9">
            <a:extLst>
              <a:ext uri="{FF2B5EF4-FFF2-40B4-BE49-F238E27FC236}">
                <a16:creationId xmlns:a16="http://schemas.microsoft.com/office/drawing/2014/main" id="{AFDE9E7C-3CA1-46D2-AFFF-7FB2C1962700}"/>
              </a:ext>
            </a:extLst>
          </p:cNvPr>
          <p:cNvPicPr>
            <a:picLocks noChangeAspect="1"/>
          </p:cNvPicPr>
          <p:nvPr/>
        </p:nvPicPr>
        <p:blipFill rotWithShape="1">
          <a:blip r:embed="rId3">
            <a:extLst>
              <a:ext uri="{28A0092B-C50C-407E-A947-70E740481C1C}">
                <a14:useLocalDpi xmlns:a14="http://schemas.microsoft.com/office/drawing/2010/main" val="0"/>
              </a:ext>
            </a:extLst>
          </a:blip>
          <a:srcRect t="50000"/>
          <a:stretch/>
        </p:blipFill>
        <p:spPr>
          <a:xfrm>
            <a:off x="5173252" y="839188"/>
            <a:ext cx="1714500" cy="857250"/>
          </a:xfrm>
          <a:prstGeom prst="rect">
            <a:avLst/>
          </a:prstGeom>
        </p:spPr>
      </p:pic>
      <p:sp>
        <p:nvSpPr>
          <p:cNvPr id="12" name="ZoneTexte 11">
            <a:extLst>
              <a:ext uri="{FF2B5EF4-FFF2-40B4-BE49-F238E27FC236}">
                <a16:creationId xmlns:a16="http://schemas.microsoft.com/office/drawing/2014/main" id="{A8B9AF39-1C4D-4728-9049-8F1575EF311B}"/>
              </a:ext>
            </a:extLst>
          </p:cNvPr>
          <p:cNvSpPr txBox="1"/>
          <p:nvPr/>
        </p:nvSpPr>
        <p:spPr>
          <a:xfrm>
            <a:off x="6934940" y="1200055"/>
            <a:ext cx="6094520" cy="523220"/>
          </a:xfrm>
          <a:prstGeom prst="rect">
            <a:avLst/>
          </a:prstGeom>
          <a:noFill/>
        </p:spPr>
        <p:txBody>
          <a:bodyPr wrap="square">
            <a:spAutoFit/>
          </a:bodyPr>
          <a:lstStyle/>
          <a:p>
            <a:r>
              <a:rPr lang="fr-FR" sz="1400" dirty="0">
                <a:latin typeface="Open Sans" panose="020B0606030504020204" pitchFamily="34" charset="0"/>
                <a:ea typeface="Open Sans" panose="020B0606030504020204" pitchFamily="34" charset="0"/>
                <a:cs typeface="Open Sans" panose="020B0606030504020204" pitchFamily="34" charset="0"/>
              </a:rPr>
              <a:t>pour</a:t>
            </a:r>
          </a:p>
          <a:p>
            <a:r>
              <a:rPr lang="fr-FR" sz="1400" dirty="0">
                <a:latin typeface="Open Sans" panose="020B0606030504020204" pitchFamily="34" charset="0"/>
                <a:ea typeface="Open Sans" panose="020B0606030504020204" pitchFamily="34" charset="0"/>
                <a:cs typeface="Open Sans" panose="020B0606030504020204" pitchFamily="34" charset="0"/>
              </a:rPr>
              <a:t>plus d’informations sur ZBO, voir p. 3 </a:t>
            </a:r>
            <a:endParaRPr lang="fr-FR" sz="1400" dirty="0"/>
          </a:p>
        </p:txBody>
      </p:sp>
    </p:spTree>
    <p:extLst>
      <p:ext uri="{BB962C8B-B14F-4D97-AF65-F5344CB8AC3E}">
        <p14:creationId xmlns:p14="http://schemas.microsoft.com/office/powerpoint/2010/main" val="19951054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507C0D0-6815-43D4-99C7-F6115E1C5927}"/>
              </a:ext>
            </a:extLst>
          </p:cNvPr>
          <p:cNvSpPr/>
          <p:nvPr/>
        </p:nvSpPr>
        <p:spPr>
          <a:xfrm>
            <a:off x="0" y="1"/>
            <a:ext cx="12192000" cy="816746"/>
          </a:xfrm>
          <a:prstGeom prst="rect">
            <a:avLst/>
          </a:prstGeom>
          <a:solidFill>
            <a:srgbClr val="454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rgbClr val="EA8D2F"/>
                </a:solidFill>
                <a:latin typeface="Open Sans" panose="020B0606030504020204" pitchFamily="34" charset="0"/>
                <a:ea typeface="Open Sans" panose="020B0606030504020204" pitchFamily="34" charset="0"/>
                <a:cs typeface="Open Sans" panose="020B0606030504020204" pitchFamily="34" charset="0"/>
              </a:rPr>
              <a:t>Nous contacter…</a:t>
            </a:r>
          </a:p>
        </p:txBody>
      </p:sp>
      <p:pic>
        <p:nvPicPr>
          <p:cNvPr id="8" name="Image 7" descr="Une image contenant texte, ciel, extérieur, très coloré&#10;&#10;Description générée automatiquement">
            <a:extLst>
              <a:ext uri="{FF2B5EF4-FFF2-40B4-BE49-F238E27FC236}">
                <a16:creationId xmlns:a16="http://schemas.microsoft.com/office/drawing/2014/main" id="{71E88719-F03A-4AD9-B537-E8E38C2CF211}"/>
              </a:ext>
            </a:extLst>
          </p:cNvPr>
          <p:cNvPicPr>
            <a:picLocks noChangeAspect="1"/>
          </p:cNvPicPr>
          <p:nvPr/>
        </p:nvPicPr>
        <p:blipFill rotWithShape="1">
          <a:blip r:embed="rId2">
            <a:extLst>
              <a:ext uri="{28A0092B-C50C-407E-A947-70E740481C1C}">
                <a14:useLocalDpi xmlns:a14="http://schemas.microsoft.com/office/drawing/2010/main" val="0"/>
              </a:ext>
            </a:extLst>
          </a:blip>
          <a:srcRect t="15221" b="15586"/>
          <a:stretch/>
        </p:blipFill>
        <p:spPr>
          <a:xfrm>
            <a:off x="465371" y="2358106"/>
            <a:ext cx="4119191" cy="285020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ZoneTexte 8">
            <a:extLst>
              <a:ext uri="{FF2B5EF4-FFF2-40B4-BE49-F238E27FC236}">
                <a16:creationId xmlns:a16="http://schemas.microsoft.com/office/drawing/2014/main" id="{791A0959-EA97-44E8-9442-87A8067B9444}"/>
              </a:ext>
            </a:extLst>
          </p:cNvPr>
          <p:cNvSpPr txBox="1"/>
          <p:nvPr/>
        </p:nvSpPr>
        <p:spPr>
          <a:xfrm>
            <a:off x="5544766" y="1264597"/>
            <a:ext cx="5826868" cy="1200329"/>
          </a:xfrm>
          <a:prstGeom prst="rect">
            <a:avLst/>
          </a:prstGeom>
          <a:noFill/>
        </p:spPr>
        <p:txBody>
          <a:bodyPr wrap="square" rtlCol="0">
            <a:spAutoFit/>
          </a:bodyPr>
          <a:lstStyle/>
          <a:p>
            <a:pPr algn="ctr"/>
            <a:r>
              <a:rPr lang="fr-FR" dirty="0">
                <a:solidFill>
                  <a:srgbClr val="EA8D2F"/>
                </a:solidFill>
                <a:latin typeface="Open Sans" panose="020B0606030504020204" pitchFamily="34" charset="0"/>
                <a:ea typeface="Open Sans" panose="020B0606030504020204" pitchFamily="34" charset="0"/>
                <a:cs typeface="Open Sans" panose="020B0606030504020204" pitchFamily="34" charset="0"/>
              </a:rPr>
              <a:t>Allez, rejoignez notre aventure, vivez-là également par procuration, nous ferons tout pour vous faire partager nos émotions.</a:t>
            </a:r>
          </a:p>
          <a:p>
            <a:pPr algn="ctr"/>
            <a:r>
              <a:rPr lang="fr-FR" dirty="0">
                <a:solidFill>
                  <a:srgbClr val="EA8D2F"/>
                </a:solidFill>
                <a:latin typeface="Open Sans" panose="020B0606030504020204" pitchFamily="34" charset="0"/>
                <a:ea typeface="Open Sans" panose="020B0606030504020204" pitchFamily="34" charset="0"/>
                <a:cs typeface="Open Sans" panose="020B0606030504020204" pitchFamily="34" charset="0"/>
              </a:rPr>
              <a:t>Faites de nos rêves une réalité !</a:t>
            </a:r>
          </a:p>
        </p:txBody>
      </p:sp>
      <p:pic>
        <p:nvPicPr>
          <p:cNvPr id="3076" name="Picture 4" descr="Logo Facebook PNG Images | Vecteurs et fichiers PSD | Téléchargement  gratuit sur Pngtree">
            <a:extLst>
              <a:ext uri="{FF2B5EF4-FFF2-40B4-BE49-F238E27FC236}">
                <a16:creationId xmlns:a16="http://schemas.microsoft.com/office/drawing/2014/main" id="{BD8F28C8-B8BF-4D51-A855-59A9EE06F6E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43563" y="2912776"/>
            <a:ext cx="707541" cy="70754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Logo Instagram PNG transparents - StickPNG">
            <a:extLst>
              <a:ext uri="{FF2B5EF4-FFF2-40B4-BE49-F238E27FC236}">
                <a16:creationId xmlns:a16="http://schemas.microsoft.com/office/drawing/2014/main" id="{FAD2CE44-56C7-48A9-BEF1-EB9EF15A1B7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96572" y="3613441"/>
            <a:ext cx="626165" cy="626165"/>
          </a:xfrm>
          <a:prstGeom prst="rect">
            <a:avLst/>
          </a:prstGeom>
          <a:noFill/>
          <a:extLst>
            <a:ext uri="{909E8E84-426E-40DD-AFC4-6F175D3DCCD1}">
              <a14:hiddenFill xmlns:a14="http://schemas.microsoft.com/office/drawing/2010/main">
                <a:solidFill>
                  <a:srgbClr val="FFFFFF"/>
                </a:solidFill>
              </a14:hiddenFill>
            </a:ext>
          </a:extLst>
        </p:spPr>
      </p:pic>
      <p:sp>
        <p:nvSpPr>
          <p:cNvPr id="14" name="ZoneTexte 13">
            <a:extLst>
              <a:ext uri="{FF2B5EF4-FFF2-40B4-BE49-F238E27FC236}">
                <a16:creationId xmlns:a16="http://schemas.microsoft.com/office/drawing/2014/main" id="{D610C84C-8122-4E38-9B73-A68B54188DD3}"/>
              </a:ext>
            </a:extLst>
          </p:cNvPr>
          <p:cNvSpPr txBox="1"/>
          <p:nvPr/>
        </p:nvSpPr>
        <p:spPr>
          <a:xfrm>
            <a:off x="6404113" y="3413876"/>
            <a:ext cx="2025575" cy="369332"/>
          </a:xfrm>
          <a:prstGeom prst="rect">
            <a:avLst/>
          </a:prstGeom>
          <a:noFill/>
        </p:spPr>
        <p:txBody>
          <a:bodyPr wrap="square">
            <a:spAutoFit/>
          </a:bodyPr>
          <a:lstStyle/>
          <a:p>
            <a:r>
              <a:rPr lang="fr-FR" dirty="0">
                <a:latin typeface="Open Sans" panose="020B0606030504020204" pitchFamily="34" charset="0"/>
                <a:ea typeface="Open Sans" panose="020B0606030504020204" pitchFamily="34" charset="0"/>
                <a:cs typeface="Open Sans" panose="020B0606030504020204" pitchFamily="34" charset="0"/>
              </a:rPr>
              <a:t>Les </a:t>
            </a:r>
            <a:r>
              <a:rPr lang="fr-FR" dirty="0" err="1">
                <a:latin typeface="Open Sans" panose="020B0606030504020204" pitchFamily="34" charset="0"/>
                <a:ea typeface="Open Sans" panose="020B0606030504020204" pitchFamily="34" charset="0"/>
                <a:cs typeface="Open Sans" panose="020B0606030504020204" pitchFamily="34" charset="0"/>
              </a:rPr>
              <a:t>solidmums</a:t>
            </a:r>
            <a:endParaRPr lang="fr-FR" dirty="0"/>
          </a:p>
        </p:txBody>
      </p:sp>
      <p:pic>
        <p:nvPicPr>
          <p:cNvPr id="3080" name="Picture 8" descr="Logo Google Gmail PNG transparents - StickPNG">
            <a:extLst>
              <a:ext uri="{FF2B5EF4-FFF2-40B4-BE49-F238E27FC236}">
                <a16:creationId xmlns:a16="http://schemas.microsoft.com/office/drawing/2014/main" id="{587CC4CD-56C2-4456-B348-A0CE610453C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10126" y="4320982"/>
            <a:ext cx="581188" cy="439554"/>
          </a:xfrm>
          <a:prstGeom prst="rect">
            <a:avLst/>
          </a:prstGeom>
          <a:noFill/>
          <a:extLst>
            <a:ext uri="{909E8E84-426E-40DD-AFC4-6F175D3DCCD1}">
              <a14:hiddenFill xmlns:a14="http://schemas.microsoft.com/office/drawing/2010/main">
                <a:solidFill>
                  <a:srgbClr val="FFFFFF"/>
                </a:solidFill>
              </a14:hiddenFill>
            </a:ext>
          </a:extLst>
        </p:spPr>
      </p:pic>
      <p:sp>
        <p:nvSpPr>
          <p:cNvPr id="17" name="ZoneTexte 16">
            <a:extLst>
              <a:ext uri="{FF2B5EF4-FFF2-40B4-BE49-F238E27FC236}">
                <a16:creationId xmlns:a16="http://schemas.microsoft.com/office/drawing/2014/main" id="{F7EFC352-63EC-4294-B4E5-3F5484E86BAD}"/>
              </a:ext>
            </a:extLst>
          </p:cNvPr>
          <p:cNvSpPr txBox="1"/>
          <p:nvPr/>
        </p:nvSpPr>
        <p:spPr>
          <a:xfrm>
            <a:off x="6404113" y="4362826"/>
            <a:ext cx="3269913" cy="369332"/>
          </a:xfrm>
          <a:prstGeom prst="rect">
            <a:avLst/>
          </a:prstGeom>
          <a:noFill/>
        </p:spPr>
        <p:txBody>
          <a:bodyPr wrap="square">
            <a:spAutoFit/>
          </a:bodyPr>
          <a:lstStyle/>
          <a:p>
            <a:r>
              <a:rPr lang="fr-FR" dirty="0">
                <a:latin typeface="Open Sans" panose="020B0606030504020204" pitchFamily="34" charset="0"/>
                <a:ea typeface="Open Sans" panose="020B0606030504020204" pitchFamily="34" charset="0"/>
                <a:cs typeface="Open Sans" panose="020B0606030504020204" pitchFamily="34" charset="0"/>
              </a:rPr>
              <a:t>lessolidmums@gmail.com</a:t>
            </a:r>
            <a:endParaRPr lang="fr-FR" dirty="0"/>
          </a:p>
        </p:txBody>
      </p:sp>
      <p:sp>
        <p:nvSpPr>
          <p:cNvPr id="19" name="ZoneTexte 18">
            <a:extLst>
              <a:ext uri="{FF2B5EF4-FFF2-40B4-BE49-F238E27FC236}">
                <a16:creationId xmlns:a16="http://schemas.microsoft.com/office/drawing/2014/main" id="{42567BF9-941D-479F-8E32-E28C2A6205DC}"/>
              </a:ext>
            </a:extLst>
          </p:cNvPr>
          <p:cNvSpPr txBox="1"/>
          <p:nvPr/>
        </p:nvSpPr>
        <p:spPr>
          <a:xfrm>
            <a:off x="5544766" y="6137506"/>
            <a:ext cx="3977454" cy="369332"/>
          </a:xfrm>
          <a:prstGeom prst="rect">
            <a:avLst/>
          </a:prstGeom>
          <a:noFill/>
        </p:spPr>
        <p:txBody>
          <a:bodyPr wrap="square">
            <a:spAutoFit/>
          </a:bodyPr>
          <a:lstStyle/>
          <a:p>
            <a:r>
              <a:rPr lang="fr-FR" dirty="0" err="1">
                <a:latin typeface="Open Sans" panose="020B0606030504020204" pitchFamily="34" charset="0"/>
                <a:ea typeface="Open Sans" panose="020B0606030504020204" pitchFamily="34" charset="0"/>
                <a:cs typeface="Open Sans" panose="020B0606030504020204" pitchFamily="34" charset="0"/>
              </a:rPr>
              <a:t>Caren</a:t>
            </a:r>
            <a:r>
              <a:rPr lang="fr-FR" dirty="0">
                <a:latin typeface="Open Sans" panose="020B0606030504020204" pitchFamily="34" charset="0"/>
                <a:ea typeface="Open Sans" panose="020B0606030504020204" pitchFamily="34" charset="0"/>
                <a:cs typeface="Open Sans" panose="020B0606030504020204" pitchFamily="34" charset="0"/>
              </a:rPr>
              <a:t>-Laure &amp; Marie-Noëlle</a:t>
            </a:r>
            <a:endParaRPr lang="fr-FR" dirty="0"/>
          </a:p>
        </p:txBody>
      </p:sp>
      <p:sp>
        <p:nvSpPr>
          <p:cNvPr id="13" name="Espace réservé du numéro de diapositive 12">
            <a:extLst>
              <a:ext uri="{FF2B5EF4-FFF2-40B4-BE49-F238E27FC236}">
                <a16:creationId xmlns:a16="http://schemas.microsoft.com/office/drawing/2014/main" id="{25D87D7D-FC02-4240-813E-73DD5B37D064}"/>
              </a:ext>
            </a:extLst>
          </p:cNvPr>
          <p:cNvSpPr>
            <a:spLocks noGrp="1"/>
          </p:cNvSpPr>
          <p:nvPr>
            <p:ph type="sldNum" sz="quarter" idx="12"/>
          </p:nvPr>
        </p:nvSpPr>
        <p:spPr/>
        <p:txBody>
          <a:bodyPr/>
          <a:lstStyle/>
          <a:p>
            <a:fld id="{38EC1CC4-1B10-46FD-9A00-19D03F1C9EF1}" type="slidenum">
              <a:rPr lang="fr-FR" smtClean="0">
                <a:latin typeface="Open Sans" panose="020B0606030504020204" pitchFamily="34" charset="0"/>
                <a:ea typeface="Open Sans" panose="020B0606030504020204" pitchFamily="34" charset="0"/>
                <a:cs typeface="Open Sans" panose="020B0606030504020204" pitchFamily="34" charset="0"/>
              </a:rPr>
              <a:t>11</a:t>
            </a:fld>
            <a:endParaRPr lang="fr-FR"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8247305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1D6C51-53A1-45A3-94A0-91C12516FDDE}"/>
              </a:ext>
            </a:extLst>
          </p:cNvPr>
          <p:cNvSpPr/>
          <p:nvPr/>
        </p:nvSpPr>
        <p:spPr>
          <a:xfrm>
            <a:off x="0" y="1"/>
            <a:ext cx="12192000" cy="816746"/>
          </a:xfrm>
          <a:prstGeom prst="rect">
            <a:avLst/>
          </a:prstGeom>
          <a:solidFill>
            <a:srgbClr val="454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rgbClr val="EA8D2F"/>
                </a:solidFill>
                <a:latin typeface="Open Sans" panose="020B0606030504020204" pitchFamily="34" charset="0"/>
                <a:ea typeface="Open Sans" panose="020B0606030504020204" pitchFamily="34" charset="0"/>
                <a:cs typeface="Open Sans" panose="020B0606030504020204" pitchFamily="34" charset="0"/>
              </a:rPr>
              <a:t>SOMMAIRE</a:t>
            </a:r>
            <a:endParaRPr lang="fr-FR" dirty="0">
              <a:solidFill>
                <a:srgbClr val="EA8D2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ZoneTexte 5">
            <a:extLst>
              <a:ext uri="{FF2B5EF4-FFF2-40B4-BE49-F238E27FC236}">
                <a16:creationId xmlns:a16="http://schemas.microsoft.com/office/drawing/2014/main" id="{AD3F2F65-90D8-42AC-8186-B1B1047D7175}"/>
              </a:ext>
            </a:extLst>
          </p:cNvPr>
          <p:cNvSpPr txBox="1"/>
          <p:nvPr/>
        </p:nvSpPr>
        <p:spPr>
          <a:xfrm>
            <a:off x="-1" y="1377804"/>
            <a:ext cx="4315657" cy="4031873"/>
          </a:xfrm>
          <a:prstGeom prst="rect">
            <a:avLst/>
          </a:prstGeom>
          <a:noFill/>
        </p:spPr>
        <p:txBody>
          <a:bodyPr wrap="square">
            <a:spAutoFit/>
          </a:bodyPr>
          <a:lstStyle/>
          <a:p>
            <a:pPr algn="ctr"/>
            <a:r>
              <a:rPr lang="fr-FR" sz="1600" dirty="0">
                <a:latin typeface="Open Sans" panose="020B0606030504020204" pitchFamily="34" charset="0"/>
                <a:ea typeface="Open Sans" panose="020B0606030504020204" pitchFamily="34" charset="0"/>
                <a:cs typeface="Open Sans" panose="020B0606030504020204" pitchFamily="34" charset="0"/>
              </a:rPr>
              <a:t>Le Raid Amazones, c’est quoi ?</a:t>
            </a:r>
          </a:p>
          <a:p>
            <a:pPr algn="ctr"/>
            <a:endParaRPr lang="fr-FR" sz="1600" dirty="0">
              <a:latin typeface="Open Sans" panose="020B0606030504020204" pitchFamily="34" charset="0"/>
              <a:ea typeface="Open Sans" panose="020B0606030504020204" pitchFamily="34" charset="0"/>
              <a:cs typeface="Open Sans" panose="020B0606030504020204" pitchFamily="34" charset="0"/>
            </a:endParaRPr>
          </a:p>
          <a:p>
            <a:pPr algn="ctr"/>
            <a:endParaRPr lang="fr-FR" sz="1600" dirty="0">
              <a:latin typeface="Open Sans" panose="020B0606030504020204" pitchFamily="34" charset="0"/>
              <a:ea typeface="Open Sans" panose="020B0606030504020204" pitchFamily="34" charset="0"/>
              <a:cs typeface="Open Sans" panose="020B0606030504020204" pitchFamily="34" charset="0"/>
            </a:endParaRPr>
          </a:p>
          <a:p>
            <a:pPr algn="ctr"/>
            <a:r>
              <a:rPr lang="fr-FR" sz="1600" dirty="0">
                <a:latin typeface="Open Sans" panose="020B0606030504020204" pitchFamily="34" charset="0"/>
                <a:ea typeface="Open Sans" panose="020B0606030504020204" pitchFamily="34" charset="0"/>
                <a:cs typeface="Open Sans" panose="020B0606030504020204" pitchFamily="34" charset="0"/>
              </a:rPr>
              <a:t>Association soutenue, qui et pourquoi ?</a:t>
            </a:r>
          </a:p>
          <a:p>
            <a:pPr algn="ctr"/>
            <a:endParaRPr lang="fr-FR" sz="1600" dirty="0">
              <a:latin typeface="Open Sans" panose="020B0606030504020204" pitchFamily="34" charset="0"/>
              <a:ea typeface="Open Sans" panose="020B0606030504020204" pitchFamily="34" charset="0"/>
              <a:cs typeface="Open Sans" panose="020B0606030504020204" pitchFamily="34" charset="0"/>
            </a:endParaRPr>
          </a:p>
          <a:p>
            <a:pPr algn="ctr"/>
            <a:endParaRPr lang="fr-FR" sz="1600" dirty="0">
              <a:latin typeface="Open Sans" panose="020B0606030504020204" pitchFamily="34" charset="0"/>
              <a:ea typeface="Open Sans" panose="020B0606030504020204" pitchFamily="34" charset="0"/>
              <a:cs typeface="Open Sans" panose="020B0606030504020204" pitchFamily="34" charset="0"/>
            </a:endParaRPr>
          </a:p>
          <a:p>
            <a:pPr algn="ctr"/>
            <a:r>
              <a:rPr lang="fr-FR" sz="1600" dirty="0">
                <a:latin typeface="Open Sans" panose="020B0606030504020204" pitchFamily="34" charset="0"/>
                <a:ea typeface="Open Sans" panose="020B0606030504020204" pitchFamily="34" charset="0"/>
                <a:cs typeface="Open Sans" panose="020B0606030504020204" pitchFamily="34" charset="0"/>
              </a:rPr>
              <a:t>Les SOLIDMUMS, qui sont-elles ? </a:t>
            </a:r>
          </a:p>
          <a:p>
            <a:pPr algn="ctr"/>
            <a:endParaRPr lang="fr-FR" sz="1600" dirty="0">
              <a:latin typeface="Open Sans" panose="020B0606030504020204" pitchFamily="34" charset="0"/>
              <a:ea typeface="Open Sans" panose="020B0606030504020204" pitchFamily="34" charset="0"/>
              <a:cs typeface="Open Sans" panose="020B0606030504020204" pitchFamily="34" charset="0"/>
            </a:endParaRPr>
          </a:p>
          <a:p>
            <a:pPr algn="ctr"/>
            <a:endParaRPr lang="fr-FR" sz="1600" dirty="0">
              <a:latin typeface="Open Sans" panose="020B0606030504020204" pitchFamily="34" charset="0"/>
              <a:ea typeface="Open Sans" panose="020B0606030504020204" pitchFamily="34" charset="0"/>
              <a:cs typeface="Open Sans" panose="020B0606030504020204" pitchFamily="34" charset="0"/>
            </a:endParaRPr>
          </a:p>
          <a:p>
            <a:pPr algn="ctr"/>
            <a:r>
              <a:rPr lang="fr-FR" sz="1600" dirty="0">
                <a:latin typeface="Open Sans" panose="020B0606030504020204" pitchFamily="34" charset="0"/>
                <a:ea typeface="Open Sans" panose="020B0606030504020204" pitchFamily="34" charset="0"/>
                <a:cs typeface="Open Sans" panose="020B0606030504020204" pitchFamily="34" charset="0"/>
              </a:rPr>
              <a:t>Nous sponsoriser, pourquoi ?</a:t>
            </a:r>
          </a:p>
          <a:p>
            <a:pPr algn="ctr"/>
            <a:endParaRPr lang="fr-FR" sz="1600" dirty="0">
              <a:latin typeface="Open Sans" panose="020B0606030504020204" pitchFamily="34" charset="0"/>
              <a:ea typeface="Open Sans" panose="020B0606030504020204" pitchFamily="34" charset="0"/>
              <a:cs typeface="Open Sans" panose="020B0606030504020204" pitchFamily="34" charset="0"/>
            </a:endParaRPr>
          </a:p>
          <a:p>
            <a:pPr algn="ctr"/>
            <a:endParaRPr lang="fr-FR" sz="1600" dirty="0">
              <a:latin typeface="Open Sans" panose="020B0606030504020204" pitchFamily="34" charset="0"/>
              <a:ea typeface="Open Sans" panose="020B0606030504020204" pitchFamily="34" charset="0"/>
              <a:cs typeface="Open Sans" panose="020B0606030504020204" pitchFamily="34" charset="0"/>
            </a:endParaRPr>
          </a:p>
          <a:p>
            <a:pPr algn="ctr"/>
            <a:r>
              <a:rPr lang="fr-FR" sz="1600" dirty="0">
                <a:latin typeface="Open Sans" panose="020B0606030504020204" pitchFamily="34" charset="0"/>
                <a:ea typeface="Open Sans" panose="020B0606030504020204" pitchFamily="34" charset="0"/>
                <a:cs typeface="Open Sans" panose="020B0606030504020204" pitchFamily="34" charset="0"/>
              </a:rPr>
              <a:t>Nous sponsoriser, comment ?</a:t>
            </a:r>
          </a:p>
          <a:p>
            <a:pPr algn="ctr"/>
            <a:endParaRPr lang="fr-FR" sz="1600" dirty="0">
              <a:latin typeface="Open Sans" panose="020B0606030504020204" pitchFamily="34" charset="0"/>
              <a:ea typeface="Open Sans" panose="020B0606030504020204" pitchFamily="34" charset="0"/>
              <a:cs typeface="Open Sans" panose="020B0606030504020204" pitchFamily="34" charset="0"/>
            </a:endParaRPr>
          </a:p>
          <a:p>
            <a:pPr algn="ctr"/>
            <a:endParaRPr lang="fr-FR" sz="1600" dirty="0">
              <a:latin typeface="Open Sans" panose="020B0606030504020204" pitchFamily="34" charset="0"/>
              <a:ea typeface="Open Sans" panose="020B0606030504020204" pitchFamily="34" charset="0"/>
              <a:cs typeface="Open Sans" panose="020B0606030504020204" pitchFamily="34" charset="0"/>
            </a:endParaRPr>
          </a:p>
          <a:p>
            <a:pPr algn="ctr"/>
            <a:r>
              <a:rPr lang="fr-FR" sz="1600" dirty="0">
                <a:latin typeface="Open Sans" panose="020B0606030504020204" pitchFamily="34" charset="0"/>
                <a:ea typeface="Open Sans" panose="020B0606030504020204" pitchFamily="34" charset="0"/>
                <a:cs typeface="Open Sans" panose="020B0606030504020204" pitchFamily="34" charset="0"/>
              </a:rPr>
              <a:t>Nous joindre…</a:t>
            </a:r>
          </a:p>
        </p:txBody>
      </p:sp>
      <p:pic>
        <p:nvPicPr>
          <p:cNvPr id="8" name="Image 7" descr="Une image contenant personne, arbre, extérieur, groupe&#10;&#10;Description générée automatiquement">
            <a:extLst>
              <a:ext uri="{FF2B5EF4-FFF2-40B4-BE49-F238E27FC236}">
                <a16:creationId xmlns:a16="http://schemas.microsoft.com/office/drawing/2014/main" id="{195922A0-F0D3-4FBA-8194-F755A7AD8E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2750" y="816747"/>
            <a:ext cx="5429250" cy="3200400"/>
          </a:xfrm>
          <a:prstGeom prst="rect">
            <a:avLst/>
          </a:prstGeom>
        </p:spPr>
      </p:pic>
      <p:pic>
        <p:nvPicPr>
          <p:cNvPr id="10" name="Image 9" descr="Une image contenant herbe, extérieur, ciel, montagne&#10;&#10;Description générée automatiquement">
            <a:extLst>
              <a:ext uri="{FF2B5EF4-FFF2-40B4-BE49-F238E27FC236}">
                <a16:creationId xmlns:a16="http://schemas.microsoft.com/office/drawing/2014/main" id="{3929B9A9-346B-4B3C-8C3E-0976D0AC87D0}"/>
              </a:ext>
            </a:extLst>
          </p:cNvPr>
          <p:cNvPicPr>
            <a:picLocks noChangeAspect="1"/>
          </p:cNvPicPr>
          <p:nvPr/>
        </p:nvPicPr>
        <p:blipFill rotWithShape="1">
          <a:blip r:embed="rId3">
            <a:extLst>
              <a:ext uri="{28A0092B-C50C-407E-A947-70E740481C1C}">
                <a14:useLocalDpi xmlns:a14="http://schemas.microsoft.com/office/drawing/2010/main" val="0"/>
              </a:ext>
            </a:extLst>
          </a:blip>
          <a:srcRect l="3524" t="20214" r="4823" b="-1254"/>
          <a:stretch/>
        </p:blipFill>
        <p:spPr>
          <a:xfrm>
            <a:off x="6762750" y="3695700"/>
            <a:ext cx="5429250" cy="3200400"/>
          </a:xfrm>
          <a:prstGeom prst="rect">
            <a:avLst/>
          </a:prstGeom>
        </p:spPr>
      </p:pic>
      <p:cxnSp>
        <p:nvCxnSpPr>
          <p:cNvPr id="11" name="Connecteur droit 10">
            <a:extLst>
              <a:ext uri="{FF2B5EF4-FFF2-40B4-BE49-F238E27FC236}">
                <a16:creationId xmlns:a16="http://schemas.microsoft.com/office/drawing/2014/main" id="{7C91C151-589E-4E49-B062-E3D2DCC1E0CB}"/>
              </a:ext>
            </a:extLst>
          </p:cNvPr>
          <p:cNvCxnSpPr>
            <a:cxnSpLocks/>
          </p:cNvCxnSpPr>
          <p:nvPr/>
        </p:nvCxnSpPr>
        <p:spPr>
          <a:xfrm flipH="1">
            <a:off x="4315656" y="1447056"/>
            <a:ext cx="2" cy="3962621"/>
          </a:xfrm>
          <a:prstGeom prst="line">
            <a:avLst/>
          </a:prstGeom>
          <a:ln>
            <a:solidFill>
              <a:srgbClr val="EA8D2F"/>
            </a:solidFill>
          </a:ln>
        </p:spPr>
        <p:style>
          <a:lnRef idx="1">
            <a:schemeClr val="accent1"/>
          </a:lnRef>
          <a:fillRef idx="0">
            <a:schemeClr val="accent1"/>
          </a:fillRef>
          <a:effectRef idx="0">
            <a:schemeClr val="accent1"/>
          </a:effectRef>
          <a:fontRef idx="minor">
            <a:schemeClr val="tx1"/>
          </a:fontRef>
        </p:style>
      </p:cxnSp>
      <p:sp>
        <p:nvSpPr>
          <p:cNvPr id="12" name="ZoneTexte 11">
            <a:extLst>
              <a:ext uri="{FF2B5EF4-FFF2-40B4-BE49-F238E27FC236}">
                <a16:creationId xmlns:a16="http://schemas.microsoft.com/office/drawing/2014/main" id="{1878AC85-2C43-4C8A-B1A9-6BB55D4E7F14}"/>
              </a:ext>
            </a:extLst>
          </p:cNvPr>
          <p:cNvSpPr txBox="1"/>
          <p:nvPr/>
        </p:nvSpPr>
        <p:spPr>
          <a:xfrm>
            <a:off x="4484703" y="1377804"/>
            <a:ext cx="824144" cy="4278094"/>
          </a:xfrm>
          <a:prstGeom prst="rect">
            <a:avLst/>
          </a:prstGeom>
          <a:noFill/>
        </p:spPr>
        <p:txBody>
          <a:bodyPr wrap="square">
            <a:spAutoFit/>
          </a:bodyPr>
          <a:lstStyle/>
          <a:p>
            <a:pPr algn="ctr"/>
            <a:r>
              <a:rPr lang="fr-FR" sz="1600" dirty="0">
                <a:latin typeface="Open Sans" panose="020B0606030504020204" pitchFamily="34" charset="0"/>
                <a:ea typeface="Open Sans" panose="020B0606030504020204" pitchFamily="34" charset="0"/>
                <a:cs typeface="Open Sans" panose="020B0606030504020204" pitchFamily="34" charset="0"/>
              </a:rPr>
              <a:t>p.3</a:t>
            </a:r>
          </a:p>
          <a:p>
            <a:pPr algn="ctr"/>
            <a:endParaRPr lang="fr-FR" sz="1600" dirty="0">
              <a:latin typeface="Open Sans" panose="020B0606030504020204" pitchFamily="34" charset="0"/>
              <a:ea typeface="Open Sans" panose="020B0606030504020204" pitchFamily="34" charset="0"/>
              <a:cs typeface="Open Sans" panose="020B0606030504020204" pitchFamily="34" charset="0"/>
            </a:endParaRPr>
          </a:p>
          <a:p>
            <a:pPr algn="ctr"/>
            <a:endParaRPr lang="fr-FR" sz="1600" dirty="0">
              <a:latin typeface="Open Sans" panose="020B0606030504020204" pitchFamily="34" charset="0"/>
              <a:ea typeface="Open Sans" panose="020B0606030504020204" pitchFamily="34" charset="0"/>
              <a:cs typeface="Open Sans" panose="020B0606030504020204" pitchFamily="34" charset="0"/>
            </a:endParaRPr>
          </a:p>
          <a:p>
            <a:pPr algn="ctr"/>
            <a:r>
              <a:rPr lang="fr-FR" sz="1600" dirty="0">
                <a:latin typeface="Open Sans" panose="020B0606030504020204" pitchFamily="34" charset="0"/>
                <a:ea typeface="Open Sans" panose="020B0606030504020204" pitchFamily="34" charset="0"/>
                <a:cs typeface="Open Sans" panose="020B0606030504020204" pitchFamily="34" charset="0"/>
              </a:rPr>
              <a:t>p. 5</a:t>
            </a:r>
          </a:p>
          <a:p>
            <a:pPr algn="ctr"/>
            <a:endParaRPr lang="fr-FR" sz="1600" dirty="0">
              <a:latin typeface="Open Sans" panose="020B0606030504020204" pitchFamily="34" charset="0"/>
              <a:ea typeface="Open Sans" panose="020B0606030504020204" pitchFamily="34" charset="0"/>
              <a:cs typeface="Open Sans" panose="020B0606030504020204" pitchFamily="34" charset="0"/>
            </a:endParaRPr>
          </a:p>
          <a:p>
            <a:pPr algn="ctr"/>
            <a:endParaRPr lang="fr-FR" sz="1600" dirty="0">
              <a:latin typeface="Open Sans" panose="020B0606030504020204" pitchFamily="34" charset="0"/>
              <a:ea typeface="Open Sans" panose="020B0606030504020204" pitchFamily="34" charset="0"/>
              <a:cs typeface="Open Sans" panose="020B0606030504020204" pitchFamily="34" charset="0"/>
            </a:endParaRPr>
          </a:p>
          <a:p>
            <a:pPr algn="ctr"/>
            <a:r>
              <a:rPr lang="fr-FR" sz="1600" dirty="0">
                <a:latin typeface="Open Sans" panose="020B0606030504020204" pitchFamily="34" charset="0"/>
                <a:ea typeface="Open Sans" panose="020B0606030504020204" pitchFamily="34" charset="0"/>
                <a:cs typeface="Open Sans" panose="020B0606030504020204" pitchFamily="34" charset="0"/>
              </a:rPr>
              <a:t>p. 6</a:t>
            </a:r>
          </a:p>
          <a:p>
            <a:pPr algn="ctr"/>
            <a:endParaRPr lang="fr-FR" sz="1600" dirty="0">
              <a:latin typeface="Open Sans" panose="020B0606030504020204" pitchFamily="34" charset="0"/>
              <a:ea typeface="Open Sans" panose="020B0606030504020204" pitchFamily="34" charset="0"/>
              <a:cs typeface="Open Sans" panose="020B0606030504020204" pitchFamily="34" charset="0"/>
            </a:endParaRPr>
          </a:p>
          <a:p>
            <a:pPr algn="ctr"/>
            <a:endParaRPr lang="fr-FR" sz="1600" dirty="0">
              <a:latin typeface="Open Sans" panose="020B0606030504020204" pitchFamily="34" charset="0"/>
              <a:ea typeface="Open Sans" panose="020B0606030504020204" pitchFamily="34" charset="0"/>
              <a:cs typeface="Open Sans" panose="020B0606030504020204" pitchFamily="34" charset="0"/>
            </a:endParaRPr>
          </a:p>
          <a:p>
            <a:pPr algn="ctr"/>
            <a:r>
              <a:rPr lang="fr-FR" sz="1600" dirty="0">
                <a:latin typeface="Open Sans" panose="020B0606030504020204" pitchFamily="34" charset="0"/>
                <a:ea typeface="Open Sans" panose="020B0606030504020204" pitchFamily="34" charset="0"/>
                <a:cs typeface="Open Sans" panose="020B0606030504020204" pitchFamily="34" charset="0"/>
              </a:rPr>
              <a:t>p. 7</a:t>
            </a:r>
          </a:p>
          <a:p>
            <a:pPr algn="ctr"/>
            <a:endParaRPr lang="fr-FR" sz="1600" dirty="0">
              <a:latin typeface="Open Sans" panose="020B0606030504020204" pitchFamily="34" charset="0"/>
              <a:ea typeface="Open Sans" panose="020B0606030504020204" pitchFamily="34" charset="0"/>
              <a:cs typeface="Open Sans" panose="020B0606030504020204" pitchFamily="34" charset="0"/>
            </a:endParaRPr>
          </a:p>
          <a:p>
            <a:pPr algn="ctr"/>
            <a:endParaRPr lang="fr-FR" sz="1600" dirty="0">
              <a:latin typeface="Open Sans" panose="020B0606030504020204" pitchFamily="34" charset="0"/>
              <a:ea typeface="Open Sans" panose="020B0606030504020204" pitchFamily="34" charset="0"/>
              <a:cs typeface="Open Sans" panose="020B0606030504020204" pitchFamily="34" charset="0"/>
            </a:endParaRPr>
          </a:p>
          <a:p>
            <a:pPr algn="ctr"/>
            <a:r>
              <a:rPr lang="fr-FR" sz="1600" dirty="0">
                <a:latin typeface="Open Sans" panose="020B0606030504020204" pitchFamily="34" charset="0"/>
                <a:ea typeface="Open Sans" panose="020B0606030504020204" pitchFamily="34" charset="0"/>
                <a:cs typeface="Open Sans" panose="020B0606030504020204" pitchFamily="34" charset="0"/>
              </a:rPr>
              <a:t>p. 9</a:t>
            </a:r>
          </a:p>
          <a:p>
            <a:pPr algn="ctr"/>
            <a:endParaRPr lang="fr-FR" sz="1600" dirty="0">
              <a:latin typeface="Open Sans" panose="020B0606030504020204" pitchFamily="34" charset="0"/>
              <a:ea typeface="Open Sans" panose="020B0606030504020204" pitchFamily="34" charset="0"/>
              <a:cs typeface="Open Sans" panose="020B0606030504020204" pitchFamily="34" charset="0"/>
            </a:endParaRPr>
          </a:p>
          <a:p>
            <a:pPr algn="ctr"/>
            <a:endParaRPr lang="fr-FR" sz="1600" dirty="0">
              <a:latin typeface="Open Sans" panose="020B0606030504020204" pitchFamily="34" charset="0"/>
              <a:ea typeface="Open Sans" panose="020B0606030504020204" pitchFamily="34" charset="0"/>
              <a:cs typeface="Open Sans" panose="020B0606030504020204" pitchFamily="34" charset="0"/>
            </a:endParaRPr>
          </a:p>
          <a:p>
            <a:pPr algn="ctr"/>
            <a:r>
              <a:rPr lang="fr-FR" sz="1600" dirty="0">
                <a:latin typeface="Open Sans" panose="020B0606030504020204" pitchFamily="34" charset="0"/>
                <a:ea typeface="Open Sans" panose="020B0606030504020204" pitchFamily="34" charset="0"/>
                <a:cs typeface="Open Sans" panose="020B0606030504020204" pitchFamily="34" charset="0"/>
              </a:rPr>
              <a:t>p. 11</a:t>
            </a:r>
          </a:p>
          <a:p>
            <a:pPr algn="ctr"/>
            <a:endParaRPr lang="fr-FR" sz="1600" dirty="0">
              <a:latin typeface="Open Sans" panose="020B0606030504020204" pitchFamily="34" charset="0"/>
              <a:ea typeface="Open Sans" panose="020B0606030504020204" pitchFamily="34" charset="0"/>
              <a:cs typeface="Open Sans" panose="020B0606030504020204" pitchFamily="34" charset="0"/>
            </a:endParaRPr>
          </a:p>
        </p:txBody>
      </p:sp>
      <p:pic>
        <p:nvPicPr>
          <p:cNvPr id="13" name="Image 12">
            <a:extLst>
              <a:ext uri="{FF2B5EF4-FFF2-40B4-BE49-F238E27FC236}">
                <a16:creationId xmlns:a16="http://schemas.microsoft.com/office/drawing/2014/main" id="{2A4B3B5C-09D7-4A21-87C7-50602FAF66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9341" y="6107837"/>
            <a:ext cx="2054570" cy="487525"/>
          </a:xfrm>
          <a:prstGeom prst="rect">
            <a:avLst/>
          </a:prstGeom>
        </p:spPr>
      </p:pic>
      <p:sp>
        <p:nvSpPr>
          <p:cNvPr id="17" name="Espace réservé du numéro de diapositive 16">
            <a:extLst>
              <a:ext uri="{FF2B5EF4-FFF2-40B4-BE49-F238E27FC236}">
                <a16:creationId xmlns:a16="http://schemas.microsoft.com/office/drawing/2014/main" id="{66D79ECE-FF88-42A8-83FD-76C6A77B49AF}"/>
              </a:ext>
            </a:extLst>
          </p:cNvPr>
          <p:cNvSpPr>
            <a:spLocks noGrp="1"/>
          </p:cNvSpPr>
          <p:nvPr>
            <p:ph type="sldNum" sz="quarter" idx="12"/>
          </p:nvPr>
        </p:nvSpPr>
        <p:spPr/>
        <p:txBody>
          <a:bodyPr/>
          <a:lstStyle/>
          <a:p>
            <a:fld id="{38EC1CC4-1B10-46FD-9A00-19D03F1C9EF1}" type="slidenum">
              <a:rPr lang="fr-FR" smtClean="0">
                <a:solidFill>
                  <a:schemeClr val="bg1"/>
                </a:solidFill>
                <a:latin typeface="Open Sans" panose="020B0606030504020204" pitchFamily="34" charset="0"/>
                <a:ea typeface="Open Sans" panose="020B0606030504020204" pitchFamily="34" charset="0"/>
                <a:cs typeface="Open Sans" panose="020B0606030504020204" pitchFamily="34" charset="0"/>
              </a:rPr>
              <a:t>2</a:t>
            </a:fld>
            <a:endParaRPr lang="fr-FR"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2747764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B8D8BB5-27DD-496A-A5BB-A59E0BA71609}"/>
              </a:ext>
            </a:extLst>
          </p:cNvPr>
          <p:cNvSpPr/>
          <p:nvPr/>
        </p:nvSpPr>
        <p:spPr>
          <a:xfrm>
            <a:off x="0" y="1"/>
            <a:ext cx="12192000" cy="816746"/>
          </a:xfrm>
          <a:prstGeom prst="rect">
            <a:avLst/>
          </a:prstGeom>
          <a:solidFill>
            <a:srgbClr val="454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rgbClr val="EA8D2F"/>
                </a:solidFill>
                <a:latin typeface="Open Sans" panose="020B0606030504020204" pitchFamily="34" charset="0"/>
                <a:ea typeface="Open Sans" panose="020B0606030504020204" pitchFamily="34" charset="0"/>
                <a:cs typeface="Open Sans" panose="020B0606030504020204" pitchFamily="34" charset="0"/>
              </a:rPr>
              <a:t>Le RAID AMAZONES, c’est quoi ?</a:t>
            </a:r>
            <a:endParaRPr lang="fr-FR" dirty="0">
              <a:solidFill>
                <a:srgbClr val="EA8D2F"/>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6" name="Connecteur droit 5">
            <a:extLst>
              <a:ext uri="{FF2B5EF4-FFF2-40B4-BE49-F238E27FC236}">
                <a16:creationId xmlns:a16="http://schemas.microsoft.com/office/drawing/2014/main" id="{60971CFE-9832-4498-9B72-6BBBD641A232}"/>
              </a:ext>
            </a:extLst>
          </p:cNvPr>
          <p:cNvCxnSpPr>
            <a:cxnSpLocks/>
          </p:cNvCxnSpPr>
          <p:nvPr/>
        </p:nvCxnSpPr>
        <p:spPr>
          <a:xfrm>
            <a:off x="3213715" y="1282493"/>
            <a:ext cx="0" cy="5244443"/>
          </a:xfrm>
          <a:prstGeom prst="line">
            <a:avLst/>
          </a:prstGeom>
          <a:ln>
            <a:solidFill>
              <a:srgbClr val="EA8D2F"/>
            </a:solidFill>
          </a:ln>
        </p:spPr>
        <p:style>
          <a:lnRef idx="1">
            <a:schemeClr val="accent1"/>
          </a:lnRef>
          <a:fillRef idx="0">
            <a:schemeClr val="accent1"/>
          </a:fillRef>
          <a:effectRef idx="0">
            <a:schemeClr val="accent1"/>
          </a:effectRef>
          <a:fontRef idx="minor">
            <a:schemeClr val="tx1"/>
          </a:fontRef>
        </p:style>
      </p:cxnSp>
      <p:pic>
        <p:nvPicPr>
          <p:cNvPr id="8" name="Image 7">
            <a:extLst>
              <a:ext uri="{FF2B5EF4-FFF2-40B4-BE49-F238E27FC236}">
                <a16:creationId xmlns:a16="http://schemas.microsoft.com/office/drawing/2014/main" id="{B2E30E6C-78CB-4084-9341-5BD709E80D42}"/>
              </a:ext>
            </a:extLst>
          </p:cNvPr>
          <p:cNvPicPr>
            <a:picLocks noChangeAspect="1"/>
          </p:cNvPicPr>
          <p:nvPr/>
        </p:nvPicPr>
        <p:blipFill rotWithShape="1">
          <a:blip r:embed="rId2">
            <a:extLst>
              <a:ext uri="{28A0092B-C50C-407E-A947-70E740481C1C}">
                <a14:useLocalDpi xmlns:a14="http://schemas.microsoft.com/office/drawing/2010/main" val="0"/>
              </a:ext>
            </a:extLst>
          </a:blip>
          <a:srcRect t="50000"/>
          <a:stretch/>
        </p:blipFill>
        <p:spPr>
          <a:xfrm>
            <a:off x="673146" y="907737"/>
            <a:ext cx="1714500" cy="857250"/>
          </a:xfrm>
          <a:prstGeom prst="rect">
            <a:avLst/>
          </a:prstGeom>
        </p:spPr>
      </p:pic>
      <p:pic>
        <p:nvPicPr>
          <p:cNvPr id="9" name="Image 8">
            <a:extLst>
              <a:ext uri="{FF2B5EF4-FFF2-40B4-BE49-F238E27FC236}">
                <a16:creationId xmlns:a16="http://schemas.microsoft.com/office/drawing/2014/main" id="{926C9556-CB2A-4224-9FF1-84ACA904A6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95110" y="6107837"/>
            <a:ext cx="2054570" cy="487525"/>
          </a:xfrm>
          <a:prstGeom prst="rect">
            <a:avLst/>
          </a:prstGeom>
        </p:spPr>
      </p:pic>
      <p:sp>
        <p:nvSpPr>
          <p:cNvPr id="10" name="ZoneTexte 9">
            <a:extLst>
              <a:ext uri="{FF2B5EF4-FFF2-40B4-BE49-F238E27FC236}">
                <a16:creationId xmlns:a16="http://schemas.microsoft.com/office/drawing/2014/main" id="{F37E8FE2-C6E0-49F3-8392-6F24AA78BCF9}"/>
              </a:ext>
            </a:extLst>
          </p:cNvPr>
          <p:cNvSpPr txBox="1"/>
          <p:nvPr/>
        </p:nvSpPr>
        <p:spPr>
          <a:xfrm>
            <a:off x="62147" y="1820465"/>
            <a:ext cx="3045223" cy="4909036"/>
          </a:xfrm>
          <a:prstGeom prst="rect">
            <a:avLst/>
          </a:prstGeom>
          <a:noFill/>
        </p:spPr>
        <p:txBody>
          <a:bodyPr wrap="square" rtlCol="0">
            <a:spAutoFit/>
          </a:bodyPr>
          <a:lstStyle/>
          <a:p>
            <a:pPr algn="ctr"/>
            <a:r>
              <a:rPr lang="fr-FR" sz="1600" dirty="0" err="1">
                <a:latin typeface="Open Sans" panose="020B0606030504020204" pitchFamily="34" charset="0"/>
                <a:ea typeface="Open Sans" panose="020B0606030504020204" pitchFamily="34" charset="0"/>
                <a:cs typeface="Open Sans" panose="020B0606030504020204" pitchFamily="34" charset="0"/>
              </a:rPr>
              <a:t>Ze</a:t>
            </a:r>
            <a:r>
              <a:rPr lang="fr-FR" sz="1600" dirty="0">
                <a:latin typeface="Open Sans" panose="020B0606030504020204" pitchFamily="34" charset="0"/>
                <a:ea typeface="Open Sans" panose="020B0606030504020204" pitchFamily="34" charset="0"/>
                <a:cs typeface="Open Sans" panose="020B0606030504020204" pitchFamily="34" charset="0"/>
              </a:rPr>
              <a:t> Big Organisation</a:t>
            </a:r>
          </a:p>
          <a:p>
            <a:endParaRPr lang="fr-FR" sz="600" dirty="0">
              <a:latin typeface="Open Sans" panose="020B0606030504020204" pitchFamily="34" charset="0"/>
              <a:ea typeface="Open Sans" panose="020B0606030504020204" pitchFamily="34" charset="0"/>
              <a:cs typeface="Open Sans" panose="020B0606030504020204" pitchFamily="34" charset="0"/>
            </a:endParaRPr>
          </a:p>
          <a:p>
            <a:pPr algn="just"/>
            <a:r>
              <a:rPr lang="fr-FR" sz="1000" b="1" dirty="0">
                <a:latin typeface="Open Sans" panose="020B0606030504020204" pitchFamily="34" charset="0"/>
                <a:ea typeface="Open Sans" panose="020B0606030504020204" pitchFamily="34" charset="0"/>
                <a:cs typeface="Open Sans" panose="020B0606030504020204" pitchFamily="34" charset="0"/>
              </a:rPr>
              <a:t>Depuis 2001</a:t>
            </a:r>
            <a:r>
              <a:rPr lang="fr-FR" sz="1000" dirty="0">
                <a:latin typeface="Open Sans" panose="020B0606030504020204" pitchFamily="34" charset="0"/>
                <a:ea typeface="Open Sans" panose="020B0606030504020204" pitchFamily="34" charset="0"/>
                <a:cs typeface="Open Sans" panose="020B0606030504020204" pitchFamily="34" charset="0"/>
              </a:rPr>
              <a:t>, le </a:t>
            </a:r>
            <a:r>
              <a:rPr lang="fr-FR" sz="1000" dirty="0">
                <a:solidFill>
                  <a:srgbClr val="FE0000"/>
                </a:solidFill>
                <a:latin typeface="Open Sans" panose="020B0606030504020204" pitchFamily="34" charset="0"/>
                <a:ea typeface="Open Sans" panose="020B0606030504020204" pitchFamily="34" charset="0"/>
                <a:cs typeface="Open Sans" panose="020B0606030504020204" pitchFamily="34" charset="0"/>
              </a:rPr>
              <a:t>RAID AMAZONES</a:t>
            </a:r>
            <a:r>
              <a:rPr lang="fr-FR" sz="1000" dirty="0">
                <a:latin typeface="Open Sans" panose="020B0606030504020204" pitchFamily="34" charset="0"/>
                <a:ea typeface="Open Sans" panose="020B0606030504020204" pitchFamily="34" charset="0"/>
                <a:cs typeface="Open Sans" panose="020B0606030504020204" pitchFamily="34" charset="0"/>
              </a:rPr>
              <a:t>, 1</a:t>
            </a:r>
            <a:r>
              <a:rPr lang="fr-FR" sz="1000" baseline="30000" dirty="0">
                <a:latin typeface="Open Sans" panose="020B0606030504020204" pitchFamily="34" charset="0"/>
                <a:ea typeface="Open Sans" panose="020B0606030504020204" pitchFamily="34" charset="0"/>
                <a:cs typeface="Open Sans" panose="020B0606030504020204" pitchFamily="34" charset="0"/>
              </a:rPr>
              <a:t>er</a:t>
            </a:r>
            <a:r>
              <a:rPr lang="fr-FR" sz="1000" dirty="0">
                <a:latin typeface="Open Sans" panose="020B0606030504020204" pitchFamily="34" charset="0"/>
                <a:ea typeface="Open Sans" panose="020B0606030504020204" pitchFamily="34" charset="0"/>
                <a:cs typeface="Open Sans" panose="020B0606030504020204" pitchFamily="34" charset="0"/>
              </a:rPr>
              <a:t> raid </a:t>
            </a:r>
            <a:r>
              <a:rPr lang="fr-FR" sz="1000" b="1" dirty="0">
                <a:latin typeface="Open Sans" panose="020B0606030504020204" pitchFamily="34" charset="0"/>
                <a:ea typeface="Open Sans" panose="020B0606030504020204" pitchFamily="34" charset="0"/>
                <a:cs typeface="Open Sans" panose="020B0606030504020204" pitchFamily="34" charset="0"/>
              </a:rPr>
              <a:t>100 % féminin</a:t>
            </a:r>
            <a:r>
              <a:rPr lang="fr-FR" sz="1000" dirty="0">
                <a:latin typeface="Open Sans" panose="020B0606030504020204" pitchFamily="34" charset="0"/>
                <a:ea typeface="Open Sans" panose="020B0606030504020204" pitchFamily="34" charset="0"/>
                <a:cs typeface="Open Sans" panose="020B0606030504020204" pitchFamily="34" charset="0"/>
              </a:rPr>
              <a:t>, </a:t>
            </a:r>
            <a:r>
              <a:rPr lang="fr-FR" sz="1000" b="1" dirty="0">
                <a:latin typeface="Open Sans" panose="020B0606030504020204" pitchFamily="34" charset="0"/>
                <a:ea typeface="Open Sans" panose="020B0606030504020204" pitchFamily="34" charset="0"/>
                <a:cs typeface="Open Sans" panose="020B0606030504020204" pitchFamily="34" charset="0"/>
              </a:rPr>
              <a:t>100 % solidaire </a:t>
            </a:r>
            <a:r>
              <a:rPr lang="fr-FR" sz="1000" dirty="0">
                <a:latin typeface="Open Sans" panose="020B0606030504020204" pitchFamily="34" charset="0"/>
                <a:ea typeface="Open Sans" panose="020B0606030504020204" pitchFamily="34" charset="0"/>
                <a:cs typeface="Open Sans" panose="020B0606030504020204" pitchFamily="34" charset="0"/>
              </a:rPr>
              <a:t>et unique en itinérance à travers le monde créé par Alexandre </a:t>
            </a:r>
            <a:r>
              <a:rPr lang="fr-FR" sz="1000" dirty="0" err="1">
                <a:latin typeface="Open Sans" panose="020B0606030504020204" pitchFamily="34" charset="0"/>
                <a:ea typeface="Open Sans" panose="020B0606030504020204" pitchFamily="34" charset="0"/>
                <a:cs typeface="Open Sans" panose="020B0606030504020204" pitchFamily="34" charset="0"/>
              </a:rPr>
              <a:t>Debanne</a:t>
            </a:r>
            <a:r>
              <a:rPr lang="fr-FR" sz="1000" dirty="0">
                <a:latin typeface="Open Sans" panose="020B0606030504020204" pitchFamily="34" charset="0"/>
                <a:ea typeface="Open Sans" panose="020B0606030504020204" pitchFamily="34" charset="0"/>
                <a:cs typeface="Open Sans" panose="020B0606030504020204" pitchFamily="34" charset="0"/>
              </a:rPr>
              <a:t>.</a:t>
            </a:r>
          </a:p>
          <a:p>
            <a:endParaRPr lang="fr-FR" sz="1000" dirty="0">
              <a:latin typeface="Open Sans" panose="020B0606030504020204" pitchFamily="34" charset="0"/>
              <a:ea typeface="Open Sans" panose="020B0606030504020204" pitchFamily="34" charset="0"/>
              <a:cs typeface="Open Sans" panose="020B0606030504020204" pitchFamily="34" charset="0"/>
            </a:endParaRPr>
          </a:p>
          <a:p>
            <a:endParaRPr lang="fr-FR" sz="1000" dirty="0">
              <a:latin typeface="Open Sans" panose="020B0606030504020204" pitchFamily="34" charset="0"/>
              <a:ea typeface="Open Sans" panose="020B0606030504020204" pitchFamily="34" charset="0"/>
              <a:cs typeface="Open Sans" panose="020B0606030504020204" pitchFamily="34" charset="0"/>
            </a:endParaRPr>
          </a:p>
          <a:p>
            <a:pPr algn="just"/>
            <a:r>
              <a:rPr lang="fr-FR" sz="1000" b="1" dirty="0">
                <a:latin typeface="Open Sans" panose="020B0606030504020204" pitchFamily="34" charset="0"/>
                <a:ea typeface="Open Sans" panose="020B0606030504020204" pitchFamily="34" charset="0"/>
                <a:cs typeface="Open Sans" panose="020B0606030504020204" pitchFamily="34" charset="0"/>
              </a:rPr>
              <a:t>6 jours </a:t>
            </a:r>
            <a:r>
              <a:rPr lang="fr-FR" sz="1000" dirty="0">
                <a:latin typeface="Open Sans" panose="020B0606030504020204" pitchFamily="34" charset="0"/>
                <a:ea typeface="Open Sans" panose="020B0606030504020204" pitchFamily="34" charset="0"/>
                <a:cs typeface="Open Sans" panose="020B0606030504020204" pitchFamily="34" charset="0"/>
              </a:rPr>
              <a:t>:</a:t>
            </a:r>
          </a:p>
          <a:p>
            <a:pPr algn="just"/>
            <a:r>
              <a:rPr lang="fr-FR" sz="1000" i="1" dirty="0">
                <a:latin typeface="Open Sans" panose="020B0606030504020204" pitchFamily="34" charset="0"/>
                <a:ea typeface="Open Sans" panose="020B0606030504020204" pitchFamily="34" charset="0"/>
                <a:cs typeface="Open Sans" panose="020B0606030504020204" pitchFamily="34" charset="0"/>
              </a:rPr>
              <a:t>Matinées</a:t>
            </a:r>
            <a:r>
              <a:rPr lang="fr-FR" sz="1000" dirty="0">
                <a:latin typeface="Open Sans" panose="020B0606030504020204" pitchFamily="34" charset="0"/>
                <a:ea typeface="Open Sans" panose="020B0606030504020204" pitchFamily="34" charset="0"/>
                <a:cs typeface="Open Sans" panose="020B0606030504020204" pitchFamily="34" charset="0"/>
              </a:rPr>
              <a:t>, </a:t>
            </a:r>
            <a:r>
              <a:rPr lang="fr-FR" sz="1000" b="1" dirty="0">
                <a:latin typeface="Open Sans" panose="020B0606030504020204" pitchFamily="34" charset="0"/>
                <a:ea typeface="Open Sans" panose="020B0606030504020204" pitchFamily="34" charset="0"/>
                <a:cs typeface="Open Sans" panose="020B0606030504020204" pitchFamily="34" charset="0"/>
              </a:rPr>
              <a:t>300 « Amazones » </a:t>
            </a:r>
            <a:r>
              <a:rPr lang="fr-FR" sz="1000" dirty="0">
                <a:latin typeface="Open Sans" panose="020B0606030504020204" pitchFamily="34" charset="0"/>
                <a:ea typeface="Open Sans" panose="020B0606030504020204" pitchFamily="34" charset="0"/>
                <a:cs typeface="Open Sans" panose="020B0606030504020204" pitchFamily="34" charset="0"/>
              </a:rPr>
              <a:t>se défient sur plusieurs disciplines : VTT, </a:t>
            </a:r>
            <a:r>
              <a:rPr lang="fr-FR" sz="1000" dirty="0" err="1">
                <a:latin typeface="Open Sans" panose="020B0606030504020204" pitchFamily="34" charset="0"/>
                <a:ea typeface="Open Sans" panose="020B0606030504020204" pitchFamily="34" charset="0"/>
                <a:cs typeface="Open Sans" panose="020B0606030504020204" pitchFamily="34" charset="0"/>
              </a:rPr>
              <a:t>run&amp;bike</a:t>
            </a:r>
            <a:r>
              <a:rPr lang="fr-FR" sz="1000" dirty="0">
                <a:latin typeface="Open Sans" panose="020B0606030504020204" pitchFamily="34" charset="0"/>
                <a:ea typeface="Open Sans" panose="020B0606030504020204" pitchFamily="34" charset="0"/>
                <a:cs typeface="Open Sans" panose="020B0606030504020204" pitchFamily="34" charset="0"/>
              </a:rPr>
              <a:t>, Canoë, trail, tir à l’arc… en totale immersion dans la nature.</a:t>
            </a:r>
          </a:p>
          <a:p>
            <a:pPr algn="just"/>
            <a:r>
              <a:rPr lang="fr-FR" sz="1000" i="1" dirty="0">
                <a:latin typeface="Open Sans" panose="020B0606030504020204" pitchFamily="34" charset="0"/>
                <a:ea typeface="Open Sans" panose="020B0606030504020204" pitchFamily="34" charset="0"/>
                <a:cs typeface="Open Sans" panose="020B0606030504020204" pitchFamily="34" charset="0"/>
              </a:rPr>
              <a:t>Après-midi</a:t>
            </a:r>
            <a:r>
              <a:rPr lang="fr-FR" sz="1000" dirty="0">
                <a:latin typeface="Open Sans" panose="020B0606030504020204" pitchFamily="34" charset="0"/>
                <a:ea typeface="Open Sans" panose="020B0606030504020204" pitchFamily="34" charset="0"/>
                <a:cs typeface="Open Sans" panose="020B0606030504020204" pitchFamily="34" charset="0"/>
              </a:rPr>
              <a:t> ponctuées d’activités axées sur la rencontre de la population locale.</a:t>
            </a:r>
          </a:p>
          <a:p>
            <a:endParaRPr lang="fr-FR" sz="1000" b="1" dirty="0">
              <a:latin typeface="Open Sans" panose="020B0606030504020204" pitchFamily="34" charset="0"/>
              <a:ea typeface="Open Sans" panose="020B0606030504020204" pitchFamily="34" charset="0"/>
              <a:cs typeface="Open Sans" panose="020B0606030504020204" pitchFamily="34" charset="0"/>
            </a:endParaRPr>
          </a:p>
          <a:p>
            <a:endParaRPr lang="fr-FR" sz="1000" b="1" dirty="0">
              <a:latin typeface="Open Sans" panose="020B0606030504020204" pitchFamily="34" charset="0"/>
              <a:ea typeface="Open Sans" panose="020B0606030504020204" pitchFamily="34" charset="0"/>
              <a:cs typeface="Open Sans" panose="020B0606030504020204" pitchFamily="34" charset="0"/>
            </a:endParaRPr>
          </a:p>
          <a:p>
            <a:r>
              <a:rPr lang="fr-FR" sz="1100" dirty="0">
                <a:solidFill>
                  <a:srgbClr val="EA8D2F"/>
                </a:solidFill>
                <a:latin typeface="Open Sans" panose="020B0606030504020204" pitchFamily="34" charset="0"/>
                <a:ea typeface="Open Sans" panose="020B0606030504020204" pitchFamily="34" charset="0"/>
                <a:cs typeface="Open Sans" panose="020B0606030504020204" pitchFamily="34" charset="0"/>
              </a:rPr>
              <a:t>·</a:t>
            </a:r>
            <a:r>
              <a:rPr lang="fr-FR" sz="1000" dirty="0">
                <a:latin typeface="Open Sans" panose="020B0606030504020204" pitchFamily="34" charset="0"/>
                <a:ea typeface="Open Sans" panose="020B0606030504020204" pitchFamily="34" charset="0"/>
                <a:cs typeface="Open Sans" panose="020B0606030504020204" pitchFamily="34" charset="0"/>
              </a:rPr>
              <a:t> </a:t>
            </a:r>
            <a:r>
              <a:rPr lang="fr-FR" sz="1000" b="1" dirty="0">
                <a:latin typeface="Open Sans" panose="020B0606030504020204" pitchFamily="34" charset="0"/>
                <a:ea typeface="Open Sans" panose="020B0606030504020204" pitchFamily="34" charset="0"/>
                <a:cs typeface="Open Sans" panose="020B0606030504020204" pitchFamily="34" charset="0"/>
              </a:rPr>
              <a:t>Solidaire</a:t>
            </a:r>
            <a:r>
              <a:rPr lang="fr-FR" sz="1000" dirty="0">
                <a:latin typeface="Open Sans" panose="020B0606030504020204" pitchFamily="34" charset="0"/>
                <a:ea typeface="Open Sans" panose="020B0606030504020204" pitchFamily="34" charset="0"/>
                <a:cs typeface="Open Sans" panose="020B0606030504020204" pitchFamily="34" charset="0"/>
              </a:rPr>
              <a:t> : </a:t>
            </a:r>
          </a:p>
          <a:p>
            <a:r>
              <a:rPr lang="fr-FR" sz="1000" dirty="0">
                <a:latin typeface="Open Sans" panose="020B0606030504020204" pitchFamily="34" charset="0"/>
                <a:ea typeface="Open Sans" panose="020B0606030504020204" pitchFamily="34" charset="0"/>
                <a:cs typeface="Open Sans" panose="020B0606030504020204" pitchFamily="34" charset="0"/>
              </a:rPr>
              <a:t>- </a:t>
            </a:r>
            <a:r>
              <a:rPr lang="fr-FR" sz="1000" u="sng" dirty="0">
                <a:latin typeface="Open Sans" panose="020B0606030504020204" pitchFamily="34" charset="0"/>
                <a:ea typeface="Open Sans" panose="020B0606030504020204" pitchFamily="34" charset="0"/>
                <a:cs typeface="Open Sans" panose="020B0606030504020204" pitchFamily="34" charset="0"/>
              </a:rPr>
              <a:t>organisateur</a:t>
            </a:r>
            <a:r>
              <a:rPr lang="fr-FR" sz="1000" dirty="0">
                <a:latin typeface="Open Sans" panose="020B0606030504020204" pitchFamily="34" charset="0"/>
                <a:ea typeface="Open Sans" panose="020B0606030504020204" pitchFamily="34" charset="0"/>
                <a:cs typeface="Open Sans" panose="020B0606030504020204" pitchFamily="34" charset="0"/>
              </a:rPr>
              <a:t> = actions de soutien à une association locale axée sur l’éducation des enfants (en 2022 au </a:t>
            </a:r>
            <a:r>
              <a:rPr lang="fr-FR" sz="1000" dirty="0" err="1">
                <a:latin typeface="Open Sans" panose="020B0606030504020204" pitchFamily="34" charset="0"/>
                <a:ea typeface="Open Sans" panose="020B0606030504020204" pitchFamily="34" charset="0"/>
                <a:cs typeface="Open Sans" panose="020B0606030504020204" pitchFamily="34" charset="0"/>
              </a:rPr>
              <a:t>Sri-Lanka</a:t>
            </a:r>
            <a:r>
              <a:rPr lang="fr-FR" sz="1000" dirty="0">
                <a:latin typeface="Open Sans" panose="020B0606030504020204" pitchFamily="34" charset="0"/>
                <a:ea typeface="Open Sans" panose="020B0606030504020204" pitchFamily="34" charset="0"/>
                <a:cs typeface="Open Sans" panose="020B0606030504020204" pitchFamily="34" charset="0"/>
              </a:rPr>
              <a:t>).</a:t>
            </a:r>
          </a:p>
          <a:p>
            <a:r>
              <a:rPr lang="fr-FR" sz="1000" dirty="0">
                <a:latin typeface="Open Sans" panose="020B0606030504020204" pitchFamily="34" charset="0"/>
                <a:ea typeface="Open Sans" panose="020B0606030504020204" pitchFamily="34" charset="0"/>
                <a:cs typeface="Open Sans" panose="020B0606030504020204" pitchFamily="34" charset="0"/>
              </a:rPr>
              <a:t>- </a:t>
            </a:r>
            <a:r>
              <a:rPr lang="fr-FR" sz="1000" u="sng" dirty="0">
                <a:latin typeface="Open Sans" panose="020B0606030504020204" pitchFamily="34" charset="0"/>
                <a:ea typeface="Open Sans" panose="020B0606030504020204" pitchFamily="34" charset="0"/>
                <a:cs typeface="Open Sans" panose="020B0606030504020204" pitchFamily="34" charset="0"/>
              </a:rPr>
              <a:t>participantes</a:t>
            </a:r>
            <a:r>
              <a:rPr lang="fr-FR" sz="1000" dirty="0">
                <a:latin typeface="Open Sans" panose="020B0606030504020204" pitchFamily="34" charset="0"/>
                <a:ea typeface="Open Sans" panose="020B0606030504020204" pitchFamily="34" charset="0"/>
                <a:cs typeface="Open Sans" panose="020B0606030504020204" pitchFamily="34" charset="0"/>
              </a:rPr>
              <a:t> = soutien et récolte de fonds à travers leur participation pour une association</a:t>
            </a:r>
          </a:p>
          <a:p>
            <a:pPr algn="just"/>
            <a:r>
              <a:rPr lang="fr-FR" sz="1000" dirty="0">
                <a:solidFill>
                  <a:srgbClr val="EA8D2F"/>
                </a:solidFill>
                <a:latin typeface="Open Sans" panose="020B0606030504020204" pitchFamily="34" charset="0"/>
                <a:ea typeface="Open Sans" panose="020B0606030504020204" pitchFamily="34" charset="0"/>
                <a:cs typeface="Open Sans" panose="020B0606030504020204" pitchFamily="34" charset="0"/>
              </a:rPr>
              <a:t>·</a:t>
            </a:r>
            <a:r>
              <a:rPr lang="fr-FR" sz="800" dirty="0">
                <a:latin typeface="Open Sans" panose="020B0606030504020204" pitchFamily="34" charset="0"/>
                <a:ea typeface="Open Sans" panose="020B0606030504020204" pitchFamily="34" charset="0"/>
                <a:cs typeface="Open Sans" panose="020B0606030504020204" pitchFamily="34" charset="0"/>
              </a:rPr>
              <a:t> </a:t>
            </a:r>
            <a:r>
              <a:rPr lang="fr-FR" sz="1000" b="1" dirty="0">
                <a:latin typeface="Open Sans" panose="020B0606030504020204" pitchFamily="34" charset="0"/>
                <a:ea typeface="Open Sans" panose="020B0606030504020204" pitchFamily="34" charset="0"/>
                <a:cs typeface="Open Sans" panose="020B0606030504020204" pitchFamily="34" charset="0"/>
              </a:rPr>
              <a:t>Conviviale</a:t>
            </a:r>
            <a:r>
              <a:rPr lang="fr-FR" sz="1000" dirty="0">
                <a:latin typeface="Open Sans" panose="020B0606030504020204" pitchFamily="34" charset="0"/>
                <a:ea typeface="Open Sans" panose="020B0606030504020204" pitchFamily="34" charset="0"/>
                <a:cs typeface="Open Sans" panose="020B0606030504020204" pitchFamily="34" charset="0"/>
              </a:rPr>
              <a:t> : en équipe de 3 ou 3</a:t>
            </a:r>
          </a:p>
          <a:p>
            <a:pPr algn="just"/>
            <a:r>
              <a:rPr lang="fr-FR" sz="1000" dirty="0">
                <a:solidFill>
                  <a:srgbClr val="EA8D2F"/>
                </a:solidFill>
                <a:latin typeface="Open Sans" panose="020B0606030504020204" pitchFamily="34" charset="0"/>
                <a:ea typeface="Open Sans" panose="020B0606030504020204" pitchFamily="34" charset="0"/>
                <a:cs typeface="Open Sans" panose="020B0606030504020204" pitchFamily="34" charset="0"/>
              </a:rPr>
              <a:t>·</a:t>
            </a:r>
            <a:r>
              <a:rPr lang="fr-FR" sz="800" dirty="0">
                <a:latin typeface="Open Sans" panose="020B0606030504020204" pitchFamily="34" charset="0"/>
                <a:ea typeface="Open Sans" panose="020B0606030504020204" pitchFamily="34" charset="0"/>
                <a:cs typeface="Open Sans" panose="020B0606030504020204" pitchFamily="34" charset="0"/>
              </a:rPr>
              <a:t> </a:t>
            </a:r>
            <a:r>
              <a:rPr lang="fr-FR" sz="1000" b="1" dirty="0">
                <a:latin typeface="Open Sans" panose="020B0606030504020204" pitchFamily="34" charset="0"/>
                <a:ea typeface="Open Sans" panose="020B0606030504020204" pitchFamily="34" charset="0"/>
                <a:cs typeface="Open Sans" panose="020B0606030504020204" pitchFamily="34" charset="0"/>
              </a:rPr>
              <a:t>Humain et sportif</a:t>
            </a:r>
            <a:r>
              <a:rPr lang="fr-FR" sz="1000" dirty="0">
                <a:latin typeface="Open Sans" panose="020B0606030504020204" pitchFamily="34" charset="0"/>
                <a:ea typeface="Open Sans" panose="020B0606030504020204" pitchFamily="34" charset="0"/>
                <a:cs typeface="Open Sans" panose="020B0606030504020204" pitchFamily="34" charset="0"/>
              </a:rPr>
              <a:t> : découverte de soi et des autres</a:t>
            </a:r>
          </a:p>
          <a:p>
            <a:pPr algn="just"/>
            <a:r>
              <a:rPr lang="fr-FR" sz="1000" dirty="0">
                <a:solidFill>
                  <a:srgbClr val="EA8D2F"/>
                </a:solidFill>
                <a:latin typeface="Open Sans" panose="020B0606030504020204" pitchFamily="34" charset="0"/>
                <a:ea typeface="Open Sans" panose="020B0606030504020204" pitchFamily="34" charset="0"/>
                <a:cs typeface="Open Sans" panose="020B0606030504020204" pitchFamily="34" charset="0"/>
              </a:rPr>
              <a:t>·</a:t>
            </a:r>
            <a:r>
              <a:rPr lang="fr-FR" sz="800" dirty="0">
                <a:latin typeface="Open Sans" panose="020B0606030504020204" pitchFamily="34" charset="0"/>
                <a:ea typeface="Open Sans" panose="020B0606030504020204" pitchFamily="34" charset="0"/>
                <a:cs typeface="Open Sans" panose="020B0606030504020204" pitchFamily="34" charset="0"/>
              </a:rPr>
              <a:t> </a:t>
            </a:r>
            <a:r>
              <a:rPr lang="fr-FR" sz="1000" b="1" dirty="0">
                <a:latin typeface="Open Sans" panose="020B0606030504020204" pitchFamily="34" charset="0"/>
                <a:ea typeface="Open Sans" panose="020B0606030504020204" pitchFamily="34" charset="0"/>
                <a:cs typeface="Open Sans" panose="020B0606030504020204" pitchFamily="34" charset="0"/>
              </a:rPr>
              <a:t>Eco-responsable</a:t>
            </a:r>
            <a:r>
              <a:rPr lang="fr-FR" sz="1000" dirty="0">
                <a:latin typeface="Open Sans" panose="020B0606030504020204" pitchFamily="34" charset="0"/>
                <a:ea typeface="Open Sans" panose="020B0606030504020204" pitchFamily="34" charset="0"/>
                <a:cs typeface="Open Sans" panose="020B0606030504020204" pitchFamily="34" charset="0"/>
              </a:rPr>
              <a:t> : dans les épreuves « pas de moteur que de la sueur », dans l’organisation nettoyage des sites avant et après.</a:t>
            </a:r>
          </a:p>
          <a:p>
            <a:pPr marL="171450" indent="-171450">
              <a:buFontTx/>
              <a:buChar char="-"/>
            </a:pPr>
            <a:endParaRPr lang="fr-FR" sz="1000" dirty="0">
              <a:latin typeface="Open Sans" panose="020B0606030504020204" pitchFamily="34" charset="0"/>
              <a:ea typeface="Open Sans" panose="020B0606030504020204" pitchFamily="34" charset="0"/>
              <a:cs typeface="Open Sans" panose="020B0606030504020204" pitchFamily="34" charset="0"/>
            </a:endParaRPr>
          </a:p>
          <a:p>
            <a:endParaRPr lang="fr-FR" sz="1000" dirty="0">
              <a:latin typeface="Open Sans" panose="020B0606030504020204" pitchFamily="34" charset="0"/>
              <a:ea typeface="Open Sans" panose="020B0606030504020204" pitchFamily="34" charset="0"/>
              <a:cs typeface="Open Sans" panose="020B0606030504020204" pitchFamily="34" charset="0"/>
            </a:endParaRPr>
          </a:p>
        </p:txBody>
      </p:sp>
      <p:pic>
        <p:nvPicPr>
          <p:cNvPr id="12" name="Image 11" descr="Une image contenant arbre, personne, extérieur, homme&#10;&#10;Description générée automatiquement">
            <a:extLst>
              <a:ext uri="{FF2B5EF4-FFF2-40B4-BE49-F238E27FC236}">
                <a16:creationId xmlns:a16="http://schemas.microsoft.com/office/drawing/2014/main" id="{B44427A9-C003-4389-A7AE-0049EA659BB4}"/>
              </a:ext>
            </a:extLst>
          </p:cNvPr>
          <p:cNvPicPr>
            <a:picLocks noChangeAspect="1"/>
          </p:cNvPicPr>
          <p:nvPr/>
        </p:nvPicPr>
        <p:blipFill rotWithShape="1">
          <a:blip r:embed="rId4">
            <a:extLst>
              <a:ext uri="{28A0092B-C50C-407E-A947-70E740481C1C}">
                <a14:useLocalDpi xmlns:a14="http://schemas.microsoft.com/office/drawing/2010/main" val="0"/>
              </a:ext>
            </a:extLst>
          </a:blip>
          <a:srcRect l="26855" t="2665" r="46932" b="54876"/>
          <a:stretch/>
        </p:blipFill>
        <p:spPr>
          <a:xfrm>
            <a:off x="3455844" y="1118588"/>
            <a:ext cx="1271565" cy="13902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ZoneTexte 13">
            <a:extLst>
              <a:ext uri="{FF2B5EF4-FFF2-40B4-BE49-F238E27FC236}">
                <a16:creationId xmlns:a16="http://schemas.microsoft.com/office/drawing/2014/main" id="{E4A73A6F-AF67-4D5B-AA17-F2A5CE0A84C4}"/>
              </a:ext>
            </a:extLst>
          </p:cNvPr>
          <p:cNvSpPr txBox="1"/>
          <p:nvPr/>
        </p:nvSpPr>
        <p:spPr>
          <a:xfrm>
            <a:off x="4829451" y="1093060"/>
            <a:ext cx="7102133" cy="1392689"/>
          </a:xfrm>
          <a:prstGeom prst="rect">
            <a:avLst/>
          </a:prstGeom>
          <a:noFill/>
        </p:spPr>
        <p:txBody>
          <a:bodyPr wrap="square">
            <a:spAutoFit/>
          </a:bodyPr>
          <a:lstStyle/>
          <a:p>
            <a:r>
              <a:rPr lang="fr-FR" sz="1050" b="1" dirty="0">
                <a:latin typeface="Open Sans" panose="020B0606030504020204" pitchFamily="34" charset="0"/>
                <a:ea typeface="Open Sans" panose="020B0606030504020204" pitchFamily="34" charset="0"/>
                <a:cs typeface="Open Sans" panose="020B0606030504020204" pitchFamily="34" charset="0"/>
              </a:rPr>
              <a:t>Alexandre </a:t>
            </a:r>
            <a:r>
              <a:rPr lang="fr-FR" sz="1050" b="1" dirty="0" err="1">
                <a:latin typeface="Open Sans" panose="020B0606030504020204" pitchFamily="34" charset="0"/>
                <a:ea typeface="Open Sans" panose="020B0606030504020204" pitchFamily="34" charset="0"/>
                <a:cs typeface="Open Sans" panose="020B0606030504020204" pitchFamily="34" charset="0"/>
              </a:rPr>
              <a:t>Debanne</a:t>
            </a:r>
            <a:endParaRPr lang="fr-FR" sz="1050" b="1" dirty="0">
              <a:latin typeface="Open Sans" panose="020B0606030504020204" pitchFamily="34" charset="0"/>
              <a:ea typeface="Open Sans" panose="020B0606030504020204" pitchFamily="34" charset="0"/>
              <a:cs typeface="Open Sans" panose="020B0606030504020204" pitchFamily="34" charset="0"/>
            </a:endParaRPr>
          </a:p>
          <a:p>
            <a:r>
              <a:rPr lang="fr-FR" sz="1050" dirty="0">
                <a:latin typeface="Open Sans" panose="020B0606030504020204" pitchFamily="34" charset="0"/>
                <a:ea typeface="Open Sans" panose="020B0606030504020204" pitchFamily="34" charset="0"/>
                <a:cs typeface="Open Sans" panose="020B0606030504020204" pitchFamily="34" charset="0"/>
              </a:rPr>
              <a:t>Créateur et organisateur de RAID AMAZONES</a:t>
            </a:r>
          </a:p>
          <a:p>
            <a:pPr algn="just"/>
            <a:endParaRPr lang="fr-FR" sz="1050" dirty="0">
              <a:latin typeface="Open Sans" panose="020B0606030504020204" pitchFamily="34" charset="0"/>
              <a:ea typeface="Open Sans" panose="020B0606030504020204" pitchFamily="34" charset="0"/>
              <a:cs typeface="Open Sans" panose="020B0606030504020204" pitchFamily="34" charset="0"/>
            </a:endParaRPr>
          </a:p>
          <a:p>
            <a:pPr algn="just"/>
            <a:r>
              <a:rPr lang="fr-FR" sz="1050" dirty="0">
                <a:latin typeface="Open Sans" panose="020B0606030504020204" pitchFamily="34" charset="0"/>
                <a:ea typeface="Open Sans" panose="020B0606030504020204" pitchFamily="34" charset="0"/>
                <a:cs typeface="Open Sans" panose="020B0606030504020204" pitchFamily="34" charset="0"/>
              </a:rPr>
              <a:t>D’abord animateur radio/télévision. Puis, suite à un accident de moto, décide de se consacrer à ses passions : l’aventure (production de films), le théâtre, le sport : il gravi le Kilimandjaro et doublé en 2000 le cap Horn en jet-ski avec Vincent </a:t>
            </a:r>
            <a:r>
              <a:rPr lang="fr-FR" sz="1050" dirty="0" err="1">
                <a:latin typeface="Open Sans" panose="020B0606030504020204" pitchFamily="34" charset="0"/>
                <a:ea typeface="Open Sans" panose="020B0606030504020204" pitchFamily="34" charset="0"/>
                <a:cs typeface="Open Sans" panose="020B0606030504020204" pitchFamily="34" charset="0"/>
              </a:rPr>
              <a:t>Lagaf</a:t>
            </a:r>
            <a:r>
              <a:rPr lang="fr-FR" sz="1050" dirty="0">
                <a:latin typeface="Open Sans" panose="020B0606030504020204" pitchFamily="34" charset="0"/>
                <a:ea typeface="Open Sans" panose="020B0606030504020204" pitchFamily="34" charset="0"/>
                <a:cs typeface="Open Sans" panose="020B0606030504020204" pitchFamily="34" charset="0"/>
              </a:rPr>
              <a:t> et Luc Alphand. Champion de France de karting (2000) il enchaine ensuite des défis tous aussi fous les uns que les autres (Trophées Andros, Rallye Dakar…). Depuis 2001, il met les femmes en avant à travers ce raid solidaire : RAID AMAZONES.</a:t>
            </a:r>
          </a:p>
        </p:txBody>
      </p:sp>
      <p:sp>
        <p:nvSpPr>
          <p:cNvPr id="16" name="ZoneTexte 15">
            <a:extLst>
              <a:ext uri="{FF2B5EF4-FFF2-40B4-BE49-F238E27FC236}">
                <a16:creationId xmlns:a16="http://schemas.microsoft.com/office/drawing/2014/main" id="{B74A4958-5166-4B67-9D1D-FD9AE80E93F2}"/>
              </a:ext>
            </a:extLst>
          </p:cNvPr>
          <p:cNvSpPr txBox="1"/>
          <p:nvPr/>
        </p:nvSpPr>
        <p:spPr>
          <a:xfrm>
            <a:off x="4794531" y="2757940"/>
            <a:ext cx="1455937" cy="415498"/>
          </a:xfrm>
          <a:prstGeom prst="rect">
            <a:avLst/>
          </a:prstGeom>
          <a:noFill/>
        </p:spPr>
        <p:txBody>
          <a:bodyPr wrap="square">
            <a:spAutoFit/>
          </a:bodyPr>
          <a:lstStyle/>
          <a:p>
            <a:r>
              <a:rPr lang="fr-FR" sz="1050" b="1" dirty="0">
                <a:latin typeface="Open Sans" panose="020B0606030504020204" pitchFamily="34" charset="0"/>
                <a:ea typeface="Open Sans" panose="020B0606030504020204" pitchFamily="34" charset="0"/>
                <a:cs typeface="Open Sans" panose="020B0606030504020204" pitchFamily="34" charset="0"/>
              </a:rPr>
              <a:t>Sylvain </a:t>
            </a:r>
            <a:r>
              <a:rPr lang="fr-FR" sz="1050" b="1" dirty="0" err="1">
                <a:latin typeface="Open Sans" panose="020B0606030504020204" pitchFamily="34" charset="0"/>
                <a:ea typeface="Open Sans" panose="020B0606030504020204" pitchFamily="34" charset="0"/>
                <a:cs typeface="Open Sans" panose="020B0606030504020204" pitchFamily="34" charset="0"/>
              </a:rPr>
              <a:t>Thuault</a:t>
            </a:r>
            <a:endParaRPr lang="fr-FR" sz="1050" b="1" dirty="0">
              <a:latin typeface="Open Sans" panose="020B0606030504020204" pitchFamily="34" charset="0"/>
              <a:ea typeface="Open Sans" panose="020B0606030504020204" pitchFamily="34" charset="0"/>
              <a:cs typeface="Open Sans" panose="020B0606030504020204" pitchFamily="34" charset="0"/>
            </a:endParaRPr>
          </a:p>
          <a:p>
            <a:r>
              <a:rPr lang="fr-FR" sz="1050" dirty="0">
                <a:latin typeface="Open Sans" panose="020B0606030504020204" pitchFamily="34" charset="0"/>
                <a:ea typeface="Open Sans" panose="020B0606030504020204" pitchFamily="34" charset="0"/>
                <a:cs typeface="Open Sans" panose="020B0606030504020204" pitchFamily="34" charset="0"/>
              </a:rPr>
              <a:t>Directeur de course</a:t>
            </a:r>
          </a:p>
        </p:txBody>
      </p:sp>
      <p:pic>
        <p:nvPicPr>
          <p:cNvPr id="18" name="Image 17" descr="Une image contenant personne, homme, extérieur, ciel&#10;&#10;Description générée automatiquement">
            <a:extLst>
              <a:ext uri="{FF2B5EF4-FFF2-40B4-BE49-F238E27FC236}">
                <a16:creationId xmlns:a16="http://schemas.microsoft.com/office/drawing/2014/main" id="{7495FC0F-6FF5-4F23-9A50-B926AB69AE3F}"/>
              </a:ext>
            </a:extLst>
          </p:cNvPr>
          <p:cNvPicPr>
            <a:picLocks noChangeAspect="1"/>
          </p:cNvPicPr>
          <p:nvPr/>
        </p:nvPicPr>
        <p:blipFill rotWithShape="1">
          <a:blip r:embed="rId5">
            <a:extLst>
              <a:ext uri="{28A0092B-C50C-407E-A947-70E740481C1C}">
                <a14:useLocalDpi xmlns:a14="http://schemas.microsoft.com/office/drawing/2010/main" val="0"/>
              </a:ext>
            </a:extLst>
          </a:blip>
          <a:srcRect l="11165" b="4308"/>
          <a:stretch/>
        </p:blipFill>
        <p:spPr>
          <a:xfrm>
            <a:off x="3455844" y="2641911"/>
            <a:ext cx="1290628" cy="13902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 name="Image 19" descr="Une image contenant extérieur, vert, personne, souriant&#10;&#10;Description générée automatiquement">
            <a:extLst>
              <a:ext uri="{FF2B5EF4-FFF2-40B4-BE49-F238E27FC236}">
                <a16:creationId xmlns:a16="http://schemas.microsoft.com/office/drawing/2014/main" id="{9E3718BC-CF5B-4995-9822-EAA523157F0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9958" t="16283" r="29544" b="2322"/>
          <a:stretch/>
        </p:blipFill>
        <p:spPr>
          <a:xfrm>
            <a:off x="6213254" y="2641911"/>
            <a:ext cx="1271565" cy="13902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1" name="ZoneTexte 20">
            <a:extLst>
              <a:ext uri="{FF2B5EF4-FFF2-40B4-BE49-F238E27FC236}">
                <a16:creationId xmlns:a16="http://schemas.microsoft.com/office/drawing/2014/main" id="{E6C8E6A9-5A32-4340-8E21-C3770E808A65}"/>
              </a:ext>
            </a:extLst>
          </p:cNvPr>
          <p:cNvSpPr txBox="1"/>
          <p:nvPr/>
        </p:nvSpPr>
        <p:spPr>
          <a:xfrm>
            <a:off x="7518920" y="2765843"/>
            <a:ext cx="1722729" cy="415498"/>
          </a:xfrm>
          <a:prstGeom prst="rect">
            <a:avLst/>
          </a:prstGeom>
          <a:noFill/>
        </p:spPr>
        <p:txBody>
          <a:bodyPr wrap="square">
            <a:spAutoFit/>
          </a:bodyPr>
          <a:lstStyle/>
          <a:p>
            <a:r>
              <a:rPr lang="fr-FR" sz="1050" b="1" dirty="0">
                <a:latin typeface="Open Sans" panose="020B0606030504020204" pitchFamily="34" charset="0"/>
                <a:ea typeface="Open Sans" panose="020B0606030504020204" pitchFamily="34" charset="0"/>
                <a:cs typeface="Open Sans" panose="020B0606030504020204" pitchFamily="34" charset="0"/>
              </a:rPr>
              <a:t>Jean-Louis </a:t>
            </a:r>
            <a:r>
              <a:rPr lang="fr-FR" sz="1050" b="1" dirty="0" err="1">
                <a:latin typeface="Open Sans" panose="020B0606030504020204" pitchFamily="34" charset="0"/>
                <a:ea typeface="Open Sans" panose="020B0606030504020204" pitchFamily="34" charset="0"/>
                <a:cs typeface="Open Sans" panose="020B0606030504020204" pitchFamily="34" charset="0"/>
              </a:rPr>
              <a:t>Conesa</a:t>
            </a:r>
            <a:endParaRPr lang="fr-FR" sz="1050" b="1" dirty="0">
              <a:latin typeface="Open Sans" panose="020B0606030504020204" pitchFamily="34" charset="0"/>
              <a:ea typeface="Open Sans" panose="020B0606030504020204" pitchFamily="34" charset="0"/>
              <a:cs typeface="Open Sans" panose="020B0606030504020204" pitchFamily="34" charset="0"/>
            </a:endParaRPr>
          </a:p>
          <a:p>
            <a:r>
              <a:rPr lang="fr-FR" sz="1050" dirty="0">
                <a:latin typeface="Open Sans" panose="020B0606030504020204" pitchFamily="34" charset="0"/>
                <a:ea typeface="Open Sans" panose="020B0606030504020204" pitchFamily="34" charset="0"/>
                <a:cs typeface="Open Sans" panose="020B0606030504020204" pitchFamily="34" charset="0"/>
              </a:rPr>
              <a:t>Directeur de logistique</a:t>
            </a:r>
          </a:p>
        </p:txBody>
      </p:sp>
      <p:pic>
        <p:nvPicPr>
          <p:cNvPr id="23" name="Image 22" descr="Une image contenant personne, femme&#10;&#10;Description générée automatiquement">
            <a:extLst>
              <a:ext uri="{FF2B5EF4-FFF2-40B4-BE49-F238E27FC236}">
                <a16:creationId xmlns:a16="http://schemas.microsoft.com/office/drawing/2014/main" id="{53D16BC7-55CD-4ECD-B825-743EBB932702}"/>
              </a:ext>
            </a:extLst>
          </p:cNvPr>
          <p:cNvPicPr>
            <a:picLocks noChangeAspect="1"/>
          </p:cNvPicPr>
          <p:nvPr/>
        </p:nvPicPr>
        <p:blipFill rotWithShape="1">
          <a:blip r:embed="rId7">
            <a:extLst>
              <a:ext uri="{28A0092B-C50C-407E-A947-70E740481C1C}">
                <a14:useLocalDpi xmlns:a14="http://schemas.microsoft.com/office/drawing/2010/main" val="0"/>
              </a:ext>
            </a:extLst>
          </a:blip>
          <a:srcRect l="6989" t="4017" r="20219" b="43058"/>
          <a:stretch/>
        </p:blipFill>
        <p:spPr>
          <a:xfrm>
            <a:off x="9129165" y="2641910"/>
            <a:ext cx="1271564" cy="139024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4" name="ZoneTexte 23">
            <a:extLst>
              <a:ext uri="{FF2B5EF4-FFF2-40B4-BE49-F238E27FC236}">
                <a16:creationId xmlns:a16="http://schemas.microsoft.com/office/drawing/2014/main" id="{95BD0A9E-38B5-4DB1-B6B7-40DD0E5534A7}"/>
              </a:ext>
            </a:extLst>
          </p:cNvPr>
          <p:cNvSpPr txBox="1"/>
          <p:nvPr/>
        </p:nvSpPr>
        <p:spPr>
          <a:xfrm>
            <a:off x="10434303" y="2757940"/>
            <a:ext cx="1667809" cy="577081"/>
          </a:xfrm>
          <a:prstGeom prst="rect">
            <a:avLst/>
          </a:prstGeom>
          <a:noFill/>
        </p:spPr>
        <p:txBody>
          <a:bodyPr wrap="square">
            <a:spAutoFit/>
          </a:bodyPr>
          <a:lstStyle/>
          <a:p>
            <a:r>
              <a:rPr lang="fr-FR" sz="1050" b="1" dirty="0">
                <a:latin typeface="Open Sans" panose="020B0606030504020204" pitchFamily="34" charset="0"/>
                <a:ea typeface="Open Sans" panose="020B0606030504020204" pitchFamily="34" charset="0"/>
                <a:cs typeface="Open Sans" panose="020B0606030504020204" pitchFamily="34" charset="0"/>
              </a:rPr>
              <a:t>Cristina </a:t>
            </a:r>
            <a:r>
              <a:rPr lang="fr-FR" sz="1050" b="1" dirty="0" err="1">
                <a:latin typeface="Open Sans" panose="020B0606030504020204" pitchFamily="34" charset="0"/>
                <a:ea typeface="Open Sans" panose="020B0606030504020204" pitchFamily="34" charset="0"/>
                <a:cs typeface="Open Sans" panose="020B0606030504020204" pitchFamily="34" charset="0"/>
              </a:rPr>
              <a:t>Saulini</a:t>
            </a:r>
            <a:endParaRPr lang="fr-FR" sz="1050" b="1" dirty="0">
              <a:latin typeface="Open Sans" panose="020B0606030504020204" pitchFamily="34" charset="0"/>
              <a:ea typeface="Open Sans" panose="020B0606030504020204" pitchFamily="34" charset="0"/>
              <a:cs typeface="Open Sans" panose="020B0606030504020204" pitchFamily="34" charset="0"/>
            </a:endParaRPr>
          </a:p>
          <a:p>
            <a:r>
              <a:rPr lang="fr-FR" sz="1050" dirty="0">
                <a:latin typeface="Open Sans" panose="020B0606030504020204" pitchFamily="34" charset="0"/>
                <a:ea typeface="Open Sans" panose="020B0606030504020204" pitchFamily="34" charset="0"/>
                <a:cs typeface="Open Sans" panose="020B0606030504020204" pitchFamily="34" charset="0"/>
              </a:rPr>
              <a:t>Coordinatrice générale</a:t>
            </a:r>
          </a:p>
          <a:p>
            <a:r>
              <a:rPr lang="fr-FR" sz="1050" dirty="0">
                <a:latin typeface="Open Sans" panose="020B0606030504020204" pitchFamily="34" charset="0"/>
                <a:ea typeface="Open Sans" panose="020B0606030504020204" pitchFamily="34" charset="0"/>
                <a:cs typeface="Open Sans" panose="020B0606030504020204" pitchFamily="34" charset="0"/>
              </a:rPr>
              <a:t>Relations concurrentes</a:t>
            </a:r>
          </a:p>
        </p:txBody>
      </p:sp>
      <p:cxnSp>
        <p:nvCxnSpPr>
          <p:cNvPr id="26" name="Connecteur droit 25">
            <a:extLst>
              <a:ext uri="{FF2B5EF4-FFF2-40B4-BE49-F238E27FC236}">
                <a16:creationId xmlns:a16="http://schemas.microsoft.com/office/drawing/2014/main" id="{BD3D6DCA-E76A-4047-AA51-591AC26D13E1}"/>
              </a:ext>
            </a:extLst>
          </p:cNvPr>
          <p:cNvCxnSpPr/>
          <p:nvPr/>
        </p:nvCxnSpPr>
        <p:spPr>
          <a:xfrm>
            <a:off x="4886557" y="2757940"/>
            <a:ext cx="1165053" cy="0"/>
          </a:xfrm>
          <a:prstGeom prst="line">
            <a:avLst/>
          </a:prstGeom>
          <a:ln>
            <a:solidFill>
              <a:srgbClr val="EA8D2F"/>
            </a:solidFill>
          </a:ln>
        </p:spPr>
        <p:style>
          <a:lnRef idx="1">
            <a:schemeClr val="accent1"/>
          </a:lnRef>
          <a:fillRef idx="0">
            <a:schemeClr val="accent1"/>
          </a:fillRef>
          <a:effectRef idx="0">
            <a:schemeClr val="accent1"/>
          </a:effectRef>
          <a:fontRef idx="minor">
            <a:schemeClr val="tx1"/>
          </a:fontRef>
        </p:style>
      </p:cxnSp>
      <p:cxnSp>
        <p:nvCxnSpPr>
          <p:cNvPr id="27" name="Connecteur droit 26">
            <a:extLst>
              <a:ext uri="{FF2B5EF4-FFF2-40B4-BE49-F238E27FC236}">
                <a16:creationId xmlns:a16="http://schemas.microsoft.com/office/drawing/2014/main" id="{77B7516C-AAA6-4BA0-9BC5-2C21EDD78E58}"/>
              </a:ext>
            </a:extLst>
          </p:cNvPr>
          <p:cNvCxnSpPr/>
          <p:nvPr/>
        </p:nvCxnSpPr>
        <p:spPr>
          <a:xfrm>
            <a:off x="7586830" y="2765843"/>
            <a:ext cx="1165053" cy="0"/>
          </a:xfrm>
          <a:prstGeom prst="line">
            <a:avLst/>
          </a:prstGeom>
          <a:ln>
            <a:solidFill>
              <a:srgbClr val="EA8D2F"/>
            </a:solidFill>
          </a:ln>
        </p:spPr>
        <p:style>
          <a:lnRef idx="1">
            <a:schemeClr val="accent1"/>
          </a:lnRef>
          <a:fillRef idx="0">
            <a:schemeClr val="accent1"/>
          </a:fillRef>
          <a:effectRef idx="0">
            <a:schemeClr val="accent1"/>
          </a:effectRef>
          <a:fontRef idx="minor">
            <a:schemeClr val="tx1"/>
          </a:fontRef>
        </p:style>
      </p:cxnSp>
      <p:cxnSp>
        <p:nvCxnSpPr>
          <p:cNvPr id="28" name="Connecteur droit 27">
            <a:extLst>
              <a:ext uri="{FF2B5EF4-FFF2-40B4-BE49-F238E27FC236}">
                <a16:creationId xmlns:a16="http://schemas.microsoft.com/office/drawing/2014/main" id="{5FDC3C3A-665F-4C88-9F80-9F52532A1F1A}"/>
              </a:ext>
            </a:extLst>
          </p:cNvPr>
          <p:cNvCxnSpPr/>
          <p:nvPr/>
        </p:nvCxnSpPr>
        <p:spPr>
          <a:xfrm>
            <a:off x="10507071" y="2746553"/>
            <a:ext cx="1165053" cy="0"/>
          </a:xfrm>
          <a:prstGeom prst="line">
            <a:avLst/>
          </a:prstGeom>
          <a:ln>
            <a:solidFill>
              <a:srgbClr val="EA8D2F"/>
            </a:solidFill>
          </a:ln>
        </p:spPr>
        <p:style>
          <a:lnRef idx="1">
            <a:schemeClr val="accent1"/>
          </a:lnRef>
          <a:fillRef idx="0">
            <a:schemeClr val="accent1"/>
          </a:fillRef>
          <a:effectRef idx="0">
            <a:schemeClr val="accent1"/>
          </a:effectRef>
          <a:fontRef idx="minor">
            <a:schemeClr val="tx1"/>
          </a:fontRef>
        </p:style>
      </p:cxnSp>
      <p:sp>
        <p:nvSpPr>
          <p:cNvPr id="31" name="ZoneTexte 30">
            <a:extLst>
              <a:ext uri="{FF2B5EF4-FFF2-40B4-BE49-F238E27FC236}">
                <a16:creationId xmlns:a16="http://schemas.microsoft.com/office/drawing/2014/main" id="{9BBB2D33-BC19-4A2E-8D52-38CAB8172729}"/>
              </a:ext>
            </a:extLst>
          </p:cNvPr>
          <p:cNvSpPr txBox="1"/>
          <p:nvPr/>
        </p:nvSpPr>
        <p:spPr>
          <a:xfrm>
            <a:off x="3455844" y="4325733"/>
            <a:ext cx="8475741" cy="2369880"/>
          </a:xfrm>
          <a:prstGeom prst="rect">
            <a:avLst/>
          </a:prstGeom>
          <a:noFill/>
        </p:spPr>
        <p:txBody>
          <a:bodyPr wrap="square">
            <a:spAutoFit/>
          </a:bodyPr>
          <a:lstStyle/>
          <a:p>
            <a:pPr algn="ctr"/>
            <a:r>
              <a:rPr lang="fr-FR" sz="1400" b="1" dirty="0">
                <a:latin typeface="Open Sans" panose="020B0606030504020204" pitchFamily="34" charset="0"/>
                <a:ea typeface="Open Sans" panose="020B0606030504020204" pitchFamily="34" charset="0"/>
                <a:cs typeface="Open Sans" panose="020B0606030504020204" pitchFamily="34" charset="0"/>
              </a:rPr>
              <a:t>Et 65 personnes / chaque Raid </a:t>
            </a:r>
            <a:r>
              <a:rPr lang="fr-FR" sz="1400" dirty="0">
                <a:latin typeface="Open Sans" panose="020B0606030504020204" pitchFamily="34" charset="0"/>
                <a:ea typeface="Open Sans" panose="020B0606030504020204" pitchFamily="34" charset="0"/>
                <a:cs typeface="Open Sans" panose="020B0606030504020204" pitchFamily="34" charset="0"/>
              </a:rPr>
              <a:t>:</a:t>
            </a:r>
          </a:p>
          <a:p>
            <a:pPr algn="ctr"/>
            <a:endParaRPr lang="fr-FR" sz="1050" dirty="0"/>
          </a:p>
          <a:p>
            <a:pPr algn="ctr"/>
            <a:r>
              <a:rPr lang="fr-FR" sz="1200" dirty="0">
                <a:latin typeface="Open Sans" panose="020B0606030504020204" pitchFamily="34" charset="0"/>
                <a:ea typeface="Open Sans" panose="020B0606030504020204" pitchFamily="34" charset="0"/>
                <a:cs typeface="Open Sans" panose="020B0606030504020204" pitchFamily="34" charset="0"/>
              </a:rPr>
              <a:t>1 équipe de course avec son directeur,</a:t>
            </a:r>
          </a:p>
          <a:p>
            <a:pPr algn="ctr"/>
            <a:r>
              <a:rPr lang="fr-FR" sz="1200" dirty="0">
                <a:latin typeface="Open Sans" panose="020B0606030504020204" pitchFamily="34" charset="0"/>
                <a:ea typeface="Open Sans" panose="020B0606030504020204" pitchFamily="34" charset="0"/>
                <a:cs typeface="Open Sans" panose="020B0606030504020204" pitchFamily="34" charset="0"/>
              </a:rPr>
              <a:t>1 équipe de logistique avec son directeur,</a:t>
            </a:r>
          </a:p>
          <a:p>
            <a:pPr algn="ctr"/>
            <a:r>
              <a:rPr lang="fr-FR" sz="1200" dirty="0">
                <a:latin typeface="Open Sans" panose="020B0606030504020204" pitchFamily="34" charset="0"/>
                <a:ea typeface="Open Sans" panose="020B0606030504020204" pitchFamily="34" charset="0"/>
                <a:cs typeface="Open Sans" panose="020B0606030504020204" pitchFamily="34" charset="0"/>
              </a:rPr>
              <a:t>1 équipe médicale d’urgentistes et son médecin chef,</a:t>
            </a:r>
          </a:p>
          <a:p>
            <a:pPr algn="ctr"/>
            <a:r>
              <a:rPr lang="fr-FR" sz="1200" dirty="0">
                <a:latin typeface="Open Sans" panose="020B0606030504020204" pitchFamily="34" charset="0"/>
                <a:ea typeface="Open Sans" panose="020B0606030504020204" pitchFamily="34" charset="0"/>
                <a:cs typeface="Open Sans" panose="020B0606030504020204" pitchFamily="34" charset="0"/>
              </a:rPr>
              <a:t>1 équipe administrative,</a:t>
            </a:r>
          </a:p>
          <a:p>
            <a:pPr algn="ctr"/>
            <a:r>
              <a:rPr lang="fr-FR" sz="1200" dirty="0">
                <a:latin typeface="Open Sans" panose="020B0606030504020204" pitchFamily="34" charset="0"/>
                <a:ea typeface="Open Sans" panose="020B0606030504020204" pitchFamily="34" charset="0"/>
                <a:cs typeface="Open Sans" panose="020B0606030504020204" pitchFamily="34" charset="0"/>
              </a:rPr>
              <a:t>1 équipe chrono,</a:t>
            </a:r>
          </a:p>
          <a:p>
            <a:pPr algn="ctr"/>
            <a:r>
              <a:rPr lang="fr-FR" sz="1200" dirty="0">
                <a:latin typeface="Open Sans" panose="020B0606030504020204" pitchFamily="34" charset="0"/>
                <a:ea typeface="Open Sans" panose="020B0606030504020204" pitchFamily="34" charset="0"/>
                <a:cs typeface="Open Sans" panose="020B0606030504020204" pitchFamily="34" charset="0"/>
              </a:rPr>
              <a:t>1 équipe photo (6 photographes),</a:t>
            </a:r>
          </a:p>
          <a:p>
            <a:pPr algn="ctr"/>
            <a:r>
              <a:rPr lang="fr-FR" sz="1200" dirty="0">
                <a:latin typeface="Open Sans" panose="020B0606030504020204" pitchFamily="34" charset="0"/>
                <a:ea typeface="Open Sans" panose="020B0606030504020204" pitchFamily="34" charset="0"/>
                <a:cs typeface="Open Sans" panose="020B0606030504020204" pitchFamily="34" charset="0"/>
              </a:rPr>
              <a:t>1 équipe vidéo (3 caméramans),</a:t>
            </a:r>
          </a:p>
          <a:p>
            <a:pPr algn="ctr"/>
            <a:r>
              <a:rPr lang="fr-FR" sz="1200" dirty="0">
                <a:latin typeface="Open Sans" panose="020B0606030504020204" pitchFamily="34" charset="0"/>
                <a:ea typeface="Open Sans" panose="020B0606030504020204" pitchFamily="34" charset="0"/>
                <a:cs typeface="Open Sans" panose="020B0606030504020204" pitchFamily="34" charset="0"/>
              </a:rPr>
              <a:t>1 équipe radio,</a:t>
            </a:r>
          </a:p>
          <a:p>
            <a:pPr algn="ctr"/>
            <a:r>
              <a:rPr lang="fr-FR" sz="1200" dirty="0">
                <a:latin typeface="Open Sans" panose="020B0606030504020204" pitchFamily="34" charset="0"/>
                <a:ea typeface="Open Sans" panose="020B0606030504020204" pitchFamily="34" charset="0"/>
                <a:cs typeface="Open Sans" panose="020B0606030504020204" pitchFamily="34" charset="0"/>
              </a:rPr>
              <a:t>1 équipe réseaux sociaux/presse,</a:t>
            </a:r>
          </a:p>
          <a:p>
            <a:pPr algn="ctr"/>
            <a:r>
              <a:rPr lang="fr-FR" sz="1200" dirty="0">
                <a:latin typeface="Open Sans" panose="020B0606030504020204" pitchFamily="34" charset="0"/>
                <a:ea typeface="Open Sans" panose="020B0606030504020204" pitchFamily="34" charset="0"/>
                <a:cs typeface="Open Sans" panose="020B0606030504020204" pitchFamily="34" charset="0"/>
              </a:rPr>
              <a:t>1 équipe de cuisine et ravitaillement…</a:t>
            </a:r>
          </a:p>
        </p:txBody>
      </p:sp>
      <p:cxnSp>
        <p:nvCxnSpPr>
          <p:cNvPr id="32" name="Connecteur droit 31">
            <a:extLst>
              <a:ext uri="{FF2B5EF4-FFF2-40B4-BE49-F238E27FC236}">
                <a16:creationId xmlns:a16="http://schemas.microsoft.com/office/drawing/2014/main" id="{5C90F462-E4F3-497C-8332-CCEBCFDEFBF8}"/>
              </a:ext>
            </a:extLst>
          </p:cNvPr>
          <p:cNvCxnSpPr/>
          <p:nvPr/>
        </p:nvCxnSpPr>
        <p:spPr>
          <a:xfrm>
            <a:off x="4922069" y="1100403"/>
            <a:ext cx="1165053" cy="0"/>
          </a:xfrm>
          <a:prstGeom prst="line">
            <a:avLst/>
          </a:prstGeom>
          <a:ln>
            <a:solidFill>
              <a:srgbClr val="EA8D2F"/>
            </a:solidFill>
          </a:ln>
        </p:spPr>
        <p:style>
          <a:lnRef idx="1">
            <a:schemeClr val="accent1"/>
          </a:lnRef>
          <a:fillRef idx="0">
            <a:schemeClr val="accent1"/>
          </a:fillRef>
          <a:effectRef idx="0">
            <a:schemeClr val="accent1"/>
          </a:effectRef>
          <a:fontRef idx="minor">
            <a:schemeClr val="tx1"/>
          </a:fontRef>
        </p:style>
      </p:cxnSp>
      <p:sp>
        <p:nvSpPr>
          <p:cNvPr id="34" name="Espace réservé du numéro de diapositive 33">
            <a:extLst>
              <a:ext uri="{FF2B5EF4-FFF2-40B4-BE49-F238E27FC236}">
                <a16:creationId xmlns:a16="http://schemas.microsoft.com/office/drawing/2014/main" id="{B8A85E2E-3912-4836-A10B-002D4BEBE89B}"/>
              </a:ext>
            </a:extLst>
          </p:cNvPr>
          <p:cNvSpPr>
            <a:spLocks noGrp="1"/>
          </p:cNvSpPr>
          <p:nvPr>
            <p:ph type="sldNum" sz="quarter" idx="12"/>
          </p:nvPr>
        </p:nvSpPr>
        <p:spPr/>
        <p:txBody>
          <a:bodyPr/>
          <a:lstStyle/>
          <a:p>
            <a:fld id="{38EC1CC4-1B10-46FD-9A00-19D03F1C9EF1}" type="slidenum">
              <a:rPr lang="fr-FR" smtClean="0">
                <a:latin typeface="Open Sans" panose="020B0606030504020204" pitchFamily="34" charset="0"/>
                <a:ea typeface="Open Sans" panose="020B0606030504020204" pitchFamily="34" charset="0"/>
                <a:cs typeface="Open Sans" panose="020B0606030504020204" pitchFamily="34" charset="0"/>
              </a:rPr>
              <a:t>3</a:t>
            </a:fld>
            <a:endParaRPr lang="fr-FR"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5981601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1FA4445-2CFE-47BA-9A3B-756D36D56E5E}"/>
              </a:ext>
            </a:extLst>
          </p:cNvPr>
          <p:cNvSpPr/>
          <p:nvPr/>
        </p:nvSpPr>
        <p:spPr>
          <a:xfrm>
            <a:off x="0" y="1"/>
            <a:ext cx="12192000" cy="816746"/>
          </a:xfrm>
          <a:prstGeom prst="rect">
            <a:avLst/>
          </a:prstGeom>
          <a:solidFill>
            <a:srgbClr val="454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rgbClr val="EA8D2F"/>
                </a:solidFill>
                <a:latin typeface="Open Sans" panose="020B0606030504020204" pitchFamily="34" charset="0"/>
                <a:ea typeface="Open Sans" panose="020B0606030504020204" pitchFamily="34" charset="0"/>
                <a:cs typeface="Open Sans" panose="020B0606030504020204" pitchFamily="34" charset="0"/>
              </a:rPr>
              <a:t>Le RAID AMAZONES, c’est quoi ?</a:t>
            </a:r>
          </a:p>
        </p:txBody>
      </p:sp>
      <p:pic>
        <p:nvPicPr>
          <p:cNvPr id="7" name="Image 6">
            <a:extLst>
              <a:ext uri="{FF2B5EF4-FFF2-40B4-BE49-F238E27FC236}">
                <a16:creationId xmlns:a16="http://schemas.microsoft.com/office/drawing/2014/main" id="{C9FB92F3-4648-4430-8454-2666E298858D}"/>
              </a:ext>
            </a:extLst>
          </p:cNvPr>
          <p:cNvPicPr>
            <a:picLocks noChangeAspect="1"/>
          </p:cNvPicPr>
          <p:nvPr/>
        </p:nvPicPr>
        <p:blipFill rotWithShape="1">
          <a:blip r:embed="rId2">
            <a:extLst>
              <a:ext uri="{28A0092B-C50C-407E-A947-70E740481C1C}">
                <a14:useLocalDpi xmlns:a14="http://schemas.microsoft.com/office/drawing/2010/main" val="0"/>
              </a:ext>
            </a:extLst>
          </a:blip>
          <a:srcRect t="50000"/>
          <a:stretch/>
        </p:blipFill>
        <p:spPr>
          <a:xfrm>
            <a:off x="771246" y="900515"/>
            <a:ext cx="1714500" cy="857250"/>
          </a:xfrm>
          <a:prstGeom prst="rect">
            <a:avLst/>
          </a:prstGeom>
        </p:spPr>
      </p:pic>
      <p:cxnSp>
        <p:nvCxnSpPr>
          <p:cNvPr id="8" name="Connecteur droit 7">
            <a:extLst>
              <a:ext uri="{FF2B5EF4-FFF2-40B4-BE49-F238E27FC236}">
                <a16:creationId xmlns:a16="http://schemas.microsoft.com/office/drawing/2014/main" id="{767BA41E-EAEF-46AA-AC34-881BB9D6E6BC}"/>
              </a:ext>
            </a:extLst>
          </p:cNvPr>
          <p:cNvCxnSpPr>
            <a:cxnSpLocks/>
          </p:cNvCxnSpPr>
          <p:nvPr/>
        </p:nvCxnSpPr>
        <p:spPr>
          <a:xfrm>
            <a:off x="3213715" y="1282493"/>
            <a:ext cx="0" cy="5244443"/>
          </a:xfrm>
          <a:prstGeom prst="line">
            <a:avLst/>
          </a:prstGeom>
          <a:ln>
            <a:solidFill>
              <a:srgbClr val="EA8D2F"/>
            </a:solidFill>
          </a:ln>
        </p:spPr>
        <p:style>
          <a:lnRef idx="1">
            <a:schemeClr val="accent1"/>
          </a:lnRef>
          <a:fillRef idx="0">
            <a:schemeClr val="accent1"/>
          </a:fillRef>
          <a:effectRef idx="0">
            <a:schemeClr val="accent1"/>
          </a:effectRef>
          <a:fontRef idx="minor">
            <a:schemeClr val="tx1"/>
          </a:fontRef>
        </p:style>
      </p:cxnSp>
      <p:sp>
        <p:nvSpPr>
          <p:cNvPr id="10" name="ZoneTexte 9">
            <a:extLst>
              <a:ext uri="{FF2B5EF4-FFF2-40B4-BE49-F238E27FC236}">
                <a16:creationId xmlns:a16="http://schemas.microsoft.com/office/drawing/2014/main" id="{6E793666-B8CA-4823-82F3-80A0033384BD}"/>
              </a:ext>
            </a:extLst>
          </p:cNvPr>
          <p:cNvSpPr txBox="1"/>
          <p:nvPr/>
        </p:nvSpPr>
        <p:spPr>
          <a:xfrm>
            <a:off x="176445" y="2397421"/>
            <a:ext cx="2904105" cy="954107"/>
          </a:xfrm>
          <a:prstGeom prst="rect">
            <a:avLst/>
          </a:prstGeom>
          <a:noFill/>
        </p:spPr>
        <p:txBody>
          <a:bodyPr wrap="square">
            <a:spAutoFit/>
          </a:bodyPr>
          <a:lstStyle/>
          <a:p>
            <a:r>
              <a:rPr lang="fr-FR" sz="1800" dirty="0">
                <a:solidFill>
                  <a:srgbClr val="EA8D2F"/>
                </a:solidFill>
                <a:latin typeface="Open Sans" panose="020B0606030504020204" pitchFamily="34" charset="0"/>
                <a:ea typeface="Open Sans" panose="020B0606030504020204" pitchFamily="34" charset="0"/>
                <a:cs typeface="Open Sans" panose="020B0606030504020204" pitchFamily="34" charset="0"/>
              </a:rPr>
              <a:t>2019</a:t>
            </a:r>
          </a:p>
          <a:p>
            <a:r>
              <a:rPr lang="fr-FR" dirty="0">
                <a:latin typeface="Open Sans" panose="020B0606030504020204" pitchFamily="34" charset="0"/>
                <a:ea typeface="Open Sans" panose="020B0606030504020204" pitchFamily="34" charset="0"/>
                <a:cs typeface="Open Sans" panose="020B0606030504020204" pitchFamily="34" charset="0"/>
              </a:rPr>
              <a:t>	</a:t>
            </a:r>
            <a:r>
              <a:rPr lang="fr-FR" sz="2000" b="1" dirty="0">
                <a:solidFill>
                  <a:srgbClr val="EA8D2F"/>
                </a:solidFill>
                <a:latin typeface="Open Sans" panose="020B0606030504020204" pitchFamily="34" charset="0"/>
                <a:ea typeface="Open Sans" panose="020B0606030504020204" pitchFamily="34" charset="0"/>
                <a:cs typeface="Open Sans" panose="020B0606030504020204" pitchFamily="34" charset="0"/>
              </a:rPr>
              <a:t>· </a:t>
            </a:r>
            <a:r>
              <a:rPr lang="fr-FR" dirty="0">
                <a:latin typeface="Open Sans" panose="020B0606030504020204" pitchFamily="34" charset="0"/>
                <a:ea typeface="Open Sans" panose="020B0606030504020204" pitchFamily="34" charset="0"/>
                <a:cs typeface="Open Sans" panose="020B0606030504020204" pitchFamily="34" charset="0"/>
              </a:rPr>
              <a:t>VIETNAM</a:t>
            </a:r>
          </a:p>
          <a:p>
            <a:r>
              <a:rPr lang="fr-FR" dirty="0">
                <a:latin typeface="Open Sans" panose="020B0606030504020204" pitchFamily="34" charset="0"/>
                <a:ea typeface="Open Sans" panose="020B0606030504020204" pitchFamily="34" charset="0"/>
                <a:cs typeface="Open Sans" panose="020B0606030504020204" pitchFamily="34" charset="0"/>
              </a:rPr>
              <a:t>	</a:t>
            </a:r>
            <a:r>
              <a:rPr lang="fr-FR" sz="1800" b="1" dirty="0">
                <a:solidFill>
                  <a:srgbClr val="EA8D2F"/>
                </a:solidFill>
                <a:latin typeface="Open Sans" panose="020B0606030504020204" pitchFamily="34" charset="0"/>
                <a:ea typeface="Open Sans" panose="020B0606030504020204" pitchFamily="34" charset="0"/>
                <a:cs typeface="Open Sans" panose="020B0606030504020204" pitchFamily="34" charset="0"/>
              </a:rPr>
              <a:t>· </a:t>
            </a:r>
            <a:r>
              <a:rPr lang="fr-FR" dirty="0">
                <a:latin typeface="Open Sans" panose="020B0606030504020204" pitchFamily="34" charset="0"/>
                <a:ea typeface="Open Sans" panose="020B0606030504020204" pitchFamily="34" charset="0"/>
                <a:cs typeface="Open Sans" panose="020B0606030504020204" pitchFamily="34" charset="0"/>
              </a:rPr>
              <a:t>SRI-LANKA</a:t>
            </a:r>
            <a:endParaRPr lang="fr-FR" dirty="0"/>
          </a:p>
        </p:txBody>
      </p:sp>
      <p:sp>
        <p:nvSpPr>
          <p:cNvPr id="11" name="ZoneTexte 10">
            <a:extLst>
              <a:ext uri="{FF2B5EF4-FFF2-40B4-BE49-F238E27FC236}">
                <a16:creationId xmlns:a16="http://schemas.microsoft.com/office/drawing/2014/main" id="{576C9D4D-AD7C-4D7C-9207-ADC4FD969DB0}"/>
              </a:ext>
            </a:extLst>
          </p:cNvPr>
          <p:cNvSpPr txBox="1"/>
          <p:nvPr/>
        </p:nvSpPr>
        <p:spPr>
          <a:xfrm>
            <a:off x="3657969" y="2768368"/>
            <a:ext cx="8255861" cy="292388"/>
          </a:xfrm>
          <a:prstGeom prst="rect">
            <a:avLst/>
          </a:prstGeom>
          <a:noFill/>
        </p:spPr>
        <p:txBody>
          <a:bodyPr wrap="square">
            <a:spAutoFit/>
          </a:bodyPr>
          <a:lstStyle/>
          <a:p>
            <a:r>
              <a:rPr lang="fr-FR" sz="1300" dirty="0">
                <a:latin typeface="Open Sans" panose="020B0606030504020204" pitchFamily="34" charset="0"/>
                <a:ea typeface="Open Sans" panose="020B0606030504020204" pitchFamily="34" charset="0"/>
                <a:cs typeface="Open Sans" panose="020B0606030504020204" pitchFamily="34" charset="0"/>
              </a:rPr>
              <a:t>Aménagement de deux écoles pour le bien être des enfants dans la province de </a:t>
            </a:r>
            <a:r>
              <a:rPr lang="fr-FR" sz="1300" dirty="0" err="1">
                <a:latin typeface="Open Sans" panose="020B0606030504020204" pitchFamily="34" charset="0"/>
                <a:ea typeface="Open Sans" panose="020B0606030504020204" pitchFamily="34" charset="0"/>
                <a:cs typeface="Open Sans" panose="020B0606030504020204" pitchFamily="34" charset="0"/>
              </a:rPr>
              <a:t>Donang</a:t>
            </a:r>
            <a:r>
              <a:rPr lang="fr-FR" sz="1300" dirty="0">
                <a:latin typeface="Open Sans" panose="020B0606030504020204" pitchFamily="34" charset="0"/>
                <a:ea typeface="Open Sans" panose="020B0606030504020204" pitchFamily="34" charset="0"/>
                <a:cs typeface="Open Sans" panose="020B0606030504020204" pitchFamily="34" charset="0"/>
              </a:rPr>
              <a:t> au Vietnam.</a:t>
            </a:r>
          </a:p>
        </p:txBody>
      </p:sp>
      <p:sp>
        <p:nvSpPr>
          <p:cNvPr id="12" name="ZoneTexte 11">
            <a:extLst>
              <a:ext uri="{FF2B5EF4-FFF2-40B4-BE49-F238E27FC236}">
                <a16:creationId xmlns:a16="http://schemas.microsoft.com/office/drawing/2014/main" id="{F789700D-A114-476F-A11F-214AA640DD09}"/>
              </a:ext>
            </a:extLst>
          </p:cNvPr>
          <p:cNvSpPr txBox="1"/>
          <p:nvPr/>
        </p:nvSpPr>
        <p:spPr>
          <a:xfrm>
            <a:off x="176444" y="1859391"/>
            <a:ext cx="2904105" cy="584775"/>
          </a:xfrm>
          <a:prstGeom prst="rect">
            <a:avLst/>
          </a:prstGeom>
          <a:noFill/>
        </p:spPr>
        <p:txBody>
          <a:bodyPr wrap="square">
            <a:spAutoFit/>
          </a:bodyPr>
          <a:lstStyle/>
          <a:p>
            <a:pPr algn="ctr"/>
            <a:r>
              <a:rPr lang="fr-FR" sz="1600" dirty="0">
                <a:latin typeface="Open Sans" panose="020B0606030504020204" pitchFamily="34" charset="0"/>
                <a:ea typeface="Open Sans" panose="020B0606030504020204" pitchFamily="34" charset="0"/>
                <a:cs typeface="Open Sans" panose="020B0606030504020204" pitchFamily="34" charset="0"/>
              </a:rPr>
              <a:t>Actions de ZBO au près  d’associations</a:t>
            </a:r>
            <a:endParaRPr lang="fr-FR" sz="1600" dirty="0"/>
          </a:p>
        </p:txBody>
      </p:sp>
      <p:sp>
        <p:nvSpPr>
          <p:cNvPr id="13" name="ZoneTexte 12">
            <a:extLst>
              <a:ext uri="{FF2B5EF4-FFF2-40B4-BE49-F238E27FC236}">
                <a16:creationId xmlns:a16="http://schemas.microsoft.com/office/drawing/2014/main" id="{C4195515-8119-4A9C-B706-2A5D38E4038D}"/>
              </a:ext>
            </a:extLst>
          </p:cNvPr>
          <p:cNvSpPr txBox="1"/>
          <p:nvPr/>
        </p:nvSpPr>
        <p:spPr>
          <a:xfrm>
            <a:off x="176444" y="3343246"/>
            <a:ext cx="2904105" cy="1261884"/>
          </a:xfrm>
          <a:prstGeom prst="rect">
            <a:avLst/>
          </a:prstGeom>
          <a:noFill/>
        </p:spPr>
        <p:txBody>
          <a:bodyPr wrap="square">
            <a:spAutoFit/>
          </a:bodyPr>
          <a:lstStyle/>
          <a:p>
            <a:r>
              <a:rPr lang="fr-FR" sz="1800" dirty="0">
                <a:solidFill>
                  <a:srgbClr val="EA8D2F"/>
                </a:solidFill>
                <a:latin typeface="Open Sans" panose="020B0606030504020204" pitchFamily="34" charset="0"/>
                <a:ea typeface="Open Sans" panose="020B0606030504020204" pitchFamily="34" charset="0"/>
                <a:cs typeface="Open Sans" panose="020B0606030504020204" pitchFamily="34" charset="0"/>
              </a:rPr>
              <a:t>2018</a:t>
            </a:r>
          </a:p>
          <a:p>
            <a:r>
              <a:rPr lang="fr-FR" dirty="0">
                <a:latin typeface="Open Sans" panose="020B0606030504020204" pitchFamily="34" charset="0"/>
                <a:ea typeface="Open Sans" panose="020B0606030504020204" pitchFamily="34" charset="0"/>
                <a:cs typeface="Open Sans" panose="020B0606030504020204" pitchFamily="34" charset="0"/>
              </a:rPr>
              <a:t>	</a:t>
            </a:r>
            <a:r>
              <a:rPr lang="fr-FR" sz="2000" b="1" dirty="0">
                <a:solidFill>
                  <a:srgbClr val="EA8D2F"/>
                </a:solidFill>
                <a:latin typeface="Open Sans" panose="020B0606030504020204" pitchFamily="34" charset="0"/>
                <a:ea typeface="Open Sans" panose="020B0606030504020204" pitchFamily="34" charset="0"/>
                <a:cs typeface="Open Sans" panose="020B0606030504020204" pitchFamily="34" charset="0"/>
              </a:rPr>
              <a:t>· </a:t>
            </a:r>
            <a:r>
              <a:rPr lang="fr-FR" dirty="0">
                <a:latin typeface="Open Sans" panose="020B0606030504020204" pitchFamily="34" charset="0"/>
                <a:ea typeface="Open Sans" panose="020B0606030504020204" pitchFamily="34" charset="0"/>
                <a:cs typeface="Open Sans" panose="020B0606030504020204" pitchFamily="34" charset="0"/>
              </a:rPr>
              <a:t>SRI-LANKA</a:t>
            </a:r>
          </a:p>
          <a:p>
            <a:r>
              <a:rPr lang="fr-FR" dirty="0">
                <a:latin typeface="Open Sans" panose="020B0606030504020204" pitchFamily="34" charset="0"/>
                <a:ea typeface="Open Sans" panose="020B0606030504020204" pitchFamily="34" charset="0"/>
                <a:cs typeface="Open Sans" panose="020B0606030504020204" pitchFamily="34" charset="0"/>
              </a:rPr>
              <a:t>	</a:t>
            </a:r>
            <a:r>
              <a:rPr lang="fr-FR" sz="2000" b="1" dirty="0">
                <a:solidFill>
                  <a:srgbClr val="EA8D2F"/>
                </a:solidFill>
                <a:latin typeface="Open Sans" panose="020B0606030504020204" pitchFamily="34" charset="0"/>
                <a:ea typeface="Open Sans" panose="020B0606030504020204" pitchFamily="34" charset="0"/>
                <a:cs typeface="Open Sans" panose="020B0606030504020204" pitchFamily="34" charset="0"/>
              </a:rPr>
              <a:t>· </a:t>
            </a:r>
            <a:r>
              <a:rPr lang="fr-FR" dirty="0">
                <a:latin typeface="Open Sans" panose="020B0606030504020204" pitchFamily="34" charset="0"/>
                <a:ea typeface="Open Sans" panose="020B0606030504020204" pitchFamily="34" charset="0"/>
                <a:cs typeface="Open Sans" panose="020B0606030504020204" pitchFamily="34" charset="0"/>
              </a:rPr>
              <a:t>CAMBODGE</a:t>
            </a:r>
          </a:p>
          <a:p>
            <a:endParaRPr lang="fr-FR" dirty="0">
              <a:latin typeface="Open Sans" panose="020B0606030504020204" pitchFamily="34" charset="0"/>
              <a:ea typeface="Open Sans" panose="020B0606030504020204" pitchFamily="34" charset="0"/>
              <a:cs typeface="Open Sans" panose="020B0606030504020204" pitchFamily="34" charset="0"/>
            </a:endParaRPr>
          </a:p>
        </p:txBody>
      </p:sp>
      <p:sp>
        <p:nvSpPr>
          <p:cNvPr id="14" name="ZoneTexte 13">
            <a:extLst>
              <a:ext uri="{FF2B5EF4-FFF2-40B4-BE49-F238E27FC236}">
                <a16:creationId xmlns:a16="http://schemas.microsoft.com/office/drawing/2014/main" id="{F4A3DD0E-3BE9-4B88-A74A-6E816B448A0D}"/>
              </a:ext>
            </a:extLst>
          </p:cNvPr>
          <p:cNvSpPr txBox="1"/>
          <p:nvPr/>
        </p:nvSpPr>
        <p:spPr>
          <a:xfrm>
            <a:off x="3657968" y="3727966"/>
            <a:ext cx="8255861" cy="492443"/>
          </a:xfrm>
          <a:prstGeom prst="rect">
            <a:avLst/>
          </a:prstGeom>
          <a:noFill/>
        </p:spPr>
        <p:txBody>
          <a:bodyPr wrap="square">
            <a:spAutoFit/>
          </a:bodyPr>
          <a:lstStyle/>
          <a:p>
            <a:r>
              <a:rPr lang="fr-FR" sz="1300" dirty="0">
                <a:latin typeface="Open Sans" panose="020B0606030504020204" pitchFamily="34" charset="0"/>
                <a:ea typeface="Open Sans" panose="020B0606030504020204" pitchFamily="34" charset="0"/>
                <a:cs typeface="Open Sans" panose="020B0606030504020204" pitchFamily="34" charset="0"/>
              </a:rPr>
              <a:t>Fourniture de 10 ordinateurs à l’association Reconstruire et Vivre pour rééquiper les classes à la suite d’événements météorologiques désastreux.</a:t>
            </a:r>
            <a:endParaRPr lang="fr-FR" sz="1300" dirty="0"/>
          </a:p>
        </p:txBody>
      </p:sp>
      <p:sp>
        <p:nvSpPr>
          <p:cNvPr id="15" name="ZoneTexte 14">
            <a:extLst>
              <a:ext uri="{FF2B5EF4-FFF2-40B4-BE49-F238E27FC236}">
                <a16:creationId xmlns:a16="http://schemas.microsoft.com/office/drawing/2014/main" id="{DB8FE54A-6C1F-4190-BC29-E6FB12B59E9F}"/>
              </a:ext>
            </a:extLst>
          </p:cNvPr>
          <p:cNvSpPr txBox="1"/>
          <p:nvPr/>
        </p:nvSpPr>
        <p:spPr>
          <a:xfrm>
            <a:off x="3657968" y="4747832"/>
            <a:ext cx="8255861" cy="292388"/>
          </a:xfrm>
          <a:prstGeom prst="rect">
            <a:avLst/>
          </a:prstGeom>
          <a:noFill/>
        </p:spPr>
        <p:txBody>
          <a:bodyPr wrap="square">
            <a:spAutoFit/>
          </a:bodyPr>
          <a:lstStyle/>
          <a:p>
            <a:r>
              <a:rPr lang="fr-FR" sz="1300" dirty="0">
                <a:latin typeface="Open Sans" panose="020B0606030504020204" pitchFamily="34" charset="0"/>
                <a:ea typeface="Open Sans" panose="020B0606030504020204" pitchFamily="34" charset="0"/>
                <a:cs typeface="Open Sans" panose="020B0606030504020204" pitchFamily="34" charset="0"/>
              </a:rPr>
              <a:t>Soutien l’association Toutes à l’école au Cambodge en parrainant des enfants.</a:t>
            </a:r>
            <a:endParaRPr lang="fr-FR" sz="1300" dirty="0"/>
          </a:p>
        </p:txBody>
      </p:sp>
      <p:sp>
        <p:nvSpPr>
          <p:cNvPr id="16" name="ZoneTexte 15">
            <a:extLst>
              <a:ext uri="{FF2B5EF4-FFF2-40B4-BE49-F238E27FC236}">
                <a16:creationId xmlns:a16="http://schemas.microsoft.com/office/drawing/2014/main" id="{574C1798-81F4-4AF8-B3B8-AC5C99E761B5}"/>
              </a:ext>
            </a:extLst>
          </p:cNvPr>
          <p:cNvSpPr txBox="1"/>
          <p:nvPr/>
        </p:nvSpPr>
        <p:spPr>
          <a:xfrm>
            <a:off x="176443" y="4404063"/>
            <a:ext cx="2904105" cy="954107"/>
          </a:xfrm>
          <a:prstGeom prst="rect">
            <a:avLst/>
          </a:prstGeom>
          <a:noFill/>
        </p:spPr>
        <p:txBody>
          <a:bodyPr wrap="square">
            <a:spAutoFit/>
          </a:bodyPr>
          <a:lstStyle/>
          <a:p>
            <a:r>
              <a:rPr lang="fr-FR" sz="1800" dirty="0">
                <a:solidFill>
                  <a:srgbClr val="EA8D2F"/>
                </a:solidFill>
                <a:latin typeface="Open Sans" panose="020B0606030504020204" pitchFamily="34" charset="0"/>
                <a:ea typeface="Open Sans" panose="020B0606030504020204" pitchFamily="34" charset="0"/>
                <a:cs typeface="Open Sans" panose="020B0606030504020204" pitchFamily="34" charset="0"/>
              </a:rPr>
              <a:t>2017</a:t>
            </a:r>
          </a:p>
          <a:p>
            <a:r>
              <a:rPr lang="fr-FR" dirty="0">
                <a:latin typeface="Open Sans" panose="020B0606030504020204" pitchFamily="34" charset="0"/>
                <a:ea typeface="Open Sans" panose="020B0606030504020204" pitchFamily="34" charset="0"/>
                <a:cs typeface="Open Sans" panose="020B0606030504020204" pitchFamily="34" charset="0"/>
              </a:rPr>
              <a:t>	</a:t>
            </a:r>
            <a:r>
              <a:rPr lang="fr-FR" sz="2000" b="1" dirty="0">
                <a:solidFill>
                  <a:srgbClr val="EA8D2F"/>
                </a:solidFill>
                <a:latin typeface="Open Sans" panose="020B0606030504020204" pitchFamily="34" charset="0"/>
                <a:ea typeface="Open Sans" panose="020B0606030504020204" pitchFamily="34" charset="0"/>
                <a:cs typeface="Open Sans" panose="020B0606030504020204" pitchFamily="34" charset="0"/>
              </a:rPr>
              <a:t>· </a:t>
            </a:r>
            <a:r>
              <a:rPr lang="fr-FR" dirty="0">
                <a:latin typeface="Open Sans" panose="020B0606030504020204" pitchFamily="34" charset="0"/>
                <a:ea typeface="Open Sans" panose="020B0606030504020204" pitchFamily="34" charset="0"/>
                <a:cs typeface="Open Sans" panose="020B0606030504020204" pitchFamily="34" charset="0"/>
              </a:rPr>
              <a:t>CAMBODGE</a:t>
            </a:r>
          </a:p>
          <a:p>
            <a:endParaRPr lang="fr-FR" dirty="0">
              <a:latin typeface="Open Sans" panose="020B0606030504020204" pitchFamily="34" charset="0"/>
              <a:ea typeface="Open Sans" panose="020B0606030504020204" pitchFamily="34" charset="0"/>
              <a:cs typeface="Open Sans" panose="020B0606030504020204" pitchFamily="34" charset="0"/>
            </a:endParaRPr>
          </a:p>
        </p:txBody>
      </p:sp>
      <p:sp>
        <p:nvSpPr>
          <p:cNvPr id="17" name="ZoneTexte 16">
            <a:extLst>
              <a:ext uri="{FF2B5EF4-FFF2-40B4-BE49-F238E27FC236}">
                <a16:creationId xmlns:a16="http://schemas.microsoft.com/office/drawing/2014/main" id="{40518FAC-D9D8-4BF9-BAB6-400EF244AA1A}"/>
              </a:ext>
            </a:extLst>
          </p:cNvPr>
          <p:cNvSpPr txBox="1"/>
          <p:nvPr/>
        </p:nvSpPr>
        <p:spPr>
          <a:xfrm>
            <a:off x="176442" y="5533012"/>
            <a:ext cx="2904105" cy="954107"/>
          </a:xfrm>
          <a:prstGeom prst="rect">
            <a:avLst/>
          </a:prstGeom>
          <a:noFill/>
        </p:spPr>
        <p:txBody>
          <a:bodyPr wrap="square">
            <a:spAutoFit/>
          </a:bodyPr>
          <a:lstStyle/>
          <a:p>
            <a:r>
              <a:rPr lang="fr-FR" sz="1800" dirty="0">
                <a:solidFill>
                  <a:srgbClr val="EA8D2F"/>
                </a:solidFill>
                <a:latin typeface="Open Sans" panose="020B0606030504020204" pitchFamily="34" charset="0"/>
                <a:ea typeface="Open Sans" panose="020B0606030504020204" pitchFamily="34" charset="0"/>
                <a:cs typeface="Open Sans" panose="020B0606030504020204" pitchFamily="34" charset="0"/>
              </a:rPr>
              <a:t>2016</a:t>
            </a:r>
          </a:p>
          <a:p>
            <a:r>
              <a:rPr lang="fr-FR" dirty="0">
                <a:latin typeface="Open Sans" panose="020B0606030504020204" pitchFamily="34" charset="0"/>
                <a:ea typeface="Open Sans" panose="020B0606030504020204" pitchFamily="34" charset="0"/>
                <a:cs typeface="Open Sans" panose="020B0606030504020204" pitchFamily="34" charset="0"/>
              </a:rPr>
              <a:t>	</a:t>
            </a:r>
            <a:r>
              <a:rPr lang="fr-FR" sz="2000" b="1" dirty="0">
                <a:solidFill>
                  <a:srgbClr val="EA8D2F"/>
                </a:solidFill>
                <a:latin typeface="Open Sans" panose="020B0606030504020204" pitchFamily="34" charset="0"/>
                <a:ea typeface="Open Sans" panose="020B0606030504020204" pitchFamily="34" charset="0"/>
                <a:cs typeface="Open Sans" panose="020B0606030504020204" pitchFamily="34" charset="0"/>
              </a:rPr>
              <a:t>· </a:t>
            </a:r>
            <a:r>
              <a:rPr lang="fr-FR" dirty="0">
                <a:latin typeface="Open Sans" panose="020B0606030504020204" pitchFamily="34" charset="0"/>
                <a:ea typeface="Open Sans" panose="020B0606030504020204" pitchFamily="34" charset="0"/>
                <a:cs typeface="Open Sans" panose="020B0606030504020204" pitchFamily="34" charset="0"/>
              </a:rPr>
              <a:t>CAMBODGE</a:t>
            </a:r>
          </a:p>
          <a:p>
            <a:endParaRPr lang="fr-FR" dirty="0">
              <a:latin typeface="Open Sans" panose="020B0606030504020204" pitchFamily="34" charset="0"/>
              <a:ea typeface="Open Sans" panose="020B0606030504020204" pitchFamily="34" charset="0"/>
              <a:cs typeface="Open Sans" panose="020B0606030504020204" pitchFamily="34" charset="0"/>
            </a:endParaRPr>
          </a:p>
        </p:txBody>
      </p:sp>
      <p:sp>
        <p:nvSpPr>
          <p:cNvPr id="18" name="ZoneTexte 17">
            <a:extLst>
              <a:ext uri="{FF2B5EF4-FFF2-40B4-BE49-F238E27FC236}">
                <a16:creationId xmlns:a16="http://schemas.microsoft.com/office/drawing/2014/main" id="{77DE10B6-FEA3-4A56-B677-71C8C2B51DD2}"/>
              </a:ext>
            </a:extLst>
          </p:cNvPr>
          <p:cNvSpPr txBox="1"/>
          <p:nvPr/>
        </p:nvSpPr>
        <p:spPr>
          <a:xfrm>
            <a:off x="3657967" y="5863871"/>
            <a:ext cx="8255861" cy="492443"/>
          </a:xfrm>
          <a:prstGeom prst="rect">
            <a:avLst/>
          </a:prstGeom>
          <a:noFill/>
        </p:spPr>
        <p:txBody>
          <a:bodyPr wrap="square">
            <a:spAutoFit/>
          </a:bodyPr>
          <a:lstStyle/>
          <a:p>
            <a:r>
              <a:rPr lang="fr-FR" sz="1300" dirty="0">
                <a:latin typeface="Open Sans" panose="020B0606030504020204" pitchFamily="34" charset="0"/>
                <a:ea typeface="Open Sans" panose="020B0606030504020204" pitchFamily="34" charset="0"/>
                <a:cs typeface="Open Sans" panose="020B0606030504020204" pitchFamily="34" charset="0"/>
              </a:rPr>
              <a:t>Soutien de l’association « Sauvez le cœur des Femmes » qui combat les maladies cardiovasculaires chez la femme.</a:t>
            </a:r>
            <a:endParaRPr lang="fr-FR" sz="1300" dirty="0"/>
          </a:p>
        </p:txBody>
      </p:sp>
      <p:sp>
        <p:nvSpPr>
          <p:cNvPr id="20" name="ZoneTexte 19">
            <a:extLst>
              <a:ext uri="{FF2B5EF4-FFF2-40B4-BE49-F238E27FC236}">
                <a16:creationId xmlns:a16="http://schemas.microsoft.com/office/drawing/2014/main" id="{2929A155-3AD8-4A2D-8ABC-30200896D42C}"/>
              </a:ext>
            </a:extLst>
          </p:cNvPr>
          <p:cNvSpPr txBox="1"/>
          <p:nvPr/>
        </p:nvSpPr>
        <p:spPr>
          <a:xfrm>
            <a:off x="3657967" y="1317097"/>
            <a:ext cx="7820859" cy="892552"/>
          </a:xfrm>
          <a:prstGeom prst="rect">
            <a:avLst/>
          </a:prstGeom>
          <a:noFill/>
        </p:spPr>
        <p:txBody>
          <a:bodyPr wrap="square">
            <a:spAutoFit/>
          </a:bodyPr>
          <a:lstStyle/>
          <a:p>
            <a:pPr algn="just"/>
            <a:r>
              <a:rPr lang="fr-FR" sz="1300" dirty="0">
                <a:solidFill>
                  <a:srgbClr val="EA8D2F"/>
                </a:solidFill>
                <a:latin typeface="Open Sans" panose="020B0606030504020204" pitchFamily="34" charset="0"/>
                <a:ea typeface="Open Sans" panose="020B0606030504020204" pitchFamily="34" charset="0"/>
                <a:cs typeface="Open Sans" panose="020B0606030504020204" pitchFamily="34" charset="0"/>
              </a:rPr>
              <a:t>Le </a:t>
            </a:r>
            <a:r>
              <a:rPr lang="fr-FR" sz="1300" b="1" dirty="0">
                <a:solidFill>
                  <a:srgbClr val="EA8D2F"/>
                </a:solidFill>
                <a:latin typeface="Open Sans" panose="020B0606030504020204" pitchFamily="34" charset="0"/>
                <a:ea typeface="Open Sans" panose="020B0606030504020204" pitchFamily="34" charset="0"/>
                <a:cs typeface="Open Sans" panose="020B0606030504020204" pitchFamily="34" charset="0"/>
              </a:rPr>
              <a:t>Raid Amazones</a:t>
            </a:r>
            <a:r>
              <a:rPr lang="fr-FR" sz="1300" dirty="0">
                <a:solidFill>
                  <a:srgbClr val="EA8D2F"/>
                </a:solidFill>
                <a:latin typeface="Open Sans" panose="020B0606030504020204" pitchFamily="34" charset="0"/>
                <a:ea typeface="Open Sans" panose="020B0606030504020204" pitchFamily="34" charset="0"/>
                <a:cs typeface="Open Sans" panose="020B0606030504020204" pitchFamily="34" charset="0"/>
              </a:rPr>
              <a:t> connaît un engouement croissant depuis maintenant 20 ans grâce à ses valeurs très actuelles comme l'aventure, la convivialité, la solidarité, l'esprit d'équipe, le partage avec la population ou encore la découverte de soi et des autres, le Raid se veut respectueux de l'environnement et sportif comme l'atteste sa philosophie : "Pas de moteur, que de la sueur".</a:t>
            </a:r>
          </a:p>
        </p:txBody>
      </p:sp>
      <p:pic>
        <p:nvPicPr>
          <p:cNvPr id="21" name="Image 20">
            <a:extLst>
              <a:ext uri="{FF2B5EF4-FFF2-40B4-BE49-F238E27FC236}">
                <a16:creationId xmlns:a16="http://schemas.microsoft.com/office/drawing/2014/main" id="{72B9C75B-4545-4DAE-BCA1-F8D143B0D8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341" y="6107837"/>
            <a:ext cx="2054570" cy="487525"/>
          </a:xfrm>
          <a:prstGeom prst="rect">
            <a:avLst/>
          </a:prstGeom>
        </p:spPr>
      </p:pic>
      <p:sp>
        <p:nvSpPr>
          <p:cNvPr id="22" name="Espace réservé du numéro de diapositive 21">
            <a:extLst>
              <a:ext uri="{FF2B5EF4-FFF2-40B4-BE49-F238E27FC236}">
                <a16:creationId xmlns:a16="http://schemas.microsoft.com/office/drawing/2014/main" id="{9B2886E7-74FB-4E42-B0E3-D5388EBC621C}"/>
              </a:ext>
            </a:extLst>
          </p:cNvPr>
          <p:cNvSpPr>
            <a:spLocks noGrp="1"/>
          </p:cNvSpPr>
          <p:nvPr>
            <p:ph type="sldNum" sz="quarter" idx="12"/>
          </p:nvPr>
        </p:nvSpPr>
        <p:spPr/>
        <p:txBody>
          <a:bodyPr/>
          <a:lstStyle/>
          <a:p>
            <a:fld id="{38EC1CC4-1B10-46FD-9A00-19D03F1C9EF1}" type="slidenum">
              <a:rPr lang="fr-FR" smtClean="0">
                <a:latin typeface="Open Sans" panose="020B0606030504020204" pitchFamily="34" charset="0"/>
                <a:ea typeface="Open Sans" panose="020B0606030504020204" pitchFamily="34" charset="0"/>
                <a:cs typeface="Open Sans" panose="020B0606030504020204" pitchFamily="34" charset="0"/>
              </a:rPr>
              <a:t>4</a:t>
            </a:fld>
            <a:endParaRPr lang="fr-FR"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2583545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5" descr="Accueil - Lames de joie - prêter des Lames de course en carbone">
            <a:extLst>
              <a:ext uri="{FF2B5EF4-FFF2-40B4-BE49-F238E27FC236}">
                <a16:creationId xmlns:a16="http://schemas.microsoft.com/office/drawing/2014/main" id="{87EEE0E1-1CF0-481E-9186-E3429448CAD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524652" y="1154945"/>
            <a:ext cx="3142695" cy="314269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81B06068-78A0-4581-879A-486E12CDE84C}"/>
              </a:ext>
            </a:extLst>
          </p:cNvPr>
          <p:cNvSpPr/>
          <p:nvPr/>
        </p:nvSpPr>
        <p:spPr>
          <a:xfrm>
            <a:off x="0" y="1"/>
            <a:ext cx="12192000" cy="816746"/>
          </a:xfrm>
          <a:prstGeom prst="rect">
            <a:avLst/>
          </a:prstGeom>
          <a:solidFill>
            <a:srgbClr val="454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rgbClr val="EA8D2F"/>
                </a:solidFill>
                <a:latin typeface="Open Sans" panose="020B0606030504020204" pitchFamily="34" charset="0"/>
                <a:ea typeface="Open Sans" panose="020B0606030504020204" pitchFamily="34" charset="0"/>
                <a:cs typeface="Open Sans" panose="020B0606030504020204" pitchFamily="34" charset="0"/>
              </a:rPr>
              <a:t>Association soutenue, qui et pourquoi ?</a:t>
            </a:r>
          </a:p>
        </p:txBody>
      </p:sp>
      <p:sp>
        <p:nvSpPr>
          <p:cNvPr id="7" name="Organigramme : Connecteur page suivante 6">
            <a:extLst>
              <a:ext uri="{FF2B5EF4-FFF2-40B4-BE49-F238E27FC236}">
                <a16:creationId xmlns:a16="http://schemas.microsoft.com/office/drawing/2014/main" id="{5318BEBE-DBA4-4DB0-A796-42D705BDF5BC}"/>
              </a:ext>
            </a:extLst>
          </p:cNvPr>
          <p:cNvSpPr/>
          <p:nvPr/>
        </p:nvSpPr>
        <p:spPr>
          <a:xfrm rot="16200000">
            <a:off x="707258" y="813780"/>
            <a:ext cx="3142694" cy="3876583"/>
          </a:xfrm>
          <a:prstGeom prst="flowChartOffpageConnector">
            <a:avLst/>
          </a:prstGeom>
          <a:solidFill>
            <a:srgbClr val="EA8D2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a:extLst>
              <a:ext uri="{FF2B5EF4-FFF2-40B4-BE49-F238E27FC236}">
                <a16:creationId xmlns:a16="http://schemas.microsoft.com/office/drawing/2014/main" id="{0647C95E-EC96-4803-96AF-4DAA8FE537CA}"/>
              </a:ext>
            </a:extLst>
          </p:cNvPr>
          <p:cNvSpPr txBox="1"/>
          <p:nvPr/>
        </p:nvSpPr>
        <p:spPr>
          <a:xfrm>
            <a:off x="497150" y="1447675"/>
            <a:ext cx="2974019" cy="2554930"/>
          </a:xfrm>
          <a:prstGeom prst="rect">
            <a:avLst/>
          </a:prstGeom>
          <a:noFill/>
        </p:spPr>
        <p:txBody>
          <a:bodyPr wrap="square" rtlCol="0">
            <a:spAutoFit/>
          </a:bodyPr>
          <a:lstStyle/>
          <a:p>
            <a:pPr algn="ctr">
              <a:lnSpc>
                <a:spcPct val="200000"/>
              </a:lnSpc>
            </a:pPr>
            <a:r>
              <a:rPr lang="fr-FR" sz="2800" dirty="0">
                <a:solidFill>
                  <a:srgbClr val="454131"/>
                </a:solidFill>
                <a:latin typeface="Open Sans" panose="020B0606030504020204" pitchFamily="34" charset="0"/>
                <a:ea typeface="Open Sans" panose="020B0606030504020204" pitchFamily="34" charset="0"/>
                <a:cs typeface="Open Sans" panose="020B0606030504020204" pitchFamily="34" charset="0"/>
              </a:rPr>
              <a:t>Nous soutenons l’association </a:t>
            </a:r>
            <a:r>
              <a:rPr lang="fr-FR" sz="2800" b="1" dirty="0">
                <a:solidFill>
                  <a:srgbClr val="454131"/>
                </a:solidFill>
                <a:latin typeface="Open Sans" panose="020B0606030504020204" pitchFamily="34" charset="0"/>
                <a:ea typeface="Open Sans" panose="020B0606030504020204" pitchFamily="34" charset="0"/>
                <a:cs typeface="Open Sans" panose="020B0606030504020204" pitchFamily="34" charset="0"/>
              </a:rPr>
              <a:t>Lames de joie</a:t>
            </a:r>
          </a:p>
        </p:txBody>
      </p:sp>
      <p:sp>
        <p:nvSpPr>
          <p:cNvPr id="10" name="Rectangle 9">
            <a:extLst>
              <a:ext uri="{FF2B5EF4-FFF2-40B4-BE49-F238E27FC236}">
                <a16:creationId xmlns:a16="http://schemas.microsoft.com/office/drawing/2014/main" id="{10AB2F80-C1C5-4CC1-A6DB-626C79BB0CE8}"/>
              </a:ext>
            </a:extLst>
          </p:cNvPr>
          <p:cNvSpPr/>
          <p:nvPr/>
        </p:nvSpPr>
        <p:spPr>
          <a:xfrm>
            <a:off x="8025412" y="905410"/>
            <a:ext cx="3826275" cy="3693319"/>
          </a:xfrm>
          <a:prstGeom prst="rect">
            <a:avLst/>
          </a:prstGeom>
          <a:solidFill>
            <a:srgbClr val="45413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a:extLst>
              <a:ext uri="{FF2B5EF4-FFF2-40B4-BE49-F238E27FC236}">
                <a16:creationId xmlns:a16="http://schemas.microsoft.com/office/drawing/2014/main" id="{94C3E2A4-7F64-4C3B-B6AE-3E6991EE5F37}"/>
              </a:ext>
            </a:extLst>
          </p:cNvPr>
          <p:cNvSpPr txBox="1"/>
          <p:nvPr/>
        </p:nvSpPr>
        <p:spPr>
          <a:xfrm>
            <a:off x="8168694" y="998131"/>
            <a:ext cx="3526155" cy="3662541"/>
          </a:xfrm>
          <a:prstGeom prst="rect">
            <a:avLst/>
          </a:prstGeom>
          <a:noFill/>
        </p:spPr>
        <p:txBody>
          <a:bodyPr wrap="square" rtlCol="0">
            <a:spAutoFit/>
          </a:bodyPr>
          <a:lstStyle/>
          <a:p>
            <a:pPr algn="just"/>
            <a:r>
              <a:rPr lang="fr-FR" sz="1100" dirty="0">
                <a:solidFill>
                  <a:srgbClr val="EA8D2F"/>
                </a:solidFill>
                <a:latin typeface="Open Sans" panose="020B0606030504020204" pitchFamily="34" charset="0"/>
                <a:ea typeface="Open Sans" panose="020B0606030504020204" pitchFamily="34" charset="0"/>
                <a:cs typeface="Open Sans" panose="020B0606030504020204" pitchFamily="34" charset="0"/>
              </a:rPr>
              <a:t>Lames de joie </a:t>
            </a:r>
            <a:r>
              <a:rPr lang="fr-FR" sz="1100" dirty="0">
                <a:solidFill>
                  <a:schemeClr val="bg1"/>
                </a:solidFill>
                <a:latin typeface="Open Sans" panose="020B0606030504020204" pitchFamily="34" charset="0"/>
                <a:ea typeface="Open Sans" panose="020B0606030504020204" pitchFamily="34" charset="0"/>
                <a:cs typeface="Open Sans" panose="020B0606030504020204" pitchFamily="34" charset="0"/>
              </a:rPr>
              <a:t>est née en 2016. </a:t>
            </a:r>
          </a:p>
          <a:p>
            <a:pPr algn="just"/>
            <a:r>
              <a:rPr lang="fr-FR" sz="1100" dirty="0">
                <a:solidFill>
                  <a:schemeClr val="bg1"/>
                </a:solidFill>
                <a:latin typeface="Open Sans" panose="020B0606030504020204" pitchFamily="34" charset="0"/>
                <a:ea typeface="Open Sans" panose="020B0606030504020204" pitchFamily="34" charset="0"/>
                <a:cs typeface="Open Sans" panose="020B0606030504020204" pitchFamily="34" charset="0"/>
              </a:rPr>
              <a:t>Elle a pour vocation première de prêter des Lames de course en carbone aux enfants et ados amputés de l’un de leurs deux membres inférieurs dans le but de leur permettre de pratiquer une activité sportive.</a:t>
            </a:r>
          </a:p>
          <a:p>
            <a:pPr algn="just"/>
            <a:endParaRPr lang="fr-FR" sz="11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just"/>
            <a:r>
              <a:rPr lang="fr-FR" sz="1100" dirty="0">
                <a:solidFill>
                  <a:schemeClr val="bg1"/>
                </a:solidFill>
                <a:latin typeface="Open Sans" panose="020B0606030504020204" pitchFamily="34" charset="0"/>
                <a:ea typeface="Open Sans" panose="020B0606030504020204" pitchFamily="34" charset="0"/>
                <a:cs typeface="Open Sans" panose="020B0606030504020204" pitchFamily="34" charset="0"/>
              </a:rPr>
              <a:t>Ces lames ne sont pas prises en charge par la CPAM et représente une dépense allant de </a:t>
            </a:r>
            <a:r>
              <a:rPr lang="fr-FR" sz="1100" dirty="0">
                <a:solidFill>
                  <a:srgbClr val="EA8D2F"/>
                </a:solidFill>
                <a:latin typeface="Open Sans" panose="020B0606030504020204" pitchFamily="34" charset="0"/>
                <a:ea typeface="Open Sans" panose="020B0606030504020204" pitchFamily="34" charset="0"/>
                <a:cs typeface="Open Sans" panose="020B0606030504020204" pitchFamily="34" charset="0"/>
              </a:rPr>
              <a:t>2 500 €</a:t>
            </a:r>
            <a:r>
              <a:rPr lang="fr-FR" sz="1100" dirty="0">
                <a:solidFill>
                  <a:schemeClr val="bg1"/>
                </a:solidFill>
                <a:latin typeface="Open Sans" panose="020B0606030504020204" pitchFamily="34" charset="0"/>
                <a:ea typeface="Open Sans" panose="020B0606030504020204" pitchFamily="34" charset="0"/>
                <a:cs typeface="Open Sans" panose="020B0606030504020204" pitchFamily="34" charset="0"/>
              </a:rPr>
              <a:t> à plus de </a:t>
            </a:r>
            <a:r>
              <a:rPr lang="fr-FR" sz="1100" dirty="0">
                <a:solidFill>
                  <a:srgbClr val="EA8D2F"/>
                </a:solidFill>
                <a:latin typeface="Open Sans" panose="020B0606030504020204" pitchFamily="34" charset="0"/>
                <a:ea typeface="Open Sans" panose="020B0606030504020204" pitchFamily="34" charset="0"/>
                <a:cs typeface="Open Sans" panose="020B0606030504020204" pitchFamily="34" charset="0"/>
              </a:rPr>
              <a:t>10 000 € </a:t>
            </a:r>
            <a:r>
              <a:rPr lang="fr-FR" sz="1100" dirty="0">
                <a:solidFill>
                  <a:schemeClr val="bg1"/>
                </a:solidFill>
                <a:latin typeface="Open Sans" panose="020B0606030504020204" pitchFamily="34" charset="0"/>
                <a:ea typeface="Open Sans" panose="020B0606030504020204" pitchFamily="34" charset="0"/>
                <a:cs typeface="Open Sans" panose="020B0606030504020204" pitchFamily="34" charset="0"/>
              </a:rPr>
              <a:t>(par membre) pour les familles et nécessitent d’être changées tous les 18 mois en fonction de la croissance de l’enfant.</a:t>
            </a:r>
          </a:p>
          <a:p>
            <a:pPr algn="just"/>
            <a:endParaRPr lang="fr-FR" sz="11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just"/>
            <a:r>
              <a:rPr lang="fr-FR" sz="1100" dirty="0">
                <a:solidFill>
                  <a:schemeClr val="bg1"/>
                </a:solidFill>
                <a:latin typeface="Open Sans" panose="020B0606030504020204" pitchFamily="34" charset="0"/>
                <a:ea typeface="Open Sans" panose="020B0606030504020204" pitchFamily="34" charset="0"/>
                <a:cs typeface="Open Sans" panose="020B0606030504020204" pitchFamily="34" charset="0"/>
              </a:rPr>
              <a:t>Lames de joie prêtent alors totalement gratuitement et sans conditions de ressources aux familles qui en font la demande.</a:t>
            </a:r>
          </a:p>
          <a:p>
            <a:pPr algn="just"/>
            <a:endParaRPr lang="fr-FR" sz="11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just"/>
            <a:r>
              <a:rPr lang="fr-FR" sz="1100" dirty="0">
                <a:solidFill>
                  <a:schemeClr val="bg1"/>
                </a:solidFill>
                <a:latin typeface="Open Sans" panose="020B0606030504020204" pitchFamily="34" charset="0"/>
                <a:ea typeface="Open Sans" panose="020B0606030504020204" pitchFamily="34" charset="0"/>
                <a:cs typeface="Open Sans" panose="020B0606030504020204" pitchFamily="34" charset="0"/>
              </a:rPr>
              <a:t>Début 2019 c’est </a:t>
            </a:r>
            <a:r>
              <a:rPr lang="fr-FR" sz="1100" dirty="0">
                <a:solidFill>
                  <a:srgbClr val="EA8D2F"/>
                </a:solidFill>
                <a:latin typeface="Open Sans" panose="020B0606030504020204" pitchFamily="34" charset="0"/>
                <a:ea typeface="Open Sans" panose="020B0606030504020204" pitchFamily="34" charset="0"/>
                <a:cs typeface="Open Sans" panose="020B0606030504020204" pitchFamily="34" charset="0"/>
              </a:rPr>
              <a:t>près d’une cinquantaine d’enfants </a:t>
            </a:r>
            <a:r>
              <a:rPr lang="fr-FR" sz="1100" dirty="0">
                <a:solidFill>
                  <a:schemeClr val="bg1"/>
                </a:solidFill>
                <a:latin typeface="Open Sans" panose="020B0606030504020204" pitchFamily="34" charset="0"/>
                <a:ea typeface="Open Sans" panose="020B0606030504020204" pitchFamily="34" charset="0"/>
                <a:cs typeface="Open Sans" panose="020B0606030504020204" pitchFamily="34" charset="0"/>
              </a:rPr>
              <a:t>sur tout le territoire français qui bénéficient de leur action. </a:t>
            </a:r>
          </a:p>
          <a:p>
            <a:endParaRPr lang="fr-FR" sz="1200" dirty="0">
              <a:solidFill>
                <a:schemeClr val="bg1"/>
              </a:solidFill>
            </a:endParaRPr>
          </a:p>
        </p:txBody>
      </p:sp>
      <p:sp>
        <p:nvSpPr>
          <p:cNvPr id="12" name="ZoneTexte 11">
            <a:extLst>
              <a:ext uri="{FF2B5EF4-FFF2-40B4-BE49-F238E27FC236}">
                <a16:creationId xmlns:a16="http://schemas.microsoft.com/office/drawing/2014/main" id="{3D7FB851-7480-47C1-9C73-4EE69662BBF2}"/>
              </a:ext>
            </a:extLst>
          </p:cNvPr>
          <p:cNvSpPr txBox="1"/>
          <p:nvPr/>
        </p:nvSpPr>
        <p:spPr>
          <a:xfrm>
            <a:off x="269292" y="4687392"/>
            <a:ext cx="11511375" cy="1015663"/>
          </a:xfrm>
          <a:prstGeom prst="rect">
            <a:avLst/>
          </a:prstGeom>
          <a:noFill/>
        </p:spPr>
        <p:txBody>
          <a:bodyPr wrap="square" rtlCol="0">
            <a:spAutoFit/>
          </a:bodyPr>
          <a:lstStyle/>
          <a:p>
            <a:pPr algn="just"/>
            <a:r>
              <a:rPr lang="fr-FR" sz="1400" dirty="0">
                <a:latin typeface="Open Sans" panose="020B0606030504020204" pitchFamily="34" charset="0"/>
                <a:ea typeface="Open Sans" panose="020B0606030504020204" pitchFamily="34" charset="0"/>
                <a:cs typeface="Open Sans" panose="020B0606030504020204" pitchFamily="34" charset="0"/>
              </a:rPr>
              <a:t>Lames de joie est une association loi 1901 totalement gérée par une petite équipe de bénévoles qui s’investissent sur leur temps libre pour développer et faire rayonner l’action. La seule source de revenus de l’association est les dons privés issus de particuliers, d’entreprise, </a:t>
            </a:r>
            <a:r>
              <a:rPr lang="fr-FR" sz="1400" dirty="0">
                <a:solidFill>
                  <a:srgbClr val="EA8D2F"/>
                </a:solidFill>
                <a:latin typeface="Open Sans" panose="020B0606030504020204" pitchFamily="34" charset="0"/>
                <a:ea typeface="Open Sans" panose="020B0606030504020204" pitchFamily="34" charset="0"/>
                <a:cs typeface="Open Sans" panose="020B0606030504020204" pitchFamily="34" charset="0"/>
              </a:rPr>
              <a:t>d’actions sportives </a:t>
            </a:r>
            <a:r>
              <a:rPr lang="fr-FR" sz="1400" dirty="0">
                <a:latin typeface="Open Sans" panose="020B0606030504020204" pitchFamily="34" charset="0"/>
                <a:ea typeface="Open Sans" panose="020B0606030504020204" pitchFamily="34" charset="0"/>
                <a:cs typeface="Open Sans" panose="020B0606030504020204" pitchFamily="34" charset="0"/>
              </a:rPr>
              <a:t>et culturelles…</a:t>
            </a:r>
          </a:p>
          <a:p>
            <a:pPr algn="ctr"/>
            <a:r>
              <a:rPr lang="fr-FR" dirty="0"/>
              <a:t>Courir, un droit Universel - Jean-Marc </a:t>
            </a:r>
            <a:r>
              <a:rPr lang="fr-FR" dirty="0" err="1"/>
              <a:t>Lamblin</a:t>
            </a:r>
            <a:r>
              <a:rPr lang="fr-FR" dirty="0"/>
              <a:t> - Président de l’association</a:t>
            </a:r>
          </a:p>
        </p:txBody>
      </p:sp>
      <p:sp>
        <p:nvSpPr>
          <p:cNvPr id="14" name="ZoneTexte 13">
            <a:extLst>
              <a:ext uri="{FF2B5EF4-FFF2-40B4-BE49-F238E27FC236}">
                <a16:creationId xmlns:a16="http://schemas.microsoft.com/office/drawing/2014/main" id="{EE74F335-9B5C-42F9-89B5-11F7EDD92234}"/>
              </a:ext>
            </a:extLst>
          </p:cNvPr>
          <p:cNvSpPr txBox="1"/>
          <p:nvPr/>
        </p:nvSpPr>
        <p:spPr>
          <a:xfrm>
            <a:off x="2512331" y="5791718"/>
            <a:ext cx="9410328" cy="923330"/>
          </a:xfrm>
          <a:prstGeom prst="rect">
            <a:avLst/>
          </a:prstGeom>
          <a:noFill/>
        </p:spPr>
        <p:txBody>
          <a:bodyPr wrap="square" rtlCol="0">
            <a:spAutoFit/>
          </a:bodyPr>
          <a:lstStyle/>
          <a:p>
            <a:pPr algn="just"/>
            <a:r>
              <a:rPr lang="fr-FR" dirty="0">
                <a:solidFill>
                  <a:srgbClr val="EA8D2F"/>
                </a:solidFill>
              </a:rPr>
              <a:t>Notre équipe est profondément touchée par cette association. Nous partageons les mêmes valeurs et surtout, nous pensons comme eux que « courir est un droit Universel ». Nous vous expliquons plus précisément sur nos portraits.</a:t>
            </a:r>
          </a:p>
        </p:txBody>
      </p:sp>
      <p:pic>
        <p:nvPicPr>
          <p:cNvPr id="15" name="Image 14">
            <a:extLst>
              <a:ext uri="{FF2B5EF4-FFF2-40B4-BE49-F238E27FC236}">
                <a16:creationId xmlns:a16="http://schemas.microsoft.com/office/drawing/2014/main" id="{81BDB9B6-C7D7-4647-AC76-373E084ABB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341" y="6107837"/>
            <a:ext cx="2054570" cy="487525"/>
          </a:xfrm>
          <a:prstGeom prst="rect">
            <a:avLst/>
          </a:prstGeom>
        </p:spPr>
      </p:pic>
      <p:sp>
        <p:nvSpPr>
          <p:cNvPr id="16" name="ZoneTexte 15">
            <a:extLst>
              <a:ext uri="{FF2B5EF4-FFF2-40B4-BE49-F238E27FC236}">
                <a16:creationId xmlns:a16="http://schemas.microsoft.com/office/drawing/2014/main" id="{B6195722-4F0C-4B71-9185-A32ECE223AC1}"/>
              </a:ext>
            </a:extLst>
          </p:cNvPr>
          <p:cNvSpPr txBox="1"/>
          <p:nvPr/>
        </p:nvSpPr>
        <p:spPr>
          <a:xfrm>
            <a:off x="4166589" y="4242757"/>
            <a:ext cx="4069572" cy="369332"/>
          </a:xfrm>
          <a:prstGeom prst="rect">
            <a:avLst/>
          </a:prstGeom>
          <a:noFill/>
        </p:spPr>
        <p:txBody>
          <a:bodyPr wrap="square" rtlCol="0">
            <a:spAutoFit/>
          </a:bodyPr>
          <a:lstStyle/>
          <a:p>
            <a:r>
              <a:rPr lang="fr-FR" dirty="0"/>
              <a:t>Lamesdejoie.com        Lames de joie</a:t>
            </a:r>
          </a:p>
        </p:txBody>
      </p:sp>
      <p:pic>
        <p:nvPicPr>
          <p:cNvPr id="17" name="Image 16">
            <a:extLst>
              <a:ext uri="{FF2B5EF4-FFF2-40B4-BE49-F238E27FC236}">
                <a16:creationId xmlns:a16="http://schemas.microsoft.com/office/drawing/2014/main" id="{C59AC701-5FE2-4BCC-9790-E796B220F41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23886" y="4297640"/>
            <a:ext cx="238495" cy="238495"/>
          </a:xfrm>
          <a:prstGeom prst="rect">
            <a:avLst/>
          </a:prstGeom>
        </p:spPr>
      </p:pic>
      <p:sp>
        <p:nvSpPr>
          <p:cNvPr id="18" name="Espace réservé du numéro de diapositive 17">
            <a:extLst>
              <a:ext uri="{FF2B5EF4-FFF2-40B4-BE49-F238E27FC236}">
                <a16:creationId xmlns:a16="http://schemas.microsoft.com/office/drawing/2014/main" id="{0959EC0C-4546-4953-98FC-110D2BFA3362}"/>
              </a:ext>
            </a:extLst>
          </p:cNvPr>
          <p:cNvSpPr>
            <a:spLocks noGrp="1"/>
          </p:cNvSpPr>
          <p:nvPr>
            <p:ph type="sldNum" sz="quarter" idx="12"/>
          </p:nvPr>
        </p:nvSpPr>
        <p:spPr/>
        <p:txBody>
          <a:bodyPr/>
          <a:lstStyle/>
          <a:p>
            <a:fld id="{38EC1CC4-1B10-46FD-9A00-19D03F1C9EF1}" type="slidenum">
              <a:rPr lang="fr-FR" smtClean="0">
                <a:latin typeface="Open Sans" panose="020B0606030504020204" pitchFamily="34" charset="0"/>
                <a:ea typeface="Open Sans" panose="020B0606030504020204" pitchFamily="34" charset="0"/>
                <a:cs typeface="Open Sans" panose="020B0606030504020204" pitchFamily="34" charset="0"/>
              </a:rPr>
              <a:t>5</a:t>
            </a:fld>
            <a:endParaRPr lang="fr-FR"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8170543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2DDA809-0A9C-4347-9F02-19519438E88C}"/>
              </a:ext>
            </a:extLst>
          </p:cNvPr>
          <p:cNvSpPr/>
          <p:nvPr/>
        </p:nvSpPr>
        <p:spPr>
          <a:xfrm>
            <a:off x="0" y="1"/>
            <a:ext cx="12192000" cy="816746"/>
          </a:xfrm>
          <a:prstGeom prst="rect">
            <a:avLst/>
          </a:prstGeom>
          <a:solidFill>
            <a:srgbClr val="454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rgbClr val="EA8D2F"/>
                </a:solidFill>
                <a:latin typeface="Open Sans" panose="020B0606030504020204" pitchFamily="34" charset="0"/>
                <a:ea typeface="Open Sans" panose="020B0606030504020204" pitchFamily="34" charset="0"/>
                <a:cs typeface="Open Sans" panose="020B0606030504020204" pitchFamily="34" charset="0"/>
              </a:rPr>
              <a:t>Les SOLIDMUMS, qui sont-elles ?</a:t>
            </a:r>
          </a:p>
        </p:txBody>
      </p:sp>
      <p:pic>
        <p:nvPicPr>
          <p:cNvPr id="6" name="Image 5" descr="Une image contenant table, personne, extérieur&#10;&#10;Description générée automatiquement">
            <a:extLst>
              <a:ext uri="{FF2B5EF4-FFF2-40B4-BE49-F238E27FC236}">
                <a16:creationId xmlns:a16="http://schemas.microsoft.com/office/drawing/2014/main" id="{021EB371-7341-4C95-AD4B-BE3E87F9F439}"/>
              </a:ext>
            </a:extLst>
          </p:cNvPr>
          <p:cNvPicPr>
            <a:picLocks noChangeAspect="1"/>
          </p:cNvPicPr>
          <p:nvPr/>
        </p:nvPicPr>
        <p:blipFill rotWithShape="1">
          <a:blip r:embed="rId2">
            <a:extLst>
              <a:ext uri="{28A0092B-C50C-407E-A947-70E740481C1C}">
                <a14:useLocalDpi xmlns:a14="http://schemas.microsoft.com/office/drawing/2010/main" val="0"/>
              </a:ext>
            </a:extLst>
          </a:blip>
          <a:srcRect l="36690" r="39271" b="51944"/>
          <a:stretch/>
        </p:blipFill>
        <p:spPr>
          <a:xfrm>
            <a:off x="457406" y="958975"/>
            <a:ext cx="1651359" cy="24758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Image 7" descr="Une image contenant personne, extérieur, habits, portant&#10;&#10;Description générée automatiquement">
            <a:extLst>
              <a:ext uri="{FF2B5EF4-FFF2-40B4-BE49-F238E27FC236}">
                <a16:creationId xmlns:a16="http://schemas.microsoft.com/office/drawing/2014/main" id="{3A15A19C-E6A4-468E-A04A-5CF5621D9E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406" y="3688239"/>
            <a:ext cx="1651359" cy="247924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cxnSp>
        <p:nvCxnSpPr>
          <p:cNvPr id="9" name="Connecteur droit 8">
            <a:extLst>
              <a:ext uri="{FF2B5EF4-FFF2-40B4-BE49-F238E27FC236}">
                <a16:creationId xmlns:a16="http://schemas.microsoft.com/office/drawing/2014/main" id="{57EB3AA0-CD37-44FC-A994-06FE3AF692B6}"/>
              </a:ext>
            </a:extLst>
          </p:cNvPr>
          <p:cNvCxnSpPr>
            <a:cxnSpLocks/>
          </p:cNvCxnSpPr>
          <p:nvPr/>
        </p:nvCxnSpPr>
        <p:spPr>
          <a:xfrm>
            <a:off x="2606113" y="945936"/>
            <a:ext cx="0" cy="1362924"/>
          </a:xfrm>
          <a:prstGeom prst="line">
            <a:avLst/>
          </a:prstGeom>
          <a:ln>
            <a:solidFill>
              <a:srgbClr val="EA8D2F"/>
            </a:solidFill>
          </a:ln>
        </p:spPr>
        <p:style>
          <a:lnRef idx="1">
            <a:schemeClr val="accent1"/>
          </a:lnRef>
          <a:fillRef idx="0">
            <a:schemeClr val="accent1"/>
          </a:fillRef>
          <a:effectRef idx="0">
            <a:schemeClr val="accent1"/>
          </a:effectRef>
          <a:fontRef idx="minor">
            <a:schemeClr val="tx1"/>
          </a:fontRef>
        </p:style>
      </p:cxnSp>
      <p:sp>
        <p:nvSpPr>
          <p:cNvPr id="11" name="ZoneTexte 10">
            <a:extLst>
              <a:ext uri="{FF2B5EF4-FFF2-40B4-BE49-F238E27FC236}">
                <a16:creationId xmlns:a16="http://schemas.microsoft.com/office/drawing/2014/main" id="{EAB7E899-E19D-423F-83D5-26B4C56CA090}"/>
              </a:ext>
            </a:extLst>
          </p:cNvPr>
          <p:cNvSpPr txBox="1"/>
          <p:nvPr/>
        </p:nvSpPr>
        <p:spPr>
          <a:xfrm>
            <a:off x="2867856" y="892668"/>
            <a:ext cx="9143631" cy="1877437"/>
          </a:xfrm>
          <a:prstGeom prst="rect">
            <a:avLst/>
          </a:prstGeom>
          <a:noFill/>
        </p:spPr>
        <p:txBody>
          <a:bodyPr wrap="square">
            <a:spAutoFit/>
          </a:bodyPr>
          <a:lstStyle/>
          <a:p>
            <a:r>
              <a:rPr lang="fr-FR" sz="1100" dirty="0" err="1">
                <a:solidFill>
                  <a:srgbClr val="EA8D2F"/>
                </a:solidFill>
                <a:latin typeface="Open Sans" panose="020B0606030504020204" pitchFamily="34" charset="0"/>
                <a:ea typeface="Open Sans" panose="020B0606030504020204" pitchFamily="34" charset="0"/>
                <a:cs typeface="Open Sans" panose="020B0606030504020204" pitchFamily="34" charset="0"/>
              </a:rPr>
              <a:t>Caren</a:t>
            </a:r>
            <a:r>
              <a:rPr lang="fr-FR" sz="1100" dirty="0">
                <a:solidFill>
                  <a:srgbClr val="EA8D2F"/>
                </a:solidFill>
                <a:latin typeface="Open Sans" panose="020B0606030504020204" pitchFamily="34" charset="0"/>
                <a:ea typeface="Open Sans" panose="020B0606030504020204" pitchFamily="34" charset="0"/>
                <a:cs typeface="Open Sans" panose="020B0606030504020204" pitchFamily="34" charset="0"/>
              </a:rPr>
              <a:t>-Laure, </a:t>
            </a:r>
            <a:r>
              <a:rPr lang="fr-FR" sz="1050" dirty="0">
                <a:solidFill>
                  <a:srgbClr val="454131"/>
                </a:solidFill>
                <a:latin typeface="Open Sans" panose="020B0606030504020204" pitchFamily="34" charset="0"/>
                <a:ea typeface="Open Sans" panose="020B0606030504020204" pitchFamily="34" charset="0"/>
                <a:cs typeface="Open Sans" panose="020B0606030504020204" pitchFamily="34" charset="0"/>
              </a:rPr>
              <a:t>34 ans, Professeur des Ecoles, maman de 2 garçons (3 ans et 2 mois).</a:t>
            </a:r>
          </a:p>
          <a:p>
            <a:endParaRPr lang="fr-FR" sz="1050" dirty="0">
              <a:solidFill>
                <a:srgbClr val="454131"/>
              </a:solidFill>
              <a:latin typeface="Open Sans" panose="020B0606030504020204" pitchFamily="34" charset="0"/>
              <a:ea typeface="Open Sans" panose="020B0606030504020204" pitchFamily="34" charset="0"/>
              <a:cs typeface="Open Sans" panose="020B0606030504020204" pitchFamily="34" charset="0"/>
            </a:endParaRPr>
          </a:p>
          <a:p>
            <a:pPr algn="just"/>
            <a:r>
              <a:rPr lang="fr-FR" sz="1050" dirty="0">
                <a:solidFill>
                  <a:srgbClr val="454131"/>
                </a:solidFill>
                <a:latin typeface="Open Sans" panose="020B0606030504020204" pitchFamily="34" charset="0"/>
                <a:ea typeface="Open Sans" panose="020B0606030504020204" pitchFamily="34" charset="0"/>
                <a:cs typeface="Open Sans" panose="020B0606030504020204" pitchFamily="34" charset="0"/>
              </a:rPr>
              <a:t>Sportive depuis mon plus jeune âge, j’ai eu la chance de pratiquer diverses activités physiques : patinage artistique, ski, snowboard, tennis, handball, roller, athlétisme (cross, piste, route), triathlon, rugby… En plus du sport, j’aime voyager, partir à l’aventure et je suis toujours partante pour découvrir de nouvelles choses. J’aime partager tout cela avec ma famille et mes amis. Le RAID AMAZONES est pour moi une aventure rêvée qui réunit tout ce que j’aime : un défi sportif ainsi qu’une aventure humaine pleine de rencontres et de découvertes. De formation sport adapté, j’ai eu l’occasion de participer en tant que bénévole à divers événements dans le handisport et le sport adapté (championnats de France Handisport d’athlétisme en salle, championnats </a:t>
            </a:r>
            <a:r>
              <a:rPr lang="fr-FR" sz="1050" dirty="0" err="1">
                <a:solidFill>
                  <a:srgbClr val="454131"/>
                </a:solidFill>
                <a:latin typeface="Open Sans" panose="020B0606030504020204" pitchFamily="34" charset="0"/>
                <a:ea typeface="Open Sans" panose="020B0606030504020204" pitchFamily="34" charset="0"/>
                <a:cs typeface="Open Sans" panose="020B0606030504020204" pitchFamily="34" charset="0"/>
              </a:rPr>
              <a:t>Lifa</a:t>
            </a:r>
            <a:r>
              <a:rPr lang="fr-FR" sz="1050" dirty="0">
                <a:solidFill>
                  <a:srgbClr val="454131"/>
                </a:solidFill>
                <a:latin typeface="Open Sans" panose="020B0606030504020204" pitchFamily="34" charset="0"/>
                <a:ea typeface="Open Sans" panose="020B0606030504020204" pitchFamily="34" charset="0"/>
                <a:cs typeface="Open Sans" panose="020B0606030504020204" pitchFamily="34" charset="0"/>
              </a:rPr>
              <a:t> de sport adapté, spécial </a:t>
            </a:r>
            <a:r>
              <a:rPr lang="fr-FR" sz="1050" dirty="0" err="1">
                <a:solidFill>
                  <a:srgbClr val="454131"/>
                </a:solidFill>
                <a:latin typeface="Open Sans" panose="020B0606030504020204" pitchFamily="34" charset="0"/>
                <a:ea typeface="Open Sans" panose="020B0606030504020204" pitchFamily="34" charset="0"/>
                <a:cs typeface="Open Sans" panose="020B0606030504020204" pitchFamily="34" charset="0"/>
              </a:rPr>
              <a:t>olympic’s</a:t>
            </a:r>
            <a:r>
              <a:rPr lang="fr-FR" sz="1050" dirty="0">
                <a:solidFill>
                  <a:srgbClr val="454131"/>
                </a:solidFill>
                <a:latin typeface="Open Sans" panose="020B0606030504020204" pitchFamily="34" charset="0"/>
                <a:ea typeface="Open Sans" panose="020B0606030504020204" pitchFamily="34" charset="0"/>
                <a:cs typeface="Open Sans" panose="020B0606030504020204" pitchFamily="34" charset="0"/>
              </a:rPr>
              <a:t>…). J’ai aussi, par le passé, créé dans mon club d’athlétisme une section sport adapté que j’ai coaché 10 ans. Ainsi courir pour Lames de joie me parait comme une évidence.</a:t>
            </a:r>
          </a:p>
          <a:p>
            <a:endParaRPr lang="fr-FR" sz="1050" dirty="0">
              <a:latin typeface="Open Sans" panose="020B0606030504020204" pitchFamily="34" charset="0"/>
              <a:ea typeface="Open Sans" panose="020B0606030504020204" pitchFamily="34" charset="0"/>
              <a:cs typeface="Open Sans" panose="020B0606030504020204" pitchFamily="34" charset="0"/>
            </a:endParaRPr>
          </a:p>
          <a:p>
            <a:r>
              <a:rPr lang="fr-FR" sz="1050" dirty="0" err="1">
                <a:latin typeface="Open Sans" panose="020B0606030504020204" pitchFamily="34" charset="0"/>
                <a:ea typeface="Open Sans" panose="020B0606030504020204" pitchFamily="34" charset="0"/>
                <a:cs typeface="Open Sans" panose="020B0606030504020204" pitchFamily="34" charset="0"/>
              </a:rPr>
              <a:t>fgdfgsdfgsdfg</a:t>
            </a:r>
            <a:endParaRPr lang="fr-FR" sz="1050" dirty="0"/>
          </a:p>
        </p:txBody>
      </p:sp>
      <p:sp>
        <p:nvSpPr>
          <p:cNvPr id="13" name="ZoneTexte 12">
            <a:extLst>
              <a:ext uri="{FF2B5EF4-FFF2-40B4-BE49-F238E27FC236}">
                <a16:creationId xmlns:a16="http://schemas.microsoft.com/office/drawing/2014/main" id="{2E2EF611-A16A-4731-B432-7FDFF537B012}"/>
              </a:ext>
            </a:extLst>
          </p:cNvPr>
          <p:cNvSpPr txBox="1"/>
          <p:nvPr/>
        </p:nvSpPr>
        <p:spPr>
          <a:xfrm>
            <a:off x="2844996" y="3658987"/>
            <a:ext cx="9166487" cy="1415772"/>
          </a:xfrm>
          <a:prstGeom prst="rect">
            <a:avLst/>
          </a:prstGeom>
          <a:noFill/>
        </p:spPr>
        <p:txBody>
          <a:bodyPr wrap="square">
            <a:spAutoFit/>
          </a:bodyPr>
          <a:lstStyle/>
          <a:p>
            <a:r>
              <a:rPr lang="fr-FR" sz="1100" dirty="0">
                <a:solidFill>
                  <a:srgbClr val="EA8D2F"/>
                </a:solidFill>
                <a:latin typeface="Open Sans" panose="020B0606030504020204" pitchFamily="34" charset="0"/>
                <a:ea typeface="Open Sans" panose="020B0606030504020204" pitchFamily="34" charset="0"/>
                <a:cs typeface="Open Sans" panose="020B0606030504020204" pitchFamily="34" charset="0"/>
              </a:rPr>
              <a:t>Marie-Noëlle, </a:t>
            </a:r>
            <a:r>
              <a:rPr lang="fr-FR" sz="1050" dirty="0">
                <a:latin typeface="Open Sans" panose="020B0606030504020204" pitchFamily="34" charset="0"/>
                <a:ea typeface="Open Sans" panose="020B0606030504020204" pitchFamily="34" charset="0"/>
                <a:cs typeface="Open Sans" panose="020B0606030504020204" pitchFamily="34" charset="0"/>
              </a:rPr>
              <a:t>43 ans, Chargée de Marketing, maman de 2 garçons (17 ans et 11 ans).</a:t>
            </a:r>
          </a:p>
          <a:p>
            <a:endParaRPr lang="fr-FR" sz="1050" dirty="0">
              <a:latin typeface="Open Sans" panose="020B0606030504020204" pitchFamily="34" charset="0"/>
              <a:ea typeface="Open Sans" panose="020B0606030504020204" pitchFamily="34" charset="0"/>
              <a:cs typeface="Open Sans" panose="020B0606030504020204" pitchFamily="34" charset="0"/>
            </a:endParaRPr>
          </a:p>
          <a:p>
            <a:pPr algn="just"/>
            <a:r>
              <a:rPr lang="fr-FR" sz="1050" dirty="0">
                <a:latin typeface="Open Sans" panose="020B0606030504020204" pitchFamily="34" charset="0"/>
                <a:ea typeface="Open Sans" panose="020B0606030504020204" pitchFamily="34" charset="0"/>
                <a:cs typeface="Open Sans" panose="020B0606030504020204" pitchFamily="34" charset="0"/>
              </a:rPr>
              <a:t>Sportive depuis toujours, j’aime l’aventure, les défis, le dépassement de soi. Je me suis mise au triathlon petit à petit après un accident de moto qui m’a stoppé plusieurs années. Le RAID AMAZONES est un rêve depuis très longtemps, un défi sportif, une aventure humaine comme je les aime. S’investir pour les habitants de la région du Rocher du Lion au </a:t>
            </a:r>
            <a:r>
              <a:rPr lang="fr-FR" sz="1050" dirty="0" err="1">
                <a:latin typeface="Open Sans" panose="020B0606030504020204" pitchFamily="34" charset="0"/>
                <a:ea typeface="Open Sans" panose="020B0606030504020204" pitchFamily="34" charset="0"/>
                <a:cs typeface="Open Sans" panose="020B0606030504020204" pitchFamily="34" charset="0"/>
              </a:rPr>
              <a:t>Sri-Lanka</a:t>
            </a:r>
            <a:r>
              <a:rPr lang="fr-FR" sz="1050" dirty="0">
                <a:latin typeface="Open Sans" panose="020B0606030504020204" pitchFamily="34" charset="0"/>
                <a:ea typeface="Open Sans" panose="020B0606030504020204" pitchFamily="34" charset="0"/>
                <a:cs typeface="Open Sans" panose="020B0606030504020204" pitchFamily="34" charset="0"/>
              </a:rPr>
              <a:t> mais aussi pour nos partenaires. Courir pour Lames de joie qui me file la chair de poule quand je vois le sourire des enfants équipés de ces supers lames. Aujourd’hui cette aventure prend tout son sens pour prouver que même si l’on vous dit « vous ne ferez plus jamais de sport comme avant » : qu’</a:t>
            </a:r>
            <a:r>
              <a:rPr lang="fr-FR" sz="1050" dirty="0" err="1">
                <a:latin typeface="Open Sans" panose="020B0606030504020204" pitchFamily="34" charset="0"/>
                <a:ea typeface="Open Sans" panose="020B0606030504020204" pitchFamily="34" charset="0"/>
                <a:cs typeface="Open Sans" panose="020B0606030504020204" pitchFamily="34" charset="0"/>
              </a:rPr>
              <a:t>everything</a:t>
            </a:r>
            <a:r>
              <a:rPr lang="fr-FR" sz="1050" dirty="0">
                <a:latin typeface="Open Sans" panose="020B0606030504020204" pitchFamily="34" charset="0"/>
                <a:ea typeface="Open Sans" panose="020B0606030504020204" pitchFamily="34" charset="0"/>
                <a:cs typeface="Open Sans" panose="020B0606030504020204" pitchFamily="34" charset="0"/>
              </a:rPr>
              <a:t> </a:t>
            </a:r>
            <a:r>
              <a:rPr lang="fr-FR" sz="1050" dirty="0" err="1">
                <a:latin typeface="Open Sans" panose="020B0606030504020204" pitchFamily="34" charset="0"/>
                <a:ea typeface="Open Sans" panose="020B0606030504020204" pitchFamily="34" charset="0"/>
                <a:cs typeface="Open Sans" panose="020B0606030504020204" pitchFamily="34" charset="0"/>
              </a:rPr>
              <a:t>is</a:t>
            </a:r>
            <a:r>
              <a:rPr lang="fr-FR" sz="1050" dirty="0">
                <a:latin typeface="Open Sans" panose="020B0606030504020204" pitchFamily="34" charset="0"/>
                <a:ea typeface="Open Sans" panose="020B0606030504020204" pitchFamily="34" charset="0"/>
                <a:cs typeface="Open Sans" panose="020B0606030504020204" pitchFamily="34" charset="0"/>
              </a:rPr>
              <a:t> possible ! J’ai eu malgré tout beaucoup de chance par rapport à d’autres accidentés, pour moi l’association Lames de joie est une évidence.</a:t>
            </a:r>
            <a:endParaRPr lang="fr-FR" sz="1200" dirty="0"/>
          </a:p>
        </p:txBody>
      </p:sp>
      <p:cxnSp>
        <p:nvCxnSpPr>
          <p:cNvPr id="15" name="Connecteur droit 14">
            <a:extLst>
              <a:ext uri="{FF2B5EF4-FFF2-40B4-BE49-F238E27FC236}">
                <a16:creationId xmlns:a16="http://schemas.microsoft.com/office/drawing/2014/main" id="{818123D8-8C17-4EAE-9112-12B14A929580}"/>
              </a:ext>
            </a:extLst>
          </p:cNvPr>
          <p:cNvCxnSpPr>
            <a:cxnSpLocks/>
          </p:cNvCxnSpPr>
          <p:nvPr/>
        </p:nvCxnSpPr>
        <p:spPr>
          <a:xfrm>
            <a:off x="2606113" y="3638978"/>
            <a:ext cx="0" cy="1413082"/>
          </a:xfrm>
          <a:prstGeom prst="line">
            <a:avLst/>
          </a:prstGeom>
          <a:ln>
            <a:solidFill>
              <a:srgbClr val="EA8D2F"/>
            </a:solidFill>
          </a:ln>
        </p:spPr>
        <p:style>
          <a:lnRef idx="1">
            <a:schemeClr val="accent1"/>
          </a:lnRef>
          <a:fillRef idx="0">
            <a:schemeClr val="accent1"/>
          </a:fillRef>
          <a:effectRef idx="0">
            <a:schemeClr val="accent1"/>
          </a:effectRef>
          <a:fontRef idx="minor">
            <a:schemeClr val="tx1"/>
          </a:fontRef>
        </p:style>
      </p:cxnSp>
      <p:sp>
        <p:nvSpPr>
          <p:cNvPr id="18" name="ZoneTexte 17">
            <a:extLst>
              <a:ext uri="{FF2B5EF4-FFF2-40B4-BE49-F238E27FC236}">
                <a16:creationId xmlns:a16="http://schemas.microsoft.com/office/drawing/2014/main" id="{EB67BF62-5365-49E3-B4C9-4DF1BFC22D7D}"/>
              </a:ext>
            </a:extLst>
          </p:cNvPr>
          <p:cNvSpPr txBox="1"/>
          <p:nvPr/>
        </p:nvSpPr>
        <p:spPr>
          <a:xfrm>
            <a:off x="2867857" y="6251231"/>
            <a:ext cx="9065380" cy="430887"/>
          </a:xfrm>
          <a:prstGeom prst="rect">
            <a:avLst/>
          </a:prstGeom>
          <a:noFill/>
        </p:spPr>
        <p:txBody>
          <a:bodyPr wrap="square">
            <a:spAutoFit/>
          </a:bodyPr>
          <a:lstStyle/>
          <a:p>
            <a:pPr algn="ctr"/>
            <a:r>
              <a:rPr lang="fr-FR" sz="1100" dirty="0">
                <a:latin typeface="Open Sans" panose="020B0606030504020204" pitchFamily="34" charset="0"/>
                <a:ea typeface="Open Sans" panose="020B0606030504020204" pitchFamily="34" charset="0"/>
                <a:cs typeface="Open Sans" panose="020B0606030504020204" pitchFamily="34" charset="0"/>
              </a:rPr>
              <a:t>Amies dans la vie, nous pratiquons le même sport et aimons nous retrouver autour d’un verre, rigoler, rêver de voyage et projets sportifs. Certains nous trouvent un peu hyperactives mais c’est juste qu’on aime la vie </a:t>
            </a:r>
            <a:r>
              <a:rPr lang="fr-FR" sz="1100" dirty="0">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a:t>
            </a:r>
            <a:endParaRPr lang="fr-FR" sz="1100" dirty="0"/>
          </a:p>
        </p:txBody>
      </p:sp>
      <p:grpSp>
        <p:nvGrpSpPr>
          <p:cNvPr id="37" name="Groupe 36">
            <a:extLst>
              <a:ext uri="{FF2B5EF4-FFF2-40B4-BE49-F238E27FC236}">
                <a16:creationId xmlns:a16="http://schemas.microsoft.com/office/drawing/2014/main" id="{7B210D3B-C8CC-494A-B401-D5634DEE210C}"/>
              </a:ext>
            </a:extLst>
          </p:cNvPr>
          <p:cNvGrpSpPr/>
          <p:nvPr/>
        </p:nvGrpSpPr>
        <p:grpSpPr>
          <a:xfrm>
            <a:off x="2224175" y="5131744"/>
            <a:ext cx="9709062" cy="1098958"/>
            <a:chOff x="2285135" y="2749144"/>
            <a:chExt cx="9709062" cy="1098958"/>
          </a:xfrm>
        </p:grpSpPr>
        <p:pic>
          <p:nvPicPr>
            <p:cNvPr id="20" name="Image 19" descr="Une image contenant extérieur, montagne, personne&#10;&#10;Description générée automatiquement">
              <a:extLst>
                <a:ext uri="{FF2B5EF4-FFF2-40B4-BE49-F238E27FC236}">
                  <a16:creationId xmlns:a16="http://schemas.microsoft.com/office/drawing/2014/main" id="{88F0C855-0393-4411-98AA-8F1AF467922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00925" y="2755942"/>
              <a:ext cx="1170212" cy="1092160"/>
            </a:xfrm>
            <a:prstGeom prst="rect">
              <a:avLst/>
            </a:prstGeom>
          </p:spPr>
        </p:pic>
        <p:pic>
          <p:nvPicPr>
            <p:cNvPr id="22" name="Image 21" descr="Une image contenant extérieur, personne, ciel, terrain&#10;&#10;Description générée automatiquement">
              <a:extLst>
                <a:ext uri="{FF2B5EF4-FFF2-40B4-BE49-F238E27FC236}">
                  <a16:creationId xmlns:a16="http://schemas.microsoft.com/office/drawing/2014/main" id="{36BBC0E4-BD0A-478A-9518-B46C91EF19DB}"/>
                </a:ext>
              </a:extLst>
            </p:cNvPr>
            <p:cNvPicPr>
              <a:picLocks noChangeAspect="1"/>
            </p:cNvPicPr>
            <p:nvPr/>
          </p:nvPicPr>
          <p:blipFill rotWithShape="1">
            <a:blip r:embed="rId5">
              <a:extLst>
                <a:ext uri="{28A0092B-C50C-407E-A947-70E740481C1C}">
                  <a14:useLocalDpi xmlns:a14="http://schemas.microsoft.com/office/drawing/2010/main" val="0"/>
                </a:ext>
              </a:extLst>
            </a:blip>
            <a:srcRect l="17547" t="16146" r="29485" b="30887"/>
            <a:stretch/>
          </p:blipFill>
          <p:spPr>
            <a:xfrm>
              <a:off x="8618075" y="2763765"/>
              <a:ext cx="1084336" cy="1084336"/>
            </a:xfrm>
            <a:prstGeom prst="rect">
              <a:avLst/>
            </a:prstGeom>
          </p:spPr>
        </p:pic>
        <p:pic>
          <p:nvPicPr>
            <p:cNvPr id="24" name="Image 23" descr="Une image contenant herbe, tir à l’arc, extérieur, sport&#10;&#10;Description générée automatiquement">
              <a:extLst>
                <a:ext uri="{FF2B5EF4-FFF2-40B4-BE49-F238E27FC236}">
                  <a16:creationId xmlns:a16="http://schemas.microsoft.com/office/drawing/2014/main" id="{D91D40E2-69F4-4349-A01A-810DF7B86D0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33739" y="2755941"/>
              <a:ext cx="1084336" cy="1084336"/>
            </a:xfrm>
            <a:prstGeom prst="rect">
              <a:avLst/>
            </a:prstGeom>
          </p:spPr>
        </p:pic>
        <p:pic>
          <p:nvPicPr>
            <p:cNvPr id="26" name="Image 25" descr="Une image contenant eau, extérieur, surf, sport&#10;&#10;Description générée automatiquement">
              <a:extLst>
                <a:ext uri="{FF2B5EF4-FFF2-40B4-BE49-F238E27FC236}">
                  <a16:creationId xmlns:a16="http://schemas.microsoft.com/office/drawing/2014/main" id="{CD526301-742C-49CA-AD6E-AB9C9CC019AE}"/>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44075" t="36375" r="35477" b="31392"/>
            <a:stretch/>
          </p:blipFill>
          <p:spPr>
            <a:xfrm>
              <a:off x="6488222" y="2758071"/>
              <a:ext cx="1037496" cy="1090029"/>
            </a:xfrm>
            <a:prstGeom prst="rect">
              <a:avLst/>
            </a:prstGeom>
          </p:spPr>
        </p:pic>
        <p:pic>
          <p:nvPicPr>
            <p:cNvPr id="28" name="Image 27" descr="Une image contenant extérieur, ciel, herbe, vélo&#10;&#10;Description générée automatiquement">
              <a:extLst>
                <a:ext uri="{FF2B5EF4-FFF2-40B4-BE49-F238E27FC236}">
                  <a16:creationId xmlns:a16="http://schemas.microsoft.com/office/drawing/2014/main" id="{2B5AEC14-3274-401D-8C18-49E801F05414}"/>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3123" t="32751" r="42104" b="3301"/>
            <a:stretch/>
          </p:blipFill>
          <p:spPr>
            <a:xfrm>
              <a:off x="5468042" y="2749144"/>
              <a:ext cx="1016692" cy="1089077"/>
            </a:xfrm>
            <a:prstGeom prst="rect">
              <a:avLst/>
            </a:prstGeom>
          </p:spPr>
        </p:pic>
        <p:pic>
          <p:nvPicPr>
            <p:cNvPr id="30" name="Image 29" descr="Une image contenant neige, extérieur, skiant, personne&#10;&#10;Description générée automatiquement">
              <a:extLst>
                <a:ext uri="{FF2B5EF4-FFF2-40B4-BE49-F238E27FC236}">
                  <a16:creationId xmlns:a16="http://schemas.microsoft.com/office/drawing/2014/main" id="{6FE112C5-893D-4498-87B3-3935EA80A46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311197" y="2753607"/>
              <a:ext cx="1075918" cy="1075918"/>
            </a:xfrm>
            <a:prstGeom prst="rect">
              <a:avLst/>
            </a:prstGeom>
          </p:spPr>
        </p:pic>
        <p:pic>
          <p:nvPicPr>
            <p:cNvPr id="32" name="Image 31" descr="Une image contenant arbre, personne, extérieur, garçon&#10;&#10;Description générée automatiquement">
              <a:extLst>
                <a:ext uri="{FF2B5EF4-FFF2-40B4-BE49-F238E27FC236}">
                  <a16:creationId xmlns:a16="http://schemas.microsoft.com/office/drawing/2014/main" id="{5BBEDB25-AB85-4498-870F-5CE4D8CA85D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394735" y="2749144"/>
              <a:ext cx="1075918" cy="1075918"/>
            </a:xfrm>
            <a:prstGeom prst="rect">
              <a:avLst/>
            </a:prstGeom>
          </p:spPr>
        </p:pic>
        <p:pic>
          <p:nvPicPr>
            <p:cNvPr id="34" name="Image 33" descr="Une image contenant eau, extérieur, ciel, personne&#10;&#10;Description générée automatiquement">
              <a:extLst>
                <a:ext uri="{FF2B5EF4-FFF2-40B4-BE49-F238E27FC236}">
                  <a16:creationId xmlns:a16="http://schemas.microsoft.com/office/drawing/2014/main" id="{C969742B-166D-40A2-A04B-852D1BB79D69}"/>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6395" t="16958" r="39435" b="7832"/>
            <a:stretch/>
          </p:blipFill>
          <p:spPr>
            <a:xfrm>
              <a:off x="2285135" y="2758071"/>
              <a:ext cx="1024687" cy="1066991"/>
            </a:xfrm>
            <a:prstGeom prst="rect">
              <a:avLst/>
            </a:prstGeom>
          </p:spPr>
        </p:pic>
        <p:pic>
          <p:nvPicPr>
            <p:cNvPr id="36" name="Image 35" descr="Une image contenant montagne, extérieur, poste&#10;&#10;Description générée automatiquement">
              <a:extLst>
                <a:ext uri="{FF2B5EF4-FFF2-40B4-BE49-F238E27FC236}">
                  <a16:creationId xmlns:a16="http://schemas.microsoft.com/office/drawing/2014/main" id="{DE4AB5F9-70AD-4CF6-BFFE-93453F2C0D82}"/>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5276" r="20440" b="2116"/>
            <a:stretch/>
          </p:blipFill>
          <p:spPr>
            <a:xfrm>
              <a:off x="10882379" y="2749144"/>
              <a:ext cx="1111818" cy="1098780"/>
            </a:xfrm>
            <a:prstGeom prst="rect">
              <a:avLst/>
            </a:prstGeom>
          </p:spPr>
        </p:pic>
      </p:grpSp>
      <p:grpSp>
        <p:nvGrpSpPr>
          <p:cNvPr id="61" name="Groupe 60">
            <a:extLst>
              <a:ext uri="{FF2B5EF4-FFF2-40B4-BE49-F238E27FC236}">
                <a16:creationId xmlns:a16="http://schemas.microsoft.com/office/drawing/2014/main" id="{06D98BBA-AEA4-4598-941F-B1DC3F7B63F0}"/>
              </a:ext>
            </a:extLst>
          </p:cNvPr>
          <p:cNvGrpSpPr/>
          <p:nvPr/>
        </p:nvGrpSpPr>
        <p:grpSpPr>
          <a:xfrm>
            <a:off x="2224175" y="2423422"/>
            <a:ext cx="9686202" cy="1068306"/>
            <a:chOff x="2224175" y="2423422"/>
            <a:chExt cx="9686202" cy="1068306"/>
          </a:xfrm>
        </p:grpSpPr>
        <p:pic>
          <p:nvPicPr>
            <p:cNvPr id="40" name="Image 39" descr="Une image contenant extérieur, personne, montagne, roche&#10;&#10;Description générée automatiquement">
              <a:extLst>
                <a:ext uri="{FF2B5EF4-FFF2-40B4-BE49-F238E27FC236}">
                  <a16:creationId xmlns:a16="http://schemas.microsoft.com/office/drawing/2014/main" id="{D6543226-DC47-4FD8-A154-81567F1E5BEB}"/>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t="16539" r="17948" b="17740"/>
            <a:stretch/>
          </p:blipFill>
          <p:spPr>
            <a:xfrm>
              <a:off x="2224175" y="2424737"/>
              <a:ext cx="999095" cy="1066991"/>
            </a:xfrm>
            <a:prstGeom prst="rect">
              <a:avLst/>
            </a:prstGeom>
          </p:spPr>
        </p:pic>
        <p:pic>
          <p:nvPicPr>
            <p:cNvPr id="42" name="Image 41" descr="Une image contenant personne, extérieur&#10;&#10;Description générée automatiquement">
              <a:extLst>
                <a:ext uri="{FF2B5EF4-FFF2-40B4-BE49-F238E27FC236}">
                  <a16:creationId xmlns:a16="http://schemas.microsoft.com/office/drawing/2014/main" id="{47A208A7-2129-4BEA-8455-DEDB203F3938}"/>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l="24757" t="6845" r="17135" b="3811"/>
            <a:stretch/>
          </p:blipFill>
          <p:spPr>
            <a:xfrm>
              <a:off x="3223270" y="2424737"/>
              <a:ext cx="1041614" cy="1066991"/>
            </a:xfrm>
            <a:prstGeom prst="rect">
              <a:avLst/>
            </a:prstGeom>
          </p:spPr>
        </p:pic>
        <p:pic>
          <p:nvPicPr>
            <p:cNvPr id="44" name="Image 43" descr="Une image contenant terrain, extérieur, herbe, personne&#10;&#10;Description générée automatiquement">
              <a:extLst>
                <a:ext uri="{FF2B5EF4-FFF2-40B4-BE49-F238E27FC236}">
                  <a16:creationId xmlns:a16="http://schemas.microsoft.com/office/drawing/2014/main" id="{EE455B3A-9A05-48CE-AE8E-09FFC45C63E1}"/>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t="13339" r="2099" b="15812"/>
            <a:stretch/>
          </p:blipFill>
          <p:spPr>
            <a:xfrm>
              <a:off x="4271833" y="2424736"/>
              <a:ext cx="995222" cy="1066991"/>
            </a:xfrm>
            <a:prstGeom prst="rect">
              <a:avLst/>
            </a:prstGeom>
          </p:spPr>
        </p:pic>
        <p:pic>
          <p:nvPicPr>
            <p:cNvPr id="46" name="Image 45" descr="Une image contenant texte, arbre, extérieur, herbe&#10;&#10;Description générée automatiquement">
              <a:extLst>
                <a:ext uri="{FF2B5EF4-FFF2-40B4-BE49-F238E27FC236}">
                  <a16:creationId xmlns:a16="http://schemas.microsoft.com/office/drawing/2014/main" id="{A97ECF90-D6A2-47E8-B298-852A12278FBA}"/>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3956" t="22463" r="16648" b="13697"/>
            <a:stretch/>
          </p:blipFill>
          <p:spPr>
            <a:xfrm>
              <a:off x="5274676" y="2424736"/>
              <a:ext cx="995222" cy="1066991"/>
            </a:xfrm>
            <a:prstGeom prst="rect">
              <a:avLst/>
            </a:prstGeom>
          </p:spPr>
        </p:pic>
        <p:pic>
          <p:nvPicPr>
            <p:cNvPr id="48" name="Image 47" descr="Une image contenant arbre, extérieur, personne, patinage&#10;&#10;Description générée automatiquement">
              <a:extLst>
                <a:ext uri="{FF2B5EF4-FFF2-40B4-BE49-F238E27FC236}">
                  <a16:creationId xmlns:a16="http://schemas.microsoft.com/office/drawing/2014/main" id="{CB82F7EB-5DE6-4D26-B75B-32AFEC673ACB}"/>
                </a:ext>
              </a:extLst>
            </p:cNvPr>
            <p:cNvPicPr>
              <a:picLocks noChangeAspect="1"/>
            </p:cNvPicPr>
            <p:nvPr/>
          </p:nvPicPr>
          <p:blipFill rotWithShape="1">
            <a:blip r:embed="rId17" cstate="print">
              <a:extLst>
                <a:ext uri="{28A0092B-C50C-407E-A947-70E740481C1C}">
                  <a14:useLocalDpi xmlns:a14="http://schemas.microsoft.com/office/drawing/2010/main" val="0"/>
                </a:ext>
              </a:extLst>
            </a:blip>
            <a:srcRect t="25961" r="10557" b="20555"/>
            <a:stretch/>
          </p:blipFill>
          <p:spPr>
            <a:xfrm>
              <a:off x="6277518" y="2424736"/>
              <a:ext cx="843404" cy="1066991"/>
            </a:xfrm>
            <a:prstGeom prst="rect">
              <a:avLst/>
            </a:prstGeom>
          </p:spPr>
        </p:pic>
        <p:pic>
          <p:nvPicPr>
            <p:cNvPr id="50" name="Image 49" descr="Une image contenant arbre, extérieur, ciel, personne&#10;&#10;Description générée automatiquement">
              <a:extLst>
                <a:ext uri="{FF2B5EF4-FFF2-40B4-BE49-F238E27FC236}">
                  <a16:creationId xmlns:a16="http://schemas.microsoft.com/office/drawing/2014/main" id="{A1FF645E-2257-41CE-BE82-FA0BA4FFBE76}"/>
                </a:ext>
              </a:extLst>
            </p:cNvPr>
            <p:cNvPicPr>
              <a:picLocks noChangeAspect="1"/>
            </p:cNvPicPr>
            <p:nvPr/>
          </p:nvPicPr>
          <p:blipFill rotWithShape="1">
            <a:blip r:embed="rId18" cstate="print">
              <a:extLst>
                <a:ext uri="{28A0092B-C50C-407E-A947-70E740481C1C}">
                  <a14:useLocalDpi xmlns:a14="http://schemas.microsoft.com/office/drawing/2010/main" val="0"/>
                </a:ext>
              </a:extLst>
            </a:blip>
            <a:srcRect l="41703" t="39180" r="13408" b="26334"/>
            <a:stretch/>
          </p:blipFill>
          <p:spPr>
            <a:xfrm>
              <a:off x="7128542" y="2423422"/>
              <a:ext cx="1041618" cy="1066991"/>
            </a:xfrm>
            <a:prstGeom prst="rect">
              <a:avLst/>
            </a:prstGeom>
          </p:spPr>
        </p:pic>
        <p:pic>
          <p:nvPicPr>
            <p:cNvPr id="52" name="Image 51" descr="Une image contenant neige, extérieur, skiant, montagne&#10;&#10;Description générée automatiquement">
              <a:extLst>
                <a:ext uri="{FF2B5EF4-FFF2-40B4-BE49-F238E27FC236}">
                  <a16:creationId xmlns:a16="http://schemas.microsoft.com/office/drawing/2014/main" id="{BFEE3CA5-A591-480F-BD87-5E6CAF94BC8B}"/>
                </a:ext>
              </a:extLst>
            </p:cNvPr>
            <p:cNvPicPr>
              <a:picLocks noChangeAspect="1"/>
            </p:cNvPicPr>
            <p:nvPr/>
          </p:nvPicPr>
          <p:blipFill rotWithShape="1">
            <a:blip r:embed="rId19">
              <a:extLst>
                <a:ext uri="{28A0092B-C50C-407E-A947-70E740481C1C}">
                  <a14:useLocalDpi xmlns:a14="http://schemas.microsoft.com/office/drawing/2010/main" val="0"/>
                </a:ext>
              </a:extLst>
            </a:blip>
            <a:srcRect l="35757" t="50000" r="28166" b="451"/>
            <a:stretch/>
          </p:blipFill>
          <p:spPr>
            <a:xfrm>
              <a:off x="8177203" y="2424735"/>
              <a:ext cx="1041618" cy="1066991"/>
            </a:xfrm>
            <a:prstGeom prst="rect">
              <a:avLst/>
            </a:prstGeom>
          </p:spPr>
        </p:pic>
        <p:pic>
          <p:nvPicPr>
            <p:cNvPr id="54" name="Image 53" descr="Une image contenant extérieur, arbre, personne, herbe&#10;&#10;Description générée automatiquement">
              <a:extLst>
                <a:ext uri="{FF2B5EF4-FFF2-40B4-BE49-F238E27FC236}">
                  <a16:creationId xmlns:a16="http://schemas.microsoft.com/office/drawing/2014/main" id="{6A09A3F6-99D0-46CE-8481-4B9C5F4254DF}"/>
                </a:ext>
              </a:extLst>
            </p:cNvPr>
            <p:cNvPicPr>
              <a:picLocks noChangeAspect="1"/>
            </p:cNvPicPr>
            <p:nvPr/>
          </p:nvPicPr>
          <p:blipFill rotWithShape="1">
            <a:blip r:embed="rId20" cstate="print">
              <a:extLst>
                <a:ext uri="{28A0092B-C50C-407E-A947-70E740481C1C}">
                  <a14:useLocalDpi xmlns:a14="http://schemas.microsoft.com/office/drawing/2010/main" val="0"/>
                </a:ext>
              </a:extLst>
            </a:blip>
            <a:srcRect t="6298" b="6920"/>
            <a:stretch/>
          </p:blipFill>
          <p:spPr>
            <a:xfrm>
              <a:off x="9229115" y="2424735"/>
              <a:ext cx="819674" cy="1066991"/>
            </a:xfrm>
            <a:prstGeom prst="rect">
              <a:avLst/>
            </a:prstGeom>
          </p:spPr>
        </p:pic>
        <p:pic>
          <p:nvPicPr>
            <p:cNvPr id="56" name="Image 55" descr="Une image contenant extérieur, ciel, herbe, arbre&#10;&#10;Description générée automatiquement">
              <a:extLst>
                <a:ext uri="{FF2B5EF4-FFF2-40B4-BE49-F238E27FC236}">
                  <a16:creationId xmlns:a16="http://schemas.microsoft.com/office/drawing/2014/main" id="{94E6FBD8-1FC0-4102-866D-C86642923296}"/>
                </a:ext>
              </a:extLst>
            </p:cNvPr>
            <p:cNvPicPr>
              <a:picLocks noChangeAspect="1"/>
            </p:cNvPicPr>
            <p:nvPr/>
          </p:nvPicPr>
          <p:blipFill rotWithShape="1">
            <a:blip r:embed="rId21" cstate="print">
              <a:extLst>
                <a:ext uri="{28A0092B-C50C-407E-A947-70E740481C1C}">
                  <a14:useLocalDpi xmlns:a14="http://schemas.microsoft.com/office/drawing/2010/main" val="0"/>
                </a:ext>
              </a:extLst>
            </a:blip>
            <a:srcRect l="52638" t="51904" r="18153" b="11889"/>
            <a:stretch/>
          </p:blipFill>
          <p:spPr>
            <a:xfrm>
              <a:off x="10056409" y="2423423"/>
              <a:ext cx="1147721" cy="1066991"/>
            </a:xfrm>
            <a:prstGeom prst="rect">
              <a:avLst/>
            </a:prstGeom>
          </p:spPr>
        </p:pic>
        <p:pic>
          <p:nvPicPr>
            <p:cNvPr id="59" name="Image 58" descr="Une image contenant extérieur, terrain, personne, arbre&#10;&#10;Description générée automatiquement">
              <a:extLst>
                <a:ext uri="{FF2B5EF4-FFF2-40B4-BE49-F238E27FC236}">
                  <a16:creationId xmlns:a16="http://schemas.microsoft.com/office/drawing/2014/main" id="{19E172B2-16E8-48D4-AE86-673C8F88C7DF}"/>
                </a:ext>
              </a:extLst>
            </p:cNvPr>
            <p:cNvPicPr>
              <a:picLocks noChangeAspect="1"/>
            </p:cNvPicPr>
            <p:nvPr/>
          </p:nvPicPr>
          <p:blipFill rotWithShape="1">
            <a:blip r:embed="rId22" cstate="print">
              <a:extLst>
                <a:ext uri="{28A0092B-C50C-407E-A947-70E740481C1C}">
                  <a14:useLocalDpi xmlns:a14="http://schemas.microsoft.com/office/drawing/2010/main" val="0"/>
                </a:ext>
              </a:extLst>
            </a:blip>
            <a:srcRect l="25069" t="16303" r="11467" b="10079"/>
            <a:stretch/>
          </p:blipFill>
          <p:spPr>
            <a:xfrm>
              <a:off x="11026194" y="2423423"/>
              <a:ext cx="884183" cy="1066991"/>
            </a:xfrm>
            <a:prstGeom prst="rect">
              <a:avLst/>
            </a:prstGeom>
          </p:spPr>
        </p:pic>
      </p:grpSp>
      <p:pic>
        <p:nvPicPr>
          <p:cNvPr id="63" name="Image 62">
            <a:extLst>
              <a:ext uri="{FF2B5EF4-FFF2-40B4-BE49-F238E27FC236}">
                <a16:creationId xmlns:a16="http://schemas.microsoft.com/office/drawing/2014/main" id="{AD16B3C3-3193-4AD4-872F-231E44E5D500}"/>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269341" y="6107837"/>
            <a:ext cx="2054570" cy="487525"/>
          </a:xfrm>
          <a:prstGeom prst="rect">
            <a:avLst/>
          </a:prstGeom>
        </p:spPr>
      </p:pic>
      <p:sp>
        <p:nvSpPr>
          <p:cNvPr id="64" name="Espace réservé du numéro de diapositive 63">
            <a:extLst>
              <a:ext uri="{FF2B5EF4-FFF2-40B4-BE49-F238E27FC236}">
                <a16:creationId xmlns:a16="http://schemas.microsoft.com/office/drawing/2014/main" id="{9E107178-78B5-4ACF-A9BE-34A38D7CF78D}"/>
              </a:ext>
            </a:extLst>
          </p:cNvPr>
          <p:cNvSpPr>
            <a:spLocks noGrp="1"/>
          </p:cNvSpPr>
          <p:nvPr>
            <p:ph type="sldNum" sz="quarter" idx="12"/>
          </p:nvPr>
        </p:nvSpPr>
        <p:spPr/>
        <p:txBody>
          <a:bodyPr/>
          <a:lstStyle/>
          <a:p>
            <a:fld id="{38EC1CC4-1B10-46FD-9A00-19D03F1C9EF1}" type="slidenum">
              <a:rPr lang="fr-FR" smtClean="0">
                <a:latin typeface="Open Sans" panose="020B0606030504020204" pitchFamily="34" charset="0"/>
                <a:ea typeface="Open Sans" panose="020B0606030504020204" pitchFamily="34" charset="0"/>
                <a:cs typeface="Open Sans" panose="020B0606030504020204" pitchFamily="34" charset="0"/>
              </a:rPr>
              <a:t>6</a:t>
            </a:fld>
            <a:endParaRPr lang="fr-FR"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3263169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32F48B83-FEE4-4132-864F-34F2875FF3F4}"/>
              </a:ext>
            </a:extLst>
          </p:cNvPr>
          <p:cNvSpPr txBox="1"/>
          <p:nvPr/>
        </p:nvSpPr>
        <p:spPr>
          <a:xfrm>
            <a:off x="369903" y="927690"/>
            <a:ext cx="11576482" cy="923330"/>
          </a:xfrm>
          <a:prstGeom prst="rect">
            <a:avLst/>
          </a:prstGeom>
          <a:noFill/>
        </p:spPr>
        <p:txBody>
          <a:bodyPr wrap="square">
            <a:spAutoFit/>
          </a:bodyPr>
          <a:lstStyle/>
          <a:p>
            <a:pPr algn="ctr"/>
            <a:r>
              <a:rPr lang="fr-FR" b="1" dirty="0">
                <a:latin typeface="Open Sans" panose="020B0606030504020204" pitchFamily="34" charset="0"/>
                <a:ea typeface="Open Sans" panose="020B0606030504020204" pitchFamily="34" charset="0"/>
                <a:cs typeface="Open Sans" panose="020B0606030504020204" pitchFamily="34" charset="0"/>
              </a:rPr>
              <a:t>2021-2022, </a:t>
            </a:r>
            <a:r>
              <a:rPr lang="fr-FR" b="1" dirty="0">
                <a:solidFill>
                  <a:srgbClr val="EA8D2F"/>
                </a:solidFill>
                <a:latin typeface="Open Sans" panose="020B0606030504020204" pitchFamily="34" charset="0"/>
                <a:ea typeface="Open Sans" panose="020B0606030504020204" pitchFamily="34" charset="0"/>
                <a:cs typeface="Open Sans" panose="020B0606030504020204" pitchFamily="34" charset="0"/>
              </a:rPr>
              <a:t>20</a:t>
            </a:r>
            <a:r>
              <a:rPr lang="fr-FR" b="1" baseline="30000" dirty="0">
                <a:solidFill>
                  <a:srgbClr val="EA8D2F"/>
                </a:solidFill>
                <a:latin typeface="Open Sans" panose="020B0606030504020204" pitchFamily="34" charset="0"/>
                <a:ea typeface="Open Sans" panose="020B0606030504020204" pitchFamily="34" charset="0"/>
                <a:cs typeface="Open Sans" panose="020B0606030504020204" pitchFamily="34" charset="0"/>
              </a:rPr>
              <a:t>ème</a:t>
            </a:r>
            <a:r>
              <a:rPr lang="fr-FR" b="1" dirty="0">
                <a:solidFill>
                  <a:srgbClr val="EA8D2F"/>
                </a:solidFill>
                <a:latin typeface="Open Sans" panose="020B0606030504020204" pitchFamily="34" charset="0"/>
                <a:ea typeface="Open Sans" panose="020B0606030504020204" pitchFamily="34" charset="0"/>
                <a:cs typeface="Open Sans" panose="020B0606030504020204" pitchFamily="34" charset="0"/>
              </a:rPr>
              <a:t> anniversaire</a:t>
            </a:r>
            <a:r>
              <a:rPr lang="fr-FR" dirty="0">
                <a:latin typeface="Open Sans" panose="020B0606030504020204" pitchFamily="34" charset="0"/>
                <a:ea typeface="Open Sans" panose="020B0606030504020204" pitchFamily="34" charset="0"/>
                <a:cs typeface="Open Sans" panose="020B0606030504020204" pitchFamily="34" charset="0"/>
              </a:rPr>
              <a:t>, l’aventure est annoncée par </a:t>
            </a:r>
            <a:r>
              <a:rPr lang="fr-FR" b="1" dirty="0">
                <a:latin typeface="Open Sans" panose="020B0606030504020204" pitchFamily="34" charset="0"/>
                <a:ea typeface="Open Sans" panose="020B0606030504020204" pitchFamily="34" charset="0"/>
                <a:cs typeface="Open Sans" panose="020B0606030504020204" pitchFamily="34" charset="0"/>
              </a:rPr>
              <a:t>ZBO</a:t>
            </a:r>
            <a:r>
              <a:rPr lang="fr-FR" dirty="0">
                <a:latin typeface="Open Sans" panose="020B0606030504020204" pitchFamily="34" charset="0"/>
                <a:ea typeface="Open Sans" panose="020B0606030504020204" pitchFamily="34" charset="0"/>
                <a:cs typeface="Open Sans" panose="020B0606030504020204" pitchFamily="34" charset="0"/>
              </a:rPr>
              <a:t> comme exceptionnelle et bénéficiera </a:t>
            </a:r>
            <a:r>
              <a:rPr lang="fr-FR" b="1" dirty="0">
                <a:latin typeface="Open Sans" panose="020B0606030504020204" pitchFamily="34" charset="0"/>
                <a:ea typeface="Open Sans" panose="020B0606030504020204" pitchFamily="34" charset="0"/>
                <a:cs typeface="Open Sans" panose="020B0606030504020204" pitchFamily="34" charset="0"/>
              </a:rPr>
              <a:t>d’une grande couverture médiatique </a:t>
            </a:r>
            <a:r>
              <a:rPr lang="fr-FR" dirty="0">
                <a:latin typeface="Open Sans" panose="020B0606030504020204" pitchFamily="34" charset="0"/>
                <a:ea typeface="Open Sans" panose="020B0606030504020204" pitchFamily="34" charset="0"/>
                <a:cs typeface="Open Sans" panose="020B0606030504020204" pitchFamily="34" charset="0"/>
              </a:rPr>
              <a:t>(télévision, presse...).</a:t>
            </a:r>
          </a:p>
          <a:p>
            <a:pPr algn="ctr"/>
            <a:r>
              <a:rPr lang="fr-FR" dirty="0">
                <a:latin typeface="Open Sans" panose="020B0606030504020204" pitchFamily="34" charset="0"/>
                <a:ea typeface="Open Sans" panose="020B0606030504020204" pitchFamily="34" charset="0"/>
                <a:cs typeface="Open Sans" panose="020B0606030504020204" pitchFamily="34" charset="0"/>
              </a:rPr>
              <a:t>Depuis 2001 = </a:t>
            </a:r>
            <a:r>
              <a:rPr lang="fr-FR" dirty="0">
                <a:solidFill>
                  <a:srgbClr val="EA8D2F"/>
                </a:solidFill>
                <a:latin typeface="Open Sans" panose="020B0606030504020204" pitchFamily="34" charset="0"/>
                <a:ea typeface="Open Sans" panose="020B0606030504020204" pitchFamily="34" charset="0"/>
                <a:cs typeface="Open Sans" panose="020B0606030504020204" pitchFamily="34" charset="0"/>
              </a:rPr>
              <a:t>20 raids organisés </a:t>
            </a:r>
            <a:r>
              <a:rPr lang="fr-FR" dirty="0">
                <a:latin typeface="Open Sans" panose="020B0606030504020204" pitchFamily="34" charset="0"/>
                <a:ea typeface="Open Sans" panose="020B0606030504020204" pitchFamily="34" charset="0"/>
                <a:cs typeface="Open Sans" panose="020B0606030504020204" pitchFamily="34" charset="0"/>
              </a:rPr>
              <a:t>/ </a:t>
            </a:r>
            <a:r>
              <a:rPr lang="fr-FR" dirty="0">
                <a:solidFill>
                  <a:srgbClr val="EA8D2F"/>
                </a:solidFill>
                <a:latin typeface="Open Sans" panose="020B0606030504020204" pitchFamily="34" charset="0"/>
                <a:ea typeface="Open Sans" panose="020B0606030504020204" pitchFamily="34" charset="0"/>
                <a:cs typeface="Open Sans" panose="020B0606030504020204" pitchFamily="34" charset="0"/>
              </a:rPr>
              <a:t>4 438 Amazones</a:t>
            </a:r>
          </a:p>
        </p:txBody>
      </p:sp>
      <p:pic>
        <p:nvPicPr>
          <p:cNvPr id="5" name="Image 4">
            <a:extLst>
              <a:ext uri="{FF2B5EF4-FFF2-40B4-BE49-F238E27FC236}">
                <a16:creationId xmlns:a16="http://schemas.microsoft.com/office/drawing/2014/main" id="{9BB903A3-F5CB-45C8-AA40-1A5A0FB5DB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341" y="6107837"/>
            <a:ext cx="2054570" cy="487525"/>
          </a:xfrm>
          <a:prstGeom prst="rect">
            <a:avLst/>
          </a:prstGeom>
        </p:spPr>
      </p:pic>
      <p:sp>
        <p:nvSpPr>
          <p:cNvPr id="6" name="Rectangle 5">
            <a:extLst>
              <a:ext uri="{FF2B5EF4-FFF2-40B4-BE49-F238E27FC236}">
                <a16:creationId xmlns:a16="http://schemas.microsoft.com/office/drawing/2014/main" id="{C1DC900A-3D36-4633-9C74-43FC3C178D1A}"/>
              </a:ext>
            </a:extLst>
          </p:cNvPr>
          <p:cNvSpPr/>
          <p:nvPr/>
        </p:nvSpPr>
        <p:spPr>
          <a:xfrm>
            <a:off x="0" y="1"/>
            <a:ext cx="12192000" cy="816746"/>
          </a:xfrm>
          <a:prstGeom prst="rect">
            <a:avLst/>
          </a:prstGeom>
          <a:solidFill>
            <a:srgbClr val="454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rgbClr val="EA8D2F"/>
                </a:solidFill>
                <a:latin typeface="Open Sans" panose="020B0606030504020204" pitchFamily="34" charset="0"/>
                <a:ea typeface="Open Sans" panose="020B0606030504020204" pitchFamily="34" charset="0"/>
                <a:cs typeface="Open Sans" panose="020B0606030504020204" pitchFamily="34" charset="0"/>
              </a:rPr>
              <a:t>Nous sponsoriser, pourquoi ?</a:t>
            </a:r>
          </a:p>
        </p:txBody>
      </p:sp>
      <p:graphicFrame>
        <p:nvGraphicFramePr>
          <p:cNvPr id="9" name="Diagramme 8">
            <a:extLst>
              <a:ext uri="{FF2B5EF4-FFF2-40B4-BE49-F238E27FC236}">
                <a16:creationId xmlns:a16="http://schemas.microsoft.com/office/drawing/2014/main" id="{4747B90E-9447-4A41-B55C-9B613DA45CD8}"/>
              </a:ext>
            </a:extLst>
          </p:cNvPr>
          <p:cNvGraphicFramePr/>
          <p:nvPr>
            <p:extLst>
              <p:ext uri="{D42A27DB-BD31-4B8C-83A1-F6EECF244321}">
                <p14:modId xmlns:p14="http://schemas.microsoft.com/office/powerpoint/2010/main" val="412732640"/>
              </p:ext>
            </p:extLst>
          </p:nvPr>
        </p:nvGraphicFramePr>
        <p:xfrm>
          <a:off x="273728" y="1802600"/>
          <a:ext cx="11644544" cy="47407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Logo Instagram PNG transparents - StickPNG">
            <a:extLst>
              <a:ext uri="{FF2B5EF4-FFF2-40B4-BE49-F238E27FC236}">
                <a16:creationId xmlns:a16="http://schemas.microsoft.com/office/drawing/2014/main" id="{A2E2FCF0-F478-4C04-B8BB-97CC296AD95F}"/>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36188" y="4148408"/>
            <a:ext cx="238495" cy="238495"/>
          </a:xfrm>
          <a:prstGeom prst="rect">
            <a:avLst/>
          </a:prstGeom>
          <a:noFill/>
          <a:extLst>
            <a:ext uri="{909E8E84-426E-40DD-AFC4-6F175D3DCCD1}">
              <a14:hiddenFill xmlns:a14="http://schemas.microsoft.com/office/drawing/2010/main">
                <a:solidFill>
                  <a:srgbClr val="FFFFFF"/>
                </a:solidFill>
              </a14:hiddenFill>
            </a:ext>
          </a:extLst>
        </p:spPr>
      </p:pic>
      <p:pic>
        <p:nvPicPr>
          <p:cNvPr id="15" name="Image 14">
            <a:extLst>
              <a:ext uri="{FF2B5EF4-FFF2-40B4-BE49-F238E27FC236}">
                <a16:creationId xmlns:a16="http://schemas.microsoft.com/office/drawing/2014/main" id="{1B73D959-EBD3-419B-8A78-5B93505CB6B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179383" y="4148408"/>
            <a:ext cx="238495" cy="238495"/>
          </a:xfrm>
          <a:prstGeom prst="rect">
            <a:avLst/>
          </a:prstGeom>
        </p:spPr>
      </p:pic>
      <p:sp>
        <p:nvSpPr>
          <p:cNvPr id="17" name="Espace réservé du numéro de diapositive 16">
            <a:extLst>
              <a:ext uri="{FF2B5EF4-FFF2-40B4-BE49-F238E27FC236}">
                <a16:creationId xmlns:a16="http://schemas.microsoft.com/office/drawing/2014/main" id="{D99F548B-8A25-4726-A070-25183A6413C2}"/>
              </a:ext>
            </a:extLst>
          </p:cNvPr>
          <p:cNvSpPr>
            <a:spLocks noGrp="1"/>
          </p:cNvSpPr>
          <p:nvPr>
            <p:ph type="sldNum" sz="quarter" idx="12"/>
          </p:nvPr>
        </p:nvSpPr>
        <p:spPr/>
        <p:txBody>
          <a:bodyPr/>
          <a:lstStyle/>
          <a:p>
            <a:fld id="{38EC1CC4-1B10-46FD-9A00-19D03F1C9EF1}" type="slidenum">
              <a:rPr lang="fr-FR" smtClean="0">
                <a:latin typeface="Open Sans" panose="020B0606030504020204" pitchFamily="34" charset="0"/>
                <a:ea typeface="Open Sans" panose="020B0606030504020204" pitchFamily="34" charset="0"/>
                <a:cs typeface="Open Sans" panose="020B0606030504020204" pitchFamily="34" charset="0"/>
              </a:rPr>
              <a:t>7</a:t>
            </a:fld>
            <a:endParaRPr lang="fr-FR"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054591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F9B8AB9-B6EB-435A-BCDA-2236DFA8C5B0}"/>
              </a:ext>
            </a:extLst>
          </p:cNvPr>
          <p:cNvSpPr/>
          <p:nvPr/>
        </p:nvSpPr>
        <p:spPr>
          <a:xfrm>
            <a:off x="0" y="1"/>
            <a:ext cx="12192000" cy="816746"/>
          </a:xfrm>
          <a:prstGeom prst="rect">
            <a:avLst/>
          </a:prstGeom>
          <a:solidFill>
            <a:srgbClr val="454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rgbClr val="EA8D2F"/>
                </a:solidFill>
                <a:latin typeface="Open Sans" panose="020B0606030504020204" pitchFamily="34" charset="0"/>
                <a:ea typeface="Open Sans" panose="020B0606030504020204" pitchFamily="34" charset="0"/>
                <a:cs typeface="Open Sans" panose="020B0606030504020204" pitchFamily="34" charset="0"/>
              </a:rPr>
              <a:t>Nous sponsoriser, pourquoi ?</a:t>
            </a:r>
          </a:p>
        </p:txBody>
      </p:sp>
      <p:pic>
        <p:nvPicPr>
          <p:cNvPr id="5" name="Image 4">
            <a:extLst>
              <a:ext uri="{FF2B5EF4-FFF2-40B4-BE49-F238E27FC236}">
                <a16:creationId xmlns:a16="http://schemas.microsoft.com/office/drawing/2014/main" id="{7B7832DD-291B-4C78-BA49-23839B07B7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341" y="6107837"/>
            <a:ext cx="2054570" cy="487525"/>
          </a:xfrm>
          <a:prstGeom prst="rect">
            <a:avLst/>
          </a:prstGeom>
        </p:spPr>
      </p:pic>
      <p:pic>
        <p:nvPicPr>
          <p:cNvPr id="7" name="Image 6" descr="Une image contenant texte, signe, sombre, casque&#10;&#10;Description générée automatiquement">
            <a:extLst>
              <a:ext uri="{FF2B5EF4-FFF2-40B4-BE49-F238E27FC236}">
                <a16:creationId xmlns:a16="http://schemas.microsoft.com/office/drawing/2014/main" id="{C13ABB40-9068-4183-9CE5-99E9FE15FC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5278" y="1670569"/>
            <a:ext cx="1333500" cy="1333500"/>
          </a:xfrm>
          <a:prstGeom prst="rect">
            <a:avLst/>
          </a:prstGeom>
        </p:spPr>
      </p:pic>
      <p:pic>
        <p:nvPicPr>
          <p:cNvPr id="11" name="Image 10" descr="Une image contenant texte&#10;&#10;Description générée automatiquement">
            <a:extLst>
              <a:ext uri="{FF2B5EF4-FFF2-40B4-BE49-F238E27FC236}">
                <a16:creationId xmlns:a16="http://schemas.microsoft.com/office/drawing/2014/main" id="{0B17EEFC-8E2B-41D1-911F-339158A9D8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65278" y="2720978"/>
            <a:ext cx="1333500" cy="1333500"/>
          </a:xfrm>
          <a:prstGeom prst="rect">
            <a:avLst/>
          </a:prstGeom>
        </p:spPr>
      </p:pic>
      <p:sp>
        <p:nvSpPr>
          <p:cNvPr id="12" name="ZoneTexte 11">
            <a:extLst>
              <a:ext uri="{FF2B5EF4-FFF2-40B4-BE49-F238E27FC236}">
                <a16:creationId xmlns:a16="http://schemas.microsoft.com/office/drawing/2014/main" id="{DC4EC99F-ADC5-45F6-8537-0889894D8A8F}"/>
              </a:ext>
            </a:extLst>
          </p:cNvPr>
          <p:cNvSpPr txBox="1"/>
          <p:nvPr/>
        </p:nvSpPr>
        <p:spPr>
          <a:xfrm>
            <a:off x="269341" y="1085794"/>
            <a:ext cx="11617859" cy="584775"/>
          </a:xfrm>
          <a:prstGeom prst="rect">
            <a:avLst/>
          </a:prstGeom>
          <a:noFill/>
        </p:spPr>
        <p:txBody>
          <a:bodyPr wrap="square" rtlCol="0">
            <a:spAutoFit/>
          </a:bodyPr>
          <a:lstStyle/>
          <a:p>
            <a:r>
              <a:rPr lang="fr-FR" sz="1600" dirty="0">
                <a:latin typeface="Open Sans" panose="020B0606030504020204" pitchFamily="34" charset="0"/>
                <a:ea typeface="Open Sans" panose="020B0606030504020204" pitchFamily="34" charset="0"/>
                <a:cs typeface="Open Sans" panose="020B0606030504020204" pitchFamily="34" charset="0"/>
              </a:rPr>
              <a:t>Associez-vous à un évènement unique sportif, éco-responsable et solidaire.</a:t>
            </a:r>
          </a:p>
          <a:p>
            <a:r>
              <a:rPr lang="fr-FR" sz="1600" dirty="0">
                <a:latin typeface="Open Sans" panose="020B0606030504020204" pitchFamily="34" charset="0"/>
                <a:ea typeface="Open Sans" panose="020B0606030504020204" pitchFamily="34" charset="0"/>
                <a:cs typeface="Open Sans" panose="020B0606030504020204" pitchFamily="34" charset="0"/>
              </a:rPr>
              <a:t>Une aventure humaine à travers la magie des paysages et au milieu des sourires, des regards des femmes sri lankaises.</a:t>
            </a:r>
          </a:p>
        </p:txBody>
      </p:sp>
      <p:sp>
        <p:nvSpPr>
          <p:cNvPr id="13" name="ZoneTexte 12">
            <a:extLst>
              <a:ext uri="{FF2B5EF4-FFF2-40B4-BE49-F238E27FC236}">
                <a16:creationId xmlns:a16="http://schemas.microsoft.com/office/drawing/2014/main" id="{C4FF8958-54FB-4409-A750-D7ACD1804FED}"/>
              </a:ext>
            </a:extLst>
          </p:cNvPr>
          <p:cNvSpPr txBox="1"/>
          <p:nvPr/>
        </p:nvSpPr>
        <p:spPr>
          <a:xfrm>
            <a:off x="269340" y="2211231"/>
            <a:ext cx="5958039" cy="338553"/>
          </a:xfrm>
          <a:prstGeom prst="rect">
            <a:avLst/>
          </a:prstGeom>
          <a:noFill/>
        </p:spPr>
        <p:txBody>
          <a:bodyPr wrap="square" rtlCol="0">
            <a:spAutoFit/>
          </a:bodyPr>
          <a:lstStyle/>
          <a:p>
            <a:r>
              <a:rPr lang="fr-FR" sz="1600" dirty="0">
                <a:latin typeface="Open Sans" panose="020B0606030504020204" pitchFamily="34" charset="0"/>
                <a:ea typeface="Open Sans" panose="020B0606030504020204" pitchFamily="34" charset="0"/>
                <a:cs typeface="Open Sans" panose="020B0606030504020204" pitchFamily="34" charset="0"/>
              </a:rPr>
              <a:t>Partenaires officiel du Raid – Diffusion de spots et interviews</a:t>
            </a:r>
          </a:p>
        </p:txBody>
      </p:sp>
      <p:sp>
        <p:nvSpPr>
          <p:cNvPr id="14" name="ZoneTexte 13">
            <a:extLst>
              <a:ext uri="{FF2B5EF4-FFF2-40B4-BE49-F238E27FC236}">
                <a16:creationId xmlns:a16="http://schemas.microsoft.com/office/drawing/2014/main" id="{A3812D5C-8FC1-4C13-954B-026083AFF9B2}"/>
              </a:ext>
            </a:extLst>
          </p:cNvPr>
          <p:cNvSpPr txBox="1"/>
          <p:nvPr/>
        </p:nvSpPr>
        <p:spPr>
          <a:xfrm>
            <a:off x="287070" y="3206177"/>
            <a:ext cx="5940309" cy="338553"/>
          </a:xfrm>
          <a:prstGeom prst="rect">
            <a:avLst/>
          </a:prstGeom>
          <a:noFill/>
        </p:spPr>
        <p:txBody>
          <a:bodyPr wrap="square" rtlCol="0">
            <a:spAutoFit/>
          </a:bodyPr>
          <a:lstStyle/>
          <a:p>
            <a:r>
              <a:rPr lang="fr-FR" sz="1600" dirty="0">
                <a:latin typeface="Open Sans" panose="020B0606030504020204" pitchFamily="34" charset="0"/>
                <a:ea typeface="Open Sans" panose="020B0606030504020204" pitchFamily="34" charset="0"/>
                <a:cs typeface="Open Sans" panose="020B0606030504020204" pitchFamily="34" charset="0"/>
              </a:rPr>
              <a:t>Diffusions 4 fois par jour durant le RAID AMAZONES</a:t>
            </a:r>
          </a:p>
        </p:txBody>
      </p:sp>
      <p:pic>
        <p:nvPicPr>
          <p:cNvPr id="2050" name="Picture 2" descr="BFM TV — Wikipédia">
            <a:extLst>
              <a:ext uri="{FF2B5EF4-FFF2-40B4-BE49-F238E27FC236}">
                <a16:creationId xmlns:a16="http://schemas.microsoft.com/office/drawing/2014/main" id="{6530FFD7-452F-41BF-A611-B6309100C4A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46275" y="2821330"/>
            <a:ext cx="725871" cy="72587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2333E32B-A528-4859-BB9B-5956CB70E98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16252" y="3864785"/>
            <a:ext cx="1055996" cy="553464"/>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M6 — Wikipédia">
            <a:extLst>
              <a:ext uri="{FF2B5EF4-FFF2-40B4-BE49-F238E27FC236}">
                <a16:creationId xmlns:a16="http://schemas.microsoft.com/office/drawing/2014/main" id="{EB3757B7-6961-4192-A5B1-73181FD37E7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242224" y="3864785"/>
            <a:ext cx="591165" cy="442785"/>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LCI — Wikipédia">
            <a:extLst>
              <a:ext uri="{FF2B5EF4-FFF2-40B4-BE49-F238E27FC236}">
                <a16:creationId xmlns:a16="http://schemas.microsoft.com/office/drawing/2014/main" id="{66DCD83F-8ED7-4F31-96F3-AEB81E00986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217807" y="3864785"/>
            <a:ext cx="1144697" cy="443927"/>
          </a:xfrm>
          <a:prstGeom prst="rect">
            <a:avLst/>
          </a:prstGeom>
          <a:noFill/>
          <a:extLst>
            <a:ext uri="{909E8E84-426E-40DD-AFC4-6F175D3DCCD1}">
              <a14:hiddenFill xmlns:a14="http://schemas.microsoft.com/office/drawing/2010/main">
                <a:solidFill>
                  <a:srgbClr val="FFFFFF"/>
                </a:solidFill>
              </a14:hiddenFill>
            </a:ext>
          </a:extLst>
        </p:spPr>
      </p:pic>
      <p:sp>
        <p:nvSpPr>
          <p:cNvPr id="21" name="ZoneTexte 20">
            <a:extLst>
              <a:ext uri="{FF2B5EF4-FFF2-40B4-BE49-F238E27FC236}">
                <a16:creationId xmlns:a16="http://schemas.microsoft.com/office/drawing/2014/main" id="{CA4D83C7-0962-4D42-B0C6-A642E91F8C71}"/>
              </a:ext>
            </a:extLst>
          </p:cNvPr>
          <p:cNvSpPr txBox="1"/>
          <p:nvPr/>
        </p:nvSpPr>
        <p:spPr>
          <a:xfrm>
            <a:off x="318515" y="5389870"/>
            <a:ext cx="7646913" cy="830997"/>
          </a:xfrm>
          <a:prstGeom prst="rect">
            <a:avLst/>
          </a:prstGeom>
          <a:noFill/>
        </p:spPr>
        <p:txBody>
          <a:bodyPr wrap="square" rtlCol="0">
            <a:spAutoFit/>
          </a:bodyPr>
          <a:lstStyle/>
          <a:p>
            <a:r>
              <a:rPr lang="fr-FR" sz="1600" dirty="0">
                <a:latin typeface="Open Sans" panose="020B0606030504020204" pitchFamily="34" charset="0"/>
                <a:ea typeface="Open Sans" panose="020B0606030504020204" pitchFamily="34" charset="0"/>
                <a:cs typeface="Open Sans" panose="020B0606030504020204" pitchFamily="34" charset="0"/>
              </a:rPr>
              <a:t>Film réalisé par la production RAID AMAZONES diffusé sur les réseaux sociaux Plus de </a:t>
            </a:r>
            <a:r>
              <a:rPr lang="fr-FR" sz="1600" b="1" dirty="0">
                <a:solidFill>
                  <a:srgbClr val="EA8D2F"/>
                </a:solidFill>
                <a:latin typeface="Open Sans" panose="020B0606030504020204" pitchFamily="34" charset="0"/>
                <a:ea typeface="Open Sans" panose="020B0606030504020204" pitchFamily="34" charset="0"/>
                <a:cs typeface="Open Sans" panose="020B0606030504020204" pitchFamily="34" charset="0"/>
              </a:rPr>
              <a:t>45 000 abonnés Facebook et Instagram</a:t>
            </a:r>
            <a:r>
              <a:rPr lang="fr-FR" sz="1600" dirty="0">
                <a:latin typeface="Open Sans" panose="020B0606030504020204" pitchFamily="34" charset="0"/>
                <a:ea typeface="Open Sans" panose="020B0606030504020204" pitchFamily="34" charset="0"/>
                <a:cs typeface="Open Sans" panose="020B0606030504020204" pitchFamily="34" charset="0"/>
              </a:rPr>
              <a:t>.</a:t>
            </a:r>
          </a:p>
          <a:p>
            <a:r>
              <a:rPr lang="fr-FR" sz="1600" b="1" dirty="0">
                <a:solidFill>
                  <a:srgbClr val="EA8D2F"/>
                </a:solidFill>
                <a:latin typeface="Open Sans" panose="020B0606030504020204" pitchFamily="34" charset="0"/>
                <a:ea typeface="Open Sans" panose="020B0606030504020204" pitchFamily="34" charset="0"/>
                <a:cs typeface="Open Sans" panose="020B0606030504020204" pitchFamily="34" charset="0"/>
              </a:rPr>
              <a:t>25 000 visites par jour </a:t>
            </a:r>
            <a:r>
              <a:rPr lang="fr-FR" sz="1600" dirty="0">
                <a:latin typeface="Open Sans" panose="020B0606030504020204" pitchFamily="34" charset="0"/>
                <a:ea typeface="Open Sans" panose="020B0606030504020204" pitchFamily="34" charset="0"/>
                <a:cs typeface="Open Sans" panose="020B0606030504020204" pitchFamily="34" charset="0"/>
              </a:rPr>
              <a:t>sur le site raidamazones.com</a:t>
            </a:r>
          </a:p>
        </p:txBody>
      </p:sp>
      <p:sp>
        <p:nvSpPr>
          <p:cNvPr id="22" name="ZoneTexte 21">
            <a:extLst>
              <a:ext uri="{FF2B5EF4-FFF2-40B4-BE49-F238E27FC236}">
                <a16:creationId xmlns:a16="http://schemas.microsoft.com/office/drawing/2014/main" id="{E0B2C69C-CFC1-4F82-98E8-5090DA9BFEA4}"/>
              </a:ext>
            </a:extLst>
          </p:cNvPr>
          <p:cNvSpPr txBox="1"/>
          <p:nvPr/>
        </p:nvSpPr>
        <p:spPr>
          <a:xfrm>
            <a:off x="318515" y="3998596"/>
            <a:ext cx="5940309" cy="1077218"/>
          </a:xfrm>
          <a:prstGeom prst="rect">
            <a:avLst/>
          </a:prstGeom>
          <a:noFill/>
        </p:spPr>
        <p:txBody>
          <a:bodyPr wrap="square" rtlCol="0">
            <a:spAutoFit/>
          </a:bodyPr>
          <a:lstStyle/>
          <a:p>
            <a:r>
              <a:rPr lang="fr-FR" sz="1600" dirty="0">
                <a:latin typeface="Open Sans" panose="020B0606030504020204" pitchFamily="34" charset="0"/>
                <a:ea typeface="Open Sans" panose="020B0606030504020204" pitchFamily="34" charset="0"/>
                <a:cs typeface="Open Sans" panose="020B0606030504020204" pitchFamily="34" charset="0"/>
              </a:rPr>
              <a:t>Diffusions de sports, interviews sur les chaines de </a:t>
            </a:r>
            <a:r>
              <a:rPr lang="fr-FR" sz="1600" b="1" dirty="0">
                <a:solidFill>
                  <a:srgbClr val="EA8D2F"/>
                </a:solidFill>
                <a:latin typeface="Open Sans" panose="020B0606030504020204" pitchFamily="34" charset="0"/>
                <a:ea typeface="Open Sans" panose="020B0606030504020204" pitchFamily="34" charset="0"/>
                <a:cs typeface="Open Sans" panose="020B0606030504020204" pitchFamily="34" charset="0"/>
              </a:rPr>
              <a:t>télévision</a:t>
            </a:r>
          </a:p>
          <a:p>
            <a:endParaRPr lang="fr-FR" sz="1600" dirty="0">
              <a:latin typeface="Open Sans" panose="020B0606030504020204" pitchFamily="34" charset="0"/>
              <a:ea typeface="Open Sans" panose="020B0606030504020204" pitchFamily="34" charset="0"/>
              <a:cs typeface="Open Sans" panose="020B0606030504020204" pitchFamily="34" charset="0"/>
            </a:endParaRPr>
          </a:p>
          <a:p>
            <a:endParaRPr lang="fr-FR" sz="1600" dirty="0">
              <a:latin typeface="Open Sans" panose="020B0606030504020204" pitchFamily="34" charset="0"/>
              <a:ea typeface="Open Sans" panose="020B0606030504020204" pitchFamily="34" charset="0"/>
              <a:cs typeface="Open Sans" panose="020B0606030504020204" pitchFamily="34" charset="0"/>
            </a:endParaRPr>
          </a:p>
          <a:p>
            <a:r>
              <a:rPr lang="fr-FR" sz="1600" dirty="0">
                <a:latin typeface="Open Sans" panose="020B0606030504020204" pitchFamily="34" charset="0"/>
                <a:ea typeface="Open Sans" panose="020B0606030504020204" pitchFamily="34" charset="0"/>
                <a:cs typeface="Open Sans" panose="020B0606030504020204" pitchFamily="34" charset="0"/>
              </a:rPr>
              <a:t>Articles dans la </a:t>
            </a:r>
            <a:r>
              <a:rPr lang="fr-FR" sz="1600" b="1" dirty="0">
                <a:solidFill>
                  <a:srgbClr val="EA8D2F"/>
                </a:solidFill>
                <a:latin typeface="Open Sans" panose="020B0606030504020204" pitchFamily="34" charset="0"/>
                <a:ea typeface="Open Sans" panose="020B0606030504020204" pitchFamily="34" charset="0"/>
                <a:cs typeface="Open Sans" panose="020B0606030504020204" pitchFamily="34" charset="0"/>
              </a:rPr>
              <a:t>presse</a:t>
            </a:r>
            <a:r>
              <a:rPr lang="fr-FR" sz="1600" dirty="0">
                <a:latin typeface="Open Sans" panose="020B0606030504020204" pitchFamily="34" charset="0"/>
                <a:ea typeface="Open Sans" panose="020B0606030504020204" pitchFamily="34" charset="0"/>
                <a:cs typeface="Open Sans" panose="020B0606030504020204" pitchFamily="34" charset="0"/>
              </a:rPr>
              <a:t> nationale et régionale, quelques ex :</a:t>
            </a:r>
          </a:p>
        </p:txBody>
      </p:sp>
      <p:pic>
        <p:nvPicPr>
          <p:cNvPr id="23" name="Picture 4" descr="TF1 - Home | Facebook">
            <a:extLst>
              <a:ext uri="{FF2B5EF4-FFF2-40B4-BE49-F238E27FC236}">
                <a16:creationId xmlns:a16="http://schemas.microsoft.com/office/drawing/2014/main" id="{E2617DAE-323C-4264-98B2-AD7DA3263C06}"/>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t="31897" b="30000"/>
          <a:stretch/>
        </p:blipFill>
        <p:spPr bwMode="auto">
          <a:xfrm>
            <a:off x="6528801" y="3945605"/>
            <a:ext cx="1166649" cy="444534"/>
          </a:xfrm>
          <a:prstGeom prst="rect">
            <a:avLst/>
          </a:prstGeom>
          <a:noFill/>
          <a:extLst>
            <a:ext uri="{909E8E84-426E-40DD-AFC4-6F175D3DCCD1}">
              <a14:hiddenFill xmlns:a14="http://schemas.microsoft.com/office/drawing/2010/main">
                <a:solidFill>
                  <a:srgbClr val="FFFFFF"/>
                </a:solidFill>
              </a14:hiddenFill>
            </a:ext>
          </a:extLst>
        </p:spPr>
      </p:pic>
      <p:pic>
        <p:nvPicPr>
          <p:cNvPr id="17" name="Image 16" descr="Une image contenant texte, clipart&#10;&#10;Description générée automatiquement">
            <a:extLst>
              <a:ext uri="{FF2B5EF4-FFF2-40B4-BE49-F238E27FC236}">
                <a16:creationId xmlns:a16="http://schemas.microsoft.com/office/drawing/2014/main" id="{1BAEE0A1-1C8C-4A17-BC05-51FD5A6B790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188248" y="4765077"/>
            <a:ext cx="1333500" cy="312683"/>
          </a:xfrm>
          <a:prstGeom prst="rect">
            <a:avLst/>
          </a:prstGeom>
          <a:gradFill>
            <a:gsLst>
              <a:gs pos="13000">
                <a:srgbClr val="D6E6F5"/>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pic>
        <p:nvPicPr>
          <p:cNvPr id="19" name="Image 18">
            <a:extLst>
              <a:ext uri="{FF2B5EF4-FFF2-40B4-BE49-F238E27FC236}">
                <a16:creationId xmlns:a16="http://schemas.microsoft.com/office/drawing/2014/main" id="{CB76B9FC-A121-4ABA-9234-37232E54F5C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588082" y="4710480"/>
            <a:ext cx="1611941" cy="370746"/>
          </a:xfrm>
          <a:prstGeom prst="rect">
            <a:avLst/>
          </a:prstGeom>
        </p:spPr>
      </p:pic>
      <p:pic>
        <p:nvPicPr>
          <p:cNvPr id="25" name="Image 24" descr="Une image contenant texte, clipart&#10;&#10;Description générée automatiquement">
            <a:extLst>
              <a:ext uri="{FF2B5EF4-FFF2-40B4-BE49-F238E27FC236}">
                <a16:creationId xmlns:a16="http://schemas.microsoft.com/office/drawing/2014/main" id="{61C1AD9B-BD01-453B-9AC0-1F83AE392649}"/>
              </a:ext>
            </a:extLst>
          </p:cNvPr>
          <p:cNvPicPr>
            <a:picLocks noChangeAspect="1"/>
          </p:cNvPicPr>
          <p:nvPr/>
        </p:nvPicPr>
        <p:blipFill rotWithShape="1">
          <a:blip r:embed="rId12">
            <a:extLst>
              <a:ext uri="{28A0092B-C50C-407E-A947-70E740481C1C}">
                <a14:useLocalDpi xmlns:a14="http://schemas.microsoft.com/office/drawing/2010/main" val="0"/>
              </a:ext>
            </a:extLst>
          </a:blip>
          <a:srcRect r="19750" b="2752"/>
          <a:stretch/>
        </p:blipFill>
        <p:spPr>
          <a:xfrm>
            <a:off x="9115909" y="4729555"/>
            <a:ext cx="1228241" cy="346260"/>
          </a:xfrm>
          <a:prstGeom prst="rect">
            <a:avLst/>
          </a:prstGeom>
        </p:spPr>
      </p:pic>
      <p:pic>
        <p:nvPicPr>
          <p:cNvPr id="27" name="Image 26">
            <a:extLst>
              <a:ext uri="{FF2B5EF4-FFF2-40B4-BE49-F238E27FC236}">
                <a16:creationId xmlns:a16="http://schemas.microsoft.com/office/drawing/2014/main" id="{54B2D557-1BC3-4CDC-B4B1-3F0BBCFE06E7}"/>
              </a:ext>
            </a:extLst>
          </p:cNvPr>
          <p:cNvPicPr>
            <a:picLocks noChangeAspect="1"/>
          </p:cNvPicPr>
          <p:nvPr/>
        </p:nvPicPr>
        <p:blipFill>
          <a:blip r:embed="rId13"/>
          <a:stretch>
            <a:fillRect/>
          </a:stretch>
        </p:blipFill>
        <p:spPr>
          <a:xfrm>
            <a:off x="10490000" y="4735294"/>
            <a:ext cx="635200" cy="340519"/>
          </a:xfrm>
          <a:prstGeom prst="rect">
            <a:avLst/>
          </a:prstGeom>
        </p:spPr>
      </p:pic>
      <p:sp>
        <p:nvSpPr>
          <p:cNvPr id="31" name="Espace réservé du numéro de diapositive 30">
            <a:extLst>
              <a:ext uri="{FF2B5EF4-FFF2-40B4-BE49-F238E27FC236}">
                <a16:creationId xmlns:a16="http://schemas.microsoft.com/office/drawing/2014/main" id="{26278E4C-B865-45E5-BAF4-DFB39746CE4F}"/>
              </a:ext>
            </a:extLst>
          </p:cNvPr>
          <p:cNvSpPr>
            <a:spLocks noGrp="1"/>
          </p:cNvSpPr>
          <p:nvPr>
            <p:ph type="sldNum" sz="quarter" idx="12"/>
          </p:nvPr>
        </p:nvSpPr>
        <p:spPr/>
        <p:txBody>
          <a:bodyPr/>
          <a:lstStyle/>
          <a:p>
            <a:fld id="{38EC1CC4-1B10-46FD-9A00-19D03F1C9EF1}" type="slidenum">
              <a:rPr lang="fr-FR" smtClean="0">
                <a:latin typeface="Open Sans" panose="020B0606030504020204" pitchFamily="34" charset="0"/>
                <a:ea typeface="Open Sans" panose="020B0606030504020204" pitchFamily="34" charset="0"/>
                <a:cs typeface="Open Sans" panose="020B0606030504020204" pitchFamily="34" charset="0"/>
              </a:rPr>
              <a:t>8</a:t>
            </a:fld>
            <a:endParaRPr lang="fr-FR"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03693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8C0C53A-CE7A-4D27-8D9A-B585453060B9}"/>
              </a:ext>
            </a:extLst>
          </p:cNvPr>
          <p:cNvSpPr/>
          <p:nvPr/>
        </p:nvSpPr>
        <p:spPr>
          <a:xfrm>
            <a:off x="0" y="1"/>
            <a:ext cx="12192000" cy="816746"/>
          </a:xfrm>
          <a:prstGeom prst="rect">
            <a:avLst/>
          </a:prstGeom>
          <a:solidFill>
            <a:srgbClr val="454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rgbClr val="EA8D2F"/>
                </a:solidFill>
                <a:latin typeface="Open Sans" panose="020B0606030504020204" pitchFamily="34" charset="0"/>
                <a:ea typeface="Open Sans" panose="020B0606030504020204" pitchFamily="34" charset="0"/>
                <a:cs typeface="Open Sans" panose="020B0606030504020204" pitchFamily="34" charset="0"/>
              </a:rPr>
              <a:t>Nous sponsoriser, comment ?</a:t>
            </a:r>
          </a:p>
        </p:txBody>
      </p:sp>
      <p:pic>
        <p:nvPicPr>
          <p:cNvPr id="5" name="Image 4">
            <a:extLst>
              <a:ext uri="{FF2B5EF4-FFF2-40B4-BE49-F238E27FC236}">
                <a16:creationId xmlns:a16="http://schemas.microsoft.com/office/drawing/2014/main" id="{7DE0422C-2545-4772-8CAD-AEFB7DEDF3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341" y="6107837"/>
            <a:ext cx="2054570" cy="487525"/>
          </a:xfrm>
          <a:prstGeom prst="rect">
            <a:avLst/>
          </a:prstGeom>
        </p:spPr>
      </p:pic>
      <p:graphicFrame>
        <p:nvGraphicFramePr>
          <p:cNvPr id="6" name="Diagramme 5">
            <a:extLst>
              <a:ext uri="{FF2B5EF4-FFF2-40B4-BE49-F238E27FC236}">
                <a16:creationId xmlns:a16="http://schemas.microsoft.com/office/drawing/2014/main" id="{1EECBF22-8426-4810-96F4-9E64B37DAACA}"/>
              </a:ext>
            </a:extLst>
          </p:cNvPr>
          <p:cNvGraphicFramePr/>
          <p:nvPr>
            <p:extLst>
              <p:ext uri="{D42A27DB-BD31-4B8C-83A1-F6EECF244321}">
                <p14:modId xmlns:p14="http://schemas.microsoft.com/office/powerpoint/2010/main" val="3155114568"/>
              </p:ext>
            </p:extLst>
          </p:nvPr>
        </p:nvGraphicFramePr>
        <p:xfrm>
          <a:off x="2020656" y="719666"/>
          <a:ext cx="8150687"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ZoneTexte 6">
            <a:extLst>
              <a:ext uri="{FF2B5EF4-FFF2-40B4-BE49-F238E27FC236}">
                <a16:creationId xmlns:a16="http://schemas.microsoft.com/office/drawing/2014/main" id="{E8DE8F0F-88D7-4968-9F2E-6606A8E34952}"/>
              </a:ext>
            </a:extLst>
          </p:cNvPr>
          <p:cNvSpPr txBox="1"/>
          <p:nvPr/>
        </p:nvSpPr>
        <p:spPr>
          <a:xfrm>
            <a:off x="2394881" y="6217915"/>
            <a:ext cx="8150688" cy="584775"/>
          </a:xfrm>
          <a:prstGeom prst="rect">
            <a:avLst/>
          </a:prstGeom>
          <a:noFill/>
        </p:spPr>
        <p:txBody>
          <a:bodyPr wrap="square" rtlCol="0">
            <a:spAutoFit/>
          </a:bodyPr>
          <a:lstStyle/>
          <a:p>
            <a:pPr algn="ctr"/>
            <a:r>
              <a:rPr lang="fr-FR" sz="1600" b="1" dirty="0">
                <a:solidFill>
                  <a:srgbClr val="EA8D2F"/>
                </a:solidFill>
                <a:latin typeface="Open Sans" panose="020B0606030504020204" pitchFamily="34" charset="0"/>
                <a:ea typeface="Open Sans" panose="020B0606030504020204" pitchFamily="34" charset="0"/>
                <a:cs typeface="Open Sans" panose="020B0606030504020204" pitchFamily="34" charset="0"/>
              </a:rPr>
              <a:t>Tous les fonds récoltés au-delà de cette somme seront intégralement </a:t>
            </a:r>
          </a:p>
          <a:p>
            <a:pPr algn="ctr"/>
            <a:r>
              <a:rPr lang="fr-FR" sz="1600" b="1" dirty="0">
                <a:solidFill>
                  <a:srgbClr val="EA8D2F"/>
                </a:solidFill>
                <a:latin typeface="Open Sans" panose="020B0606030504020204" pitchFamily="34" charset="0"/>
                <a:ea typeface="Open Sans" panose="020B0606030504020204" pitchFamily="34" charset="0"/>
                <a:cs typeface="Open Sans" panose="020B0606030504020204" pitchFamily="34" charset="0"/>
              </a:rPr>
              <a:t>reversés à l’association « Lames de joie »</a:t>
            </a:r>
          </a:p>
        </p:txBody>
      </p:sp>
      <p:sp>
        <p:nvSpPr>
          <p:cNvPr id="8" name="ZoneTexte 7">
            <a:extLst>
              <a:ext uri="{FF2B5EF4-FFF2-40B4-BE49-F238E27FC236}">
                <a16:creationId xmlns:a16="http://schemas.microsoft.com/office/drawing/2014/main" id="{85173802-821A-4B00-A55D-0CCCB674BEAE}"/>
              </a:ext>
            </a:extLst>
          </p:cNvPr>
          <p:cNvSpPr txBox="1"/>
          <p:nvPr/>
        </p:nvSpPr>
        <p:spPr>
          <a:xfrm>
            <a:off x="7572652" y="5085114"/>
            <a:ext cx="3701989" cy="276999"/>
          </a:xfrm>
          <a:prstGeom prst="rect">
            <a:avLst/>
          </a:prstGeom>
          <a:noFill/>
        </p:spPr>
        <p:txBody>
          <a:bodyPr wrap="square" rtlCol="0">
            <a:spAutoFit/>
          </a:bodyPr>
          <a:lstStyle/>
          <a:p>
            <a:r>
              <a:rPr lang="fr-FR" sz="1200" dirty="0">
                <a:latin typeface="Open Sans" panose="020B0606030504020204" pitchFamily="34" charset="0"/>
                <a:ea typeface="Open Sans" panose="020B0606030504020204" pitchFamily="34" charset="0"/>
                <a:cs typeface="Open Sans" panose="020B0606030504020204" pitchFamily="34" charset="0"/>
              </a:rPr>
              <a:t>Nous prenons à notre charge notre équipement.</a:t>
            </a:r>
          </a:p>
        </p:txBody>
      </p:sp>
      <p:sp>
        <p:nvSpPr>
          <p:cNvPr id="10" name="Rectangle 9">
            <a:extLst>
              <a:ext uri="{FF2B5EF4-FFF2-40B4-BE49-F238E27FC236}">
                <a16:creationId xmlns:a16="http://schemas.microsoft.com/office/drawing/2014/main" id="{A15D879F-74F3-47AB-A5B7-F75B2A53A561}"/>
              </a:ext>
            </a:extLst>
          </p:cNvPr>
          <p:cNvSpPr/>
          <p:nvPr/>
        </p:nvSpPr>
        <p:spPr>
          <a:xfrm>
            <a:off x="8025412" y="1180724"/>
            <a:ext cx="3826275" cy="3142695"/>
          </a:xfrm>
          <a:prstGeom prst="rect">
            <a:avLst/>
          </a:prstGeom>
          <a:solidFill>
            <a:srgbClr val="45413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Organigramme : Connecteur page suivante 10">
            <a:extLst>
              <a:ext uri="{FF2B5EF4-FFF2-40B4-BE49-F238E27FC236}">
                <a16:creationId xmlns:a16="http://schemas.microsoft.com/office/drawing/2014/main" id="{A43B2DD0-D15F-4FF9-9878-84DF7EEEBD75}"/>
              </a:ext>
            </a:extLst>
          </p:cNvPr>
          <p:cNvSpPr/>
          <p:nvPr/>
        </p:nvSpPr>
        <p:spPr>
          <a:xfrm rot="16200000">
            <a:off x="707258" y="813780"/>
            <a:ext cx="3142694" cy="3876583"/>
          </a:xfrm>
          <a:prstGeom prst="flowChartOffpageConnector">
            <a:avLst/>
          </a:prstGeom>
          <a:solidFill>
            <a:srgbClr val="EA8D2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a:extLst>
              <a:ext uri="{FF2B5EF4-FFF2-40B4-BE49-F238E27FC236}">
                <a16:creationId xmlns:a16="http://schemas.microsoft.com/office/drawing/2014/main" id="{262DBC11-6C2E-498B-9C8D-976609B33CA1}"/>
              </a:ext>
            </a:extLst>
          </p:cNvPr>
          <p:cNvSpPr txBox="1"/>
          <p:nvPr/>
        </p:nvSpPr>
        <p:spPr>
          <a:xfrm>
            <a:off x="381741" y="1340528"/>
            <a:ext cx="3302493" cy="2739211"/>
          </a:xfrm>
          <a:prstGeom prst="rect">
            <a:avLst/>
          </a:prstGeom>
          <a:noFill/>
        </p:spPr>
        <p:txBody>
          <a:bodyPr wrap="square" rtlCol="0">
            <a:spAutoFit/>
          </a:bodyPr>
          <a:lstStyle/>
          <a:p>
            <a:pPr algn="ctr"/>
            <a:r>
              <a:rPr lang="fr-FR" b="1" u="sng" dirty="0"/>
              <a:t>DONS FINANCIERS</a:t>
            </a:r>
          </a:p>
          <a:p>
            <a:pPr algn="ctr"/>
            <a:endParaRPr lang="fr-FR" dirty="0"/>
          </a:p>
          <a:p>
            <a:pPr algn="ctr"/>
            <a:r>
              <a:rPr lang="fr-FR" sz="1400" dirty="0">
                <a:latin typeface="Open Sans" panose="020B0606030504020204" pitchFamily="34" charset="0"/>
                <a:ea typeface="Open Sans" panose="020B0606030504020204" pitchFamily="34" charset="0"/>
                <a:cs typeface="Open Sans" panose="020B0606030504020204" pitchFamily="34" charset="0"/>
              </a:rPr>
              <a:t>Règlement par chèque ou virement  à la société ZBO.</a:t>
            </a:r>
          </a:p>
          <a:p>
            <a:endParaRPr lang="fr-FR" dirty="0"/>
          </a:p>
          <a:p>
            <a:r>
              <a:rPr lang="fr-FR" sz="2400" b="1" dirty="0">
                <a:solidFill>
                  <a:srgbClr val="454131"/>
                </a:solidFill>
                <a:latin typeface="Open Sans" panose="020B0606030504020204" pitchFamily="34" charset="0"/>
                <a:ea typeface="Open Sans" panose="020B0606030504020204" pitchFamily="34" charset="0"/>
                <a:cs typeface="Open Sans" panose="020B0606030504020204" pitchFamily="34" charset="0"/>
              </a:rPr>
              <a:t>·</a:t>
            </a:r>
            <a:r>
              <a:rPr lang="fr-FR" sz="1400" dirty="0">
                <a:latin typeface="Open Sans" panose="020B0606030504020204" pitchFamily="34" charset="0"/>
                <a:ea typeface="Open Sans" panose="020B0606030504020204" pitchFamily="34" charset="0"/>
                <a:cs typeface="Open Sans" panose="020B0606030504020204" pitchFamily="34" charset="0"/>
              </a:rPr>
              <a:t>Récupération de la TVA (20 %), après réception de la facture.</a:t>
            </a:r>
          </a:p>
          <a:p>
            <a:r>
              <a:rPr lang="fr-FR" sz="2400" b="1" dirty="0">
                <a:solidFill>
                  <a:srgbClr val="454131"/>
                </a:solidFill>
                <a:latin typeface="Open Sans" panose="020B0606030504020204" pitchFamily="34" charset="0"/>
                <a:ea typeface="Open Sans" panose="020B0606030504020204" pitchFamily="34" charset="0"/>
                <a:cs typeface="Open Sans" panose="020B0606030504020204" pitchFamily="34" charset="0"/>
              </a:rPr>
              <a:t>·</a:t>
            </a:r>
            <a:r>
              <a:rPr lang="fr-FR" sz="1400" dirty="0">
                <a:latin typeface="Open Sans" panose="020B0606030504020204" pitchFamily="34" charset="0"/>
                <a:ea typeface="Open Sans" panose="020B0606030504020204" pitchFamily="34" charset="0"/>
                <a:cs typeface="Open Sans" panose="020B0606030504020204" pitchFamily="34" charset="0"/>
              </a:rPr>
              <a:t>Déduction d’impôts dans la limite de 33 % HT de votre résultat fiscal </a:t>
            </a:r>
          </a:p>
          <a:p>
            <a:r>
              <a:rPr lang="fr-FR" sz="1400" dirty="0">
                <a:latin typeface="Open Sans" panose="020B0606030504020204" pitchFamily="34" charset="0"/>
                <a:ea typeface="Open Sans" panose="020B0606030504020204" pitchFamily="34" charset="0"/>
                <a:cs typeface="Open Sans" panose="020B0606030504020204" pitchFamily="34" charset="0"/>
              </a:rPr>
              <a:t>(Art : 39-1-7 du CGI) </a:t>
            </a:r>
          </a:p>
        </p:txBody>
      </p:sp>
      <p:sp>
        <p:nvSpPr>
          <p:cNvPr id="13" name="ZoneTexte 12">
            <a:extLst>
              <a:ext uri="{FF2B5EF4-FFF2-40B4-BE49-F238E27FC236}">
                <a16:creationId xmlns:a16="http://schemas.microsoft.com/office/drawing/2014/main" id="{3525B89C-870A-450D-9E1A-D7821CCB82F2}"/>
              </a:ext>
            </a:extLst>
          </p:cNvPr>
          <p:cNvSpPr txBox="1"/>
          <p:nvPr/>
        </p:nvSpPr>
        <p:spPr>
          <a:xfrm>
            <a:off x="340311" y="4592743"/>
            <a:ext cx="4498019" cy="1661993"/>
          </a:xfrm>
          <a:prstGeom prst="rect">
            <a:avLst/>
          </a:prstGeom>
          <a:noFill/>
        </p:spPr>
        <p:txBody>
          <a:bodyPr wrap="square" rtlCol="0">
            <a:spAutoFit/>
          </a:bodyPr>
          <a:lstStyle/>
          <a:p>
            <a:r>
              <a:rPr lang="fr-FR" sz="1400" dirty="0">
                <a:latin typeface="Open Sans" panose="020B0606030504020204" pitchFamily="34" charset="0"/>
                <a:ea typeface="Open Sans" panose="020B0606030504020204" pitchFamily="34" charset="0"/>
                <a:cs typeface="Open Sans" panose="020B0606030504020204" pitchFamily="34" charset="0"/>
              </a:rPr>
              <a:t>Exemple :</a:t>
            </a:r>
          </a:p>
          <a:p>
            <a:r>
              <a:rPr lang="fr-FR" sz="1400" dirty="0">
                <a:latin typeface="Open Sans" panose="020B0606030504020204" pitchFamily="34" charset="0"/>
                <a:ea typeface="Open Sans" panose="020B0606030504020204" pitchFamily="34" charset="0"/>
                <a:cs typeface="Open Sans" panose="020B0606030504020204" pitchFamily="34" charset="0"/>
              </a:rPr>
              <a:t>Don de l’entreprise : 1 500 € TTC</a:t>
            </a:r>
          </a:p>
          <a:p>
            <a:r>
              <a:rPr lang="fr-FR" sz="140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Récupération TVA (20 %) : 300 €</a:t>
            </a:r>
          </a:p>
          <a:p>
            <a:r>
              <a:rPr lang="fr-FR" sz="1400" dirty="0">
                <a:latin typeface="Open Sans" panose="020B0606030504020204" pitchFamily="34" charset="0"/>
                <a:ea typeface="Open Sans" panose="020B0606030504020204" pitchFamily="34" charset="0"/>
                <a:cs typeface="Open Sans" panose="020B0606030504020204" pitchFamily="34" charset="0"/>
              </a:rPr>
              <a:t>Coût réel du don : 1 200 €</a:t>
            </a:r>
          </a:p>
          <a:p>
            <a:endParaRPr lang="fr-FR" sz="1400" dirty="0">
              <a:latin typeface="Open Sans" panose="020B0606030504020204" pitchFamily="34" charset="0"/>
              <a:ea typeface="Open Sans" panose="020B0606030504020204" pitchFamily="34" charset="0"/>
              <a:cs typeface="Open Sans" panose="020B0606030504020204" pitchFamily="34" charset="0"/>
            </a:endParaRPr>
          </a:p>
          <a:p>
            <a:r>
              <a:rPr lang="fr-FR" sz="1400" dirty="0">
                <a:latin typeface="Open Sans" panose="020B0606030504020204" pitchFamily="34" charset="0"/>
                <a:ea typeface="Open Sans" panose="020B0606030504020204" pitchFamily="34" charset="0"/>
                <a:cs typeface="Open Sans" panose="020B0606030504020204" pitchFamily="34" charset="0"/>
              </a:rPr>
              <a:t>Déduction d’impôt société (33 %)</a:t>
            </a:r>
          </a:p>
          <a:p>
            <a:pPr algn="ctr"/>
            <a:endParaRPr lang="fr-FR" dirty="0"/>
          </a:p>
        </p:txBody>
      </p:sp>
      <p:sp>
        <p:nvSpPr>
          <p:cNvPr id="14" name="ZoneTexte 13">
            <a:extLst>
              <a:ext uri="{FF2B5EF4-FFF2-40B4-BE49-F238E27FC236}">
                <a16:creationId xmlns:a16="http://schemas.microsoft.com/office/drawing/2014/main" id="{77DA6CCB-09D4-49CB-8310-5F1B819D63DA}"/>
              </a:ext>
            </a:extLst>
          </p:cNvPr>
          <p:cNvSpPr txBox="1"/>
          <p:nvPr/>
        </p:nvSpPr>
        <p:spPr>
          <a:xfrm>
            <a:off x="8287302" y="1340528"/>
            <a:ext cx="3302493" cy="2550891"/>
          </a:xfrm>
          <a:prstGeom prst="rect">
            <a:avLst/>
          </a:prstGeom>
          <a:noFill/>
        </p:spPr>
        <p:txBody>
          <a:bodyPr wrap="square" rtlCol="0">
            <a:spAutoFit/>
          </a:bodyPr>
          <a:lstStyle/>
          <a:p>
            <a:pPr algn="ctr"/>
            <a:r>
              <a:rPr lang="fr-FR" b="1" u="sng" dirty="0">
                <a:solidFill>
                  <a:schemeClr val="bg1"/>
                </a:solidFill>
              </a:rPr>
              <a:t>DONS MATERIELS</a:t>
            </a:r>
          </a:p>
          <a:p>
            <a:pPr algn="ctr"/>
            <a:endParaRPr lang="fr-FR" dirty="0">
              <a:solidFill>
                <a:schemeClr val="bg1"/>
              </a:solidFill>
            </a:endParaRPr>
          </a:p>
          <a:p>
            <a:pPr algn="ctr">
              <a:lnSpc>
                <a:spcPct val="150000"/>
              </a:lnSpc>
            </a:pPr>
            <a:r>
              <a:rPr lang="fr-FR"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Vous pouvez aussi nous aider en nous fournissant des équipements ou des services destinés à notre préparation/participation ou à l’organisation d’évènements permettant de financer notre projet. </a:t>
            </a:r>
          </a:p>
        </p:txBody>
      </p:sp>
      <p:pic>
        <p:nvPicPr>
          <p:cNvPr id="15" name="Picture 15" descr="Accueil - Lames de joie - prêter des Lames de course en carbone">
            <a:extLst>
              <a:ext uri="{FF2B5EF4-FFF2-40B4-BE49-F238E27FC236}">
                <a16:creationId xmlns:a16="http://schemas.microsoft.com/office/drawing/2014/main" id="{078A979D-2F55-40B5-A4B4-BB84ADD6F274}"/>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10100714" y="5985944"/>
            <a:ext cx="816746" cy="816746"/>
          </a:xfrm>
          <a:prstGeom prst="rect">
            <a:avLst/>
          </a:prstGeom>
          <a:noFill/>
          <a:extLst>
            <a:ext uri="{909E8E84-426E-40DD-AFC4-6F175D3DCCD1}">
              <a14:hiddenFill xmlns:a14="http://schemas.microsoft.com/office/drawing/2010/main">
                <a:solidFill>
                  <a:srgbClr val="FFFFFF"/>
                </a:solidFill>
              </a14:hiddenFill>
            </a:ext>
          </a:extLst>
        </p:spPr>
      </p:pic>
      <p:sp>
        <p:nvSpPr>
          <p:cNvPr id="16" name="Espace réservé du numéro de diapositive 15">
            <a:extLst>
              <a:ext uri="{FF2B5EF4-FFF2-40B4-BE49-F238E27FC236}">
                <a16:creationId xmlns:a16="http://schemas.microsoft.com/office/drawing/2014/main" id="{FBB6A9BC-9F45-4D4E-BAA8-BEF1A468D336}"/>
              </a:ext>
            </a:extLst>
          </p:cNvPr>
          <p:cNvSpPr>
            <a:spLocks noGrp="1"/>
          </p:cNvSpPr>
          <p:nvPr>
            <p:ph type="sldNum" sz="quarter" idx="12"/>
          </p:nvPr>
        </p:nvSpPr>
        <p:spPr/>
        <p:txBody>
          <a:bodyPr/>
          <a:lstStyle/>
          <a:p>
            <a:fld id="{38EC1CC4-1B10-46FD-9A00-19D03F1C9EF1}" type="slidenum">
              <a:rPr lang="fr-FR" smtClean="0"/>
              <a:t>9</a:t>
            </a:fld>
            <a:endParaRPr lang="fr-FR" dirty="0"/>
          </a:p>
        </p:txBody>
      </p:sp>
    </p:spTree>
    <p:extLst>
      <p:ext uri="{BB962C8B-B14F-4D97-AF65-F5344CB8AC3E}">
        <p14:creationId xmlns:p14="http://schemas.microsoft.com/office/powerpoint/2010/main" val="1646927982"/>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913</TotalTime>
  <Words>1878</Words>
  <Application>Microsoft Office PowerPoint</Application>
  <PresentationFormat>Grand écran</PresentationFormat>
  <Paragraphs>212</Paragraphs>
  <Slides>11</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11</vt:i4>
      </vt:variant>
    </vt:vector>
  </HeadingPairs>
  <TitlesOfParts>
    <vt:vector size="16" baseType="lpstr">
      <vt:lpstr>Arial</vt:lpstr>
      <vt:lpstr>Calibri</vt:lpstr>
      <vt:lpstr>Calibri Light</vt:lpstr>
      <vt:lpstr>Open Sans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Compte Microsoft</dc:creator>
  <cp:lastModifiedBy>Marie-Noelle BLANCHARD</cp:lastModifiedBy>
  <cp:revision>20</cp:revision>
  <dcterms:created xsi:type="dcterms:W3CDTF">2021-10-25T10:46:42Z</dcterms:created>
  <dcterms:modified xsi:type="dcterms:W3CDTF">2021-10-26T10:28:52Z</dcterms:modified>
</cp:coreProperties>
</file>