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7559675" cy="1069181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037B"/>
    <a:srgbClr val="00668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06" autoAdjust="0"/>
    <p:restoredTop sz="94660"/>
  </p:normalViewPr>
  <p:slideViewPr>
    <p:cSldViewPr snapToGrid="0">
      <p:cViewPr>
        <p:scale>
          <a:sx n="90" d="100"/>
          <a:sy n="90" d="100"/>
        </p:scale>
        <p:origin x="2142" y="-882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983EA-CC80-4A94-ABF1-C82090DDF67C}" type="datetimeFigureOut">
              <a:rPr lang="fr-FR" smtClean="0"/>
              <a:t>30/08/2021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C3A40-8C71-4D85-A56C-9AD013D141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55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C3A40-8C71-4D85-A56C-9AD013D1419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3975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C3A40-8C71-4D85-A56C-9AD013D1419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136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C3A40-8C71-4D85-A56C-9AD013D1419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2856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E3F-3851-4376-AAD8-7C0A00AD8324}" type="datetimeFigureOut">
              <a:rPr lang="fr-FR" smtClean="0"/>
              <a:t>30/08/2021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1800-3D2F-4526-978C-EA2C8B723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159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E3F-3851-4376-AAD8-7C0A00AD8324}" type="datetimeFigureOut">
              <a:rPr lang="fr-FR" smtClean="0"/>
              <a:t>30/08/2021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1800-3D2F-4526-978C-EA2C8B723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95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E3F-3851-4376-AAD8-7C0A00AD8324}" type="datetimeFigureOut">
              <a:rPr lang="fr-FR" smtClean="0"/>
              <a:t>30/08/2021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1800-3D2F-4526-978C-EA2C8B723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7186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E3F-3851-4376-AAD8-7C0A00AD8324}" type="datetimeFigureOut">
              <a:rPr lang="fr-FR" smtClean="0"/>
              <a:t>30/08/2021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1800-3D2F-4526-978C-EA2C8B723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47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E3F-3851-4376-AAD8-7C0A00AD8324}" type="datetimeFigureOut">
              <a:rPr lang="fr-FR" smtClean="0"/>
              <a:t>30/08/2021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1800-3D2F-4526-978C-EA2C8B723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23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E3F-3851-4376-AAD8-7C0A00AD8324}" type="datetimeFigureOut">
              <a:rPr lang="fr-FR" smtClean="0"/>
              <a:t>30/08/2021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1800-3D2F-4526-978C-EA2C8B723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6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E3F-3851-4376-AAD8-7C0A00AD8324}" type="datetimeFigureOut">
              <a:rPr lang="fr-FR" smtClean="0"/>
              <a:t>30/08/2021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1800-3D2F-4526-978C-EA2C8B723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78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E3F-3851-4376-AAD8-7C0A00AD8324}" type="datetimeFigureOut">
              <a:rPr lang="fr-FR" smtClean="0"/>
              <a:t>30/08/2021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1800-3D2F-4526-978C-EA2C8B723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48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E3F-3851-4376-AAD8-7C0A00AD8324}" type="datetimeFigureOut">
              <a:rPr lang="fr-FR" smtClean="0"/>
              <a:t>30/08/2021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1800-3D2F-4526-978C-EA2C8B723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836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E3F-3851-4376-AAD8-7C0A00AD8324}" type="datetimeFigureOut">
              <a:rPr lang="fr-FR" smtClean="0"/>
              <a:t>30/08/2021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1800-3D2F-4526-978C-EA2C8B723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022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E3F-3851-4376-AAD8-7C0A00AD8324}" type="datetimeFigureOut">
              <a:rPr lang="fr-FR" smtClean="0"/>
              <a:t>30/08/2021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1800-3D2F-4526-978C-EA2C8B723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15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28E3F-3851-4376-AAD8-7C0A00AD8324}" type="datetimeFigureOut">
              <a:rPr lang="fr-FR" smtClean="0"/>
              <a:t>30/08/2021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A1800-3D2F-4526-978C-EA2C8B723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293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leine-blanche.com/?gclid=EAIaIQobChMI17yZt73L5AIViIxRCh084A1OEAAYAiAAEgI54vD_Bw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touzeau@csdemenagement.f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50128" y="10028862"/>
            <a:ext cx="7253065" cy="529243"/>
          </a:xfrm>
          <a:prstGeom prst="rect">
            <a:avLst/>
          </a:prstGeom>
          <a:solidFill>
            <a:srgbClr val="006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47879" y="215377"/>
            <a:ext cx="7255313" cy="855519"/>
          </a:xfrm>
          <a:prstGeom prst="rect">
            <a:avLst/>
          </a:prstGeom>
          <a:solidFill>
            <a:srgbClr val="006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704207" y="295617"/>
            <a:ext cx="2484976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720000"/>
            <a:r>
              <a:rPr lang="fr-FR" sz="1400" b="1" dirty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CHAMBRE SYNDICALE</a:t>
            </a:r>
          </a:p>
          <a:p>
            <a:pPr defTabSz="720000"/>
            <a:r>
              <a:rPr lang="fr-FR" sz="1400" b="1" dirty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 </a:t>
            </a:r>
            <a:r>
              <a:rPr lang="fr-FR" sz="1400" b="1" cap="all" dirty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Déménagement</a:t>
            </a:r>
          </a:p>
          <a:p>
            <a:pPr defTabSz="720000"/>
            <a:endParaRPr lang="fr-FR" sz="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defTabSz="720000"/>
            <a: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 service des professionnels depuis 1890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0" y="1524929"/>
            <a:ext cx="7559675" cy="1329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200000"/>
              </a:lnSpc>
            </a:pPr>
            <a:r>
              <a:rPr lang="fr-FR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Chers adhérents(es),</a:t>
            </a:r>
          </a:p>
          <a:p>
            <a:pPr lvl="0" algn="ctr">
              <a:lnSpc>
                <a:spcPct val="200000"/>
              </a:lnSpc>
            </a:pPr>
            <a:r>
              <a:rPr lang="fr-FR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J’ai le plaisir de vous convier à l’Assemblée Générale du groupement régional Ile de France </a:t>
            </a:r>
          </a:p>
          <a:p>
            <a:pPr lvl="0" algn="ctr">
              <a:lnSpc>
                <a:spcPct val="200000"/>
              </a:lnSpc>
            </a:pPr>
            <a:r>
              <a:rPr lang="fr-FR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qui se tiendra le :</a:t>
            </a:r>
          </a:p>
          <a:p>
            <a:pPr lvl="0" algn="just">
              <a:lnSpc>
                <a:spcPct val="200000"/>
              </a:lnSpc>
            </a:pPr>
            <a:endParaRPr lang="fr-FR" sz="5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47879" y="10040859"/>
            <a:ext cx="725531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Chambre Syndicale du Déménagement et Garde-Meubles de France</a:t>
            </a:r>
          </a:p>
          <a:p>
            <a:pPr algn="ctr"/>
            <a: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73, rue Jean Lolive ▪ 93108 Montreuil Cedex ▪ T. 01 49 88 61 40 ▪ Fax 01 49 88 61 46</a:t>
            </a:r>
          </a:p>
          <a:p>
            <a:pPr algn="ctr"/>
            <a:r>
              <a:rPr lang="fr-FR" sz="900" u="sng" dirty="0">
                <a:solidFill>
                  <a:schemeClr val="bg1"/>
                </a:solidFill>
                <a:latin typeface="Century Gothic" panose="020B0502020202020204" pitchFamily="34" charset="0"/>
              </a:rPr>
              <a:t>www.csdemenagement.fr</a:t>
            </a:r>
            <a: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 et </a:t>
            </a:r>
            <a:r>
              <a:rPr lang="fr-FR" sz="900" u="sng" dirty="0">
                <a:solidFill>
                  <a:schemeClr val="bg1"/>
                </a:solidFill>
                <a:latin typeface="Century Gothic" panose="020B0502020202020204" pitchFamily="34" charset="0"/>
              </a:rPr>
              <a:t>www.demenager-pratique.com</a:t>
            </a:r>
          </a:p>
        </p:txBody>
      </p:sp>
      <p:sp>
        <p:nvSpPr>
          <p:cNvPr id="2" name="Rectangle 1"/>
          <p:cNvSpPr/>
          <p:nvPr/>
        </p:nvSpPr>
        <p:spPr>
          <a:xfrm>
            <a:off x="147879" y="8927088"/>
            <a:ext cx="72141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>
                <a:latin typeface="Century Gothic" panose="020B0502020202020204" pitchFamily="34" charset="0"/>
              </a:rPr>
              <a:t>Dans l’attente du plaisir de vous accueillir, je vous prie de recevoir, 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</a:rPr>
              <a:t>Chers adhérents(es) mes sincères salutations.</a:t>
            </a:r>
          </a:p>
          <a:p>
            <a:pPr algn="ctr"/>
            <a:endParaRPr lang="fr-FR" sz="800" dirty="0">
              <a:latin typeface="Century Gothic" panose="020B0502020202020204" pitchFamily="34" charset="0"/>
            </a:endParaRPr>
          </a:p>
          <a:p>
            <a:pPr algn="ctr"/>
            <a:r>
              <a:rPr lang="fr-FR" sz="1200" b="1" dirty="0">
                <a:latin typeface="Century Gothic" panose="020B0502020202020204" pitchFamily="34" charset="0"/>
              </a:rPr>
              <a:t>Philippe </a:t>
            </a:r>
            <a:r>
              <a:rPr lang="fr-FR" sz="1200" b="1" dirty="0" err="1">
                <a:latin typeface="Century Gothic" panose="020B0502020202020204" pitchFamily="34" charset="0"/>
              </a:rPr>
              <a:t>Thiercelin</a:t>
            </a:r>
            <a:endParaRPr lang="fr-FR" sz="1200" b="1" dirty="0">
              <a:latin typeface="Century Gothic" panose="020B0502020202020204" pitchFamily="34" charset="0"/>
            </a:endParaRPr>
          </a:p>
          <a:p>
            <a:pPr algn="ctr"/>
            <a:r>
              <a:rPr lang="fr-FR" sz="1200" i="1" dirty="0">
                <a:latin typeface="Century Gothic" panose="020B0502020202020204" pitchFamily="34" charset="0"/>
              </a:rPr>
              <a:t>Président régional Ile-de-France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75813" y="3526366"/>
            <a:ext cx="6199442" cy="262854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09479" y="1056198"/>
            <a:ext cx="726220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000" b="1" cap="small" dirty="0">
                <a:solidFill>
                  <a:srgbClr val="595959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INVITATION </a:t>
            </a:r>
          </a:p>
          <a:p>
            <a:pPr>
              <a:spcAft>
                <a:spcPts val="0"/>
              </a:spcAft>
            </a:pPr>
            <a:r>
              <a:rPr lang="fr-FR" sz="1400" cap="small" dirty="0">
                <a:solidFill>
                  <a:srgbClr val="CC3399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ASSEMBLÉE GENERALE ILE-DE-FRANCE</a:t>
            </a:r>
            <a:endParaRPr lang="fr-FR" sz="1400" cap="small" dirty="0">
              <a:solidFill>
                <a:srgbClr val="C4037B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1147" y="3481974"/>
            <a:ext cx="6199442" cy="2913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000" dirty="0">
                <a:latin typeface="Century Gothic" panose="020B0502020202020204" pitchFamily="34" charset="0"/>
              </a:rPr>
              <a:t>Nous vous attendons dès 11h30 pour avoir le plaisir de se retrouver et échanger avec nos partenaires autour d’un apéritif qui sera suivi d’un cocktail déjeunatoire , </a:t>
            </a:r>
          </a:p>
          <a:p>
            <a:pPr algn="just">
              <a:lnSpc>
                <a:spcPct val="150000"/>
              </a:lnSpc>
            </a:pPr>
            <a:r>
              <a:rPr lang="fr-FR" sz="1000" b="1" dirty="0">
                <a:latin typeface="Century Gothic" panose="020B0502020202020204" pitchFamily="34" charset="0"/>
              </a:rPr>
              <a:t>L’assemblée générale débutera à 14h et se terminera à 15h30</a:t>
            </a:r>
          </a:p>
          <a:p>
            <a:pPr algn="just">
              <a:lnSpc>
                <a:spcPct val="150000"/>
              </a:lnSpc>
            </a:pPr>
            <a:r>
              <a:rPr lang="fr-FR" sz="1000" dirty="0">
                <a:solidFill>
                  <a:srgbClr val="C4037B"/>
                </a:solidFill>
                <a:latin typeface="Century Gothic" panose="020B0502020202020204" pitchFamily="34" charset="0"/>
              </a:rPr>
              <a:t>L’ordre du jour portera sur :</a:t>
            </a:r>
          </a:p>
          <a:p>
            <a:pPr marL="228600" indent="-228600" algn="just">
              <a:lnSpc>
                <a:spcPct val="150000"/>
              </a:lnSpc>
              <a:buAutoNum type="arabicParenR"/>
            </a:pPr>
            <a:r>
              <a:rPr lang="fr-FR" sz="1000" dirty="0">
                <a:latin typeface="Century Gothic" panose="020B0502020202020204" pitchFamily="34" charset="0"/>
              </a:rPr>
              <a:t>L’enjeu crucial de l’emploi et les actions mises en place pour vous aider dans vos recrutements</a:t>
            </a:r>
          </a:p>
          <a:p>
            <a:pPr marL="228600" indent="-228600" algn="just">
              <a:lnSpc>
                <a:spcPct val="150000"/>
              </a:lnSpc>
              <a:buAutoNum type="arabicParenR"/>
            </a:pPr>
            <a:r>
              <a:rPr lang="fr-FR" sz="1000" dirty="0">
                <a:latin typeface="Century Gothic" panose="020B0502020202020204" pitchFamily="34" charset="0"/>
              </a:rPr>
              <a:t>Les contrôles de la DGCCRF dans le déménagement: ce que vous ne devez pas ignorer!</a:t>
            </a:r>
          </a:p>
          <a:p>
            <a:pPr marL="228600" indent="-228600" algn="just">
              <a:lnSpc>
                <a:spcPct val="150000"/>
              </a:lnSpc>
              <a:buAutoNum type="arabicParenR"/>
            </a:pPr>
            <a:r>
              <a:rPr lang="fr-FR" sz="1000" dirty="0">
                <a:latin typeface="Century Gothic" panose="020B0502020202020204" pitchFamily="34" charset="0"/>
              </a:rPr>
              <a:t>Questions diverses</a:t>
            </a:r>
          </a:p>
          <a:p>
            <a:pPr marL="228600" indent="-228600" algn="just">
              <a:lnSpc>
                <a:spcPct val="150000"/>
              </a:lnSpc>
              <a:buAutoNum type="arabicParenR"/>
            </a:pPr>
            <a:r>
              <a:rPr lang="fr-FR" sz="1000" dirty="0">
                <a:latin typeface="Century Gothic" panose="020B0502020202020204" pitchFamily="34" charset="0"/>
              </a:rPr>
              <a:t> Election du président régional : les candidatures sont à adresser à la CSD par courrier ou par mail à </a:t>
            </a:r>
            <a:r>
              <a:rPr lang="fr-FR" sz="1000" dirty="0" err="1">
                <a:latin typeface="Century Gothic" panose="020B0502020202020204" pitchFamily="34" charset="0"/>
              </a:rPr>
              <a:t>llechaptois@csdemenagement,fr</a:t>
            </a:r>
            <a:endParaRPr lang="fr-FR" sz="1000" dirty="0">
              <a:latin typeface="Century Gothic" panose="020B0502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1000" dirty="0">
                <a:latin typeface="Century Gothic" panose="020B0502020202020204" pitchFamily="34" charset="0"/>
              </a:rPr>
              <a:t>Nous pourrons poursuivre nos échanges autour d’un café jusqu’à 16H30</a:t>
            </a:r>
          </a:p>
          <a:p>
            <a:pPr algn="just">
              <a:lnSpc>
                <a:spcPct val="150000"/>
              </a:lnSpc>
            </a:pPr>
            <a:endParaRPr lang="fr-FR" sz="1400" dirty="0">
              <a:latin typeface="Century Gothic" panose="020B0502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2661028"/>
            <a:ext cx="7559675" cy="71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fr-FR" sz="1400" b="1" dirty="0">
                <a:solidFill>
                  <a:srgbClr val="00668C"/>
                </a:solidFill>
                <a:latin typeface="Century Gothic" panose="020B0502020202020204" pitchFamily="34" charset="0"/>
              </a:rPr>
              <a:t>Jeudi 23 Septembre 2021, dès 11h30</a:t>
            </a:r>
          </a:p>
          <a:p>
            <a:pPr lvl="0" algn="ctr">
              <a:lnSpc>
                <a:spcPct val="150000"/>
              </a:lnSpc>
            </a:pPr>
            <a:endParaRPr lang="fr-FR" sz="200" dirty="0">
              <a:solidFill>
                <a:srgbClr val="00668C"/>
              </a:solidFill>
              <a:latin typeface="Century Gothic" panose="020B0502020202020204" pitchFamily="34" charset="0"/>
            </a:endParaRPr>
          </a:p>
          <a:p>
            <a:pPr lvl="0" algn="ctr">
              <a:lnSpc>
                <a:spcPct val="150000"/>
              </a:lnSpc>
            </a:pPr>
            <a:r>
              <a:rPr lang="fr-FR" sz="1200" dirty="0">
                <a:solidFill>
                  <a:srgbClr val="00668C"/>
                </a:solidFill>
                <a:latin typeface="Century Gothic" panose="020B0502020202020204" pitchFamily="34" charset="0"/>
              </a:rPr>
              <a:t>A </a:t>
            </a:r>
            <a:r>
              <a:rPr lang="fr-FR" sz="1200" dirty="0">
                <a:solidFill>
                  <a:srgbClr val="00668C"/>
                </a:solidFill>
                <a:latin typeface="Century Gothic" panose="020B0502020202020204" pitchFamily="34" charset="0"/>
                <a:hlinkClick r:id="rId3"/>
              </a:rPr>
              <a:t>La Baleine Blanche </a:t>
            </a:r>
            <a:r>
              <a:rPr lang="fr-FR" sz="1200" dirty="0">
                <a:solidFill>
                  <a:srgbClr val="00668C"/>
                </a:solidFill>
                <a:latin typeface="Century Gothic" panose="020B0502020202020204" pitchFamily="34" charset="0"/>
              </a:rPr>
              <a:t>- </a:t>
            </a:r>
            <a:r>
              <a:rPr lang="fr-FR" sz="1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11 Port de la Gare, 75013 Paris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622204" y="1093524"/>
            <a:ext cx="16049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cap="small" dirty="0">
                <a:latin typeface="Century Gothic" panose="020B0502020202020204" pitchFamily="34" charset="0"/>
                <a:ea typeface="Times New Roman" panose="02020603050405020304" pitchFamily="18" charset="0"/>
              </a:rPr>
              <a:t>le 01 Septembre 2021</a:t>
            </a:r>
            <a:endParaRPr lang="fr-FR" sz="1200" dirty="0">
              <a:latin typeface="Century Gothic" panose="020B050202020202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8F468D9-9885-44E4-B1E0-3322CC070BF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326" y="6550929"/>
            <a:ext cx="4064417" cy="2223316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54B04CB4-DFE5-426D-AE78-5FA00B99213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318" y="95554"/>
            <a:ext cx="1136073" cy="100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963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47879" y="215377"/>
            <a:ext cx="7255313" cy="855519"/>
          </a:xfrm>
          <a:prstGeom prst="rect">
            <a:avLst/>
          </a:prstGeom>
          <a:solidFill>
            <a:srgbClr val="006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704207" y="295617"/>
            <a:ext cx="2484976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720000"/>
            <a:r>
              <a:rPr lang="fr-FR" sz="1400" b="1" dirty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CHAMBRE SYNDICALE</a:t>
            </a:r>
          </a:p>
          <a:p>
            <a:pPr defTabSz="720000"/>
            <a:r>
              <a:rPr lang="fr-FR" sz="1400" b="1" dirty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 </a:t>
            </a:r>
            <a:r>
              <a:rPr lang="fr-FR" sz="1400" b="1" cap="all" dirty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Déménagement</a:t>
            </a:r>
          </a:p>
          <a:p>
            <a:pPr defTabSz="720000"/>
            <a:endParaRPr lang="fr-FR" sz="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defTabSz="720000"/>
            <a: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 service des professionnels depuis 1890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3881" y="1311322"/>
            <a:ext cx="16122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latin typeface="Century Gothic" panose="020B0502020202020204" pitchFamily="34" charset="0"/>
              </a:rPr>
              <a:t>Plan d’accès</a:t>
            </a:r>
            <a:endParaRPr lang="fr-FR" sz="2400" b="1" dirty="0">
              <a:latin typeface="Century Gothic" panose="020B0502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845088" y="1197266"/>
            <a:ext cx="3973271" cy="185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fr-FR" sz="1600" b="1" u="sng" dirty="0">
                <a:solidFill>
                  <a:srgbClr val="00668C"/>
                </a:solidFill>
                <a:latin typeface="Century Gothic" panose="020B0502020202020204" pitchFamily="34" charset="0"/>
              </a:rPr>
              <a:t>La Baleine Blanche </a:t>
            </a:r>
          </a:p>
          <a:p>
            <a:pPr lvl="0" algn="ctr">
              <a:lnSpc>
                <a:spcPct val="150000"/>
              </a:lnSpc>
            </a:pPr>
            <a:r>
              <a:rPr lang="fr-FR" sz="1600" b="1" dirty="0">
                <a:solidFill>
                  <a:srgbClr val="00668C"/>
                </a:solidFill>
                <a:latin typeface="Century Gothic" panose="020B0502020202020204" pitchFamily="34" charset="0"/>
              </a:rPr>
              <a:t>11 Port de la gare, 75013 Paris</a:t>
            </a:r>
          </a:p>
          <a:p>
            <a:pPr lvl="0" algn="ctr">
              <a:lnSpc>
                <a:spcPct val="150000"/>
              </a:lnSpc>
            </a:pPr>
            <a:r>
              <a:rPr lang="fr-FR" sz="1600" b="1" dirty="0">
                <a:solidFill>
                  <a:srgbClr val="00668C"/>
                </a:solidFill>
                <a:latin typeface="Century Gothic" panose="020B0502020202020204" pitchFamily="34" charset="0"/>
              </a:rPr>
              <a:t>01 45 84 14 41</a:t>
            </a:r>
          </a:p>
          <a:p>
            <a:pPr lvl="0" algn="ctr">
              <a:lnSpc>
                <a:spcPct val="150000"/>
              </a:lnSpc>
            </a:pPr>
            <a:endParaRPr lang="en-US" sz="1400" b="1" dirty="0">
              <a:solidFill>
                <a:srgbClr val="00668C"/>
              </a:solidFill>
              <a:latin typeface="Century Gothic" panose="020B050202020202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fr-FR" sz="1400" dirty="0">
              <a:solidFill>
                <a:srgbClr val="00668C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BD1D531-4BDD-4556-9601-8AD967CB4C79}"/>
              </a:ext>
            </a:extLst>
          </p:cNvPr>
          <p:cNvSpPr/>
          <p:nvPr/>
        </p:nvSpPr>
        <p:spPr>
          <a:xfrm>
            <a:off x="177639" y="7725086"/>
            <a:ext cx="338424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>
                <a:solidFill>
                  <a:srgbClr val="00668C"/>
                </a:solidFill>
                <a:latin typeface="Century Gothic" panose="020B0502020202020204" pitchFamily="34" charset="0"/>
              </a:rPr>
              <a:t>Voiture</a:t>
            </a:r>
          </a:p>
          <a:p>
            <a:r>
              <a:rPr lang="fr-FR" sz="1100" dirty="0">
                <a:latin typeface="Century Gothic" panose="020B0502020202020204" pitchFamily="34" charset="0"/>
              </a:rPr>
              <a:t>Périphérique sortie Quai d'Ivry, direction Paris centre (distance 1 km).</a:t>
            </a:r>
          </a:p>
          <a:p>
            <a:r>
              <a:rPr lang="fr-FR" sz="1100" dirty="0">
                <a:latin typeface="Century Gothic" panose="020B0502020202020204" pitchFamily="34" charset="0"/>
              </a:rPr>
              <a:t>Périphérique sortie Porte de Bercy, suivre Paris Centre. Sortir au pont de Bercy et traverser la Seine (distance 1 km).</a:t>
            </a:r>
          </a:p>
          <a:p>
            <a:endParaRPr lang="fr-FR" sz="1100" dirty="0">
              <a:latin typeface="Century Gothic" panose="020B0502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09EB15-0833-4A11-BE92-CC56EB7B8067}"/>
              </a:ext>
            </a:extLst>
          </p:cNvPr>
          <p:cNvSpPr/>
          <p:nvPr/>
        </p:nvSpPr>
        <p:spPr>
          <a:xfrm>
            <a:off x="173887" y="8900467"/>
            <a:ext cx="313485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>
                <a:solidFill>
                  <a:srgbClr val="00668C"/>
                </a:solidFill>
                <a:latin typeface="Century Gothic" panose="020B0502020202020204" pitchFamily="34" charset="0"/>
              </a:rPr>
              <a:t>Métro</a:t>
            </a:r>
          </a:p>
          <a:p>
            <a:r>
              <a:rPr lang="fr-FR" sz="1100" dirty="0">
                <a:latin typeface="Century Gothic" panose="020B0502020202020204" pitchFamily="34" charset="0"/>
              </a:rPr>
              <a:t>Ligne 6 station Quai de la Gare.</a:t>
            </a:r>
          </a:p>
          <a:p>
            <a:r>
              <a:rPr lang="fr-FR" sz="1100" dirty="0">
                <a:latin typeface="Century Gothic" panose="020B0502020202020204" pitchFamily="34" charset="0"/>
              </a:rPr>
              <a:t>Ou </a:t>
            </a:r>
          </a:p>
          <a:p>
            <a:r>
              <a:rPr lang="fr-FR" sz="1100" dirty="0">
                <a:latin typeface="Century Gothic" panose="020B0502020202020204" pitchFamily="34" charset="0"/>
              </a:rPr>
              <a:t>Ligne 14 station Bercy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EAD1871-1AE8-4E6C-BA09-F8D5DCA281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82" y="7541479"/>
            <a:ext cx="3520369" cy="228139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6DD1033C-9E92-40DC-8D1C-3EED7417D2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832" y="2629822"/>
            <a:ext cx="4211782" cy="4174975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D7275AA2-7D41-40FF-9BE3-FF24D81E9A4E}"/>
              </a:ext>
            </a:extLst>
          </p:cNvPr>
          <p:cNvCxnSpPr>
            <a:cxnSpLocks/>
          </p:cNvCxnSpPr>
          <p:nvPr/>
        </p:nvCxnSpPr>
        <p:spPr>
          <a:xfrm flipH="1">
            <a:off x="3775535" y="2409161"/>
            <a:ext cx="740123" cy="2080081"/>
          </a:xfrm>
          <a:prstGeom prst="straightConnector1">
            <a:avLst/>
          </a:prstGeom>
          <a:ln w="57150">
            <a:solidFill>
              <a:srgbClr val="00668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Image 21">
            <a:extLst>
              <a:ext uri="{FF2B5EF4-FFF2-40B4-BE49-F238E27FC236}">
                <a16:creationId xmlns:a16="http://schemas.microsoft.com/office/drawing/2014/main" id="{1EEA0448-5F55-4EC9-8C20-770C8A0E820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318" y="95554"/>
            <a:ext cx="1136073" cy="100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07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80261" y="2046737"/>
            <a:ext cx="7559675" cy="851130"/>
          </a:xfrm>
          <a:prstGeom prst="rect">
            <a:avLst/>
          </a:prstGeom>
          <a:ln cmpd="sng">
            <a:noFill/>
            <a:prstDash val="sysDot"/>
          </a:ln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fr-FR" sz="1600" b="1" dirty="0">
                <a:solidFill>
                  <a:srgbClr val="00668C"/>
                </a:solidFill>
                <a:latin typeface="Century Gothic" panose="020B0502020202020204" pitchFamily="34" charset="0"/>
              </a:rPr>
              <a:t>AG de la région Ile-de-France de la CSD </a:t>
            </a:r>
          </a:p>
          <a:p>
            <a:pPr lvl="0" algn="ctr">
              <a:lnSpc>
                <a:spcPct val="150000"/>
              </a:lnSpc>
            </a:pPr>
            <a:r>
              <a:rPr lang="fr-FR" sz="1600" b="1" dirty="0">
                <a:solidFill>
                  <a:srgbClr val="00668C"/>
                </a:solidFill>
                <a:latin typeface="Century Gothic" panose="020B0502020202020204" pitchFamily="34" charset="0"/>
              </a:rPr>
              <a:t>le Jeudi 23 Septembre 2021</a:t>
            </a:r>
          </a:p>
          <a:p>
            <a:pPr lvl="0">
              <a:lnSpc>
                <a:spcPct val="150000"/>
              </a:lnSpc>
            </a:pPr>
            <a:endParaRPr lang="fr-FR" sz="1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-4303" y="1560925"/>
            <a:ext cx="75596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dirty="0">
                <a:latin typeface="Century Gothic" panose="020B0502020202020204" pitchFamily="34" charset="0"/>
              </a:rPr>
              <a:t>A retourner par </a:t>
            </a:r>
            <a:r>
              <a:rPr lang="fr-FR" sz="1200" b="1" dirty="0">
                <a:latin typeface="Century Gothic" panose="020B0502020202020204" pitchFamily="34" charset="0"/>
              </a:rPr>
              <a:t>mail</a:t>
            </a:r>
            <a:r>
              <a:rPr lang="fr-FR" sz="1200" dirty="0">
                <a:latin typeface="Century Gothic" panose="020B0502020202020204" pitchFamily="34" charset="0"/>
              </a:rPr>
              <a:t> à </a:t>
            </a:r>
            <a:r>
              <a:rPr lang="fr-FR" sz="1200" dirty="0">
                <a:latin typeface="Century Gothic" panose="020B0502020202020204" pitchFamily="34" charset="0"/>
                <a:hlinkClick r:id="rId3"/>
              </a:rPr>
              <a:t>communication@csdemenagement.fr</a:t>
            </a:r>
            <a:r>
              <a:rPr lang="fr-FR" sz="1200" dirty="0">
                <a:latin typeface="Century Gothic" panose="020B0502020202020204" pitchFamily="34" charset="0"/>
              </a:rPr>
              <a:t> </a:t>
            </a:r>
            <a:endParaRPr lang="fr-FR" sz="1200" u="sng" dirty="0">
              <a:latin typeface="Century Gothic" panose="020B0502020202020204" pitchFamily="34" charset="0"/>
            </a:endParaRPr>
          </a:p>
          <a:p>
            <a:pPr marL="171450" lvl="0" indent="-171450" algn="ctr">
              <a:buFont typeface="Wingdings" panose="05000000000000000000" pitchFamily="2" charset="2"/>
              <a:buChar char="ü"/>
            </a:pPr>
            <a:endParaRPr lang="fr-FR" sz="700" dirty="0">
              <a:latin typeface="Century Gothic" panose="020B0502020202020204" pitchFamily="34" charset="0"/>
            </a:endParaRPr>
          </a:p>
          <a:p>
            <a:pPr lvl="0" algn="ctr"/>
            <a:endParaRPr lang="fr-FR" sz="700" b="1" dirty="0">
              <a:latin typeface="Century Gothic" panose="020B0502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47879" y="105173"/>
            <a:ext cx="7255313" cy="965723"/>
          </a:xfrm>
          <a:prstGeom prst="rect">
            <a:avLst/>
          </a:prstGeom>
          <a:solidFill>
            <a:srgbClr val="006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2704207" y="295617"/>
            <a:ext cx="2484976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720000"/>
            <a:r>
              <a:rPr lang="fr-FR" sz="1400" b="1" dirty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CHAMBRE SYNDICALE</a:t>
            </a:r>
          </a:p>
          <a:p>
            <a:pPr defTabSz="720000"/>
            <a:r>
              <a:rPr lang="fr-FR" sz="1400" b="1" dirty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 </a:t>
            </a:r>
            <a:r>
              <a:rPr lang="fr-FR" sz="1400" b="1" cap="all" dirty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Déménagement</a:t>
            </a:r>
          </a:p>
          <a:p>
            <a:pPr defTabSz="720000"/>
            <a:endParaRPr lang="fr-FR" sz="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defTabSz="720000"/>
            <a: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 service des professionnels depuis 1890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-4303" y="1101184"/>
            <a:ext cx="7559675" cy="423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fr-FR" sz="1600" b="1" dirty="0">
                <a:solidFill>
                  <a:srgbClr val="C4037B"/>
                </a:solidFill>
                <a:latin typeface="Century Gothic" panose="020B0502020202020204" pitchFamily="34" charset="0"/>
              </a:rPr>
              <a:t>Bulletin d’inscription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23371" y="8932736"/>
            <a:ext cx="20906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b="1" dirty="0">
                <a:solidFill>
                  <a:srgbClr val="C4037B"/>
                </a:solidFill>
                <a:latin typeface="Century Gothic" panose="020B0502020202020204" pitchFamily="34" charset="0"/>
              </a:rPr>
              <a:t>Cachet, date et signature</a:t>
            </a:r>
            <a:endParaRPr lang="fr-FR" b="1" dirty="0">
              <a:latin typeface="Century Gothic" panose="020B0502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9817" y="8916303"/>
            <a:ext cx="6691610" cy="1442543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59739" y="3530947"/>
            <a:ext cx="942887" cy="334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fr-FR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Entreprise 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89592" y="4861217"/>
            <a:ext cx="6971886" cy="38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fr-FR" sz="1400" dirty="0">
                <a:solidFill>
                  <a:srgbClr val="C4037B"/>
                </a:solidFill>
                <a:latin typeface="Century Gothic" panose="020B0502020202020204" pitchFamily="34" charset="0"/>
              </a:rPr>
              <a:t>Participera(ont) au déjeuner </a:t>
            </a:r>
            <a:r>
              <a:rPr lang="fr-FR" sz="1200" i="1" dirty="0">
                <a:solidFill>
                  <a:srgbClr val="C4037B"/>
                </a:solidFill>
                <a:latin typeface="Century Gothic" panose="020B0502020202020204" pitchFamily="34" charset="0"/>
              </a:rPr>
              <a:t>(45 € HT/ repas) </a:t>
            </a:r>
            <a:r>
              <a:rPr lang="fr-FR" sz="1400" dirty="0">
                <a:solidFill>
                  <a:srgbClr val="C4037B"/>
                </a:solidFill>
                <a:latin typeface="Century Gothic" panose="020B0502020202020204" pitchFamily="34" charset="0"/>
              </a:rPr>
              <a:t>: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328493" y="4796917"/>
            <a:ext cx="3550803" cy="814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5850" lvl="2" indent="-1714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1400" dirty="0">
                <a:solidFill>
                  <a:prstClr val="black"/>
                </a:solidFill>
              </a:rPr>
              <a:t> Oui</a:t>
            </a:r>
            <a:r>
              <a:rPr lang="fr-FR" sz="1100" dirty="0">
                <a:solidFill>
                  <a:prstClr val="black"/>
                </a:solidFill>
              </a:rPr>
              <a:t> 		</a:t>
            </a:r>
            <a:r>
              <a:rPr lang="fr-FR" sz="1400" dirty="0">
                <a:solidFill>
                  <a:prstClr val="black"/>
                </a:solidFill>
                <a:sym typeface="Wingdings" panose="05000000000000000000" pitchFamily="2" charset="2"/>
              </a:rPr>
              <a:t> </a:t>
            </a:r>
            <a:r>
              <a:rPr lang="fr-FR" sz="1400" dirty="0">
                <a:solidFill>
                  <a:prstClr val="black"/>
                </a:solidFill>
              </a:rPr>
              <a:t>Non </a:t>
            </a:r>
          </a:p>
          <a:p>
            <a:pPr marL="171450" lvl="0" indent="-171450">
              <a:lnSpc>
                <a:spcPct val="200000"/>
              </a:lnSpc>
              <a:buFont typeface="Wingdings" panose="05000000000000000000" pitchFamily="2" charset="2"/>
              <a:buChar char="q"/>
            </a:pPr>
            <a:endParaRPr lang="fr-FR" sz="1100" dirty="0">
              <a:solidFill>
                <a:prstClr val="black"/>
              </a:solidFill>
            </a:endParaRPr>
          </a:p>
        </p:txBody>
      </p:sp>
      <p:cxnSp>
        <p:nvCxnSpPr>
          <p:cNvPr id="56" name="Connecteur droit 55"/>
          <p:cNvCxnSpPr>
            <a:cxnSpLocks/>
          </p:cNvCxnSpPr>
          <p:nvPr/>
        </p:nvCxnSpPr>
        <p:spPr>
          <a:xfrm>
            <a:off x="1219588" y="3766008"/>
            <a:ext cx="5111891" cy="16657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80261" y="2819696"/>
            <a:ext cx="7559676" cy="687689"/>
          </a:xfrm>
          <a:prstGeom prst="rect">
            <a:avLst/>
          </a:prstGeom>
          <a:ln cmpd="sng">
            <a:noFill/>
            <a:prstDash val="sysDot"/>
          </a:ln>
        </p:spPr>
        <p:txBody>
          <a:bodyPr wrap="square">
            <a:spAutoFit/>
          </a:bodyPr>
          <a:lstStyle/>
          <a:p>
            <a:pPr marL="171450" lvl="0" indent="-171450" algn="ctr">
              <a:lnSpc>
                <a:spcPct val="150000"/>
              </a:lnSpc>
              <a:buFont typeface="Wingdings" panose="05000000000000000000" pitchFamily="2" charset="2"/>
              <a:buChar char="à"/>
            </a:pPr>
            <a:r>
              <a:rPr lang="fr-FR" sz="1200" b="1" i="1" dirty="0">
                <a:solidFill>
                  <a:srgbClr val="C4037B"/>
                </a:solidFill>
                <a:latin typeface="Century Gothic" panose="020B0502020202020204" pitchFamily="34" charset="0"/>
              </a:rPr>
              <a:t>Accès uniquement sur inscription</a:t>
            </a:r>
          </a:p>
          <a:p>
            <a:pPr lvl="0" algn="ctr">
              <a:lnSpc>
                <a:spcPct val="150000"/>
              </a:lnSpc>
            </a:pPr>
            <a:endParaRPr lang="fr-FR" sz="1200" b="1" i="1" dirty="0">
              <a:solidFill>
                <a:srgbClr val="C4037B"/>
              </a:solidFill>
              <a:latin typeface="Century Gothic" panose="020B050202020202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fr-FR" sz="200" b="1" i="1" dirty="0">
              <a:solidFill>
                <a:srgbClr val="C4037B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5" name="Image 64">
            <a:extLst>
              <a:ext uri="{FF2B5EF4-FFF2-40B4-BE49-F238E27FC236}">
                <a16:creationId xmlns:a16="http://schemas.microsoft.com/office/drawing/2014/main" id="{19E0AF55-57C4-43DD-97CA-686E233E11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318" y="95554"/>
            <a:ext cx="1136073" cy="1008026"/>
          </a:xfrm>
          <a:prstGeom prst="rect">
            <a:avLst/>
          </a:prstGeom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F23D631D-2DC2-4DFC-845D-B3F70FC19A7D}"/>
              </a:ext>
            </a:extLst>
          </p:cNvPr>
          <p:cNvSpPr/>
          <p:nvPr/>
        </p:nvSpPr>
        <p:spPr>
          <a:xfrm>
            <a:off x="295927" y="6814720"/>
            <a:ext cx="7042033" cy="38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fr-FR" sz="1400" dirty="0">
                <a:solidFill>
                  <a:srgbClr val="C4037B"/>
                </a:solidFill>
                <a:latin typeface="Century Gothic" panose="020B0502020202020204" pitchFamily="34" charset="0"/>
              </a:rPr>
              <a:t>Participera(ont) à l’Assemblée Générale  :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A8C586D-51D9-449D-BAEA-DABD40312276}"/>
              </a:ext>
            </a:extLst>
          </p:cNvPr>
          <p:cNvSpPr/>
          <p:nvPr/>
        </p:nvSpPr>
        <p:spPr>
          <a:xfrm>
            <a:off x="3268455" y="6725814"/>
            <a:ext cx="4641918" cy="814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5850" lvl="2" indent="-1714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1400" dirty="0">
                <a:solidFill>
                  <a:prstClr val="black"/>
                </a:solidFill>
              </a:rPr>
              <a:t> Oui</a:t>
            </a:r>
            <a:r>
              <a:rPr lang="fr-FR" sz="1100" dirty="0">
                <a:solidFill>
                  <a:prstClr val="black"/>
                </a:solidFill>
              </a:rPr>
              <a:t> 		</a:t>
            </a:r>
            <a:r>
              <a:rPr lang="fr-FR" sz="1400" dirty="0">
                <a:solidFill>
                  <a:prstClr val="black"/>
                </a:solidFill>
                <a:sym typeface="Wingdings" panose="05000000000000000000" pitchFamily="2" charset="2"/>
              </a:rPr>
              <a:t> </a:t>
            </a:r>
            <a:r>
              <a:rPr lang="fr-FR" sz="1400" dirty="0">
                <a:solidFill>
                  <a:prstClr val="black"/>
                </a:solidFill>
              </a:rPr>
              <a:t>Non </a:t>
            </a:r>
          </a:p>
          <a:p>
            <a:pPr marL="171450" lvl="0" indent="-171450">
              <a:lnSpc>
                <a:spcPct val="200000"/>
              </a:lnSpc>
              <a:buFont typeface="Wingdings" panose="05000000000000000000" pitchFamily="2" charset="2"/>
              <a:buChar char="q"/>
            </a:pPr>
            <a:endParaRPr lang="fr-FR" sz="1100" dirty="0">
              <a:solidFill>
                <a:prstClr val="black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87E2DD4-8488-4326-9A34-AA97CF3EB13B}"/>
              </a:ext>
            </a:extLst>
          </p:cNvPr>
          <p:cNvSpPr/>
          <p:nvPr/>
        </p:nvSpPr>
        <p:spPr>
          <a:xfrm>
            <a:off x="373387" y="3914749"/>
            <a:ext cx="768159" cy="472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250000"/>
              </a:lnSpc>
            </a:pPr>
            <a:r>
              <a:rPr lang="fr-FR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Adresse</a:t>
            </a:r>
          </a:p>
        </p:txBody>
      </p:sp>
      <p:cxnSp>
        <p:nvCxnSpPr>
          <p:cNvPr id="72" name="Connecteur droit 71">
            <a:extLst>
              <a:ext uri="{FF2B5EF4-FFF2-40B4-BE49-F238E27FC236}">
                <a16:creationId xmlns:a16="http://schemas.microsoft.com/office/drawing/2014/main" id="{0B63D013-05B5-4BF6-B6CA-D45312C32BAC}"/>
              </a:ext>
            </a:extLst>
          </p:cNvPr>
          <p:cNvCxnSpPr>
            <a:cxnSpLocks/>
          </p:cNvCxnSpPr>
          <p:nvPr/>
        </p:nvCxnSpPr>
        <p:spPr>
          <a:xfrm>
            <a:off x="1141546" y="4290155"/>
            <a:ext cx="5189933" cy="18785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33E2AF76-4FD1-4DB4-8A77-709FF50BA03B}"/>
              </a:ext>
            </a:extLst>
          </p:cNvPr>
          <p:cNvSpPr/>
          <p:nvPr/>
        </p:nvSpPr>
        <p:spPr>
          <a:xfrm>
            <a:off x="2165268" y="5301508"/>
            <a:ext cx="1103187" cy="13932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200000"/>
              </a:lnSpc>
            </a:pPr>
            <a:r>
              <a:rPr lang="fr-FR" sz="1100" dirty="0">
                <a:solidFill>
                  <a:prstClr val="white">
                    <a:lumMod val="50000"/>
                  </a:prst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Prénom, nom</a:t>
            </a:r>
          </a:p>
          <a:p>
            <a:pPr>
              <a:lnSpc>
                <a:spcPct val="200000"/>
              </a:lnSpc>
            </a:pPr>
            <a:r>
              <a:rPr lang="fr-FR" sz="1100" dirty="0">
                <a:solidFill>
                  <a:prstClr val="white">
                    <a:lumMod val="50000"/>
                  </a:prst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Prénom, nom</a:t>
            </a:r>
            <a:endParaRPr lang="fr-FR" sz="1100" dirty="0">
              <a:solidFill>
                <a:prstClr val="white">
                  <a:lumMod val="50000"/>
                </a:prstClr>
              </a:solidFill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1100" dirty="0">
                <a:solidFill>
                  <a:prstClr val="white">
                    <a:lumMod val="50000"/>
                  </a:prst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Prénom, nom</a:t>
            </a:r>
          </a:p>
          <a:p>
            <a:pPr>
              <a:lnSpc>
                <a:spcPct val="200000"/>
              </a:lnSpc>
            </a:pPr>
            <a:r>
              <a:rPr lang="fr-FR" sz="1100" dirty="0">
                <a:solidFill>
                  <a:prstClr val="white">
                    <a:lumMod val="50000"/>
                  </a:prst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Prénom, nom</a:t>
            </a:r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DEBA6F4E-86C8-460F-9D69-A40506A5020D}"/>
              </a:ext>
            </a:extLst>
          </p:cNvPr>
          <p:cNvCxnSpPr/>
          <p:nvPr/>
        </p:nvCxnSpPr>
        <p:spPr>
          <a:xfrm>
            <a:off x="3328493" y="5585507"/>
            <a:ext cx="3176051" cy="834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113CA51F-6C80-4587-BB1E-DB0EE7AFBAA5}"/>
              </a:ext>
            </a:extLst>
          </p:cNvPr>
          <p:cNvCxnSpPr/>
          <p:nvPr/>
        </p:nvCxnSpPr>
        <p:spPr>
          <a:xfrm>
            <a:off x="3298264" y="5894404"/>
            <a:ext cx="3176051" cy="834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A93E0C98-A88B-4512-8D73-5DC58C0A2F98}"/>
              </a:ext>
            </a:extLst>
          </p:cNvPr>
          <p:cNvCxnSpPr>
            <a:cxnSpLocks/>
          </p:cNvCxnSpPr>
          <p:nvPr/>
        </p:nvCxnSpPr>
        <p:spPr>
          <a:xfrm>
            <a:off x="3355847" y="6227325"/>
            <a:ext cx="3118468" cy="35077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EFDD7742-BE21-48D8-924B-B89C3BD54E5D}"/>
              </a:ext>
            </a:extLst>
          </p:cNvPr>
          <p:cNvSpPr/>
          <p:nvPr/>
        </p:nvSpPr>
        <p:spPr>
          <a:xfrm>
            <a:off x="6607012" y="5793172"/>
            <a:ext cx="55976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" dirty="0">
                <a:solidFill>
                  <a:prstClr val="white">
                    <a:lumMod val="50000"/>
                  </a:prstClr>
                </a:solidFill>
              </a:rPr>
              <a:t>54 € TTC 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3F9B9A1-F5C1-4166-869F-A81982D3F49E}"/>
              </a:ext>
            </a:extLst>
          </p:cNvPr>
          <p:cNvSpPr/>
          <p:nvPr/>
        </p:nvSpPr>
        <p:spPr>
          <a:xfrm>
            <a:off x="6614015" y="6160867"/>
            <a:ext cx="55976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" dirty="0">
                <a:solidFill>
                  <a:prstClr val="white">
                    <a:lumMod val="50000"/>
                  </a:prstClr>
                </a:solidFill>
              </a:rPr>
              <a:t>54 € TTC </a:t>
            </a:r>
          </a:p>
        </p:txBody>
      </p:sp>
      <p:cxnSp>
        <p:nvCxnSpPr>
          <p:cNvPr id="46" name="Connecteur droit 45">
            <a:extLst>
              <a:ext uri="{FF2B5EF4-FFF2-40B4-BE49-F238E27FC236}">
                <a16:creationId xmlns:a16="http://schemas.microsoft.com/office/drawing/2014/main" id="{6CEC6BE4-9037-433A-BFA4-6D49A2233ED5}"/>
              </a:ext>
            </a:extLst>
          </p:cNvPr>
          <p:cNvCxnSpPr/>
          <p:nvPr/>
        </p:nvCxnSpPr>
        <p:spPr>
          <a:xfrm>
            <a:off x="3298265" y="6599396"/>
            <a:ext cx="3176051" cy="834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44FC76E4-F8C2-4482-A981-49C5E61351F8}"/>
              </a:ext>
            </a:extLst>
          </p:cNvPr>
          <p:cNvSpPr/>
          <p:nvPr/>
        </p:nvSpPr>
        <p:spPr>
          <a:xfrm>
            <a:off x="6584450" y="6478829"/>
            <a:ext cx="55976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" dirty="0">
                <a:solidFill>
                  <a:prstClr val="white">
                    <a:lumMod val="50000"/>
                  </a:prstClr>
                </a:solidFill>
              </a:rPr>
              <a:t>54 € TTC 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18E6DF1-91C5-4C83-AF16-D0CEB59CACE4}"/>
              </a:ext>
            </a:extLst>
          </p:cNvPr>
          <p:cNvSpPr/>
          <p:nvPr/>
        </p:nvSpPr>
        <p:spPr>
          <a:xfrm>
            <a:off x="6626715" y="5478201"/>
            <a:ext cx="55976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" dirty="0">
                <a:solidFill>
                  <a:prstClr val="white">
                    <a:lumMod val="50000"/>
                  </a:prstClr>
                </a:solidFill>
              </a:rPr>
              <a:t>54 € TTC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A4B1F70-36F3-49F5-9556-7DF4998B8695}"/>
              </a:ext>
            </a:extLst>
          </p:cNvPr>
          <p:cNvSpPr/>
          <p:nvPr/>
        </p:nvSpPr>
        <p:spPr>
          <a:xfrm>
            <a:off x="347201" y="5479729"/>
            <a:ext cx="99738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 Nombre :</a:t>
            </a:r>
            <a:endParaRPr lang="fr-FR" sz="1100" dirty="0">
              <a:latin typeface="Century Gothic" panose="020B0502020202020204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E11498E-A49E-4A9F-9E3D-C51C7DE537F9}"/>
              </a:ext>
            </a:extLst>
          </p:cNvPr>
          <p:cNvSpPr/>
          <p:nvPr/>
        </p:nvSpPr>
        <p:spPr>
          <a:xfrm>
            <a:off x="359739" y="7433001"/>
            <a:ext cx="99738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 Nombre :</a:t>
            </a:r>
            <a:endParaRPr lang="fr-FR" sz="1100" dirty="0">
              <a:latin typeface="Century Gothic" panose="020B050202020202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F56B9C2-29D3-446D-A67E-CC96983DAFDB}"/>
              </a:ext>
            </a:extLst>
          </p:cNvPr>
          <p:cNvSpPr/>
          <p:nvPr/>
        </p:nvSpPr>
        <p:spPr>
          <a:xfrm>
            <a:off x="2128395" y="7345514"/>
            <a:ext cx="1103187" cy="13932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200000"/>
              </a:lnSpc>
            </a:pPr>
            <a:r>
              <a:rPr lang="fr-FR" sz="1100" dirty="0">
                <a:solidFill>
                  <a:prstClr val="white">
                    <a:lumMod val="50000"/>
                  </a:prst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Prénom, nom</a:t>
            </a:r>
          </a:p>
          <a:p>
            <a:pPr>
              <a:lnSpc>
                <a:spcPct val="200000"/>
              </a:lnSpc>
            </a:pPr>
            <a:r>
              <a:rPr lang="fr-FR" sz="1100" dirty="0">
                <a:solidFill>
                  <a:prstClr val="white">
                    <a:lumMod val="50000"/>
                  </a:prst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Prénom, nom</a:t>
            </a:r>
            <a:endParaRPr lang="fr-FR" sz="1100" dirty="0">
              <a:solidFill>
                <a:prstClr val="white">
                  <a:lumMod val="50000"/>
                </a:prstClr>
              </a:solidFill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1100" dirty="0">
                <a:solidFill>
                  <a:prstClr val="white">
                    <a:lumMod val="50000"/>
                  </a:prst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Prénom, nom</a:t>
            </a:r>
          </a:p>
          <a:p>
            <a:pPr>
              <a:lnSpc>
                <a:spcPct val="200000"/>
              </a:lnSpc>
            </a:pPr>
            <a:r>
              <a:rPr lang="fr-FR" sz="1100" dirty="0">
                <a:solidFill>
                  <a:prstClr val="white">
                    <a:lumMod val="50000"/>
                  </a:prst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Prénom, nom</a:t>
            </a:r>
          </a:p>
        </p:txBody>
      </p:sp>
      <p:cxnSp>
        <p:nvCxnSpPr>
          <p:cNvPr id="53" name="Connecteur droit 52">
            <a:extLst>
              <a:ext uri="{FF2B5EF4-FFF2-40B4-BE49-F238E27FC236}">
                <a16:creationId xmlns:a16="http://schemas.microsoft.com/office/drawing/2014/main" id="{B21AB938-F9FB-4E2E-B8AE-F068C40D1794}"/>
              </a:ext>
            </a:extLst>
          </p:cNvPr>
          <p:cNvCxnSpPr/>
          <p:nvPr/>
        </p:nvCxnSpPr>
        <p:spPr>
          <a:xfrm>
            <a:off x="3155428" y="7640930"/>
            <a:ext cx="3176051" cy="834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id="{EEC1841C-04FD-4880-830B-92AC52AEBC65}"/>
              </a:ext>
            </a:extLst>
          </p:cNvPr>
          <p:cNvCxnSpPr/>
          <p:nvPr/>
        </p:nvCxnSpPr>
        <p:spPr>
          <a:xfrm>
            <a:off x="3169285" y="7951680"/>
            <a:ext cx="3176051" cy="834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id="{4F8185C6-F649-4BA6-8BB9-FFD5F9BF3E02}"/>
              </a:ext>
            </a:extLst>
          </p:cNvPr>
          <p:cNvCxnSpPr/>
          <p:nvPr/>
        </p:nvCxnSpPr>
        <p:spPr>
          <a:xfrm>
            <a:off x="3173470" y="8325456"/>
            <a:ext cx="3176051" cy="834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>
            <a:extLst>
              <a:ext uri="{FF2B5EF4-FFF2-40B4-BE49-F238E27FC236}">
                <a16:creationId xmlns:a16="http://schemas.microsoft.com/office/drawing/2014/main" id="{23B2A5B8-DEBB-43C1-ABC1-7301E7476E8B}"/>
              </a:ext>
            </a:extLst>
          </p:cNvPr>
          <p:cNvCxnSpPr/>
          <p:nvPr/>
        </p:nvCxnSpPr>
        <p:spPr>
          <a:xfrm>
            <a:off x="3187325" y="8631771"/>
            <a:ext cx="3176051" cy="834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98778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2148</TotalTime>
  <Words>455</Words>
  <Application>Microsoft Office PowerPoint</Application>
  <PresentationFormat>Personnalisé</PresentationFormat>
  <Paragraphs>77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Elisabeth LEVANEN</dc:creator>
  <cp:lastModifiedBy>Natacha RIVERA</cp:lastModifiedBy>
  <cp:revision>1174</cp:revision>
  <cp:lastPrinted>2019-10-04T10:18:45Z</cp:lastPrinted>
  <dcterms:created xsi:type="dcterms:W3CDTF">2014-02-06T15:35:27Z</dcterms:created>
  <dcterms:modified xsi:type="dcterms:W3CDTF">2021-08-30T12:15:15Z</dcterms:modified>
</cp:coreProperties>
</file>