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23" r:id="rId3"/>
    <p:sldId id="316" r:id="rId4"/>
    <p:sldId id="281" r:id="rId5"/>
    <p:sldId id="289" r:id="rId6"/>
    <p:sldId id="319" r:id="rId7"/>
    <p:sldId id="320" r:id="rId8"/>
    <p:sldId id="285" r:id="rId9"/>
    <p:sldId id="282" r:id="rId10"/>
    <p:sldId id="318" r:id="rId11"/>
    <p:sldId id="317" r:id="rId12"/>
    <p:sldId id="321" r:id="rId13"/>
    <p:sldId id="307" r:id="rId14"/>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3AA"/>
    <a:srgbClr val="F2C5F7"/>
    <a:srgbClr val="A918B8"/>
    <a:srgbClr val="FFCCFF"/>
    <a:srgbClr val="004F9F"/>
    <a:srgbClr val="203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36"/>
  </p:normalViewPr>
  <p:slideViewPr>
    <p:cSldViewPr snapToGrid="0" snapToObjects="1" showGuides="1">
      <p:cViewPr varScale="1">
        <p:scale>
          <a:sx n="123" d="100"/>
          <a:sy n="123" d="100"/>
        </p:scale>
        <p:origin x="132"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E4C2F-1F46-4405-B18B-326BC7076326}"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1EFAFCF7-8E03-4C83-B70B-157C12960567}">
      <dgm:prSet phldrT="[Text]"/>
      <dgm:spPr>
        <a:solidFill>
          <a:schemeClr val="tx1">
            <a:lumMod val="20000"/>
            <a:lumOff val="80000"/>
          </a:schemeClr>
        </a:solidFill>
        <a:ln w="28575">
          <a:solidFill>
            <a:schemeClr val="bg1"/>
          </a:solidFill>
        </a:ln>
      </dgm:spPr>
      <dgm:t>
        <a:bodyPr/>
        <a:lstStyle/>
        <a:p>
          <a:r>
            <a:rPr lang="en-IE" dirty="0"/>
            <a:t> </a:t>
          </a:r>
          <a:endParaRPr lang="en-US" dirty="0"/>
        </a:p>
      </dgm:t>
    </dgm:pt>
    <dgm:pt modelId="{BD5E4BC3-0DED-4D8A-8B83-3A86DF9147CD}" type="parTrans" cxnId="{DACB41FE-C4F7-479B-A209-1E29E940E616}">
      <dgm:prSet/>
      <dgm:spPr/>
      <dgm:t>
        <a:bodyPr/>
        <a:lstStyle/>
        <a:p>
          <a:endParaRPr lang="en-US"/>
        </a:p>
      </dgm:t>
    </dgm:pt>
    <dgm:pt modelId="{A93F9C5E-10A7-4B8B-90B4-3866E3D3C40E}" type="sibTrans" cxnId="{DACB41FE-C4F7-479B-A209-1E29E940E616}">
      <dgm:prSet/>
      <dgm:spPr/>
      <dgm:t>
        <a:bodyPr/>
        <a:lstStyle/>
        <a:p>
          <a:endParaRPr lang="en-US"/>
        </a:p>
      </dgm:t>
    </dgm:pt>
    <dgm:pt modelId="{D125609D-45F0-4207-88B4-7DE3F7041FDD}">
      <dgm:prSet phldrT="[Text]"/>
      <dgm:spPr>
        <a:solidFill>
          <a:schemeClr val="bg1">
            <a:lumMod val="85000"/>
          </a:schemeClr>
        </a:solidFill>
        <a:ln w="28575">
          <a:solidFill>
            <a:schemeClr val="bg1"/>
          </a:solidFill>
        </a:ln>
      </dgm:spPr>
      <dgm:t>
        <a:bodyPr/>
        <a:lstStyle/>
        <a:p>
          <a:r>
            <a:rPr lang="en-IE" dirty="0"/>
            <a:t> </a:t>
          </a:r>
          <a:endParaRPr lang="en-US" dirty="0"/>
        </a:p>
      </dgm:t>
    </dgm:pt>
    <dgm:pt modelId="{99A7CA18-F13F-44E9-AD03-2E22ED1D963A}" type="parTrans" cxnId="{98E63B00-1FF1-4AF6-944A-14FC99A002FB}">
      <dgm:prSet/>
      <dgm:spPr/>
      <dgm:t>
        <a:bodyPr/>
        <a:lstStyle/>
        <a:p>
          <a:endParaRPr lang="en-US"/>
        </a:p>
      </dgm:t>
    </dgm:pt>
    <dgm:pt modelId="{B1ED9939-ADBD-406C-B5F6-3F22B44B55DE}" type="sibTrans" cxnId="{98E63B00-1FF1-4AF6-944A-14FC99A002FB}">
      <dgm:prSet/>
      <dgm:spPr/>
      <dgm:t>
        <a:bodyPr/>
        <a:lstStyle/>
        <a:p>
          <a:endParaRPr lang="en-US"/>
        </a:p>
      </dgm:t>
    </dgm:pt>
    <dgm:pt modelId="{F5392E82-66C5-4A72-8A78-9D114BC7C9F0}">
      <dgm:prSet phldrT="[Text]"/>
      <dgm:spPr>
        <a:solidFill>
          <a:srgbClr val="92D050"/>
        </a:solidFill>
        <a:ln w="28575">
          <a:solidFill>
            <a:schemeClr val="bg1"/>
          </a:solidFill>
        </a:ln>
      </dgm:spPr>
      <dgm:t>
        <a:bodyPr/>
        <a:lstStyle/>
        <a:p>
          <a:r>
            <a:rPr lang="en-IE" dirty="0"/>
            <a:t> </a:t>
          </a:r>
          <a:endParaRPr lang="en-US" dirty="0"/>
        </a:p>
      </dgm:t>
    </dgm:pt>
    <dgm:pt modelId="{012B933E-8717-40B8-8823-4230F26CDBC7}" type="parTrans" cxnId="{1271B295-9CF0-4116-BF14-24886EBE5C6B}">
      <dgm:prSet/>
      <dgm:spPr/>
      <dgm:t>
        <a:bodyPr/>
        <a:lstStyle/>
        <a:p>
          <a:endParaRPr lang="en-US"/>
        </a:p>
      </dgm:t>
    </dgm:pt>
    <dgm:pt modelId="{FA5CB4FF-AAE4-467B-8EDF-078A07AEACF3}" type="sibTrans" cxnId="{1271B295-9CF0-4116-BF14-24886EBE5C6B}">
      <dgm:prSet/>
      <dgm:spPr/>
      <dgm:t>
        <a:bodyPr/>
        <a:lstStyle/>
        <a:p>
          <a:endParaRPr lang="en-US"/>
        </a:p>
      </dgm:t>
    </dgm:pt>
    <dgm:pt modelId="{F80AD3CA-C539-4DF7-ABCB-59246C3D7F21}">
      <dgm:prSet/>
      <dgm:spPr>
        <a:solidFill>
          <a:schemeClr val="accent4"/>
        </a:solidFill>
        <a:ln w="28575">
          <a:solidFill>
            <a:schemeClr val="bg1"/>
          </a:solidFill>
        </a:ln>
      </dgm:spPr>
      <dgm:t>
        <a:bodyPr/>
        <a:lstStyle/>
        <a:p>
          <a:endParaRPr lang="en-US">
            <a:solidFill>
              <a:schemeClr val="accent5"/>
            </a:solidFill>
          </a:endParaRPr>
        </a:p>
      </dgm:t>
    </dgm:pt>
    <dgm:pt modelId="{B3A638AA-3723-45DA-830C-8443E0231948}" type="parTrans" cxnId="{BB29CBBB-D8E0-4203-A6A7-7F705EE82BB0}">
      <dgm:prSet/>
      <dgm:spPr/>
      <dgm:t>
        <a:bodyPr/>
        <a:lstStyle/>
        <a:p>
          <a:endParaRPr lang="en-US"/>
        </a:p>
      </dgm:t>
    </dgm:pt>
    <dgm:pt modelId="{F420088E-4F01-4E2E-B835-124D6E0462CB}" type="sibTrans" cxnId="{BB29CBBB-D8E0-4203-A6A7-7F705EE82BB0}">
      <dgm:prSet/>
      <dgm:spPr/>
      <dgm:t>
        <a:bodyPr/>
        <a:lstStyle/>
        <a:p>
          <a:endParaRPr lang="en-US"/>
        </a:p>
      </dgm:t>
    </dgm:pt>
    <dgm:pt modelId="{28C0A14F-939A-4C26-8363-8AEC434B36B3}" type="pres">
      <dgm:prSet presAssocID="{1D0E4C2F-1F46-4405-B18B-326BC7076326}" presName="Name0" presStyleCnt="0">
        <dgm:presLayoutVars>
          <dgm:dir/>
          <dgm:animLvl val="lvl"/>
          <dgm:resizeHandles val="exact"/>
        </dgm:presLayoutVars>
      </dgm:prSet>
      <dgm:spPr/>
      <dgm:t>
        <a:bodyPr/>
        <a:lstStyle/>
        <a:p>
          <a:endParaRPr lang="en-US"/>
        </a:p>
      </dgm:t>
    </dgm:pt>
    <dgm:pt modelId="{2329AA10-B470-4FAB-8961-803FE3EC49E8}" type="pres">
      <dgm:prSet presAssocID="{1EFAFCF7-8E03-4C83-B70B-157C12960567}" presName="Name8" presStyleCnt="0"/>
      <dgm:spPr/>
    </dgm:pt>
    <dgm:pt modelId="{C3D2CB47-A095-4E63-BA87-520A6CA651E6}" type="pres">
      <dgm:prSet presAssocID="{1EFAFCF7-8E03-4C83-B70B-157C12960567}" presName="level" presStyleLbl="node1" presStyleIdx="0" presStyleCnt="4">
        <dgm:presLayoutVars>
          <dgm:chMax val="1"/>
          <dgm:bulletEnabled val="1"/>
        </dgm:presLayoutVars>
      </dgm:prSet>
      <dgm:spPr/>
      <dgm:t>
        <a:bodyPr/>
        <a:lstStyle/>
        <a:p>
          <a:endParaRPr lang="en-US"/>
        </a:p>
      </dgm:t>
    </dgm:pt>
    <dgm:pt modelId="{BB93A33B-23D3-40CB-B60D-D92616D2BBCF}" type="pres">
      <dgm:prSet presAssocID="{1EFAFCF7-8E03-4C83-B70B-157C12960567}" presName="levelTx" presStyleLbl="revTx" presStyleIdx="0" presStyleCnt="0">
        <dgm:presLayoutVars>
          <dgm:chMax val="1"/>
          <dgm:bulletEnabled val="1"/>
        </dgm:presLayoutVars>
      </dgm:prSet>
      <dgm:spPr/>
      <dgm:t>
        <a:bodyPr/>
        <a:lstStyle/>
        <a:p>
          <a:endParaRPr lang="en-US"/>
        </a:p>
      </dgm:t>
    </dgm:pt>
    <dgm:pt modelId="{D9E21D68-010F-458E-A1EF-E9F0F31FDC4A}" type="pres">
      <dgm:prSet presAssocID="{D125609D-45F0-4207-88B4-7DE3F7041FDD}" presName="Name8" presStyleCnt="0"/>
      <dgm:spPr/>
    </dgm:pt>
    <dgm:pt modelId="{A1A6AF28-633C-4280-A9E8-69E963255699}" type="pres">
      <dgm:prSet presAssocID="{D125609D-45F0-4207-88B4-7DE3F7041FDD}" presName="level" presStyleLbl="node1" presStyleIdx="1" presStyleCnt="4" custScaleY="109509">
        <dgm:presLayoutVars>
          <dgm:chMax val="1"/>
          <dgm:bulletEnabled val="1"/>
        </dgm:presLayoutVars>
      </dgm:prSet>
      <dgm:spPr/>
      <dgm:t>
        <a:bodyPr/>
        <a:lstStyle/>
        <a:p>
          <a:endParaRPr lang="en-US"/>
        </a:p>
      </dgm:t>
    </dgm:pt>
    <dgm:pt modelId="{6AFB1F4B-0A5D-4D1B-AF50-FBA84B343080}" type="pres">
      <dgm:prSet presAssocID="{D125609D-45F0-4207-88B4-7DE3F7041FDD}" presName="levelTx" presStyleLbl="revTx" presStyleIdx="0" presStyleCnt="0">
        <dgm:presLayoutVars>
          <dgm:chMax val="1"/>
          <dgm:bulletEnabled val="1"/>
        </dgm:presLayoutVars>
      </dgm:prSet>
      <dgm:spPr/>
      <dgm:t>
        <a:bodyPr/>
        <a:lstStyle/>
        <a:p>
          <a:endParaRPr lang="en-US"/>
        </a:p>
      </dgm:t>
    </dgm:pt>
    <dgm:pt modelId="{9F0D2A7F-D21F-4528-83C2-32FEFB73C61F}" type="pres">
      <dgm:prSet presAssocID="{F80AD3CA-C539-4DF7-ABCB-59246C3D7F21}" presName="Name8" presStyleCnt="0"/>
      <dgm:spPr/>
    </dgm:pt>
    <dgm:pt modelId="{1BC61AF3-1D6D-47E3-A144-3BBB31E3DBFC}" type="pres">
      <dgm:prSet presAssocID="{F80AD3CA-C539-4DF7-ABCB-59246C3D7F21}" presName="level" presStyleLbl="node1" presStyleIdx="2" presStyleCnt="4">
        <dgm:presLayoutVars>
          <dgm:chMax val="1"/>
          <dgm:bulletEnabled val="1"/>
        </dgm:presLayoutVars>
      </dgm:prSet>
      <dgm:spPr/>
      <dgm:t>
        <a:bodyPr/>
        <a:lstStyle/>
        <a:p>
          <a:endParaRPr lang="en-US"/>
        </a:p>
      </dgm:t>
    </dgm:pt>
    <dgm:pt modelId="{1DFA9A0E-1A90-4FCB-93A4-4350EA21A72F}" type="pres">
      <dgm:prSet presAssocID="{F80AD3CA-C539-4DF7-ABCB-59246C3D7F21}" presName="levelTx" presStyleLbl="revTx" presStyleIdx="0" presStyleCnt="0">
        <dgm:presLayoutVars>
          <dgm:chMax val="1"/>
          <dgm:bulletEnabled val="1"/>
        </dgm:presLayoutVars>
      </dgm:prSet>
      <dgm:spPr/>
      <dgm:t>
        <a:bodyPr/>
        <a:lstStyle/>
        <a:p>
          <a:endParaRPr lang="en-US"/>
        </a:p>
      </dgm:t>
    </dgm:pt>
    <dgm:pt modelId="{B5D4C9C8-CE3E-4172-845B-491483A5F9B0}" type="pres">
      <dgm:prSet presAssocID="{F5392E82-66C5-4A72-8A78-9D114BC7C9F0}" presName="Name8" presStyleCnt="0"/>
      <dgm:spPr/>
    </dgm:pt>
    <dgm:pt modelId="{F73E1907-A3EC-449F-BE45-32DC80E07B17}" type="pres">
      <dgm:prSet presAssocID="{F5392E82-66C5-4A72-8A78-9D114BC7C9F0}" presName="level" presStyleLbl="node1" presStyleIdx="3" presStyleCnt="4">
        <dgm:presLayoutVars>
          <dgm:chMax val="1"/>
          <dgm:bulletEnabled val="1"/>
        </dgm:presLayoutVars>
      </dgm:prSet>
      <dgm:spPr/>
      <dgm:t>
        <a:bodyPr/>
        <a:lstStyle/>
        <a:p>
          <a:endParaRPr lang="en-US"/>
        </a:p>
      </dgm:t>
    </dgm:pt>
    <dgm:pt modelId="{64129FF1-7A47-4C8A-8F2D-899A907AEDA8}" type="pres">
      <dgm:prSet presAssocID="{F5392E82-66C5-4A72-8A78-9D114BC7C9F0}" presName="levelTx" presStyleLbl="revTx" presStyleIdx="0" presStyleCnt="0">
        <dgm:presLayoutVars>
          <dgm:chMax val="1"/>
          <dgm:bulletEnabled val="1"/>
        </dgm:presLayoutVars>
      </dgm:prSet>
      <dgm:spPr/>
      <dgm:t>
        <a:bodyPr/>
        <a:lstStyle/>
        <a:p>
          <a:endParaRPr lang="en-US"/>
        </a:p>
      </dgm:t>
    </dgm:pt>
  </dgm:ptLst>
  <dgm:cxnLst>
    <dgm:cxn modelId="{03E12005-8BDE-493D-9879-41B2C46B2796}" type="presOf" srcId="{F80AD3CA-C539-4DF7-ABCB-59246C3D7F21}" destId="{1BC61AF3-1D6D-47E3-A144-3BBB31E3DBFC}" srcOrd="0" destOrd="0" presId="urn:microsoft.com/office/officeart/2005/8/layout/pyramid1"/>
    <dgm:cxn modelId="{BBA95D15-EFFD-409A-A768-34D2597CCB07}" type="presOf" srcId="{D125609D-45F0-4207-88B4-7DE3F7041FDD}" destId="{A1A6AF28-633C-4280-A9E8-69E963255699}" srcOrd="0" destOrd="0" presId="urn:microsoft.com/office/officeart/2005/8/layout/pyramid1"/>
    <dgm:cxn modelId="{6358B245-DC76-49AE-AA82-20DD25981A49}" type="presOf" srcId="{F80AD3CA-C539-4DF7-ABCB-59246C3D7F21}" destId="{1DFA9A0E-1A90-4FCB-93A4-4350EA21A72F}" srcOrd="1" destOrd="0" presId="urn:microsoft.com/office/officeart/2005/8/layout/pyramid1"/>
    <dgm:cxn modelId="{DACB41FE-C4F7-479B-A209-1E29E940E616}" srcId="{1D0E4C2F-1F46-4405-B18B-326BC7076326}" destId="{1EFAFCF7-8E03-4C83-B70B-157C12960567}" srcOrd="0" destOrd="0" parTransId="{BD5E4BC3-0DED-4D8A-8B83-3A86DF9147CD}" sibTransId="{A93F9C5E-10A7-4B8B-90B4-3866E3D3C40E}"/>
    <dgm:cxn modelId="{9861D7C2-1404-4695-AD73-2F17598C6764}" type="presOf" srcId="{1EFAFCF7-8E03-4C83-B70B-157C12960567}" destId="{BB93A33B-23D3-40CB-B60D-D92616D2BBCF}" srcOrd="1" destOrd="0" presId="urn:microsoft.com/office/officeart/2005/8/layout/pyramid1"/>
    <dgm:cxn modelId="{FA098CC1-4BBD-4EEE-96DC-B83839E435C9}" type="presOf" srcId="{1EFAFCF7-8E03-4C83-B70B-157C12960567}" destId="{C3D2CB47-A095-4E63-BA87-520A6CA651E6}" srcOrd="0" destOrd="0" presId="urn:microsoft.com/office/officeart/2005/8/layout/pyramid1"/>
    <dgm:cxn modelId="{8B227239-37E7-45D1-835F-6FDC15D35B33}" type="presOf" srcId="{F5392E82-66C5-4A72-8A78-9D114BC7C9F0}" destId="{64129FF1-7A47-4C8A-8F2D-899A907AEDA8}" srcOrd="1" destOrd="0" presId="urn:microsoft.com/office/officeart/2005/8/layout/pyramid1"/>
    <dgm:cxn modelId="{1271B295-9CF0-4116-BF14-24886EBE5C6B}" srcId="{1D0E4C2F-1F46-4405-B18B-326BC7076326}" destId="{F5392E82-66C5-4A72-8A78-9D114BC7C9F0}" srcOrd="3" destOrd="0" parTransId="{012B933E-8717-40B8-8823-4230F26CDBC7}" sibTransId="{FA5CB4FF-AAE4-467B-8EDF-078A07AEACF3}"/>
    <dgm:cxn modelId="{98E63B00-1FF1-4AF6-944A-14FC99A002FB}" srcId="{1D0E4C2F-1F46-4405-B18B-326BC7076326}" destId="{D125609D-45F0-4207-88B4-7DE3F7041FDD}" srcOrd="1" destOrd="0" parTransId="{99A7CA18-F13F-44E9-AD03-2E22ED1D963A}" sibTransId="{B1ED9939-ADBD-406C-B5F6-3F22B44B55DE}"/>
    <dgm:cxn modelId="{A888863D-C0EF-4916-AEF4-EF1756F55EE2}" type="presOf" srcId="{1D0E4C2F-1F46-4405-B18B-326BC7076326}" destId="{28C0A14F-939A-4C26-8363-8AEC434B36B3}" srcOrd="0" destOrd="0" presId="urn:microsoft.com/office/officeart/2005/8/layout/pyramid1"/>
    <dgm:cxn modelId="{796F4E16-12A9-4B8C-80BF-74F5B93CAFBC}" type="presOf" srcId="{D125609D-45F0-4207-88B4-7DE3F7041FDD}" destId="{6AFB1F4B-0A5D-4D1B-AF50-FBA84B343080}" srcOrd="1" destOrd="0" presId="urn:microsoft.com/office/officeart/2005/8/layout/pyramid1"/>
    <dgm:cxn modelId="{BB29CBBB-D8E0-4203-A6A7-7F705EE82BB0}" srcId="{1D0E4C2F-1F46-4405-B18B-326BC7076326}" destId="{F80AD3CA-C539-4DF7-ABCB-59246C3D7F21}" srcOrd="2" destOrd="0" parTransId="{B3A638AA-3723-45DA-830C-8443E0231948}" sibTransId="{F420088E-4F01-4E2E-B835-124D6E0462CB}"/>
    <dgm:cxn modelId="{9AA711D1-AB67-40F0-9260-7D5E993582C4}" type="presOf" srcId="{F5392E82-66C5-4A72-8A78-9D114BC7C9F0}" destId="{F73E1907-A3EC-449F-BE45-32DC80E07B17}" srcOrd="0" destOrd="0" presId="urn:microsoft.com/office/officeart/2005/8/layout/pyramid1"/>
    <dgm:cxn modelId="{55480493-9B5F-4089-AE6D-7185A0A9655E}" type="presParOf" srcId="{28C0A14F-939A-4C26-8363-8AEC434B36B3}" destId="{2329AA10-B470-4FAB-8961-803FE3EC49E8}" srcOrd="0" destOrd="0" presId="urn:microsoft.com/office/officeart/2005/8/layout/pyramid1"/>
    <dgm:cxn modelId="{D3204183-1BB7-4A98-8EE2-AF6CFB3C96A9}" type="presParOf" srcId="{2329AA10-B470-4FAB-8961-803FE3EC49E8}" destId="{C3D2CB47-A095-4E63-BA87-520A6CA651E6}" srcOrd="0" destOrd="0" presId="urn:microsoft.com/office/officeart/2005/8/layout/pyramid1"/>
    <dgm:cxn modelId="{195865F1-B370-49BA-B187-7F9EFBB96A08}" type="presParOf" srcId="{2329AA10-B470-4FAB-8961-803FE3EC49E8}" destId="{BB93A33B-23D3-40CB-B60D-D92616D2BBCF}" srcOrd="1" destOrd="0" presId="urn:microsoft.com/office/officeart/2005/8/layout/pyramid1"/>
    <dgm:cxn modelId="{BD7A32B5-0612-4B18-A4D5-26EFD1D8B2A8}" type="presParOf" srcId="{28C0A14F-939A-4C26-8363-8AEC434B36B3}" destId="{D9E21D68-010F-458E-A1EF-E9F0F31FDC4A}" srcOrd="1" destOrd="0" presId="urn:microsoft.com/office/officeart/2005/8/layout/pyramid1"/>
    <dgm:cxn modelId="{C06DB986-95E2-4D90-9647-049C8E464895}" type="presParOf" srcId="{D9E21D68-010F-458E-A1EF-E9F0F31FDC4A}" destId="{A1A6AF28-633C-4280-A9E8-69E963255699}" srcOrd="0" destOrd="0" presId="urn:microsoft.com/office/officeart/2005/8/layout/pyramid1"/>
    <dgm:cxn modelId="{0B90BAEA-65E8-4C8C-B757-37E3F6497607}" type="presParOf" srcId="{D9E21D68-010F-458E-A1EF-E9F0F31FDC4A}" destId="{6AFB1F4B-0A5D-4D1B-AF50-FBA84B343080}" srcOrd="1" destOrd="0" presId="urn:microsoft.com/office/officeart/2005/8/layout/pyramid1"/>
    <dgm:cxn modelId="{BAA5ABEF-9092-4F25-AFE0-4A6E2EFF61D0}" type="presParOf" srcId="{28C0A14F-939A-4C26-8363-8AEC434B36B3}" destId="{9F0D2A7F-D21F-4528-83C2-32FEFB73C61F}" srcOrd="2" destOrd="0" presId="urn:microsoft.com/office/officeart/2005/8/layout/pyramid1"/>
    <dgm:cxn modelId="{59230CFA-B6D8-4460-9DD8-90BC6375FC11}" type="presParOf" srcId="{9F0D2A7F-D21F-4528-83C2-32FEFB73C61F}" destId="{1BC61AF3-1D6D-47E3-A144-3BBB31E3DBFC}" srcOrd="0" destOrd="0" presId="urn:microsoft.com/office/officeart/2005/8/layout/pyramid1"/>
    <dgm:cxn modelId="{78839783-8EDB-4A56-81CB-E3A4544255A7}" type="presParOf" srcId="{9F0D2A7F-D21F-4528-83C2-32FEFB73C61F}" destId="{1DFA9A0E-1A90-4FCB-93A4-4350EA21A72F}" srcOrd="1" destOrd="0" presId="urn:microsoft.com/office/officeart/2005/8/layout/pyramid1"/>
    <dgm:cxn modelId="{F423FFA5-F5BE-4720-8310-D6494C1F1CC7}" type="presParOf" srcId="{28C0A14F-939A-4C26-8363-8AEC434B36B3}" destId="{B5D4C9C8-CE3E-4172-845B-491483A5F9B0}" srcOrd="3" destOrd="0" presId="urn:microsoft.com/office/officeart/2005/8/layout/pyramid1"/>
    <dgm:cxn modelId="{8C1B8519-97CB-47DB-9DC6-FC7CBF91B75B}" type="presParOf" srcId="{B5D4C9C8-CE3E-4172-845B-491483A5F9B0}" destId="{F73E1907-A3EC-449F-BE45-32DC80E07B17}" srcOrd="0" destOrd="0" presId="urn:microsoft.com/office/officeart/2005/8/layout/pyramid1"/>
    <dgm:cxn modelId="{CA6048FF-4C32-4540-9CC0-5E886D8F4CA4}" type="presParOf" srcId="{B5D4C9C8-CE3E-4172-845B-491483A5F9B0}" destId="{64129FF1-7A47-4C8A-8F2D-899A907AEDA8}" srcOrd="1" destOrd="0" presId="urn:microsoft.com/office/officeart/2005/8/layout/pyramid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E4C2F-1F46-4405-B18B-326BC7076326}" type="doc">
      <dgm:prSet loTypeId="urn:microsoft.com/office/officeart/2005/8/layout/pyramid1" loCatId="pyramid" qsTypeId="urn:microsoft.com/office/officeart/2005/8/quickstyle/simple1" qsCatId="simple" csTypeId="urn:microsoft.com/office/officeart/2005/8/colors/accent1_2" csCatId="accent1" phldr="1"/>
      <dgm:spPr/>
    </dgm:pt>
    <dgm:pt modelId="{1EFAFCF7-8E03-4C83-B70B-157C12960567}">
      <dgm:prSet phldrT="[Text]"/>
      <dgm:spPr>
        <a:solidFill>
          <a:schemeClr val="tx1">
            <a:lumMod val="20000"/>
            <a:lumOff val="80000"/>
          </a:schemeClr>
        </a:solidFill>
        <a:ln w="28575">
          <a:solidFill>
            <a:schemeClr val="bg1"/>
          </a:solidFill>
        </a:ln>
      </dgm:spPr>
      <dgm:t>
        <a:bodyPr/>
        <a:lstStyle/>
        <a:p>
          <a:r>
            <a:rPr lang="en-IE" dirty="0"/>
            <a:t> </a:t>
          </a:r>
          <a:endParaRPr lang="en-US" dirty="0"/>
        </a:p>
      </dgm:t>
    </dgm:pt>
    <dgm:pt modelId="{BD5E4BC3-0DED-4D8A-8B83-3A86DF9147CD}" type="parTrans" cxnId="{DACB41FE-C4F7-479B-A209-1E29E940E616}">
      <dgm:prSet/>
      <dgm:spPr/>
      <dgm:t>
        <a:bodyPr/>
        <a:lstStyle/>
        <a:p>
          <a:endParaRPr lang="en-US"/>
        </a:p>
      </dgm:t>
    </dgm:pt>
    <dgm:pt modelId="{A93F9C5E-10A7-4B8B-90B4-3866E3D3C40E}" type="sibTrans" cxnId="{DACB41FE-C4F7-479B-A209-1E29E940E616}">
      <dgm:prSet/>
      <dgm:spPr/>
      <dgm:t>
        <a:bodyPr/>
        <a:lstStyle/>
        <a:p>
          <a:endParaRPr lang="en-US"/>
        </a:p>
      </dgm:t>
    </dgm:pt>
    <dgm:pt modelId="{D125609D-45F0-4207-88B4-7DE3F7041FDD}">
      <dgm:prSet phldrT="[Text]"/>
      <dgm:spPr>
        <a:solidFill>
          <a:srgbClr val="ED8D2F"/>
        </a:solidFill>
        <a:ln w="28575">
          <a:solidFill>
            <a:schemeClr val="bg1"/>
          </a:solidFill>
        </a:ln>
      </dgm:spPr>
      <dgm:t>
        <a:bodyPr/>
        <a:lstStyle/>
        <a:p>
          <a:r>
            <a:rPr lang="en-IE" dirty="0"/>
            <a:t> </a:t>
          </a:r>
          <a:endParaRPr lang="en-US" dirty="0"/>
        </a:p>
      </dgm:t>
    </dgm:pt>
    <dgm:pt modelId="{99A7CA18-F13F-44E9-AD03-2E22ED1D963A}" type="parTrans" cxnId="{98E63B00-1FF1-4AF6-944A-14FC99A002FB}">
      <dgm:prSet/>
      <dgm:spPr/>
      <dgm:t>
        <a:bodyPr/>
        <a:lstStyle/>
        <a:p>
          <a:endParaRPr lang="en-US"/>
        </a:p>
      </dgm:t>
    </dgm:pt>
    <dgm:pt modelId="{B1ED9939-ADBD-406C-B5F6-3F22B44B55DE}" type="sibTrans" cxnId="{98E63B00-1FF1-4AF6-944A-14FC99A002FB}">
      <dgm:prSet/>
      <dgm:spPr/>
      <dgm:t>
        <a:bodyPr/>
        <a:lstStyle/>
        <a:p>
          <a:endParaRPr lang="en-US"/>
        </a:p>
      </dgm:t>
    </dgm:pt>
    <dgm:pt modelId="{F5392E82-66C5-4A72-8A78-9D114BC7C9F0}">
      <dgm:prSet phldrT="[Text]"/>
      <dgm:spPr>
        <a:solidFill>
          <a:schemeClr val="tx1">
            <a:lumMod val="20000"/>
            <a:lumOff val="80000"/>
          </a:schemeClr>
        </a:solidFill>
        <a:ln w="28575">
          <a:solidFill>
            <a:schemeClr val="bg1"/>
          </a:solidFill>
        </a:ln>
      </dgm:spPr>
      <dgm:t>
        <a:bodyPr/>
        <a:lstStyle/>
        <a:p>
          <a:r>
            <a:rPr lang="en-IE" dirty="0"/>
            <a:t> </a:t>
          </a:r>
          <a:endParaRPr lang="en-US" dirty="0"/>
        </a:p>
      </dgm:t>
    </dgm:pt>
    <dgm:pt modelId="{012B933E-8717-40B8-8823-4230F26CDBC7}" type="parTrans" cxnId="{1271B295-9CF0-4116-BF14-24886EBE5C6B}">
      <dgm:prSet/>
      <dgm:spPr/>
      <dgm:t>
        <a:bodyPr/>
        <a:lstStyle/>
        <a:p>
          <a:endParaRPr lang="en-US"/>
        </a:p>
      </dgm:t>
    </dgm:pt>
    <dgm:pt modelId="{FA5CB4FF-AAE4-467B-8EDF-078A07AEACF3}" type="sibTrans" cxnId="{1271B295-9CF0-4116-BF14-24886EBE5C6B}">
      <dgm:prSet/>
      <dgm:spPr/>
      <dgm:t>
        <a:bodyPr/>
        <a:lstStyle/>
        <a:p>
          <a:endParaRPr lang="en-US"/>
        </a:p>
      </dgm:t>
    </dgm:pt>
    <dgm:pt modelId="{F80AD3CA-C539-4DF7-ABCB-59246C3D7F21}">
      <dgm:prSet/>
      <dgm:spPr>
        <a:solidFill>
          <a:schemeClr val="tx1">
            <a:lumMod val="20000"/>
            <a:lumOff val="80000"/>
          </a:schemeClr>
        </a:solidFill>
        <a:ln w="28575">
          <a:solidFill>
            <a:schemeClr val="bg1"/>
          </a:solidFill>
        </a:ln>
      </dgm:spPr>
      <dgm:t>
        <a:bodyPr/>
        <a:lstStyle/>
        <a:p>
          <a:endParaRPr lang="en-US"/>
        </a:p>
      </dgm:t>
    </dgm:pt>
    <dgm:pt modelId="{B3A638AA-3723-45DA-830C-8443E0231948}" type="parTrans" cxnId="{BB29CBBB-D8E0-4203-A6A7-7F705EE82BB0}">
      <dgm:prSet/>
      <dgm:spPr/>
      <dgm:t>
        <a:bodyPr/>
        <a:lstStyle/>
        <a:p>
          <a:endParaRPr lang="en-US"/>
        </a:p>
      </dgm:t>
    </dgm:pt>
    <dgm:pt modelId="{F420088E-4F01-4E2E-B835-124D6E0462CB}" type="sibTrans" cxnId="{BB29CBBB-D8E0-4203-A6A7-7F705EE82BB0}">
      <dgm:prSet/>
      <dgm:spPr/>
      <dgm:t>
        <a:bodyPr/>
        <a:lstStyle/>
        <a:p>
          <a:endParaRPr lang="en-US"/>
        </a:p>
      </dgm:t>
    </dgm:pt>
    <dgm:pt modelId="{28C0A14F-939A-4C26-8363-8AEC434B36B3}" type="pres">
      <dgm:prSet presAssocID="{1D0E4C2F-1F46-4405-B18B-326BC7076326}" presName="Name0" presStyleCnt="0">
        <dgm:presLayoutVars>
          <dgm:dir/>
          <dgm:animLvl val="lvl"/>
          <dgm:resizeHandles val="exact"/>
        </dgm:presLayoutVars>
      </dgm:prSet>
      <dgm:spPr/>
    </dgm:pt>
    <dgm:pt modelId="{2329AA10-B470-4FAB-8961-803FE3EC49E8}" type="pres">
      <dgm:prSet presAssocID="{1EFAFCF7-8E03-4C83-B70B-157C12960567}" presName="Name8" presStyleCnt="0"/>
      <dgm:spPr/>
    </dgm:pt>
    <dgm:pt modelId="{C3D2CB47-A095-4E63-BA87-520A6CA651E6}" type="pres">
      <dgm:prSet presAssocID="{1EFAFCF7-8E03-4C83-B70B-157C12960567}" presName="level" presStyleLbl="node1" presStyleIdx="0" presStyleCnt="4">
        <dgm:presLayoutVars>
          <dgm:chMax val="1"/>
          <dgm:bulletEnabled val="1"/>
        </dgm:presLayoutVars>
      </dgm:prSet>
      <dgm:spPr/>
      <dgm:t>
        <a:bodyPr/>
        <a:lstStyle/>
        <a:p>
          <a:endParaRPr lang="en-US"/>
        </a:p>
      </dgm:t>
    </dgm:pt>
    <dgm:pt modelId="{BB93A33B-23D3-40CB-B60D-D92616D2BBCF}" type="pres">
      <dgm:prSet presAssocID="{1EFAFCF7-8E03-4C83-B70B-157C12960567}" presName="levelTx" presStyleLbl="revTx" presStyleIdx="0" presStyleCnt="0">
        <dgm:presLayoutVars>
          <dgm:chMax val="1"/>
          <dgm:bulletEnabled val="1"/>
        </dgm:presLayoutVars>
      </dgm:prSet>
      <dgm:spPr/>
      <dgm:t>
        <a:bodyPr/>
        <a:lstStyle/>
        <a:p>
          <a:endParaRPr lang="en-US"/>
        </a:p>
      </dgm:t>
    </dgm:pt>
    <dgm:pt modelId="{D9E21D68-010F-458E-A1EF-E9F0F31FDC4A}" type="pres">
      <dgm:prSet presAssocID="{D125609D-45F0-4207-88B4-7DE3F7041FDD}" presName="Name8" presStyleCnt="0"/>
      <dgm:spPr/>
    </dgm:pt>
    <dgm:pt modelId="{A1A6AF28-633C-4280-A9E8-69E963255699}" type="pres">
      <dgm:prSet presAssocID="{D125609D-45F0-4207-88B4-7DE3F7041FDD}" presName="level" presStyleLbl="node1" presStyleIdx="1" presStyleCnt="4">
        <dgm:presLayoutVars>
          <dgm:chMax val="1"/>
          <dgm:bulletEnabled val="1"/>
        </dgm:presLayoutVars>
      </dgm:prSet>
      <dgm:spPr/>
      <dgm:t>
        <a:bodyPr/>
        <a:lstStyle/>
        <a:p>
          <a:endParaRPr lang="en-US"/>
        </a:p>
      </dgm:t>
    </dgm:pt>
    <dgm:pt modelId="{6AFB1F4B-0A5D-4D1B-AF50-FBA84B343080}" type="pres">
      <dgm:prSet presAssocID="{D125609D-45F0-4207-88B4-7DE3F7041FDD}" presName="levelTx" presStyleLbl="revTx" presStyleIdx="0" presStyleCnt="0">
        <dgm:presLayoutVars>
          <dgm:chMax val="1"/>
          <dgm:bulletEnabled val="1"/>
        </dgm:presLayoutVars>
      </dgm:prSet>
      <dgm:spPr/>
      <dgm:t>
        <a:bodyPr/>
        <a:lstStyle/>
        <a:p>
          <a:endParaRPr lang="en-US"/>
        </a:p>
      </dgm:t>
    </dgm:pt>
    <dgm:pt modelId="{9F0D2A7F-D21F-4528-83C2-32FEFB73C61F}" type="pres">
      <dgm:prSet presAssocID="{F80AD3CA-C539-4DF7-ABCB-59246C3D7F21}" presName="Name8" presStyleCnt="0"/>
      <dgm:spPr/>
    </dgm:pt>
    <dgm:pt modelId="{1BC61AF3-1D6D-47E3-A144-3BBB31E3DBFC}" type="pres">
      <dgm:prSet presAssocID="{F80AD3CA-C539-4DF7-ABCB-59246C3D7F21}" presName="level" presStyleLbl="node1" presStyleIdx="2" presStyleCnt="4">
        <dgm:presLayoutVars>
          <dgm:chMax val="1"/>
          <dgm:bulletEnabled val="1"/>
        </dgm:presLayoutVars>
      </dgm:prSet>
      <dgm:spPr/>
      <dgm:t>
        <a:bodyPr/>
        <a:lstStyle/>
        <a:p>
          <a:endParaRPr lang="en-US"/>
        </a:p>
      </dgm:t>
    </dgm:pt>
    <dgm:pt modelId="{1DFA9A0E-1A90-4FCB-93A4-4350EA21A72F}" type="pres">
      <dgm:prSet presAssocID="{F80AD3CA-C539-4DF7-ABCB-59246C3D7F21}" presName="levelTx" presStyleLbl="revTx" presStyleIdx="0" presStyleCnt="0">
        <dgm:presLayoutVars>
          <dgm:chMax val="1"/>
          <dgm:bulletEnabled val="1"/>
        </dgm:presLayoutVars>
      </dgm:prSet>
      <dgm:spPr/>
      <dgm:t>
        <a:bodyPr/>
        <a:lstStyle/>
        <a:p>
          <a:endParaRPr lang="en-US"/>
        </a:p>
      </dgm:t>
    </dgm:pt>
    <dgm:pt modelId="{B5D4C9C8-CE3E-4172-845B-491483A5F9B0}" type="pres">
      <dgm:prSet presAssocID="{F5392E82-66C5-4A72-8A78-9D114BC7C9F0}" presName="Name8" presStyleCnt="0"/>
      <dgm:spPr/>
    </dgm:pt>
    <dgm:pt modelId="{F73E1907-A3EC-449F-BE45-32DC80E07B17}" type="pres">
      <dgm:prSet presAssocID="{F5392E82-66C5-4A72-8A78-9D114BC7C9F0}" presName="level" presStyleLbl="node1" presStyleIdx="3" presStyleCnt="4">
        <dgm:presLayoutVars>
          <dgm:chMax val="1"/>
          <dgm:bulletEnabled val="1"/>
        </dgm:presLayoutVars>
      </dgm:prSet>
      <dgm:spPr/>
      <dgm:t>
        <a:bodyPr/>
        <a:lstStyle/>
        <a:p>
          <a:endParaRPr lang="en-US"/>
        </a:p>
      </dgm:t>
    </dgm:pt>
    <dgm:pt modelId="{64129FF1-7A47-4C8A-8F2D-899A907AEDA8}" type="pres">
      <dgm:prSet presAssocID="{F5392E82-66C5-4A72-8A78-9D114BC7C9F0}" presName="levelTx" presStyleLbl="revTx" presStyleIdx="0" presStyleCnt="0">
        <dgm:presLayoutVars>
          <dgm:chMax val="1"/>
          <dgm:bulletEnabled val="1"/>
        </dgm:presLayoutVars>
      </dgm:prSet>
      <dgm:spPr/>
      <dgm:t>
        <a:bodyPr/>
        <a:lstStyle/>
        <a:p>
          <a:endParaRPr lang="en-US"/>
        </a:p>
      </dgm:t>
    </dgm:pt>
  </dgm:ptLst>
  <dgm:cxnLst>
    <dgm:cxn modelId="{03E12005-8BDE-493D-9879-41B2C46B2796}" type="presOf" srcId="{F80AD3CA-C539-4DF7-ABCB-59246C3D7F21}" destId="{1BC61AF3-1D6D-47E3-A144-3BBB31E3DBFC}" srcOrd="0" destOrd="0" presId="urn:microsoft.com/office/officeart/2005/8/layout/pyramid1"/>
    <dgm:cxn modelId="{BBA95D15-EFFD-409A-A768-34D2597CCB07}" type="presOf" srcId="{D125609D-45F0-4207-88B4-7DE3F7041FDD}" destId="{A1A6AF28-633C-4280-A9E8-69E963255699}" srcOrd="0" destOrd="0" presId="urn:microsoft.com/office/officeart/2005/8/layout/pyramid1"/>
    <dgm:cxn modelId="{6358B245-DC76-49AE-AA82-20DD25981A49}" type="presOf" srcId="{F80AD3CA-C539-4DF7-ABCB-59246C3D7F21}" destId="{1DFA9A0E-1A90-4FCB-93A4-4350EA21A72F}" srcOrd="1" destOrd="0" presId="urn:microsoft.com/office/officeart/2005/8/layout/pyramid1"/>
    <dgm:cxn modelId="{DACB41FE-C4F7-479B-A209-1E29E940E616}" srcId="{1D0E4C2F-1F46-4405-B18B-326BC7076326}" destId="{1EFAFCF7-8E03-4C83-B70B-157C12960567}" srcOrd="0" destOrd="0" parTransId="{BD5E4BC3-0DED-4D8A-8B83-3A86DF9147CD}" sibTransId="{A93F9C5E-10A7-4B8B-90B4-3866E3D3C40E}"/>
    <dgm:cxn modelId="{9861D7C2-1404-4695-AD73-2F17598C6764}" type="presOf" srcId="{1EFAFCF7-8E03-4C83-B70B-157C12960567}" destId="{BB93A33B-23D3-40CB-B60D-D92616D2BBCF}" srcOrd="1" destOrd="0" presId="urn:microsoft.com/office/officeart/2005/8/layout/pyramid1"/>
    <dgm:cxn modelId="{FA098CC1-4BBD-4EEE-96DC-B83839E435C9}" type="presOf" srcId="{1EFAFCF7-8E03-4C83-B70B-157C12960567}" destId="{C3D2CB47-A095-4E63-BA87-520A6CA651E6}" srcOrd="0" destOrd="0" presId="urn:microsoft.com/office/officeart/2005/8/layout/pyramid1"/>
    <dgm:cxn modelId="{8B227239-37E7-45D1-835F-6FDC15D35B33}" type="presOf" srcId="{F5392E82-66C5-4A72-8A78-9D114BC7C9F0}" destId="{64129FF1-7A47-4C8A-8F2D-899A907AEDA8}" srcOrd="1" destOrd="0" presId="urn:microsoft.com/office/officeart/2005/8/layout/pyramid1"/>
    <dgm:cxn modelId="{1271B295-9CF0-4116-BF14-24886EBE5C6B}" srcId="{1D0E4C2F-1F46-4405-B18B-326BC7076326}" destId="{F5392E82-66C5-4A72-8A78-9D114BC7C9F0}" srcOrd="3" destOrd="0" parTransId="{012B933E-8717-40B8-8823-4230F26CDBC7}" sibTransId="{FA5CB4FF-AAE4-467B-8EDF-078A07AEACF3}"/>
    <dgm:cxn modelId="{98E63B00-1FF1-4AF6-944A-14FC99A002FB}" srcId="{1D0E4C2F-1F46-4405-B18B-326BC7076326}" destId="{D125609D-45F0-4207-88B4-7DE3F7041FDD}" srcOrd="1" destOrd="0" parTransId="{99A7CA18-F13F-44E9-AD03-2E22ED1D963A}" sibTransId="{B1ED9939-ADBD-406C-B5F6-3F22B44B55DE}"/>
    <dgm:cxn modelId="{A888863D-C0EF-4916-AEF4-EF1756F55EE2}" type="presOf" srcId="{1D0E4C2F-1F46-4405-B18B-326BC7076326}" destId="{28C0A14F-939A-4C26-8363-8AEC434B36B3}" srcOrd="0" destOrd="0" presId="urn:microsoft.com/office/officeart/2005/8/layout/pyramid1"/>
    <dgm:cxn modelId="{796F4E16-12A9-4B8C-80BF-74F5B93CAFBC}" type="presOf" srcId="{D125609D-45F0-4207-88B4-7DE3F7041FDD}" destId="{6AFB1F4B-0A5D-4D1B-AF50-FBA84B343080}" srcOrd="1" destOrd="0" presId="urn:microsoft.com/office/officeart/2005/8/layout/pyramid1"/>
    <dgm:cxn modelId="{BB29CBBB-D8E0-4203-A6A7-7F705EE82BB0}" srcId="{1D0E4C2F-1F46-4405-B18B-326BC7076326}" destId="{F80AD3CA-C539-4DF7-ABCB-59246C3D7F21}" srcOrd="2" destOrd="0" parTransId="{B3A638AA-3723-45DA-830C-8443E0231948}" sibTransId="{F420088E-4F01-4E2E-B835-124D6E0462CB}"/>
    <dgm:cxn modelId="{9AA711D1-AB67-40F0-9260-7D5E993582C4}" type="presOf" srcId="{F5392E82-66C5-4A72-8A78-9D114BC7C9F0}" destId="{F73E1907-A3EC-449F-BE45-32DC80E07B17}" srcOrd="0" destOrd="0" presId="urn:microsoft.com/office/officeart/2005/8/layout/pyramid1"/>
    <dgm:cxn modelId="{55480493-9B5F-4089-AE6D-7185A0A9655E}" type="presParOf" srcId="{28C0A14F-939A-4C26-8363-8AEC434B36B3}" destId="{2329AA10-B470-4FAB-8961-803FE3EC49E8}" srcOrd="0" destOrd="0" presId="urn:microsoft.com/office/officeart/2005/8/layout/pyramid1"/>
    <dgm:cxn modelId="{D3204183-1BB7-4A98-8EE2-AF6CFB3C96A9}" type="presParOf" srcId="{2329AA10-B470-4FAB-8961-803FE3EC49E8}" destId="{C3D2CB47-A095-4E63-BA87-520A6CA651E6}" srcOrd="0" destOrd="0" presId="urn:microsoft.com/office/officeart/2005/8/layout/pyramid1"/>
    <dgm:cxn modelId="{195865F1-B370-49BA-B187-7F9EFBB96A08}" type="presParOf" srcId="{2329AA10-B470-4FAB-8961-803FE3EC49E8}" destId="{BB93A33B-23D3-40CB-B60D-D92616D2BBCF}" srcOrd="1" destOrd="0" presId="urn:microsoft.com/office/officeart/2005/8/layout/pyramid1"/>
    <dgm:cxn modelId="{BD7A32B5-0612-4B18-A4D5-26EFD1D8B2A8}" type="presParOf" srcId="{28C0A14F-939A-4C26-8363-8AEC434B36B3}" destId="{D9E21D68-010F-458E-A1EF-E9F0F31FDC4A}" srcOrd="1" destOrd="0" presId="urn:microsoft.com/office/officeart/2005/8/layout/pyramid1"/>
    <dgm:cxn modelId="{C06DB986-95E2-4D90-9647-049C8E464895}" type="presParOf" srcId="{D9E21D68-010F-458E-A1EF-E9F0F31FDC4A}" destId="{A1A6AF28-633C-4280-A9E8-69E963255699}" srcOrd="0" destOrd="0" presId="urn:microsoft.com/office/officeart/2005/8/layout/pyramid1"/>
    <dgm:cxn modelId="{0B90BAEA-65E8-4C8C-B757-37E3F6497607}" type="presParOf" srcId="{D9E21D68-010F-458E-A1EF-E9F0F31FDC4A}" destId="{6AFB1F4B-0A5D-4D1B-AF50-FBA84B343080}" srcOrd="1" destOrd="0" presId="urn:microsoft.com/office/officeart/2005/8/layout/pyramid1"/>
    <dgm:cxn modelId="{BAA5ABEF-9092-4F25-AFE0-4A6E2EFF61D0}" type="presParOf" srcId="{28C0A14F-939A-4C26-8363-8AEC434B36B3}" destId="{9F0D2A7F-D21F-4528-83C2-32FEFB73C61F}" srcOrd="2" destOrd="0" presId="urn:microsoft.com/office/officeart/2005/8/layout/pyramid1"/>
    <dgm:cxn modelId="{59230CFA-B6D8-4460-9DD8-90BC6375FC11}" type="presParOf" srcId="{9F0D2A7F-D21F-4528-83C2-32FEFB73C61F}" destId="{1BC61AF3-1D6D-47E3-A144-3BBB31E3DBFC}" srcOrd="0" destOrd="0" presId="urn:microsoft.com/office/officeart/2005/8/layout/pyramid1"/>
    <dgm:cxn modelId="{78839783-8EDB-4A56-81CB-E3A4544255A7}" type="presParOf" srcId="{9F0D2A7F-D21F-4528-83C2-32FEFB73C61F}" destId="{1DFA9A0E-1A90-4FCB-93A4-4350EA21A72F}" srcOrd="1" destOrd="0" presId="urn:microsoft.com/office/officeart/2005/8/layout/pyramid1"/>
    <dgm:cxn modelId="{F423FFA5-F5BE-4720-8310-D6494C1F1CC7}" type="presParOf" srcId="{28C0A14F-939A-4C26-8363-8AEC434B36B3}" destId="{B5D4C9C8-CE3E-4172-845B-491483A5F9B0}" srcOrd="3" destOrd="0" presId="urn:microsoft.com/office/officeart/2005/8/layout/pyramid1"/>
    <dgm:cxn modelId="{8C1B8519-97CB-47DB-9DC6-FC7CBF91B75B}" type="presParOf" srcId="{B5D4C9C8-CE3E-4172-845B-491483A5F9B0}" destId="{F73E1907-A3EC-449F-BE45-32DC80E07B17}" srcOrd="0" destOrd="0" presId="urn:microsoft.com/office/officeart/2005/8/layout/pyramid1"/>
    <dgm:cxn modelId="{CA6048FF-4C32-4540-9CC0-5E886D8F4CA4}" type="presParOf" srcId="{B5D4C9C8-CE3E-4172-845B-491483A5F9B0}" destId="{64129FF1-7A47-4C8A-8F2D-899A907AEDA8}" srcOrd="1" destOrd="0" presId="urn:microsoft.com/office/officeart/2005/8/layout/pyramid1"/>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48ED6-58CD-4717-A85A-F8ADBC6F27D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9D83477-EFA7-4C4F-85A0-868F1F176AB1}">
      <dgm:prSet phldrT="[Tex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GB" sz="1800" b="1" dirty="0" smtClean="0">
              <a:solidFill>
                <a:schemeClr val="tx1"/>
              </a:solidFill>
            </a:rPr>
            <a:t>Determine</a:t>
          </a:r>
          <a:r>
            <a:rPr lang="en-GB" sz="1800" dirty="0" smtClean="0">
              <a:solidFill>
                <a:schemeClr val="tx1"/>
              </a:solidFill>
            </a:rPr>
            <a:t> whether its AI system </a:t>
          </a:r>
          <a:r>
            <a:rPr lang="en-GB" sz="1800" b="1" dirty="0" smtClean="0">
              <a:solidFill>
                <a:schemeClr val="tx1"/>
              </a:solidFill>
            </a:rPr>
            <a:t>is classified as high-risk</a:t>
          </a:r>
          <a:r>
            <a:rPr lang="en-GB" sz="1800" dirty="0" smtClean="0">
              <a:solidFill>
                <a:schemeClr val="tx1"/>
              </a:solidFill>
            </a:rPr>
            <a:t> under the new AI Regulation </a:t>
          </a:r>
          <a:endParaRPr lang="en-US" sz="1800" dirty="0">
            <a:solidFill>
              <a:schemeClr val="tx1"/>
            </a:solidFill>
          </a:endParaRPr>
        </a:p>
      </dgm:t>
    </dgm:pt>
    <dgm:pt modelId="{05C299CA-0239-446D-9626-2DE4D319B623}" type="parTrans" cxnId="{54582BCF-6D77-4CC7-A1F8-9C4810C1DE77}">
      <dgm:prSet/>
      <dgm:spPr/>
      <dgm:t>
        <a:bodyPr/>
        <a:lstStyle/>
        <a:p>
          <a:endParaRPr lang="en-US"/>
        </a:p>
      </dgm:t>
    </dgm:pt>
    <dgm:pt modelId="{BA1765D6-CB02-4144-9833-63DF46F4687D}" type="sibTrans" cxnId="{54582BCF-6D77-4CC7-A1F8-9C4810C1DE77}">
      <dgm:prSet/>
      <dgm:spPr>
        <a:solidFill>
          <a:schemeClr val="accent5">
            <a:lumMod val="60000"/>
            <a:lumOff val="40000"/>
          </a:schemeClr>
        </a:solidFill>
        <a:ln w="38100"/>
      </dgm:spPr>
      <dgm:t>
        <a:bodyPr/>
        <a:lstStyle/>
        <a:p>
          <a:endParaRPr lang="en-US"/>
        </a:p>
      </dgm:t>
    </dgm:pt>
    <dgm:pt modelId="{3AA6F710-EB77-495A-B452-828FF09D9EF1}">
      <dgm:prSet phldrT="[Tex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US" sz="1800" b="1" dirty="0" smtClean="0">
              <a:solidFill>
                <a:schemeClr val="tx1"/>
              </a:solidFill>
              <a:ea typeface="Calibri" panose="020F0502020204030204" pitchFamily="34" charset="0"/>
            </a:rPr>
            <a:t>Ensure </a:t>
          </a:r>
          <a:r>
            <a:rPr lang="en-US" sz="1800" dirty="0" smtClean="0">
              <a:solidFill>
                <a:schemeClr val="tx1"/>
              </a:solidFill>
              <a:ea typeface="Calibri" panose="020F0502020204030204" pitchFamily="34" charset="0"/>
            </a:rPr>
            <a:t>design and development and quality management system are </a:t>
          </a:r>
          <a:r>
            <a:rPr lang="en-US" sz="1800" b="1" dirty="0" smtClean="0">
              <a:solidFill>
                <a:schemeClr val="tx1"/>
              </a:solidFill>
              <a:ea typeface="Calibri" panose="020F0502020204030204" pitchFamily="34" charset="0"/>
            </a:rPr>
            <a:t>in compliance with the AI Regulation</a:t>
          </a:r>
          <a:endParaRPr lang="en-US" sz="1800" b="1" dirty="0">
            <a:solidFill>
              <a:schemeClr val="tx1"/>
            </a:solidFill>
          </a:endParaRPr>
        </a:p>
      </dgm:t>
    </dgm:pt>
    <dgm:pt modelId="{E6774CB9-1098-4A3E-B508-D15F21CE03CC}" type="parTrans" cxnId="{51AD4153-FFEF-4059-9F6F-6AD22A615F3B}">
      <dgm:prSet/>
      <dgm:spPr/>
      <dgm:t>
        <a:bodyPr/>
        <a:lstStyle/>
        <a:p>
          <a:endParaRPr lang="en-US"/>
        </a:p>
      </dgm:t>
    </dgm:pt>
    <dgm:pt modelId="{4EFF6C40-8C1B-4319-8C14-629C70F9B87C}" type="sibTrans" cxnId="{51AD4153-FFEF-4059-9F6F-6AD22A615F3B}">
      <dgm:prSet/>
      <dgm:spPr>
        <a:solidFill>
          <a:schemeClr val="accent5">
            <a:lumMod val="60000"/>
            <a:lumOff val="40000"/>
          </a:schemeClr>
        </a:solidFill>
      </dgm:spPr>
      <dgm:t>
        <a:bodyPr/>
        <a:lstStyle/>
        <a:p>
          <a:endParaRPr lang="en-US"/>
        </a:p>
      </dgm:t>
    </dgm:pt>
    <dgm:pt modelId="{567B8FB5-0BAD-4B50-BDBA-7EDA37F59397}">
      <dgm:prSet phldrT="[Tex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GB" sz="1800" b="1" dirty="0" smtClean="0">
              <a:solidFill>
                <a:schemeClr val="tx1"/>
              </a:solidFill>
            </a:rPr>
            <a:t>Conformity assessment procedure</a:t>
          </a:r>
          <a:r>
            <a:rPr lang="en-GB" sz="1800" dirty="0" smtClean="0">
              <a:solidFill>
                <a:schemeClr val="tx1"/>
              </a:solidFill>
            </a:rPr>
            <a:t>, aimed at assessing and documenting compliance</a:t>
          </a:r>
          <a:endParaRPr lang="en-US" sz="1800" dirty="0">
            <a:solidFill>
              <a:schemeClr val="tx1"/>
            </a:solidFill>
          </a:endParaRPr>
        </a:p>
      </dgm:t>
    </dgm:pt>
    <dgm:pt modelId="{BF117AD0-5C03-4E2E-8A88-C4E07A00A264}" type="parTrans" cxnId="{67935069-7689-4E0F-A372-13B3C7C0221C}">
      <dgm:prSet/>
      <dgm:spPr/>
      <dgm:t>
        <a:bodyPr/>
        <a:lstStyle/>
        <a:p>
          <a:endParaRPr lang="en-US"/>
        </a:p>
      </dgm:t>
    </dgm:pt>
    <dgm:pt modelId="{EF910208-E2B0-4427-AE02-3E892B440F37}" type="sibTrans" cxnId="{67935069-7689-4E0F-A372-13B3C7C0221C}">
      <dgm:prSet/>
      <dgm:spPr>
        <a:solidFill>
          <a:schemeClr val="accent5">
            <a:lumMod val="60000"/>
            <a:lumOff val="40000"/>
          </a:schemeClr>
        </a:solidFill>
      </dgm:spPr>
      <dgm:t>
        <a:bodyPr/>
        <a:lstStyle/>
        <a:p>
          <a:endParaRPr lang="en-US"/>
        </a:p>
      </dgm:t>
    </dgm:pt>
    <dgm:pt modelId="{87BF11D8-71D6-4276-B6C3-45290D778F7E}">
      <dgm:prSet phldrT="[Tex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GB" sz="1800" b="1" dirty="0" smtClean="0">
              <a:solidFill>
                <a:schemeClr val="tx1"/>
              </a:solidFill>
            </a:rPr>
            <a:t>Affix the CE marking to the system</a:t>
          </a:r>
          <a:r>
            <a:rPr lang="en-GB" sz="1800" dirty="0" smtClean="0">
              <a:solidFill>
                <a:schemeClr val="tx1"/>
              </a:solidFill>
            </a:rPr>
            <a:t> and sign a declaration of conformity</a:t>
          </a:r>
          <a:endParaRPr lang="en-US" sz="1800" dirty="0">
            <a:solidFill>
              <a:schemeClr val="tx1"/>
            </a:solidFill>
          </a:endParaRPr>
        </a:p>
      </dgm:t>
    </dgm:pt>
    <dgm:pt modelId="{D93B7E02-742A-4BF6-9987-8AE16B85A5CB}" type="parTrans" cxnId="{3A61183D-CAEB-46F3-B4AA-265DFF08864C}">
      <dgm:prSet/>
      <dgm:spPr/>
      <dgm:t>
        <a:bodyPr/>
        <a:lstStyle/>
        <a:p>
          <a:endParaRPr lang="en-US"/>
        </a:p>
      </dgm:t>
    </dgm:pt>
    <dgm:pt modelId="{D496F3A4-9C53-4531-B7F7-3E037B70226C}" type="sibTrans" cxnId="{3A61183D-CAEB-46F3-B4AA-265DFF08864C}">
      <dgm:prSet/>
      <dgm:spPr>
        <a:solidFill>
          <a:schemeClr val="accent5">
            <a:lumMod val="60000"/>
            <a:lumOff val="40000"/>
          </a:schemeClr>
        </a:solidFill>
        <a:ln>
          <a:prstDash val="sysDash"/>
        </a:ln>
      </dgm:spPr>
      <dgm:t>
        <a:bodyPr/>
        <a:lstStyle/>
        <a:p>
          <a:endParaRPr lang="en-US"/>
        </a:p>
      </dgm:t>
    </dgm:pt>
    <dgm:pt modelId="{5FC378D7-2C6C-4EA2-8E21-8D8D0EEEB894}">
      <dgm:prSet phldrT="[Tex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IE" sz="1800" b="1" dirty="0" smtClean="0">
              <a:solidFill>
                <a:srgbClr val="7030A0"/>
              </a:solidFill>
            </a:rPr>
            <a:t>PLACING ON THE MARKET or PUTTING INTO SERVICE</a:t>
          </a:r>
          <a:endParaRPr lang="en-US" sz="1800" b="1" dirty="0">
            <a:solidFill>
              <a:srgbClr val="7030A0"/>
            </a:solidFill>
          </a:endParaRPr>
        </a:p>
      </dgm:t>
    </dgm:pt>
    <dgm:pt modelId="{DAFBFD1B-8E76-4095-9F7B-105FE5642A20}" type="parTrans" cxnId="{F0685837-0D26-4DD0-BD0F-1759D6D02C04}">
      <dgm:prSet/>
      <dgm:spPr/>
      <dgm:t>
        <a:bodyPr/>
        <a:lstStyle/>
        <a:p>
          <a:endParaRPr lang="en-US"/>
        </a:p>
      </dgm:t>
    </dgm:pt>
    <dgm:pt modelId="{C8788947-F386-40B4-959B-F614E7B7D582}" type="sibTrans" cxnId="{F0685837-0D26-4DD0-BD0F-1759D6D02C04}">
      <dgm:prSet/>
      <dgm:spPr/>
      <dgm:t>
        <a:bodyPr/>
        <a:lstStyle/>
        <a:p>
          <a:endParaRPr lang="en-US"/>
        </a:p>
      </dgm:t>
    </dgm:pt>
    <dgm:pt modelId="{591B2870-9813-407E-B48B-01CE94D49650}" type="pres">
      <dgm:prSet presAssocID="{37748ED6-58CD-4717-A85A-F8ADBC6F27DC}" presName="diagram" presStyleCnt="0">
        <dgm:presLayoutVars>
          <dgm:dir/>
          <dgm:resizeHandles val="exact"/>
        </dgm:presLayoutVars>
      </dgm:prSet>
      <dgm:spPr/>
      <dgm:t>
        <a:bodyPr/>
        <a:lstStyle/>
        <a:p>
          <a:endParaRPr lang="en-US"/>
        </a:p>
      </dgm:t>
    </dgm:pt>
    <dgm:pt modelId="{3860430F-5B03-4513-95CE-981B3BF7AD66}" type="pres">
      <dgm:prSet presAssocID="{09D83477-EFA7-4C4F-85A0-868F1F176AB1}" presName="node" presStyleLbl="node1" presStyleIdx="0" presStyleCnt="5" custScaleX="76783" custScaleY="77501" custLinFactNeighborX="3179" custLinFactNeighborY="39077">
        <dgm:presLayoutVars>
          <dgm:bulletEnabled val="1"/>
        </dgm:presLayoutVars>
      </dgm:prSet>
      <dgm:spPr/>
      <dgm:t>
        <a:bodyPr/>
        <a:lstStyle/>
        <a:p>
          <a:endParaRPr lang="en-US"/>
        </a:p>
      </dgm:t>
    </dgm:pt>
    <dgm:pt modelId="{57CA15C8-C68C-472B-B37F-AD66C0E3D828}" type="pres">
      <dgm:prSet presAssocID="{BA1765D6-CB02-4144-9833-63DF46F4687D}" presName="sibTrans" presStyleLbl="sibTrans2D1" presStyleIdx="0" presStyleCnt="4"/>
      <dgm:spPr/>
      <dgm:t>
        <a:bodyPr/>
        <a:lstStyle/>
        <a:p>
          <a:endParaRPr lang="en-US"/>
        </a:p>
      </dgm:t>
    </dgm:pt>
    <dgm:pt modelId="{9BA15575-C808-45BA-8149-CE0D09D19F10}" type="pres">
      <dgm:prSet presAssocID="{BA1765D6-CB02-4144-9833-63DF46F4687D}" presName="connectorText" presStyleLbl="sibTrans2D1" presStyleIdx="0" presStyleCnt="4"/>
      <dgm:spPr/>
      <dgm:t>
        <a:bodyPr/>
        <a:lstStyle/>
        <a:p>
          <a:endParaRPr lang="en-US"/>
        </a:p>
      </dgm:t>
    </dgm:pt>
    <dgm:pt modelId="{641334F3-CE99-4EEF-A1B2-A00236064E9C}" type="pres">
      <dgm:prSet presAssocID="{3AA6F710-EB77-495A-B452-828FF09D9EF1}" presName="node" presStyleLbl="node1" presStyleIdx="1" presStyleCnt="5" custScaleX="85002" custScaleY="85627" custLinFactNeighborX="-1192" custLinFactNeighborY="41809">
        <dgm:presLayoutVars>
          <dgm:bulletEnabled val="1"/>
        </dgm:presLayoutVars>
      </dgm:prSet>
      <dgm:spPr/>
      <dgm:t>
        <a:bodyPr/>
        <a:lstStyle/>
        <a:p>
          <a:endParaRPr lang="en-US"/>
        </a:p>
      </dgm:t>
    </dgm:pt>
    <dgm:pt modelId="{66A0A52E-4C7C-4850-83B4-617EF02346F0}" type="pres">
      <dgm:prSet presAssocID="{4EFF6C40-8C1B-4319-8C14-629C70F9B87C}" presName="sibTrans" presStyleLbl="sibTrans2D1" presStyleIdx="1" presStyleCnt="4"/>
      <dgm:spPr/>
      <dgm:t>
        <a:bodyPr/>
        <a:lstStyle/>
        <a:p>
          <a:endParaRPr lang="en-US"/>
        </a:p>
      </dgm:t>
    </dgm:pt>
    <dgm:pt modelId="{4CCF6FFC-7D51-493C-B2B7-5819131D91E6}" type="pres">
      <dgm:prSet presAssocID="{4EFF6C40-8C1B-4319-8C14-629C70F9B87C}" presName="connectorText" presStyleLbl="sibTrans2D1" presStyleIdx="1" presStyleCnt="4"/>
      <dgm:spPr/>
      <dgm:t>
        <a:bodyPr/>
        <a:lstStyle/>
        <a:p>
          <a:endParaRPr lang="en-US"/>
        </a:p>
      </dgm:t>
    </dgm:pt>
    <dgm:pt modelId="{AD056DF0-AA28-49FB-AED1-6D6B1D851026}" type="pres">
      <dgm:prSet presAssocID="{567B8FB5-0BAD-4B50-BDBA-7EDA37F59397}" presName="node" presStyleLbl="node1" presStyleIdx="2" presStyleCnt="5" custScaleX="79136" custScaleY="84344" custLinFactNeighborX="1737" custLinFactNeighborY="35788">
        <dgm:presLayoutVars>
          <dgm:bulletEnabled val="1"/>
        </dgm:presLayoutVars>
      </dgm:prSet>
      <dgm:spPr/>
      <dgm:t>
        <a:bodyPr/>
        <a:lstStyle/>
        <a:p>
          <a:endParaRPr lang="en-US"/>
        </a:p>
      </dgm:t>
    </dgm:pt>
    <dgm:pt modelId="{F458E50D-84BC-440E-977F-DF2EE26E220F}" type="pres">
      <dgm:prSet presAssocID="{EF910208-E2B0-4427-AE02-3E892B440F37}" presName="sibTrans" presStyleLbl="sibTrans2D1" presStyleIdx="2" presStyleCnt="4" custLinFactNeighborX="36130" custLinFactNeighborY="77631"/>
      <dgm:spPr/>
      <dgm:t>
        <a:bodyPr/>
        <a:lstStyle/>
        <a:p>
          <a:endParaRPr lang="en-US"/>
        </a:p>
      </dgm:t>
    </dgm:pt>
    <dgm:pt modelId="{30BE48C0-FF1E-4FFB-8AB6-BF5B79443EA4}" type="pres">
      <dgm:prSet presAssocID="{EF910208-E2B0-4427-AE02-3E892B440F37}" presName="connectorText" presStyleLbl="sibTrans2D1" presStyleIdx="2" presStyleCnt="4"/>
      <dgm:spPr/>
      <dgm:t>
        <a:bodyPr/>
        <a:lstStyle/>
        <a:p>
          <a:endParaRPr lang="en-US"/>
        </a:p>
      </dgm:t>
    </dgm:pt>
    <dgm:pt modelId="{1FC2C7B8-FD28-4683-8DBD-A99450F42139}" type="pres">
      <dgm:prSet presAssocID="{87BF11D8-71D6-4276-B6C3-45290D778F7E}" presName="node" presStyleLbl="node1" presStyleIdx="3" presStyleCnt="5" custScaleX="83501" custScaleY="81677" custLinFactX="-20158" custLinFactNeighborX="-100000" custLinFactNeighborY="-12191">
        <dgm:presLayoutVars>
          <dgm:bulletEnabled val="1"/>
        </dgm:presLayoutVars>
      </dgm:prSet>
      <dgm:spPr/>
      <dgm:t>
        <a:bodyPr/>
        <a:lstStyle/>
        <a:p>
          <a:endParaRPr lang="en-US"/>
        </a:p>
      </dgm:t>
    </dgm:pt>
    <dgm:pt modelId="{8A351FC3-243B-4438-8343-FAF62164E1BB}" type="pres">
      <dgm:prSet presAssocID="{D496F3A4-9C53-4531-B7F7-3E037B70226C}" presName="sibTrans" presStyleLbl="sibTrans2D1" presStyleIdx="3" presStyleCnt="4" custLinFactNeighborX="-24411" custLinFactNeighborY="-21207"/>
      <dgm:spPr/>
      <dgm:t>
        <a:bodyPr/>
        <a:lstStyle/>
        <a:p>
          <a:endParaRPr lang="en-US"/>
        </a:p>
      </dgm:t>
    </dgm:pt>
    <dgm:pt modelId="{3CB38C51-8635-448F-A74C-9482FA2B3069}" type="pres">
      <dgm:prSet presAssocID="{D496F3A4-9C53-4531-B7F7-3E037B70226C}" presName="connectorText" presStyleLbl="sibTrans2D1" presStyleIdx="3" presStyleCnt="4"/>
      <dgm:spPr/>
      <dgm:t>
        <a:bodyPr/>
        <a:lstStyle/>
        <a:p>
          <a:endParaRPr lang="en-US"/>
        </a:p>
      </dgm:t>
    </dgm:pt>
    <dgm:pt modelId="{00FFD148-0BDB-4200-8663-E6BC08334373}" type="pres">
      <dgm:prSet presAssocID="{5FC378D7-2C6C-4EA2-8E21-8D8D0EEEB894}" presName="node" presStyleLbl="node1" presStyleIdx="4" presStyleCnt="5" custScaleX="74694" custScaleY="75802" custLinFactX="-25931" custLinFactNeighborX="-100000" custLinFactNeighborY="-8766">
        <dgm:presLayoutVars>
          <dgm:bulletEnabled val="1"/>
        </dgm:presLayoutVars>
      </dgm:prSet>
      <dgm:spPr/>
      <dgm:t>
        <a:bodyPr/>
        <a:lstStyle/>
        <a:p>
          <a:endParaRPr lang="en-US"/>
        </a:p>
      </dgm:t>
    </dgm:pt>
  </dgm:ptLst>
  <dgm:cxnLst>
    <dgm:cxn modelId="{0543CEB9-ECA4-464E-8250-9D355EA82391}" type="presOf" srcId="{BA1765D6-CB02-4144-9833-63DF46F4687D}" destId="{57CA15C8-C68C-472B-B37F-AD66C0E3D828}" srcOrd="0" destOrd="0" presId="urn:microsoft.com/office/officeart/2005/8/layout/process5"/>
    <dgm:cxn modelId="{58D6A3DC-0601-4530-94AB-F90023D07653}" type="presOf" srcId="{D496F3A4-9C53-4531-B7F7-3E037B70226C}" destId="{8A351FC3-243B-4438-8343-FAF62164E1BB}" srcOrd="0" destOrd="0" presId="urn:microsoft.com/office/officeart/2005/8/layout/process5"/>
    <dgm:cxn modelId="{92ECB246-86EB-4363-8450-97CB48FFE005}" type="presOf" srcId="{BA1765D6-CB02-4144-9833-63DF46F4687D}" destId="{9BA15575-C808-45BA-8149-CE0D09D19F10}" srcOrd="1" destOrd="0" presId="urn:microsoft.com/office/officeart/2005/8/layout/process5"/>
    <dgm:cxn modelId="{5F8B2E2E-2F0D-4CDD-BDCD-7B6527B41616}" type="presOf" srcId="{09D83477-EFA7-4C4F-85A0-868F1F176AB1}" destId="{3860430F-5B03-4513-95CE-981B3BF7AD66}" srcOrd="0" destOrd="0" presId="urn:microsoft.com/office/officeart/2005/8/layout/process5"/>
    <dgm:cxn modelId="{F0685837-0D26-4DD0-BD0F-1759D6D02C04}" srcId="{37748ED6-58CD-4717-A85A-F8ADBC6F27DC}" destId="{5FC378D7-2C6C-4EA2-8E21-8D8D0EEEB894}" srcOrd="4" destOrd="0" parTransId="{DAFBFD1B-8E76-4095-9F7B-105FE5642A20}" sibTransId="{C8788947-F386-40B4-959B-F614E7B7D582}"/>
    <dgm:cxn modelId="{67935069-7689-4E0F-A372-13B3C7C0221C}" srcId="{37748ED6-58CD-4717-A85A-F8ADBC6F27DC}" destId="{567B8FB5-0BAD-4B50-BDBA-7EDA37F59397}" srcOrd="2" destOrd="0" parTransId="{BF117AD0-5C03-4E2E-8A88-C4E07A00A264}" sibTransId="{EF910208-E2B0-4427-AE02-3E892B440F37}"/>
    <dgm:cxn modelId="{5B3A84FE-004A-4D09-8C58-8BFF17380EA5}" type="presOf" srcId="{EF910208-E2B0-4427-AE02-3E892B440F37}" destId="{F458E50D-84BC-440E-977F-DF2EE26E220F}" srcOrd="0" destOrd="0" presId="urn:microsoft.com/office/officeart/2005/8/layout/process5"/>
    <dgm:cxn modelId="{613B7D1B-18F5-4FBF-B401-A4DD7B67833D}" type="presOf" srcId="{87BF11D8-71D6-4276-B6C3-45290D778F7E}" destId="{1FC2C7B8-FD28-4683-8DBD-A99450F42139}" srcOrd="0" destOrd="0" presId="urn:microsoft.com/office/officeart/2005/8/layout/process5"/>
    <dgm:cxn modelId="{54582BCF-6D77-4CC7-A1F8-9C4810C1DE77}" srcId="{37748ED6-58CD-4717-A85A-F8ADBC6F27DC}" destId="{09D83477-EFA7-4C4F-85A0-868F1F176AB1}" srcOrd="0" destOrd="0" parTransId="{05C299CA-0239-446D-9626-2DE4D319B623}" sibTransId="{BA1765D6-CB02-4144-9833-63DF46F4687D}"/>
    <dgm:cxn modelId="{8782133D-53D0-450C-A123-3B1F6A591ABE}" type="presOf" srcId="{37748ED6-58CD-4717-A85A-F8ADBC6F27DC}" destId="{591B2870-9813-407E-B48B-01CE94D49650}" srcOrd="0" destOrd="0" presId="urn:microsoft.com/office/officeart/2005/8/layout/process5"/>
    <dgm:cxn modelId="{3A61183D-CAEB-46F3-B4AA-265DFF08864C}" srcId="{37748ED6-58CD-4717-A85A-F8ADBC6F27DC}" destId="{87BF11D8-71D6-4276-B6C3-45290D778F7E}" srcOrd="3" destOrd="0" parTransId="{D93B7E02-742A-4BF6-9987-8AE16B85A5CB}" sibTransId="{D496F3A4-9C53-4531-B7F7-3E037B70226C}"/>
    <dgm:cxn modelId="{99D14B59-DF5C-4FC9-A932-324C540CCD19}" type="presOf" srcId="{EF910208-E2B0-4427-AE02-3E892B440F37}" destId="{30BE48C0-FF1E-4FFB-8AB6-BF5B79443EA4}" srcOrd="1" destOrd="0" presId="urn:microsoft.com/office/officeart/2005/8/layout/process5"/>
    <dgm:cxn modelId="{F2DD7A76-F156-4D4C-B782-EA26BDC23DB3}" type="presOf" srcId="{5FC378D7-2C6C-4EA2-8E21-8D8D0EEEB894}" destId="{00FFD148-0BDB-4200-8663-E6BC08334373}" srcOrd="0" destOrd="0" presId="urn:microsoft.com/office/officeart/2005/8/layout/process5"/>
    <dgm:cxn modelId="{978B2369-CC45-4DA9-9F96-E8EC2F694DBA}" type="presOf" srcId="{4EFF6C40-8C1B-4319-8C14-629C70F9B87C}" destId="{4CCF6FFC-7D51-493C-B2B7-5819131D91E6}" srcOrd="1" destOrd="0" presId="urn:microsoft.com/office/officeart/2005/8/layout/process5"/>
    <dgm:cxn modelId="{D254EBA7-6A35-4D0C-9057-CD683DC32D8B}" type="presOf" srcId="{567B8FB5-0BAD-4B50-BDBA-7EDA37F59397}" destId="{AD056DF0-AA28-49FB-AED1-6D6B1D851026}" srcOrd="0" destOrd="0" presId="urn:microsoft.com/office/officeart/2005/8/layout/process5"/>
    <dgm:cxn modelId="{8E07BBB4-8F57-4620-92A6-B1159AD4C036}" type="presOf" srcId="{D496F3A4-9C53-4531-B7F7-3E037B70226C}" destId="{3CB38C51-8635-448F-A74C-9482FA2B3069}" srcOrd="1" destOrd="0" presId="urn:microsoft.com/office/officeart/2005/8/layout/process5"/>
    <dgm:cxn modelId="{D240BECE-E5BF-4C6E-8338-69AA69F4BD00}" type="presOf" srcId="{3AA6F710-EB77-495A-B452-828FF09D9EF1}" destId="{641334F3-CE99-4EEF-A1B2-A00236064E9C}" srcOrd="0" destOrd="0" presId="urn:microsoft.com/office/officeart/2005/8/layout/process5"/>
    <dgm:cxn modelId="{D25D8DFD-AA2B-4EF0-A991-61E2B1687176}" type="presOf" srcId="{4EFF6C40-8C1B-4319-8C14-629C70F9B87C}" destId="{66A0A52E-4C7C-4850-83B4-617EF02346F0}" srcOrd="0" destOrd="0" presId="urn:microsoft.com/office/officeart/2005/8/layout/process5"/>
    <dgm:cxn modelId="{51AD4153-FFEF-4059-9F6F-6AD22A615F3B}" srcId="{37748ED6-58CD-4717-A85A-F8ADBC6F27DC}" destId="{3AA6F710-EB77-495A-B452-828FF09D9EF1}" srcOrd="1" destOrd="0" parTransId="{E6774CB9-1098-4A3E-B508-D15F21CE03CC}" sibTransId="{4EFF6C40-8C1B-4319-8C14-629C70F9B87C}"/>
    <dgm:cxn modelId="{9ADBD08A-207E-4BBF-A6AC-7C34D27F0314}" type="presParOf" srcId="{591B2870-9813-407E-B48B-01CE94D49650}" destId="{3860430F-5B03-4513-95CE-981B3BF7AD66}" srcOrd="0" destOrd="0" presId="urn:microsoft.com/office/officeart/2005/8/layout/process5"/>
    <dgm:cxn modelId="{49FB7CB4-41EB-42DD-9C7F-1AB0E9770D94}" type="presParOf" srcId="{591B2870-9813-407E-B48B-01CE94D49650}" destId="{57CA15C8-C68C-472B-B37F-AD66C0E3D828}" srcOrd="1" destOrd="0" presId="urn:microsoft.com/office/officeart/2005/8/layout/process5"/>
    <dgm:cxn modelId="{6B3D605F-1C89-4A6F-8371-B9BED10A9C92}" type="presParOf" srcId="{57CA15C8-C68C-472B-B37F-AD66C0E3D828}" destId="{9BA15575-C808-45BA-8149-CE0D09D19F10}" srcOrd="0" destOrd="0" presId="urn:microsoft.com/office/officeart/2005/8/layout/process5"/>
    <dgm:cxn modelId="{0BA4E766-0419-4FC9-8AB9-54C04B3ADFA0}" type="presParOf" srcId="{591B2870-9813-407E-B48B-01CE94D49650}" destId="{641334F3-CE99-4EEF-A1B2-A00236064E9C}" srcOrd="2" destOrd="0" presId="urn:microsoft.com/office/officeart/2005/8/layout/process5"/>
    <dgm:cxn modelId="{4C2B26EF-59AD-4095-A42C-5302B9049225}" type="presParOf" srcId="{591B2870-9813-407E-B48B-01CE94D49650}" destId="{66A0A52E-4C7C-4850-83B4-617EF02346F0}" srcOrd="3" destOrd="0" presId="urn:microsoft.com/office/officeart/2005/8/layout/process5"/>
    <dgm:cxn modelId="{723BD256-E700-4C02-B143-4CFBB39EE371}" type="presParOf" srcId="{66A0A52E-4C7C-4850-83B4-617EF02346F0}" destId="{4CCF6FFC-7D51-493C-B2B7-5819131D91E6}" srcOrd="0" destOrd="0" presId="urn:microsoft.com/office/officeart/2005/8/layout/process5"/>
    <dgm:cxn modelId="{98694610-8770-432D-A0AB-A1D48B835F83}" type="presParOf" srcId="{591B2870-9813-407E-B48B-01CE94D49650}" destId="{AD056DF0-AA28-49FB-AED1-6D6B1D851026}" srcOrd="4" destOrd="0" presId="urn:microsoft.com/office/officeart/2005/8/layout/process5"/>
    <dgm:cxn modelId="{0DB257B6-939C-43EA-80B2-8E26485588C4}" type="presParOf" srcId="{591B2870-9813-407E-B48B-01CE94D49650}" destId="{F458E50D-84BC-440E-977F-DF2EE26E220F}" srcOrd="5" destOrd="0" presId="urn:microsoft.com/office/officeart/2005/8/layout/process5"/>
    <dgm:cxn modelId="{71C6776F-EE63-4D53-8034-15121E67E32D}" type="presParOf" srcId="{F458E50D-84BC-440E-977F-DF2EE26E220F}" destId="{30BE48C0-FF1E-4FFB-8AB6-BF5B79443EA4}" srcOrd="0" destOrd="0" presId="urn:microsoft.com/office/officeart/2005/8/layout/process5"/>
    <dgm:cxn modelId="{592E131E-98C8-4E96-89CD-E8FC64832B42}" type="presParOf" srcId="{591B2870-9813-407E-B48B-01CE94D49650}" destId="{1FC2C7B8-FD28-4683-8DBD-A99450F42139}" srcOrd="6" destOrd="0" presId="urn:microsoft.com/office/officeart/2005/8/layout/process5"/>
    <dgm:cxn modelId="{2749AF6B-63BF-4B84-9035-22C1A232B689}" type="presParOf" srcId="{591B2870-9813-407E-B48B-01CE94D49650}" destId="{8A351FC3-243B-4438-8343-FAF62164E1BB}" srcOrd="7" destOrd="0" presId="urn:microsoft.com/office/officeart/2005/8/layout/process5"/>
    <dgm:cxn modelId="{B995CF80-94ED-4426-903B-560EE4A6B59C}" type="presParOf" srcId="{8A351FC3-243B-4438-8343-FAF62164E1BB}" destId="{3CB38C51-8635-448F-A74C-9482FA2B3069}" srcOrd="0" destOrd="0" presId="urn:microsoft.com/office/officeart/2005/8/layout/process5"/>
    <dgm:cxn modelId="{6800362F-2308-4350-8560-F2CC5EA4EF6A}" type="presParOf" srcId="{591B2870-9813-407E-B48B-01CE94D49650}" destId="{00FFD148-0BDB-4200-8663-E6BC08334373}" srcOrd="8"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44C581-27BE-40C5-B7EF-8C6544A4FE8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6921E16-853F-468E-93D2-DA4D1739D424}">
      <dgm:prSet custT="1"/>
      <dgm:spPr>
        <a:effectLst>
          <a:glow rad="101600">
            <a:schemeClr val="accent3">
              <a:satMod val="175000"/>
              <a:alpha val="40000"/>
            </a:schemeClr>
          </a:glow>
        </a:effectLst>
      </dgm:spPr>
      <dgm:t>
        <a:bodyPr/>
        <a:lstStyle/>
        <a:p>
          <a:pPr rtl="0"/>
          <a:r>
            <a:rPr lang="en-US" sz="1800" dirty="0" smtClean="0">
              <a:solidFill>
                <a:schemeClr val="accent5">
                  <a:lumMod val="50000"/>
                </a:schemeClr>
              </a:solidFill>
            </a:rPr>
            <a:t>Establish and implement </a:t>
          </a:r>
          <a:r>
            <a:rPr lang="en-US" sz="1800" b="1" dirty="0" smtClean="0">
              <a:solidFill>
                <a:schemeClr val="accent5">
                  <a:lumMod val="50000"/>
                </a:schemeClr>
              </a:solidFill>
            </a:rPr>
            <a:t>risk management </a:t>
          </a:r>
          <a:r>
            <a:rPr lang="en-US" sz="1800" dirty="0" smtClean="0">
              <a:solidFill>
                <a:schemeClr val="accent5">
                  <a:lumMod val="50000"/>
                </a:schemeClr>
              </a:solidFill>
            </a:rPr>
            <a:t>processes</a:t>
          </a:r>
        </a:p>
        <a:p>
          <a:pPr rtl="0"/>
          <a:r>
            <a:rPr lang="en-US" sz="1800" dirty="0" smtClean="0">
              <a:solidFill>
                <a:schemeClr val="accent5">
                  <a:lumMod val="50000"/>
                </a:schemeClr>
              </a:solidFill>
            </a:rPr>
            <a:t>&amp;</a:t>
          </a:r>
        </a:p>
        <a:p>
          <a:pPr rtl="0"/>
          <a:r>
            <a:rPr lang="en-US" sz="1800" dirty="0" smtClean="0">
              <a:solidFill>
                <a:schemeClr val="accent5">
                  <a:lumMod val="50000"/>
                </a:schemeClr>
              </a:solidFill>
            </a:rPr>
            <a:t>In light of the </a:t>
          </a:r>
          <a:r>
            <a:rPr lang="en-US" sz="1800" b="1" dirty="0" smtClean="0">
              <a:solidFill>
                <a:schemeClr val="accent5">
                  <a:lumMod val="50000"/>
                </a:schemeClr>
              </a:solidFill>
            </a:rPr>
            <a:t>intended purpose </a:t>
          </a:r>
          <a:r>
            <a:rPr lang="en-US" sz="1800" dirty="0" smtClean="0">
              <a:solidFill>
                <a:schemeClr val="accent5">
                  <a:lumMod val="50000"/>
                </a:schemeClr>
              </a:solidFill>
            </a:rPr>
            <a:t>of the AI system</a:t>
          </a:r>
          <a:endParaRPr lang="en-US" sz="1800" dirty="0">
            <a:solidFill>
              <a:schemeClr val="accent5">
                <a:lumMod val="50000"/>
              </a:schemeClr>
            </a:solidFill>
          </a:endParaRPr>
        </a:p>
      </dgm:t>
    </dgm:pt>
    <dgm:pt modelId="{9371EF55-82F6-4490-8B03-EDA22C73122F}" type="parTrans" cxnId="{D8EC0DE2-AD6F-47FE-8C91-886463656EC4}">
      <dgm:prSet/>
      <dgm:spPr/>
      <dgm:t>
        <a:bodyPr/>
        <a:lstStyle/>
        <a:p>
          <a:endParaRPr lang="en-US"/>
        </a:p>
      </dgm:t>
    </dgm:pt>
    <dgm:pt modelId="{DB91BE8C-60EF-4EAC-B56F-6AB36FF4D3DC}" type="sibTrans" cxnId="{D8EC0DE2-AD6F-47FE-8C91-886463656EC4}">
      <dgm:prSet/>
      <dgm:spPr/>
      <dgm:t>
        <a:bodyPr/>
        <a:lstStyle/>
        <a:p>
          <a:endParaRPr lang="en-US"/>
        </a:p>
      </dgm:t>
    </dgm:pt>
    <dgm:pt modelId="{DA93F813-760C-4029-87EA-DDDD8CAE70BB}" type="pres">
      <dgm:prSet presAssocID="{2244C581-27BE-40C5-B7EF-8C6544A4FE8C}" presName="Name0" presStyleCnt="0">
        <dgm:presLayoutVars>
          <dgm:chMax val="7"/>
          <dgm:dir/>
          <dgm:animLvl val="lvl"/>
          <dgm:resizeHandles val="exact"/>
        </dgm:presLayoutVars>
      </dgm:prSet>
      <dgm:spPr/>
      <dgm:t>
        <a:bodyPr/>
        <a:lstStyle/>
        <a:p>
          <a:endParaRPr lang="en-US"/>
        </a:p>
      </dgm:t>
    </dgm:pt>
    <dgm:pt modelId="{C88959C3-DCE0-4A24-B2EC-F7C12684712C}" type="pres">
      <dgm:prSet presAssocID="{D6921E16-853F-468E-93D2-DA4D1739D424}" presName="circle1" presStyleLbl="node1" presStyleIdx="0" presStyleCnt="1" custScaleY="198448"/>
      <dgm:spPr>
        <a:solidFill>
          <a:schemeClr val="accent1">
            <a:lumMod val="20000"/>
            <a:lumOff val="80000"/>
          </a:schemeClr>
        </a:solidFill>
      </dgm:spPr>
      <dgm:t>
        <a:bodyPr/>
        <a:lstStyle/>
        <a:p>
          <a:endParaRPr lang="en-US"/>
        </a:p>
      </dgm:t>
    </dgm:pt>
    <dgm:pt modelId="{5BD4AD79-C13A-42B0-A0E8-0648F8FA2E9F}" type="pres">
      <dgm:prSet presAssocID="{D6921E16-853F-468E-93D2-DA4D1739D424}" presName="space" presStyleCnt="0"/>
      <dgm:spPr/>
    </dgm:pt>
    <dgm:pt modelId="{C590F77D-2930-435A-9794-CDCD6F7BC16E}" type="pres">
      <dgm:prSet presAssocID="{D6921E16-853F-468E-93D2-DA4D1739D424}" presName="rect1" presStyleLbl="alignAcc1" presStyleIdx="0" presStyleCnt="1" custScaleX="110118" custScaleY="337052" custLinFactNeighborX="-2529" custLinFactNeighborY="-7"/>
      <dgm:spPr/>
      <dgm:t>
        <a:bodyPr/>
        <a:lstStyle/>
        <a:p>
          <a:endParaRPr lang="en-US"/>
        </a:p>
      </dgm:t>
    </dgm:pt>
    <dgm:pt modelId="{2F62A07A-97E0-4B34-A148-95CD6A3C7679}" type="pres">
      <dgm:prSet presAssocID="{D6921E16-853F-468E-93D2-DA4D1739D424}" presName="rect1ParTxNoCh" presStyleLbl="alignAcc1" presStyleIdx="0" presStyleCnt="1">
        <dgm:presLayoutVars>
          <dgm:chMax val="1"/>
          <dgm:bulletEnabled val="1"/>
        </dgm:presLayoutVars>
      </dgm:prSet>
      <dgm:spPr/>
      <dgm:t>
        <a:bodyPr/>
        <a:lstStyle/>
        <a:p>
          <a:endParaRPr lang="en-US"/>
        </a:p>
      </dgm:t>
    </dgm:pt>
  </dgm:ptLst>
  <dgm:cxnLst>
    <dgm:cxn modelId="{D8EC0DE2-AD6F-47FE-8C91-886463656EC4}" srcId="{2244C581-27BE-40C5-B7EF-8C6544A4FE8C}" destId="{D6921E16-853F-468E-93D2-DA4D1739D424}" srcOrd="0" destOrd="0" parTransId="{9371EF55-82F6-4490-8B03-EDA22C73122F}" sibTransId="{DB91BE8C-60EF-4EAC-B56F-6AB36FF4D3DC}"/>
    <dgm:cxn modelId="{D9F6A26A-5368-4463-A345-D47AA37E9DF5}" type="presOf" srcId="{2244C581-27BE-40C5-B7EF-8C6544A4FE8C}" destId="{DA93F813-760C-4029-87EA-DDDD8CAE70BB}" srcOrd="0" destOrd="0" presId="urn:microsoft.com/office/officeart/2005/8/layout/target3"/>
    <dgm:cxn modelId="{C76DBB90-DF09-4242-9400-31FBD81B5011}" type="presOf" srcId="{D6921E16-853F-468E-93D2-DA4D1739D424}" destId="{C590F77D-2930-435A-9794-CDCD6F7BC16E}" srcOrd="0" destOrd="0" presId="urn:microsoft.com/office/officeart/2005/8/layout/target3"/>
    <dgm:cxn modelId="{8AD316AF-4CA2-4024-B94C-2A94AE474B76}" type="presOf" srcId="{D6921E16-853F-468E-93D2-DA4D1739D424}" destId="{2F62A07A-97E0-4B34-A148-95CD6A3C7679}" srcOrd="1" destOrd="0" presId="urn:microsoft.com/office/officeart/2005/8/layout/target3"/>
    <dgm:cxn modelId="{FCDE0B69-81D0-45F5-8790-BFB3A3C5970B}" type="presParOf" srcId="{DA93F813-760C-4029-87EA-DDDD8CAE70BB}" destId="{C88959C3-DCE0-4A24-B2EC-F7C12684712C}" srcOrd="0" destOrd="0" presId="urn:microsoft.com/office/officeart/2005/8/layout/target3"/>
    <dgm:cxn modelId="{82A813D7-30F0-4109-8FBE-9A301A452417}" type="presParOf" srcId="{DA93F813-760C-4029-87EA-DDDD8CAE70BB}" destId="{5BD4AD79-C13A-42B0-A0E8-0648F8FA2E9F}" srcOrd="1" destOrd="0" presId="urn:microsoft.com/office/officeart/2005/8/layout/target3"/>
    <dgm:cxn modelId="{354413CD-6FF4-4F10-AE0F-2BAEAD6FBA8B}" type="presParOf" srcId="{DA93F813-760C-4029-87EA-DDDD8CAE70BB}" destId="{C590F77D-2930-435A-9794-CDCD6F7BC16E}" srcOrd="2" destOrd="0" presId="urn:microsoft.com/office/officeart/2005/8/layout/target3"/>
    <dgm:cxn modelId="{0415DE6E-4B8A-4150-A12A-7B072896A4A8}" type="presParOf" srcId="{DA93F813-760C-4029-87EA-DDDD8CAE70BB}" destId="{2F62A07A-97E0-4B34-A148-95CD6A3C767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A0D00-4840-4340-A5CA-8EB41859BDDA}" type="doc">
      <dgm:prSet loTypeId="urn:microsoft.com/office/officeart/2005/8/layout/hProcess9" loCatId="process" qsTypeId="urn:microsoft.com/office/officeart/2005/8/quickstyle/simple1" qsCatId="simple" csTypeId="urn:microsoft.com/office/officeart/2005/8/colors/accent5_1" csCatId="accent5" phldr="1"/>
      <dgm:spPr/>
      <dgm:t>
        <a:bodyPr/>
        <a:lstStyle/>
        <a:p>
          <a:endParaRPr lang="en-US"/>
        </a:p>
      </dgm:t>
    </dgm:pt>
    <dgm:pt modelId="{BB2FBADF-8957-4B6C-978B-C5B9579582D8}">
      <dgm:prSet/>
      <dgm:spPr>
        <a:effectLst>
          <a:glow rad="101600">
            <a:schemeClr val="accent5">
              <a:satMod val="175000"/>
              <a:alpha val="40000"/>
            </a:schemeClr>
          </a:glow>
        </a:effectLst>
      </dgm:spPr>
      <dgm:t>
        <a:bodyPr/>
        <a:lstStyle/>
        <a:p>
          <a:pPr rtl="0"/>
          <a:r>
            <a:rPr lang="en-IE" b="1" dirty="0" smtClean="0"/>
            <a:t>Regulatory sandboxes </a:t>
          </a:r>
          <a:br>
            <a:rPr lang="en-IE" b="1" dirty="0" smtClean="0"/>
          </a:br>
          <a:r>
            <a:rPr lang="en-IE" b="1" dirty="0" smtClean="0"/>
            <a:t>Art. 53 and 54</a:t>
          </a:r>
          <a:endParaRPr lang="en-US" dirty="0"/>
        </a:p>
      </dgm:t>
    </dgm:pt>
    <dgm:pt modelId="{1B84EDD0-2159-41D3-B3A7-67CE99C601A6}" type="parTrans" cxnId="{F06333EA-8AE2-45D9-B3E1-88FE29D11BEC}">
      <dgm:prSet/>
      <dgm:spPr/>
      <dgm:t>
        <a:bodyPr/>
        <a:lstStyle/>
        <a:p>
          <a:endParaRPr lang="en-US"/>
        </a:p>
      </dgm:t>
    </dgm:pt>
    <dgm:pt modelId="{0818A70C-2953-488E-9CE1-4CC9326C78C4}" type="sibTrans" cxnId="{F06333EA-8AE2-45D9-B3E1-88FE29D11BEC}">
      <dgm:prSet/>
      <dgm:spPr/>
      <dgm:t>
        <a:bodyPr/>
        <a:lstStyle/>
        <a:p>
          <a:endParaRPr lang="en-US"/>
        </a:p>
      </dgm:t>
    </dgm:pt>
    <dgm:pt modelId="{90318A34-14A4-4CDF-A093-5F9898368D8E}">
      <dgm:prSet/>
      <dgm:spPr>
        <a:effectLst>
          <a:glow rad="101600">
            <a:schemeClr val="accent5">
              <a:satMod val="175000"/>
              <a:alpha val="40000"/>
            </a:schemeClr>
          </a:glow>
        </a:effectLst>
      </dgm:spPr>
      <dgm:t>
        <a:bodyPr/>
        <a:lstStyle/>
        <a:p>
          <a:pPr rtl="0"/>
          <a:r>
            <a:rPr lang="en-US" b="1" dirty="0" smtClean="0"/>
            <a:t>Support for SMEs/start-ups </a:t>
          </a:r>
          <a:br>
            <a:rPr lang="en-US" b="1" dirty="0" smtClean="0"/>
          </a:br>
          <a:r>
            <a:rPr lang="en-US" b="1" dirty="0" smtClean="0"/>
            <a:t>Art. 55</a:t>
          </a:r>
          <a:endParaRPr lang="en-US" dirty="0"/>
        </a:p>
      </dgm:t>
    </dgm:pt>
    <dgm:pt modelId="{5AC1B88E-7DFD-4B8B-81B4-970CEE98A6C0}" type="parTrans" cxnId="{84FC4294-6795-4EC5-9DC0-FF7DF5B92040}">
      <dgm:prSet/>
      <dgm:spPr/>
      <dgm:t>
        <a:bodyPr/>
        <a:lstStyle/>
        <a:p>
          <a:endParaRPr lang="en-US"/>
        </a:p>
      </dgm:t>
    </dgm:pt>
    <dgm:pt modelId="{4FB6A5C1-BA45-418D-BC08-91DD138C876A}" type="sibTrans" cxnId="{84FC4294-6795-4EC5-9DC0-FF7DF5B92040}">
      <dgm:prSet/>
      <dgm:spPr/>
      <dgm:t>
        <a:bodyPr/>
        <a:lstStyle/>
        <a:p>
          <a:endParaRPr lang="en-US"/>
        </a:p>
      </dgm:t>
    </dgm:pt>
    <dgm:pt modelId="{322BBBE1-0884-4767-AF3B-A4A920C42A1E}" type="pres">
      <dgm:prSet presAssocID="{140A0D00-4840-4340-A5CA-8EB41859BDDA}" presName="CompostProcess" presStyleCnt="0">
        <dgm:presLayoutVars>
          <dgm:dir/>
          <dgm:resizeHandles val="exact"/>
        </dgm:presLayoutVars>
      </dgm:prSet>
      <dgm:spPr/>
      <dgm:t>
        <a:bodyPr/>
        <a:lstStyle/>
        <a:p>
          <a:endParaRPr lang="en-US"/>
        </a:p>
      </dgm:t>
    </dgm:pt>
    <dgm:pt modelId="{9521CBA1-7D91-4539-8242-E2134E357B5E}" type="pres">
      <dgm:prSet presAssocID="{140A0D00-4840-4340-A5CA-8EB41859BDDA}" presName="arrow" presStyleLbl="bgShp" presStyleIdx="0" presStyleCnt="1"/>
      <dgm:spPr/>
    </dgm:pt>
    <dgm:pt modelId="{AC647DD6-A860-495F-89BE-86BAEA07BF10}" type="pres">
      <dgm:prSet presAssocID="{140A0D00-4840-4340-A5CA-8EB41859BDDA}" presName="linearProcess" presStyleCnt="0"/>
      <dgm:spPr/>
    </dgm:pt>
    <dgm:pt modelId="{842F068B-98AD-4DD8-98BD-73C02A75B4F8}" type="pres">
      <dgm:prSet presAssocID="{BB2FBADF-8957-4B6C-978B-C5B9579582D8}" presName="textNode" presStyleLbl="node1" presStyleIdx="0" presStyleCnt="2">
        <dgm:presLayoutVars>
          <dgm:bulletEnabled val="1"/>
        </dgm:presLayoutVars>
      </dgm:prSet>
      <dgm:spPr/>
      <dgm:t>
        <a:bodyPr/>
        <a:lstStyle/>
        <a:p>
          <a:endParaRPr lang="en-US"/>
        </a:p>
      </dgm:t>
    </dgm:pt>
    <dgm:pt modelId="{46FB4434-1992-43DE-A403-B967D42693B0}" type="pres">
      <dgm:prSet presAssocID="{0818A70C-2953-488E-9CE1-4CC9326C78C4}" presName="sibTrans" presStyleCnt="0"/>
      <dgm:spPr/>
    </dgm:pt>
    <dgm:pt modelId="{2566C6F4-DC9B-432F-B291-2BFB177762A4}" type="pres">
      <dgm:prSet presAssocID="{90318A34-14A4-4CDF-A093-5F9898368D8E}" presName="textNode" presStyleLbl="node1" presStyleIdx="1" presStyleCnt="2">
        <dgm:presLayoutVars>
          <dgm:bulletEnabled val="1"/>
        </dgm:presLayoutVars>
      </dgm:prSet>
      <dgm:spPr/>
      <dgm:t>
        <a:bodyPr/>
        <a:lstStyle/>
        <a:p>
          <a:endParaRPr lang="en-US"/>
        </a:p>
      </dgm:t>
    </dgm:pt>
  </dgm:ptLst>
  <dgm:cxnLst>
    <dgm:cxn modelId="{F06333EA-8AE2-45D9-B3E1-88FE29D11BEC}" srcId="{140A0D00-4840-4340-A5CA-8EB41859BDDA}" destId="{BB2FBADF-8957-4B6C-978B-C5B9579582D8}" srcOrd="0" destOrd="0" parTransId="{1B84EDD0-2159-41D3-B3A7-67CE99C601A6}" sibTransId="{0818A70C-2953-488E-9CE1-4CC9326C78C4}"/>
    <dgm:cxn modelId="{5310CE2A-98A6-4B91-8C26-F5BF065159EC}" type="presOf" srcId="{BB2FBADF-8957-4B6C-978B-C5B9579582D8}" destId="{842F068B-98AD-4DD8-98BD-73C02A75B4F8}" srcOrd="0" destOrd="0" presId="urn:microsoft.com/office/officeart/2005/8/layout/hProcess9"/>
    <dgm:cxn modelId="{42F311BA-2B28-46C3-8AC2-07D42E983EC8}" type="presOf" srcId="{140A0D00-4840-4340-A5CA-8EB41859BDDA}" destId="{322BBBE1-0884-4767-AF3B-A4A920C42A1E}" srcOrd="0" destOrd="0" presId="urn:microsoft.com/office/officeart/2005/8/layout/hProcess9"/>
    <dgm:cxn modelId="{93370DC7-4F73-4E95-A50B-7CA5D96CA382}" type="presOf" srcId="{90318A34-14A4-4CDF-A093-5F9898368D8E}" destId="{2566C6F4-DC9B-432F-B291-2BFB177762A4}" srcOrd="0" destOrd="0" presId="urn:microsoft.com/office/officeart/2005/8/layout/hProcess9"/>
    <dgm:cxn modelId="{84FC4294-6795-4EC5-9DC0-FF7DF5B92040}" srcId="{140A0D00-4840-4340-A5CA-8EB41859BDDA}" destId="{90318A34-14A4-4CDF-A093-5F9898368D8E}" srcOrd="1" destOrd="0" parTransId="{5AC1B88E-7DFD-4B8B-81B4-970CEE98A6C0}" sibTransId="{4FB6A5C1-BA45-418D-BC08-91DD138C876A}"/>
    <dgm:cxn modelId="{16109FC0-E699-4540-B3FF-F73C5FCC62C3}" type="presParOf" srcId="{322BBBE1-0884-4767-AF3B-A4A920C42A1E}" destId="{9521CBA1-7D91-4539-8242-E2134E357B5E}" srcOrd="0" destOrd="0" presId="urn:microsoft.com/office/officeart/2005/8/layout/hProcess9"/>
    <dgm:cxn modelId="{82A76891-3A3B-4926-8E36-CE972E2282AF}" type="presParOf" srcId="{322BBBE1-0884-4767-AF3B-A4A920C42A1E}" destId="{AC647DD6-A860-495F-89BE-86BAEA07BF10}" srcOrd="1" destOrd="0" presId="urn:microsoft.com/office/officeart/2005/8/layout/hProcess9"/>
    <dgm:cxn modelId="{5F94549B-07C9-465C-962E-DE37A787B419}" type="presParOf" srcId="{AC647DD6-A860-495F-89BE-86BAEA07BF10}" destId="{842F068B-98AD-4DD8-98BD-73C02A75B4F8}" srcOrd="0" destOrd="0" presId="urn:microsoft.com/office/officeart/2005/8/layout/hProcess9"/>
    <dgm:cxn modelId="{9591E9DF-4AAE-45D1-B2DD-2D11FA3DA40F}" type="presParOf" srcId="{AC647DD6-A860-495F-89BE-86BAEA07BF10}" destId="{46FB4434-1992-43DE-A403-B967D42693B0}" srcOrd="1" destOrd="0" presId="urn:microsoft.com/office/officeart/2005/8/layout/hProcess9"/>
    <dgm:cxn modelId="{213F5364-A34C-4E29-95F6-89129CA146A7}" type="presParOf" srcId="{AC647DD6-A860-495F-89BE-86BAEA07BF10}" destId="{2566C6F4-DC9B-432F-B291-2BFB177762A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2CB47-A095-4E63-BA87-520A6CA651E6}">
      <dsp:nvSpPr>
        <dsp:cNvPr id="0" name=""/>
        <dsp:cNvSpPr/>
      </dsp:nvSpPr>
      <dsp:spPr>
        <a:xfrm>
          <a:off x="1238755" y="0"/>
          <a:ext cx="800464" cy="572005"/>
        </a:xfrm>
        <a:prstGeom prst="trapezoid">
          <a:avLst>
            <a:gd name="adj" fmla="val 69970"/>
          </a:avLst>
        </a:prstGeom>
        <a:solidFill>
          <a:schemeClr val="tx1">
            <a:lumMod val="20000"/>
            <a:lumOff val="8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IE" sz="3400" kern="1200" dirty="0"/>
            <a:t> </a:t>
          </a:r>
          <a:endParaRPr lang="en-US" sz="3400" kern="1200" dirty="0"/>
        </a:p>
      </dsp:txBody>
      <dsp:txXfrm>
        <a:off x="1238755" y="0"/>
        <a:ext cx="800464" cy="572005"/>
      </dsp:txXfrm>
    </dsp:sp>
    <dsp:sp modelId="{A1A6AF28-633C-4280-A9E8-69E963255699}">
      <dsp:nvSpPr>
        <dsp:cNvPr id="0" name=""/>
        <dsp:cNvSpPr/>
      </dsp:nvSpPr>
      <dsp:spPr>
        <a:xfrm>
          <a:off x="800464" y="572005"/>
          <a:ext cx="1677045" cy="626397"/>
        </a:xfrm>
        <a:prstGeom prst="trapezoid">
          <a:avLst>
            <a:gd name="adj" fmla="val 69970"/>
          </a:avLst>
        </a:prstGeom>
        <a:solidFill>
          <a:schemeClr val="bg1">
            <a:lumMod val="85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IE" sz="3400" kern="1200" dirty="0"/>
            <a:t> </a:t>
          </a:r>
          <a:endParaRPr lang="en-US" sz="3400" kern="1200" dirty="0"/>
        </a:p>
      </dsp:txBody>
      <dsp:txXfrm>
        <a:off x="1093947" y="572005"/>
        <a:ext cx="1090079" cy="626397"/>
      </dsp:txXfrm>
    </dsp:sp>
    <dsp:sp modelId="{1BC61AF3-1D6D-47E3-A144-3BBB31E3DBFC}">
      <dsp:nvSpPr>
        <dsp:cNvPr id="0" name=""/>
        <dsp:cNvSpPr/>
      </dsp:nvSpPr>
      <dsp:spPr>
        <a:xfrm>
          <a:off x="400232" y="1198403"/>
          <a:ext cx="2477510" cy="572005"/>
        </a:xfrm>
        <a:prstGeom prst="trapezoid">
          <a:avLst>
            <a:gd name="adj" fmla="val 69970"/>
          </a:avLst>
        </a:prstGeom>
        <a:solidFill>
          <a:schemeClr val="accent4"/>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solidFill>
              <a:schemeClr val="accent5"/>
            </a:solidFill>
          </a:endParaRPr>
        </a:p>
      </dsp:txBody>
      <dsp:txXfrm>
        <a:off x="833796" y="1198403"/>
        <a:ext cx="1610381" cy="572005"/>
      </dsp:txXfrm>
    </dsp:sp>
    <dsp:sp modelId="{F73E1907-A3EC-449F-BE45-32DC80E07B17}">
      <dsp:nvSpPr>
        <dsp:cNvPr id="0" name=""/>
        <dsp:cNvSpPr/>
      </dsp:nvSpPr>
      <dsp:spPr>
        <a:xfrm>
          <a:off x="0" y="1770408"/>
          <a:ext cx="3277975" cy="572005"/>
        </a:xfrm>
        <a:prstGeom prst="trapezoid">
          <a:avLst>
            <a:gd name="adj" fmla="val 69970"/>
          </a:avLst>
        </a:prstGeom>
        <a:solidFill>
          <a:srgbClr val="92D050"/>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IE" sz="3400" kern="1200" dirty="0"/>
            <a:t> </a:t>
          </a:r>
          <a:endParaRPr lang="en-US" sz="3400" kern="1200" dirty="0"/>
        </a:p>
      </dsp:txBody>
      <dsp:txXfrm>
        <a:off x="573645" y="1770408"/>
        <a:ext cx="2130683" cy="572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2CB47-A095-4E63-BA87-520A6CA651E6}">
      <dsp:nvSpPr>
        <dsp:cNvPr id="0" name=""/>
        <dsp:cNvSpPr/>
      </dsp:nvSpPr>
      <dsp:spPr>
        <a:xfrm>
          <a:off x="664934" y="0"/>
          <a:ext cx="443289" cy="347735"/>
        </a:xfrm>
        <a:prstGeom prst="trapezoid">
          <a:avLst>
            <a:gd name="adj" fmla="val 63740"/>
          </a:avLst>
        </a:prstGeom>
        <a:solidFill>
          <a:schemeClr val="tx1">
            <a:lumMod val="20000"/>
            <a:lumOff val="8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IE" sz="2100" kern="1200" dirty="0"/>
            <a:t> </a:t>
          </a:r>
          <a:endParaRPr lang="en-US" sz="2100" kern="1200" dirty="0"/>
        </a:p>
      </dsp:txBody>
      <dsp:txXfrm>
        <a:off x="664934" y="0"/>
        <a:ext cx="443289" cy="347735"/>
      </dsp:txXfrm>
    </dsp:sp>
    <dsp:sp modelId="{A1A6AF28-633C-4280-A9E8-69E963255699}">
      <dsp:nvSpPr>
        <dsp:cNvPr id="0" name=""/>
        <dsp:cNvSpPr/>
      </dsp:nvSpPr>
      <dsp:spPr>
        <a:xfrm>
          <a:off x="443289" y="347735"/>
          <a:ext cx="886579" cy="347735"/>
        </a:xfrm>
        <a:prstGeom prst="trapezoid">
          <a:avLst>
            <a:gd name="adj" fmla="val 63740"/>
          </a:avLst>
        </a:prstGeom>
        <a:solidFill>
          <a:srgbClr val="ED8D2F"/>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IE" sz="2100" kern="1200" dirty="0"/>
            <a:t> </a:t>
          </a:r>
          <a:endParaRPr lang="en-US" sz="2100" kern="1200" dirty="0"/>
        </a:p>
      </dsp:txBody>
      <dsp:txXfrm>
        <a:off x="598441" y="347735"/>
        <a:ext cx="576276" cy="347735"/>
      </dsp:txXfrm>
    </dsp:sp>
    <dsp:sp modelId="{1BC61AF3-1D6D-47E3-A144-3BBB31E3DBFC}">
      <dsp:nvSpPr>
        <dsp:cNvPr id="0" name=""/>
        <dsp:cNvSpPr/>
      </dsp:nvSpPr>
      <dsp:spPr>
        <a:xfrm>
          <a:off x="221644" y="695471"/>
          <a:ext cx="1329869" cy="347735"/>
        </a:xfrm>
        <a:prstGeom prst="trapezoid">
          <a:avLst>
            <a:gd name="adj" fmla="val 63740"/>
          </a:avLst>
        </a:prstGeom>
        <a:solidFill>
          <a:schemeClr val="tx1">
            <a:lumMod val="20000"/>
            <a:lumOff val="8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54371" y="695471"/>
        <a:ext cx="864415" cy="347735"/>
      </dsp:txXfrm>
    </dsp:sp>
    <dsp:sp modelId="{F73E1907-A3EC-449F-BE45-32DC80E07B17}">
      <dsp:nvSpPr>
        <dsp:cNvPr id="0" name=""/>
        <dsp:cNvSpPr/>
      </dsp:nvSpPr>
      <dsp:spPr>
        <a:xfrm>
          <a:off x="0" y="1043206"/>
          <a:ext cx="1773159" cy="347735"/>
        </a:xfrm>
        <a:prstGeom prst="trapezoid">
          <a:avLst>
            <a:gd name="adj" fmla="val 63740"/>
          </a:avLst>
        </a:prstGeom>
        <a:solidFill>
          <a:schemeClr val="tx1">
            <a:lumMod val="20000"/>
            <a:lumOff val="80000"/>
          </a:schemeClr>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IE" sz="2100" kern="1200" dirty="0"/>
            <a:t> </a:t>
          </a:r>
          <a:endParaRPr lang="en-US" sz="2100" kern="1200" dirty="0"/>
        </a:p>
      </dsp:txBody>
      <dsp:txXfrm>
        <a:off x="310302" y="1043206"/>
        <a:ext cx="1152553" cy="347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430F-5B03-4513-95CE-981B3BF7AD66}">
      <dsp:nvSpPr>
        <dsp:cNvPr id="0" name=""/>
        <dsp:cNvSpPr/>
      </dsp:nvSpPr>
      <dsp:spPr>
        <a:xfrm>
          <a:off x="114055" y="930658"/>
          <a:ext cx="2719661" cy="1647055"/>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Determine</a:t>
          </a:r>
          <a:r>
            <a:rPr lang="en-GB" sz="1800" kern="1200" dirty="0" smtClean="0">
              <a:solidFill>
                <a:schemeClr val="tx1"/>
              </a:solidFill>
            </a:rPr>
            <a:t> whether its AI system </a:t>
          </a:r>
          <a:r>
            <a:rPr lang="en-GB" sz="1800" b="1" kern="1200" dirty="0" smtClean="0">
              <a:solidFill>
                <a:schemeClr val="tx1"/>
              </a:solidFill>
            </a:rPr>
            <a:t>is classified as high-risk</a:t>
          </a:r>
          <a:r>
            <a:rPr lang="en-GB" sz="1800" kern="1200" dirty="0" smtClean="0">
              <a:solidFill>
                <a:schemeClr val="tx1"/>
              </a:solidFill>
            </a:rPr>
            <a:t> under the new AI Regulation </a:t>
          </a:r>
          <a:endParaRPr lang="en-US" sz="1800" kern="1200" dirty="0">
            <a:solidFill>
              <a:schemeClr val="tx1"/>
            </a:solidFill>
          </a:endParaRPr>
        </a:p>
      </dsp:txBody>
      <dsp:txXfrm>
        <a:off x="162296" y="978899"/>
        <a:ext cx="2623179" cy="1550573"/>
      </dsp:txXfrm>
    </dsp:sp>
    <dsp:sp modelId="{57CA15C8-C68C-472B-B37F-AD66C0E3D828}">
      <dsp:nvSpPr>
        <dsp:cNvPr id="0" name=""/>
        <dsp:cNvSpPr/>
      </dsp:nvSpPr>
      <dsp:spPr>
        <a:xfrm rot="48358">
          <a:off x="3111319" y="1342717"/>
          <a:ext cx="668917" cy="878418"/>
        </a:xfrm>
        <a:prstGeom prst="rightArrow">
          <a:avLst>
            <a:gd name="adj1" fmla="val 60000"/>
            <a:gd name="adj2" fmla="val 50000"/>
          </a:avLst>
        </a:prstGeom>
        <a:solidFill>
          <a:schemeClr val="accent5">
            <a:lumMod val="60000"/>
            <a:lumOff val="40000"/>
          </a:schemeClr>
        </a:solidFill>
        <a:ln w="381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111329" y="1516990"/>
        <a:ext cx="468242" cy="527050"/>
      </dsp:txXfrm>
    </dsp:sp>
    <dsp:sp modelId="{641334F3-CE99-4EEF-A1B2-A00236064E9C}">
      <dsp:nvSpPr>
        <dsp:cNvPr id="0" name=""/>
        <dsp:cNvSpPr/>
      </dsp:nvSpPr>
      <dsp:spPr>
        <a:xfrm>
          <a:off x="4095699" y="902372"/>
          <a:ext cx="3010779" cy="1819750"/>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a typeface="Calibri" panose="020F0502020204030204" pitchFamily="34" charset="0"/>
            </a:rPr>
            <a:t>Ensure </a:t>
          </a:r>
          <a:r>
            <a:rPr lang="en-US" sz="1800" kern="1200" dirty="0" smtClean="0">
              <a:solidFill>
                <a:schemeClr val="tx1"/>
              </a:solidFill>
              <a:ea typeface="Calibri" panose="020F0502020204030204" pitchFamily="34" charset="0"/>
            </a:rPr>
            <a:t>design and development and quality management system are </a:t>
          </a:r>
          <a:r>
            <a:rPr lang="en-US" sz="1800" b="1" kern="1200" dirty="0" smtClean="0">
              <a:solidFill>
                <a:schemeClr val="tx1"/>
              </a:solidFill>
              <a:ea typeface="Calibri" panose="020F0502020204030204" pitchFamily="34" charset="0"/>
            </a:rPr>
            <a:t>in compliance with the AI Regulation</a:t>
          </a:r>
          <a:endParaRPr lang="en-US" sz="1800" b="1" kern="1200" dirty="0">
            <a:solidFill>
              <a:schemeClr val="tx1"/>
            </a:solidFill>
          </a:endParaRPr>
        </a:p>
      </dsp:txBody>
      <dsp:txXfrm>
        <a:off x="4148998" y="955671"/>
        <a:ext cx="2904181" cy="1713152"/>
      </dsp:txXfrm>
    </dsp:sp>
    <dsp:sp modelId="{66A0A52E-4C7C-4850-83B4-617EF02346F0}">
      <dsp:nvSpPr>
        <dsp:cNvPr id="0" name=""/>
        <dsp:cNvSpPr/>
      </dsp:nvSpPr>
      <dsp:spPr>
        <a:xfrm rot="21499307">
          <a:off x="7427618" y="1308178"/>
          <a:ext cx="774386" cy="878418"/>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7427668" y="1487264"/>
        <a:ext cx="542070" cy="527050"/>
      </dsp:txXfrm>
    </dsp:sp>
    <dsp:sp modelId="{AD056DF0-AA28-49FB-AED1-6D6B1D851026}">
      <dsp:nvSpPr>
        <dsp:cNvPr id="0" name=""/>
        <dsp:cNvSpPr/>
      </dsp:nvSpPr>
      <dsp:spPr>
        <a:xfrm>
          <a:off x="8566957" y="788046"/>
          <a:ext cx="2803005" cy="1792483"/>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Conformity assessment procedure</a:t>
          </a:r>
          <a:r>
            <a:rPr lang="en-GB" sz="1800" kern="1200" dirty="0" smtClean="0">
              <a:solidFill>
                <a:schemeClr val="tx1"/>
              </a:solidFill>
            </a:rPr>
            <a:t>, aimed at assessing and documenting compliance</a:t>
          </a:r>
          <a:endParaRPr lang="en-US" sz="1800" kern="1200" dirty="0">
            <a:solidFill>
              <a:schemeClr val="tx1"/>
            </a:solidFill>
          </a:endParaRPr>
        </a:p>
      </dsp:txBody>
      <dsp:txXfrm>
        <a:off x="8619457" y="840546"/>
        <a:ext cx="2698005" cy="1687483"/>
      </dsp:txXfrm>
    </dsp:sp>
    <dsp:sp modelId="{F458E50D-84BC-440E-977F-DF2EE26E220F}">
      <dsp:nvSpPr>
        <dsp:cNvPr id="0" name=""/>
        <dsp:cNvSpPr/>
      </dsp:nvSpPr>
      <dsp:spPr>
        <a:xfrm rot="9201313">
          <a:off x="7741923" y="2984128"/>
          <a:ext cx="862451" cy="878418"/>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rot="10800000">
        <a:off x="7986920" y="3101796"/>
        <a:ext cx="603716" cy="527050"/>
      </dsp:txXfrm>
    </dsp:sp>
    <dsp:sp modelId="{1FC2C7B8-FD28-4683-8DBD-A99450F42139}">
      <dsp:nvSpPr>
        <dsp:cNvPr id="0" name=""/>
        <dsp:cNvSpPr/>
      </dsp:nvSpPr>
      <dsp:spPr>
        <a:xfrm>
          <a:off x="4154886" y="2991314"/>
          <a:ext cx="2957613" cy="1735804"/>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Affix the CE marking to the system</a:t>
          </a:r>
          <a:r>
            <a:rPr lang="en-GB" sz="1800" kern="1200" dirty="0" smtClean="0">
              <a:solidFill>
                <a:schemeClr val="tx1"/>
              </a:solidFill>
            </a:rPr>
            <a:t> and sign a declaration of conformity</a:t>
          </a:r>
          <a:endParaRPr lang="en-US" sz="1800" kern="1200" dirty="0">
            <a:solidFill>
              <a:schemeClr val="tx1"/>
            </a:solidFill>
          </a:endParaRPr>
        </a:p>
      </dsp:txBody>
      <dsp:txXfrm>
        <a:off x="4205726" y="3042154"/>
        <a:ext cx="2855933" cy="1634124"/>
      </dsp:txXfrm>
    </dsp:sp>
    <dsp:sp modelId="{8A351FC3-243B-4438-8343-FAF62164E1BB}">
      <dsp:nvSpPr>
        <dsp:cNvPr id="0" name=""/>
        <dsp:cNvSpPr/>
      </dsp:nvSpPr>
      <dsp:spPr>
        <a:xfrm rot="10741960">
          <a:off x="2827628" y="3271050"/>
          <a:ext cx="799999" cy="878418"/>
        </a:xfrm>
        <a:prstGeom prst="rightArrow">
          <a:avLst>
            <a:gd name="adj1" fmla="val 60000"/>
            <a:gd name="adj2" fmla="val 50000"/>
          </a:avLst>
        </a:prstGeom>
        <a:solidFill>
          <a:schemeClr val="accent5">
            <a:lumMod val="60000"/>
            <a:lumOff val="40000"/>
          </a:schemeClr>
        </a:solidFill>
        <a:ln>
          <a:no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rot="10800000">
        <a:off x="3067611" y="3444708"/>
        <a:ext cx="559999" cy="527050"/>
      </dsp:txXfrm>
    </dsp:sp>
    <dsp:sp modelId="{00FFD148-0BDB-4200-8663-E6BC08334373}">
      <dsp:nvSpPr>
        <dsp:cNvPr id="0" name=""/>
        <dsp:cNvSpPr/>
      </dsp:nvSpPr>
      <dsp:spPr>
        <a:xfrm>
          <a:off x="0" y="3126531"/>
          <a:ext cx="2645668" cy="1610948"/>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b="1" kern="1200" dirty="0" smtClean="0">
              <a:solidFill>
                <a:srgbClr val="7030A0"/>
              </a:solidFill>
            </a:rPr>
            <a:t>PLACING ON THE MARKET or PUTTING INTO SERVICE</a:t>
          </a:r>
          <a:endParaRPr lang="en-US" sz="1800" b="1" kern="1200" dirty="0">
            <a:solidFill>
              <a:srgbClr val="7030A0"/>
            </a:solidFill>
          </a:endParaRPr>
        </a:p>
      </dsp:txBody>
      <dsp:txXfrm>
        <a:off x="47183" y="3173714"/>
        <a:ext cx="2551302" cy="151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959C3-DCE0-4A24-B2EC-F7C12684712C}">
      <dsp:nvSpPr>
        <dsp:cNvPr id="0" name=""/>
        <dsp:cNvSpPr/>
      </dsp:nvSpPr>
      <dsp:spPr>
        <a:xfrm>
          <a:off x="-37455" y="879595"/>
          <a:ext cx="1269222" cy="2518745"/>
        </a:xfrm>
        <a:prstGeom prst="pie">
          <a:avLst>
            <a:gd name="adj1" fmla="val 540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0F77D-2930-435A-9794-CDCD6F7BC16E}">
      <dsp:nvSpPr>
        <dsp:cNvPr id="0" name=""/>
        <dsp:cNvSpPr/>
      </dsp:nvSpPr>
      <dsp:spPr>
        <a:xfrm>
          <a:off x="484795" y="-1"/>
          <a:ext cx="1630582" cy="42779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accent5">
                  <a:lumMod val="50000"/>
                </a:schemeClr>
              </a:solidFill>
            </a:rPr>
            <a:t>Establish and implement </a:t>
          </a:r>
          <a:r>
            <a:rPr lang="en-US" sz="1800" b="1" kern="1200" dirty="0" smtClean="0">
              <a:solidFill>
                <a:schemeClr val="accent5">
                  <a:lumMod val="50000"/>
                </a:schemeClr>
              </a:solidFill>
            </a:rPr>
            <a:t>risk management </a:t>
          </a:r>
          <a:r>
            <a:rPr lang="en-US" sz="1800" kern="1200" dirty="0" smtClean="0">
              <a:solidFill>
                <a:schemeClr val="accent5">
                  <a:lumMod val="50000"/>
                </a:schemeClr>
              </a:solidFill>
            </a:rPr>
            <a:t>processes</a:t>
          </a:r>
        </a:p>
        <a:p>
          <a:pPr lvl="0" algn="ctr" defTabSz="800100" rtl="0">
            <a:lnSpc>
              <a:spcPct val="90000"/>
            </a:lnSpc>
            <a:spcBef>
              <a:spcPct val="0"/>
            </a:spcBef>
            <a:spcAft>
              <a:spcPct val="35000"/>
            </a:spcAft>
          </a:pPr>
          <a:r>
            <a:rPr lang="en-US" sz="1800" kern="1200" dirty="0" smtClean="0">
              <a:solidFill>
                <a:schemeClr val="accent5">
                  <a:lumMod val="50000"/>
                </a:schemeClr>
              </a:solidFill>
            </a:rPr>
            <a:t>&amp;</a:t>
          </a:r>
        </a:p>
        <a:p>
          <a:pPr lvl="0" algn="ctr" defTabSz="800100" rtl="0">
            <a:lnSpc>
              <a:spcPct val="90000"/>
            </a:lnSpc>
            <a:spcBef>
              <a:spcPct val="0"/>
            </a:spcBef>
            <a:spcAft>
              <a:spcPct val="35000"/>
            </a:spcAft>
          </a:pPr>
          <a:r>
            <a:rPr lang="en-US" sz="1800" kern="1200" dirty="0" smtClean="0">
              <a:solidFill>
                <a:schemeClr val="accent5">
                  <a:lumMod val="50000"/>
                </a:schemeClr>
              </a:solidFill>
            </a:rPr>
            <a:t>In light of the </a:t>
          </a:r>
          <a:r>
            <a:rPr lang="en-US" sz="1800" b="1" kern="1200" dirty="0" smtClean="0">
              <a:solidFill>
                <a:schemeClr val="accent5">
                  <a:lumMod val="50000"/>
                </a:schemeClr>
              </a:solidFill>
            </a:rPr>
            <a:t>intended purpose </a:t>
          </a:r>
          <a:r>
            <a:rPr lang="en-US" sz="1800" kern="1200" dirty="0" smtClean="0">
              <a:solidFill>
                <a:schemeClr val="accent5">
                  <a:lumMod val="50000"/>
                </a:schemeClr>
              </a:solidFill>
            </a:rPr>
            <a:t>of the AI system</a:t>
          </a:r>
          <a:endParaRPr lang="en-US" sz="1800" kern="1200" dirty="0">
            <a:solidFill>
              <a:schemeClr val="accent5">
                <a:lumMod val="50000"/>
              </a:schemeClr>
            </a:solidFill>
          </a:endParaRPr>
        </a:p>
      </dsp:txBody>
      <dsp:txXfrm>
        <a:off x="484795" y="-1"/>
        <a:ext cx="1630582" cy="4277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1CBA1-7D91-4539-8242-E2134E357B5E}">
      <dsp:nvSpPr>
        <dsp:cNvPr id="0" name=""/>
        <dsp:cNvSpPr/>
      </dsp:nvSpPr>
      <dsp:spPr>
        <a:xfrm>
          <a:off x="434852" y="0"/>
          <a:ext cx="4928322" cy="281286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F068B-98AD-4DD8-98BD-73C02A75B4F8}">
      <dsp:nvSpPr>
        <dsp:cNvPr id="0" name=""/>
        <dsp:cNvSpPr/>
      </dsp:nvSpPr>
      <dsp:spPr>
        <a:xfrm>
          <a:off x="839199" y="843860"/>
          <a:ext cx="1989108" cy="1125147"/>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b="1" kern="1200" dirty="0" smtClean="0"/>
            <a:t>Regulatory sandboxes </a:t>
          </a:r>
          <a:br>
            <a:rPr lang="en-IE" sz="2000" b="1" kern="1200" dirty="0" smtClean="0"/>
          </a:br>
          <a:r>
            <a:rPr lang="en-IE" sz="2000" b="1" kern="1200" dirty="0" smtClean="0"/>
            <a:t>Art. 53 and 54</a:t>
          </a:r>
          <a:endParaRPr lang="en-US" sz="2000" kern="1200" dirty="0"/>
        </a:p>
      </dsp:txBody>
      <dsp:txXfrm>
        <a:off x="894124" y="898785"/>
        <a:ext cx="1879258" cy="1015297"/>
      </dsp:txXfrm>
    </dsp:sp>
    <dsp:sp modelId="{2566C6F4-DC9B-432F-B291-2BFB177762A4}">
      <dsp:nvSpPr>
        <dsp:cNvPr id="0" name=""/>
        <dsp:cNvSpPr/>
      </dsp:nvSpPr>
      <dsp:spPr>
        <a:xfrm>
          <a:off x="2969719" y="843860"/>
          <a:ext cx="1989108" cy="1125147"/>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Support for SMEs/start-ups </a:t>
          </a:r>
          <a:br>
            <a:rPr lang="en-US" sz="2000" b="1" kern="1200" dirty="0" smtClean="0"/>
          </a:br>
          <a:r>
            <a:rPr lang="en-US" sz="2000" b="1" kern="1200" dirty="0" smtClean="0"/>
            <a:t>Art. 55</a:t>
          </a:r>
          <a:endParaRPr lang="en-US" sz="2000" kern="1200" dirty="0"/>
        </a:p>
      </dsp:txBody>
      <dsp:txXfrm>
        <a:off x="3024644" y="898785"/>
        <a:ext cx="1879258" cy="10152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B7FAF0-53C9-D141-8818-53E16B8CD5B3}" type="datetimeFigureOut">
              <a:rPr lang="fr-FR" smtClean="0"/>
              <a:t>19/05/2021</a:t>
            </a:fld>
            <a:endParaRPr lang="fr-FR"/>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706D61-C5ED-A047-B887-ADDAF667948D}" type="slidenum">
              <a:rPr lang="fr-FR" smtClean="0"/>
              <a:t>‹#›</a:t>
            </a:fld>
            <a:endParaRPr lang="fr-FR"/>
          </a:p>
        </p:txBody>
      </p:sp>
    </p:spTree>
    <p:extLst>
      <p:ext uri="{BB962C8B-B14F-4D97-AF65-F5344CB8AC3E}">
        <p14:creationId xmlns:p14="http://schemas.microsoft.com/office/powerpoint/2010/main" val="9803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21687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ANNEX II</a:t>
            </a:r>
            <a:br>
              <a:rPr lang="en-US" b="1" u="sng" dirty="0"/>
            </a:br>
            <a:r>
              <a:rPr lang="en-US" b="1" u="sng" dirty="0"/>
              <a:t>HIGH-RISK ARTIFICIAL INTELLIGENCE SYSTEMS</a:t>
            </a:r>
          </a:p>
          <a:p>
            <a:pPr lvl="0"/>
            <a:r>
              <a:rPr lang="en-US" dirty="0"/>
              <a:t>High-risk AI systems pursuant to Article 6(2):</a:t>
            </a:r>
          </a:p>
          <a:p>
            <a:r>
              <a:rPr lang="en-US" dirty="0"/>
              <a:t>a)	Biometric identification and </a:t>
            </a:r>
            <a:r>
              <a:rPr lang="en-US" dirty="0" err="1"/>
              <a:t>categorisation</a:t>
            </a:r>
            <a:r>
              <a:rPr lang="en-US" dirty="0"/>
              <a:t> of natural persons:</a:t>
            </a:r>
          </a:p>
          <a:p>
            <a:r>
              <a:rPr lang="en-US" dirty="0"/>
              <a:t>(</a:t>
            </a:r>
            <a:r>
              <a:rPr lang="en-US" dirty="0" err="1"/>
              <a:t>i</a:t>
            </a:r>
            <a:r>
              <a:rPr lang="en-US" dirty="0"/>
              <a:t>)	AI systems intended to be used for the ‘real-time’ and ‘post’ remote biometric identification of natural persons;</a:t>
            </a:r>
          </a:p>
          <a:p>
            <a:r>
              <a:rPr lang="en-US" dirty="0"/>
              <a:t>b)	Management and operation of essential critical infrastructure:</a:t>
            </a:r>
          </a:p>
          <a:p>
            <a:r>
              <a:rPr lang="en-US" dirty="0"/>
              <a:t>(</a:t>
            </a:r>
            <a:r>
              <a:rPr lang="en-US" dirty="0" err="1"/>
              <a:t>i</a:t>
            </a:r>
            <a:r>
              <a:rPr lang="en-US" dirty="0"/>
              <a:t>)	AI systems intended to be used as safety components in the management and operation of public infrastructures and networks regarding roads, the supply of water, gas and electricity.</a:t>
            </a:r>
          </a:p>
          <a:p>
            <a:r>
              <a:rPr lang="en-US" dirty="0"/>
              <a:t>c)	Education and vocational training:</a:t>
            </a:r>
          </a:p>
          <a:p>
            <a:r>
              <a:rPr lang="en-US" dirty="0"/>
              <a:t>(</a:t>
            </a:r>
            <a:r>
              <a:rPr lang="en-US" dirty="0" err="1"/>
              <a:t>i</a:t>
            </a:r>
            <a:r>
              <a:rPr lang="en-US" dirty="0"/>
              <a:t>)	AI systems intended to be used for the purpose of determining access or assigning natural persons to educational and vocational training institutions; </a:t>
            </a:r>
          </a:p>
          <a:p>
            <a:r>
              <a:rPr lang="en-US" dirty="0"/>
              <a:t>(ii)	AI systems intended to be used for the purpose of assessing students in educational and vocational training institutions and for assessing participants in tests commonly required for admission to educational institutions.</a:t>
            </a:r>
          </a:p>
          <a:p>
            <a:r>
              <a:rPr lang="en-US" dirty="0"/>
              <a:t>d)	Employment and workers management:</a:t>
            </a:r>
          </a:p>
          <a:p>
            <a:r>
              <a:rPr lang="en-US" dirty="0"/>
              <a:t>(</a:t>
            </a:r>
            <a:r>
              <a:rPr lang="en-US" dirty="0" err="1"/>
              <a:t>i</a:t>
            </a:r>
            <a:r>
              <a:rPr lang="en-US" dirty="0"/>
              <a:t>)	AI systems intended to be used for recruitment of natural persons, notably for advertising vacancies, screening or filtering applications, evaluating candidates in the course of interviews or tests; </a:t>
            </a:r>
          </a:p>
          <a:p>
            <a:r>
              <a:rPr lang="en-US" dirty="0"/>
              <a:t>(ii)	AI intended to be used for making decisions on promotion and termination of work-related contractual relationships, for task allocation and for monitoring and evaluating work performance and </a:t>
            </a:r>
            <a:r>
              <a:rPr lang="en-US" dirty="0" err="1"/>
              <a:t>behaviour</a:t>
            </a:r>
            <a:r>
              <a:rPr lang="en-US" dirty="0"/>
              <a:t>.</a:t>
            </a:r>
          </a:p>
          <a:p>
            <a:r>
              <a:rPr lang="en-US" dirty="0"/>
              <a:t>e)	Access to and enjoyment of essential private services and public services and benefits:</a:t>
            </a:r>
          </a:p>
          <a:p>
            <a:r>
              <a:rPr lang="en-US" dirty="0"/>
              <a:t>(</a:t>
            </a:r>
            <a:r>
              <a:rPr lang="en-US" dirty="0" err="1"/>
              <a:t>i</a:t>
            </a:r>
            <a:r>
              <a:rPr lang="en-US" dirty="0"/>
              <a:t>)	AI systems intended to be used by public authorities or on behalf of public authorities to evaluate the eligibility of natural persons for public assistance benefits and services, as well as to grant, reduce, revoke, or reclaim such benefits and services;</a:t>
            </a:r>
          </a:p>
          <a:p>
            <a:r>
              <a:rPr lang="en-US" dirty="0"/>
              <a:t>(ii)	AI systems intended to be used to evaluate the creditworthiness of natural persons or establish their credit score, with the exception of AI systems put into service  by small scale providers for their own use;</a:t>
            </a:r>
          </a:p>
          <a:p>
            <a:r>
              <a:rPr lang="en-US" dirty="0"/>
              <a:t>(iii)	AI systems intended to be used to dispatch or establish priority in the dispatching of emergency first response services, including by firefighters and medical aid.</a:t>
            </a:r>
          </a:p>
          <a:p>
            <a:r>
              <a:rPr lang="en-US" dirty="0"/>
              <a:t>f)	Law enforcement:</a:t>
            </a:r>
          </a:p>
          <a:p>
            <a:r>
              <a:rPr lang="en-US" dirty="0"/>
              <a:t>(</a:t>
            </a:r>
            <a:r>
              <a:rPr lang="en-US" dirty="0" err="1"/>
              <a:t>i</a:t>
            </a:r>
            <a:r>
              <a:rPr lang="en-US" dirty="0"/>
              <a:t>)	</a:t>
            </a:r>
            <a:r>
              <a:rPr lang="en-IE" dirty="0"/>
              <a:t>AI systems intended to be used by law enforcement authorities for making individual risk assessments in order to assess the risk of a natural person for offending or reoffending or the risk for potential victims of criminal offences;</a:t>
            </a:r>
            <a:endParaRPr lang="en-US" dirty="0"/>
          </a:p>
          <a:p>
            <a:r>
              <a:rPr lang="en-US" dirty="0"/>
              <a:t>(ii)	AI systems intended to be used by law enforcement authorities as polygraphs and similar tools or other AI systems detecting the emotional state of a natural person;</a:t>
            </a:r>
          </a:p>
          <a:p>
            <a:r>
              <a:rPr lang="en-US" dirty="0"/>
              <a:t>(iii)	AI systems intended to be used by law enforcement authorities to detect deep fakes as referred to in article 40(3);</a:t>
            </a:r>
          </a:p>
          <a:p>
            <a:r>
              <a:rPr lang="en-US" dirty="0"/>
              <a:t>(iv)	AI systems intended to be used by law enforcement authorities for evaluation of the reliability of evidence in the course of investigation or prosecution of criminal offences;</a:t>
            </a:r>
          </a:p>
          <a:p>
            <a:r>
              <a:rPr lang="en-US" dirty="0"/>
              <a:t>(v)	AI systems intended to be used by law enforcement authorities for predicting the (re-) occurrence of a (potential) criminal offence based on profiling as referred to in Article 3(4) of Directive (EU) 2016/680 or assessing personality traits and characteristics or past criminal </a:t>
            </a:r>
            <a:r>
              <a:rPr lang="en-US" dirty="0" err="1"/>
              <a:t>behaviour</a:t>
            </a:r>
            <a:r>
              <a:rPr lang="en-US" dirty="0"/>
              <a:t> of natural persons or groups;</a:t>
            </a:r>
          </a:p>
          <a:p>
            <a:r>
              <a:rPr lang="en-US" dirty="0"/>
              <a:t>(vi)	AI systems intended to be used by law enforcement authorities for profiling as referred to in Article 3(4) of Directive (EU) 2016/680 in the course of detection, investigation or prosecution of criminal offences;</a:t>
            </a:r>
          </a:p>
          <a:p>
            <a:r>
              <a:rPr lang="en-US" dirty="0"/>
              <a:t>(vii)	AI systems intended to be used for crime analytics, allowing law enforcement authorities to search complex related and unrelated large data sets available in different data sources or in different data formats in order to identify unknown patterns and discover hidden relationships in the data.</a:t>
            </a:r>
          </a:p>
          <a:p>
            <a:r>
              <a:rPr lang="en-US" dirty="0"/>
              <a:t>g)	Migration, asylum and border control management:</a:t>
            </a:r>
          </a:p>
          <a:p>
            <a:r>
              <a:rPr lang="en-US" dirty="0"/>
              <a:t>(</a:t>
            </a:r>
            <a:r>
              <a:rPr lang="en-US" dirty="0" err="1"/>
              <a:t>i</a:t>
            </a:r>
            <a:r>
              <a:rPr lang="en-US" dirty="0"/>
              <a:t>)	AI systems intended to be used by competent public authorities as polygraphs and similar tools or other AI systems detecting the emotional state of a natural person;</a:t>
            </a:r>
          </a:p>
          <a:p>
            <a:r>
              <a:rPr lang="en-US" dirty="0"/>
              <a:t>(ii)	AI systems intended to be used by competent public authorities to assess a risk (e.g., security, illegal immigration, health) posed by a natural person who intends to enter into the territory of a Member State or apply for visa or asylum; </a:t>
            </a:r>
          </a:p>
          <a:p>
            <a:r>
              <a:rPr lang="en-US" dirty="0"/>
              <a:t>(iii)	AI systems intended to be used by competent public authorities for the verification of the authenticity of travel documents and supporting documentation to check their security features and detect fraudulent documents;</a:t>
            </a:r>
          </a:p>
          <a:p>
            <a:r>
              <a:rPr lang="en-US" dirty="0"/>
              <a:t>(iv)	AI systems intended to be used by competent public authorities for rating/scoring or reasoning of asylum, visa and residence applications and associated complaints with the objective to establish the eligibility of the natural person applying for a status;</a:t>
            </a:r>
          </a:p>
          <a:p>
            <a:r>
              <a:rPr lang="en-US" dirty="0"/>
              <a:t>(v)	AI systems intended to be used by competent public authorities or on their behalf for the assessment of personality traits or characteristics of a natural person, taken into account in an asylum or visa application decision. </a:t>
            </a:r>
          </a:p>
          <a:p>
            <a:r>
              <a:rPr lang="en-US" dirty="0"/>
              <a:t>h)	Administration of justice and democratic processes:</a:t>
            </a:r>
          </a:p>
          <a:p>
            <a:r>
              <a:rPr lang="en-US" dirty="0"/>
              <a:t>(</a:t>
            </a:r>
            <a:r>
              <a:rPr lang="en-US" dirty="0" err="1"/>
              <a:t>i</a:t>
            </a:r>
            <a:r>
              <a:rPr lang="en-US" dirty="0"/>
              <a:t>)	AI systems intended to be used for assisting judicial decision-making, except for performing purely ancillary tasks.</a:t>
            </a:r>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2694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defTabSz="949478">
              <a:defRPr/>
            </a:pPr>
            <a:fld id="{59CF2995-AB43-4B7C-B8CD-9DC7C3692A9C}" type="slidenum">
              <a:rPr lang="en-GB">
                <a:solidFill>
                  <a:prstClr val="black"/>
                </a:solidFill>
                <a:latin typeface="Calibri" panose="020F0502020204030204"/>
              </a:rPr>
              <a:pPr defTabSz="949478">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2846857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6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7CF7B-F474-7C42-BB03-117702B95E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434165-2BB7-E44D-942F-0E3BC9056D8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BA8AA07-AC09-AD49-821D-E6F007576063}"/>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85581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EC5FA3-F8AD-5D45-BBF4-DBA25A4B8C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104722-E0EA-0440-8717-FE5DAA535AA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8C350B-5FA5-BD47-A1F0-18699D5612E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71332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27367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61608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301D7-E59A-4B47-AD17-0000B17DA4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19570E-E78B-974F-A160-C0DF7D8B1C0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85320D-88D7-024E-92D3-427F73903F18}"/>
              </a:ext>
            </a:extLst>
          </p:cNvPr>
          <p:cNvSpPr>
            <a:spLocks noGrp="1"/>
          </p:cNvSpPr>
          <p:nvPr>
            <p:ph type="dt" sz="half" idx="10"/>
          </p:nvPr>
        </p:nvSpPr>
        <p:spPr/>
        <p:txBody>
          <a:bodyPr/>
          <a:lstStyle>
            <a:lvl1pPr>
              <a:defRPr/>
            </a:lvl1pPr>
          </a:lstStyle>
          <a:p>
            <a:fld id="{71E53838-B7FD-D740-8BDA-FC99C52B96E1}" type="slidenum">
              <a:rPr lang="fr-FR" smtClean="0"/>
              <a:pPr/>
              <a:t>‹#›</a:t>
            </a:fld>
            <a:endParaRPr lang="fr-FR" dirty="0"/>
          </a:p>
        </p:txBody>
      </p:sp>
    </p:spTree>
    <p:extLst>
      <p:ext uri="{BB962C8B-B14F-4D97-AF65-F5344CB8AC3E}">
        <p14:creationId xmlns:p14="http://schemas.microsoft.com/office/powerpoint/2010/main" val="163232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EE65-5192-7344-936F-B816E417C8B9}"/>
              </a:ext>
            </a:extLst>
          </p:cNvPr>
          <p:cNvSpPr>
            <a:spLocks noGrp="1"/>
          </p:cNvSpPr>
          <p:nvPr>
            <p:ph type="title"/>
          </p:nvPr>
        </p:nvSpPr>
        <p:spPr>
          <a:xfrm>
            <a:off x="831850" y="80549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A1B5E1-4516-5644-86E8-A086E4AF9D16}"/>
              </a:ext>
            </a:extLst>
          </p:cNvPr>
          <p:cNvSpPr>
            <a:spLocks noGrp="1"/>
          </p:cNvSpPr>
          <p:nvPr>
            <p:ph type="body" idx="1"/>
          </p:nvPr>
        </p:nvSpPr>
        <p:spPr>
          <a:xfrm>
            <a:off x="831850" y="36852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590479-5785-8E4C-A654-7758216AACF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99309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65BD4-846F-9044-A52B-8CA0C34EF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DE851-AA43-8449-98DE-4AB07768256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A106B0C-7927-0F4B-8BB6-E2553915B3D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1112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2A6E4-0C80-F24C-A746-6FAB02AA64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E98B38-3523-BD47-A4E5-8A4CD2404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01F0A69-B492-9746-89C2-9A709BBCD90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F16C34F-ED58-E441-9FA5-99D91F06B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F3CAC2D-ACCA-1F43-A5E6-7340B3AFB99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B241ED-8D15-C740-978C-F9E01498B3F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5331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0336-0244-B24A-9CA8-B0717C7C3F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B97ECF-74A9-6048-BB27-175165456160}"/>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64665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579595-C419-104C-B06A-3561F7E3D71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9021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37857-7BE8-154D-A8BC-6A4BF750F3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96099D-8B33-064E-B220-C0C02EB6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8FF7608B-AF89-1D4B-8942-E08E89652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88373C1-48CB-1946-8ED7-E7E3B819411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297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1F24-FA7E-C74E-9AC6-7572C7DE43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628B2D-2082-B04E-BE79-172CBB792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7FA1769-421D-B446-B2BA-DB74A8DE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331ECB7-6BBC-274D-BF63-D21E0343A95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17274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D15613-9A31-524C-8E36-1EADC10E8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717D8A-6942-5149-8A00-A99CD5B23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7358C5C-ECB2-4442-AC84-134C41D3F8E6}"/>
              </a:ext>
            </a:extLst>
          </p:cNvPr>
          <p:cNvSpPr>
            <a:spLocks noGrp="1"/>
          </p:cNvSpPr>
          <p:nvPr>
            <p:ph type="dt" sz="half" idx="2"/>
          </p:nvPr>
        </p:nvSpPr>
        <p:spPr>
          <a:xfrm>
            <a:off x="177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4431-8D90-B749-AA7E-B3567C5732B9}" type="slidenum">
              <a:rPr lang="fr-FR" smtClean="0"/>
              <a:pPr/>
              <a:t>‹#›</a:t>
            </a:fld>
            <a:endParaRPr lang="fr-FR" dirty="0"/>
          </a:p>
        </p:txBody>
      </p:sp>
    </p:spTree>
    <p:extLst>
      <p:ext uri="{BB962C8B-B14F-4D97-AF65-F5344CB8AC3E}">
        <p14:creationId xmlns:p14="http://schemas.microsoft.com/office/powerpoint/2010/main" val="140145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2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663720" y="5891125"/>
            <a:ext cx="2441944" cy="93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itle 1"/>
          <p:cNvSpPr>
            <a:spLocks noGrp="1"/>
          </p:cNvSpPr>
          <p:nvPr>
            <p:ph type="title"/>
          </p:nvPr>
        </p:nvSpPr>
        <p:spPr>
          <a:xfrm>
            <a:off x="924880" y="391783"/>
            <a:ext cx="11090985" cy="471371"/>
          </a:xfrm>
        </p:spPr>
        <p:txBody>
          <a:bodyPr/>
          <a:lstStyle/>
          <a:p>
            <a:pPr>
              <a:tabLst>
                <a:tab pos="355600" algn="l"/>
              </a:tabLst>
            </a:pPr>
            <a:r>
              <a:rPr lang="en-IE" sz="3600" b="1" dirty="0" smtClean="0">
                <a:solidFill>
                  <a:schemeClr val="tx1">
                    <a:lumMod val="50000"/>
                    <a:lumOff val="50000"/>
                  </a:schemeClr>
                </a:solidFill>
              </a:rPr>
              <a:t>Remote biometric identification (RBI) (Title II, Art. 5, Title III)</a:t>
            </a:r>
            <a:endParaRPr lang="en-US" sz="3600" b="1" dirty="0">
              <a:solidFill>
                <a:schemeClr val="tx1">
                  <a:lumMod val="50000"/>
                  <a:lumOff val="50000"/>
                </a:schemeClr>
              </a:solidFill>
            </a:endParaRPr>
          </a:p>
        </p:txBody>
      </p:sp>
      <p:sp>
        <p:nvSpPr>
          <p:cNvPr id="27" name="Rectangle 26"/>
          <p:cNvSpPr/>
          <p:nvPr/>
        </p:nvSpPr>
        <p:spPr>
          <a:xfrm>
            <a:off x="755374" y="2979641"/>
            <a:ext cx="5714999" cy="2515468"/>
          </a:xfrm>
          <a:prstGeom prst="rect">
            <a:avLst/>
          </a:pr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Prohibition of use for law enforcement purposes in publicly accessible spaces with exceptions:</a:t>
            </a:r>
            <a:endParaRPr lang="en-US" b="1" dirty="0">
              <a:solidFill>
                <a:schemeClr val="tx1"/>
              </a:solidFill>
            </a:endParaRPr>
          </a:p>
          <a:p>
            <a:pPr marL="285750" lvl="0" indent="-285750">
              <a:buClr>
                <a:schemeClr val="accent5"/>
              </a:buClr>
              <a:buFont typeface="Wingdings" panose="05000000000000000000" pitchFamily="2" charset="2"/>
              <a:buChar char="Ø"/>
              <a:defRPr/>
            </a:pPr>
            <a:r>
              <a:rPr lang="en-US" dirty="0">
                <a:solidFill>
                  <a:schemeClr val="tx1"/>
                </a:solidFill>
              </a:rPr>
              <a:t>Search for </a:t>
            </a:r>
            <a:r>
              <a:rPr lang="en-US" dirty="0" smtClean="0">
                <a:solidFill>
                  <a:schemeClr val="tx1"/>
                </a:solidFill>
              </a:rPr>
              <a:t>victims of crime</a:t>
            </a:r>
          </a:p>
          <a:p>
            <a:pPr marL="285750" lvl="0" indent="-285750">
              <a:buClr>
                <a:schemeClr val="accent5"/>
              </a:buClr>
              <a:buFont typeface="Wingdings" panose="05000000000000000000" pitchFamily="2" charset="2"/>
              <a:buChar char="Ø"/>
              <a:defRPr/>
            </a:pPr>
            <a:r>
              <a:rPr lang="en-US" dirty="0" smtClean="0">
                <a:solidFill>
                  <a:schemeClr val="tx1"/>
                </a:solidFill>
              </a:rPr>
              <a:t>Threat </a:t>
            </a:r>
            <a:r>
              <a:rPr lang="en-US" dirty="0">
                <a:solidFill>
                  <a:schemeClr val="tx1"/>
                </a:solidFill>
              </a:rPr>
              <a:t>to </a:t>
            </a:r>
            <a:r>
              <a:rPr lang="en-US" dirty="0" smtClean="0">
                <a:solidFill>
                  <a:schemeClr val="tx1"/>
                </a:solidFill>
              </a:rPr>
              <a:t>life</a:t>
            </a:r>
            <a:r>
              <a:rPr lang="en-US" dirty="0">
                <a:solidFill>
                  <a:schemeClr val="tx1"/>
                </a:solidFill>
              </a:rPr>
              <a:t> </a:t>
            </a:r>
            <a:r>
              <a:rPr lang="en-US" dirty="0" smtClean="0">
                <a:solidFill>
                  <a:schemeClr val="tx1"/>
                </a:solidFill>
              </a:rPr>
              <a:t>or physical integrity </a:t>
            </a:r>
            <a:r>
              <a:rPr lang="en-US" dirty="0">
                <a:solidFill>
                  <a:schemeClr val="tx1"/>
                </a:solidFill>
              </a:rPr>
              <a:t>or of </a:t>
            </a:r>
            <a:r>
              <a:rPr lang="en-US" dirty="0" smtClean="0">
                <a:solidFill>
                  <a:schemeClr val="tx1"/>
                </a:solidFill>
              </a:rPr>
              <a:t>terrorism</a:t>
            </a:r>
          </a:p>
          <a:p>
            <a:pPr marL="285750" lvl="0" indent="-285750">
              <a:buClr>
                <a:schemeClr val="accent5"/>
              </a:buClr>
              <a:buFont typeface="Wingdings" panose="05000000000000000000" pitchFamily="2" charset="2"/>
              <a:buChar char="Ø"/>
              <a:defRPr/>
            </a:pPr>
            <a:r>
              <a:rPr lang="en-US" dirty="0" smtClean="0">
                <a:solidFill>
                  <a:schemeClr val="tx1"/>
                </a:solidFill>
              </a:rPr>
              <a:t>Serious </a:t>
            </a:r>
            <a:r>
              <a:rPr lang="en-US" dirty="0">
                <a:solidFill>
                  <a:schemeClr val="tx1"/>
                </a:solidFill>
              </a:rPr>
              <a:t>crime (EU Arrest </a:t>
            </a:r>
            <a:r>
              <a:rPr lang="en-US" dirty="0" smtClean="0">
                <a:solidFill>
                  <a:schemeClr val="tx1"/>
                </a:solidFill>
              </a:rPr>
              <a:t>Warrant)</a:t>
            </a:r>
            <a:endParaRPr lang="en-US" b="1" dirty="0" smtClean="0">
              <a:solidFill>
                <a:schemeClr val="tx1"/>
              </a:solidFill>
            </a:endParaRPr>
          </a:p>
          <a:p>
            <a:pPr lvl="0">
              <a:buClr>
                <a:schemeClr val="accent5"/>
              </a:buClr>
              <a:defRPr/>
            </a:pPr>
            <a:endParaRPr lang="en-US" b="1" dirty="0">
              <a:solidFill>
                <a:schemeClr val="tx1"/>
              </a:solidFill>
            </a:endParaRPr>
          </a:p>
          <a:p>
            <a:pPr lvl="0">
              <a:buClr>
                <a:schemeClr val="accent5"/>
              </a:buClr>
              <a:defRPr/>
            </a:pPr>
            <a:r>
              <a:rPr lang="en-US" b="1" dirty="0" smtClean="0">
                <a:solidFill>
                  <a:schemeClr val="tx1"/>
                </a:solidFill>
              </a:rPr>
              <a:t>Ex-ante </a:t>
            </a:r>
            <a:r>
              <a:rPr lang="en-US" b="1" dirty="0" err="1" smtClean="0">
                <a:solidFill>
                  <a:schemeClr val="tx1"/>
                </a:solidFill>
              </a:rPr>
              <a:t>authorisation</a:t>
            </a:r>
            <a:r>
              <a:rPr lang="en-US" b="1" dirty="0" smtClean="0">
                <a:solidFill>
                  <a:schemeClr val="tx1"/>
                </a:solidFill>
              </a:rPr>
              <a:t> </a:t>
            </a:r>
            <a:r>
              <a:rPr lang="en-US" b="1" dirty="0">
                <a:solidFill>
                  <a:schemeClr val="tx1"/>
                </a:solidFill>
              </a:rPr>
              <a:t>by judicial authority or independent administrative body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smtClean="0">
              <a:ln>
                <a:noFill/>
              </a:ln>
              <a:solidFill>
                <a:schemeClr val="bg1"/>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smtClean="0">
              <a:ln>
                <a:noFill/>
              </a:ln>
              <a:solidFill>
                <a:srgbClr val="FFFFFF"/>
              </a:solidFill>
              <a:effectLst/>
              <a:uLnTx/>
              <a:uFillTx/>
              <a:latin typeface="Arial"/>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1" u="sng"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p:cNvSpPr/>
          <p:nvPr/>
        </p:nvSpPr>
        <p:spPr>
          <a:xfrm>
            <a:off x="7017026" y="1588730"/>
            <a:ext cx="4591878" cy="746520"/>
          </a:xfrm>
          <a:prstGeom prst="rect">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1" dirty="0">
              <a:solidFill>
                <a:schemeClr val="bg1"/>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chemeClr val="tx1"/>
                </a:solidFill>
                <a:effectLst/>
                <a:uLnTx/>
                <a:uFillTx/>
                <a:latin typeface="Arial"/>
                <a:ea typeface="+mn-ea"/>
                <a:cs typeface="+mn-cs"/>
              </a:rPr>
              <a:t>Putting on the market</a:t>
            </a:r>
            <a:r>
              <a:rPr kumimoji="0" lang="en-US" sz="2000" b="1" i="0" u="sng" strike="noStrike" kern="1200" cap="none" spc="0" normalizeH="0" noProof="0" dirty="0" smtClean="0">
                <a:ln>
                  <a:noFill/>
                </a:ln>
                <a:solidFill>
                  <a:schemeClr val="tx1"/>
                </a:solidFill>
                <a:effectLst/>
                <a:uLnTx/>
                <a:uFillTx/>
                <a:latin typeface="Arial"/>
                <a:ea typeface="+mn-ea"/>
                <a:cs typeface="+mn-cs"/>
              </a:rPr>
              <a:t> </a:t>
            </a:r>
            <a:r>
              <a:rPr kumimoji="0" lang="en-US" sz="2000" b="1" i="0" strike="noStrike" kern="1200" cap="none" spc="0" normalizeH="0" noProof="0" dirty="0" smtClean="0">
                <a:ln>
                  <a:noFill/>
                </a:ln>
                <a:solidFill>
                  <a:schemeClr val="tx1"/>
                </a:solidFill>
                <a:effectLst/>
                <a:uLnTx/>
                <a:uFillTx/>
                <a:latin typeface="Arial"/>
                <a:ea typeface="+mn-ea"/>
                <a:cs typeface="+mn-cs"/>
              </a:rPr>
              <a:t>of RBI systems (</a:t>
            </a:r>
            <a:r>
              <a:rPr kumimoji="0" lang="en-US" sz="2000" b="1" i="0" strike="noStrike" kern="1200" cap="none" spc="0" normalizeH="0" baseline="0" noProof="0" dirty="0" smtClean="0">
                <a:ln>
                  <a:noFill/>
                </a:ln>
                <a:solidFill>
                  <a:schemeClr val="tx1"/>
                </a:solidFill>
                <a:effectLst/>
                <a:uLnTx/>
                <a:uFillTx/>
                <a:latin typeface="Arial"/>
                <a:ea typeface="+mn-ea"/>
                <a:cs typeface="+mn-cs"/>
              </a:rPr>
              <a:t>real-time</a:t>
            </a:r>
            <a:r>
              <a:rPr kumimoji="0" lang="en-US" sz="2000" b="1" i="0" strike="noStrike" kern="1200" cap="none" spc="0" normalizeH="0" noProof="0" dirty="0" smtClean="0">
                <a:ln>
                  <a:noFill/>
                </a:ln>
                <a:solidFill>
                  <a:schemeClr val="tx1"/>
                </a:solidFill>
                <a:effectLst/>
                <a:uLnTx/>
                <a:uFillTx/>
                <a:latin typeface="Arial"/>
                <a:ea typeface="+mn-ea"/>
                <a:cs typeface="+mn-cs"/>
              </a:rPr>
              <a:t> and </a:t>
            </a:r>
            <a:r>
              <a:rPr kumimoji="0" lang="en-US" sz="2000" b="1" i="0" strike="noStrike" kern="1200" cap="none" spc="0" normalizeH="0" baseline="0" noProof="0" dirty="0" smtClean="0">
                <a:ln>
                  <a:noFill/>
                </a:ln>
                <a:solidFill>
                  <a:schemeClr val="tx1"/>
                </a:solidFill>
                <a:effectLst/>
                <a:uLnTx/>
                <a:uFillTx/>
                <a:latin typeface="Arial"/>
                <a:ea typeface="+mn-ea"/>
                <a:cs typeface="+mn-cs"/>
              </a:rPr>
              <a:t>ex-post)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sng"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a:off x="7017026" y="2946116"/>
            <a:ext cx="4591878" cy="2548993"/>
          </a:xfrm>
          <a:prstGeom prst="rect">
            <a:avLst/>
          </a:pr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36000" numCol="2" spcCol="720000" rtlCol="0" anchor="t"/>
          <a:lstStyle/>
          <a:p>
            <a:pPr marL="342900" lvl="0" indent="-342900">
              <a:spcAft>
                <a:spcPts val="800"/>
              </a:spcAft>
              <a:buClr>
                <a:schemeClr val="accent5"/>
              </a:buClr>
              <a:buSzPct val="95000"/>
              <a:buFont typeface="Wingdings" panose="05000000000000000000" pitchFamily="2" charset="2"/>
              <a:buChar char="Ø"/>
              <a:defRPr/>
            </a:pPr>
            <a:r>
              <a:rPr kumimoji="0" lang="en-US" b="1" i="0" u="none" strike="noStrike" kern="1200" cap="none" spc="0" normalizeH="0" baseline="0" noProof="0" dirty="0">
                <a:ln>
                  <a:noFill/>
                </a:ln>
                <a:solidFill>
                  <a:schemeClr val="tx1"/>
                </a:solidFill>
                <a:effectLst/>
                <a:uLnTx/>
                <a:uFillTx/>
              </a:rPr>
              <a:t>E</a:t>
            </a:r>
            <a:r>
              <a:rPr kumimoji="0" lang="en-US" b="1" i="0" u="none" strike="noStrike" kern="1200" cap="none" spc="0" normalizeH="0" baseline="0" noProof="0" dirty="0" smtClean="0">
                <a:ln>
                  <a:noFill/>
                </a:ln>
                <a:solidFill>
                  <a:schemeClr val="tx1"/>
                </a:solidFill>
                <a:effectLst/>
                <a:uLnTx/>
                <a:uFillTx/>
              </a:rPr>
              <a:t>x </a:t>
            </a:r>
            <a:r>
              <a:rPr kumimoji="0" lang="en-US" b="1" i="0" u="none" strike="noStrike" kern="1200" cap="none" spc="0" normalizeH="0" baseline="0" noProof="0" dirty="0">
                <a:ln>
                  <a:noFill/>
                </a:ln>
                <a:solidFill>
                  <a:schemeClr val="tx1"/>
                </a:solidFill>
                <a:effectLst/>
                <a:uLnTx/>
                <a:uFillTx/>
              </a:rPr>
              <a:t>ante </a:t>
            </a:r>
            <a:r>
              <a:rPr kumimoji="0" lang="en-US" b="1" i="0" u="none" strike="noStrike" kern="1200" cap="none" spc="0" normalizeH="0" baseline="0" noProof="0" dirty="0" smtClean="0">
                <a:ln>
                  <a:noFill/>
                </a:ln>
                <a:solidFill>
                  <a:schemeClr val="tx1"/>
                </a:solidFill>
                <a:effectLst/>
                <a:uLnTx/>
                <a:uFillTx/>
              </a:rPr>
              <a:t>third party conformity assessment</a:t>
            </a:r>
          </a:p>
          <a:p>
            <a:pPr marL="342900" lvl="0" indent="-342900">
              <a:spcAft>
                <a:spcPts val="800"/>
              </a:spcAft>
              <a:buClr>
                <a:schemeClr val="accent5"/>
              </a:buClr>
              <a:buSzPct val="95000"/>
              <a:buFont typeface="Wingdings" panose="05000000000000000000" pitchFamily="2" charset="2"/>
              <a:buChar char="Ø"/>
              <a:defRPr/>
            </a:pPr>
            <a:endParaRPr lang="en-US" dirty="0">
              <a:solidFill>
                <a:schemeClr val="tx1"/>
              </a:solidFill>
            </a:endParaRPr>
          </a:p>
          <a:p>
            <a:pPr marL="342900" lvl="0" indent="-342900">
              <a:spcAft>
                <a:spcPts val="800"/>
              </a:spcAft>
              <a:buClr>
                <a:schemeClr val="accent5"/>
              </a:buClr>
              <a:buSzPct val="95000"/>
              <a:buFont typeface="Wingdings" panose="05000000000000000000" pitchFamily="2" charset="2"/>
              <a:buChar char="Ø"/>
              <a:defRPr/>
            </a:pPr>
            <a:endParaRPr lang="en-US" dirty="0" smtClean="0">
              <a:solidFill>
                <a:schemeClr val="tx1"/>
              </a:solidFill>
            </a:endParaRPr>
          </a:p>
          <a:p>
            <a:pPr marL="342900" lvl="0" indent="-342900">
              <a:spcAft>
                <a:spcPts val="800"/>
              </a:spcAft>
              <a:buClr>
                <a:schemeClr val="accent5"/>
              </a:buClr>
              <a:buSzPct val="95000"/>
              <a:buFont typeface="Wingdings" panose="05000000000000000000" pitchFamily="2" charset="2"/>
              <a:buChar char="Ø"/>
              <a:defRPr/>
            </a:pPr>
            <a:endParaRPr lang="en-US" dirty="0">
              <a:solidFill>
                <a:schemeClr val="tx1"/>
              </a:solidFill>
            </a:endParaRPr>
          </a:p>
          <a:p>
            <a:pPr marL="342900" lvl="0" indent="-342900">
              <a:spcAft>
                <a:spcPts val="800"/>
              </a:spcAft>
              <a:buClr>
                <a:schemeClr val="accent5"/>
              </a:buClr>
              <a:buSzPct val="95000"/>
              <a:buFont typeface="Wingdings" panose="05000000000000000000" pitchFamily="2" charset="2"/>
              <a:buChar char="Ø"/>
              <a:defRPr/>
            </a:pPr>
            <a:r>
              <a:rPr lang="en-US" dirty="0" smtClean="0">
                <a:solidFill>
                  <a:schemeClr val="tx1"/>
                </a:solidFill>
              </a:rPr>
              <a:t>Enhanced logging requirements</a:t>
            </a:r>
          </a:p>
          <a:p>
            <a:pPr marL="342900" indent="-342900">
              <a:spcAft>
                <a:spcPts val="800"/>
              </a:spcAft>
              <a:buClr>
                <a:schemeClr val="accent5"/>
              </a:buClr>
              <a:buSzPct val="95000"/>
              <a:buFont typeface="Wingdings" panose="05000000000000000000" pitchFamily="2" charset="2"/>
              <a:buChar char="Ø"/>
              <a:defRPr/>
            </a:pPr>
            <a:r>
              <a:rPr lang="en-US" dirty="0" smtClean="0">
                <a:solidFill>
                  <a:schemeClr val="tx1"/>
                </a:solidFill>
              </a:rPr>
              <a:t>“Four </a:t>
            </a:r>
            <a:r>
              <a:rPr lang="en-US" dirty="0">
                <a:solidFill>
                  <a:schemeClr val="tx1"/>
                </a:solidFill>
              </a:rPr>
              <a:t>eyes” principle</a:t>
            </a:r>
          </a:p>
          <a:p>
            <a:pPr lvl="0">
              <a:spcAft>
                <a:spcPts val="800"/>
              </a:spcAft>
              <a:buClr>
                <a:schemeClr val="accent5"/>
              </a:buClr>
              <a:buSzPct val="95000"/>
              <a:defRPr/>
            </a:pPr>
            <a:endParaRPr lang="en-US" dirty="0">
              <a:solidFill>
                <a:schemeClr val="tx1"/>
              </a:solidFill>
            </a:endParaRPr>
          </a:p>
        </p:txBody>
      </p:sp>
      <p:sp>
        <p:nvSpPr>
          <p:cNvPr id="24" name="Rectangle 23"/>
          <p:cNvSpPr/>
          <p:nvPr/>
        </p:nvSpPr>
        <p:spPr>
          <a:xfrm>
            <a:off x="755374" y="1588730"/>
            <a:ext cx="5625547" cy="746520"/>
          </a:xfrm>
          <a:prstGeom prst="rect">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1" dirty="0">
              <a:solidFill>
                <a:schemeClr val="bg1"/>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chemeClr val="tx1"/>
                </a:solidFill>
                <a:effectLst/>
                <a:uLnTx/>
                <a:uFillTx/>
                <a:latin typeface="Arial"/>
                <a:ea typeface="+mn-ea"/>
                <a:cs typeface="+mn-cs"/>
              </a:rPr>
              <a:t>Use</a:t>
            </a:r>
            <a:r>
              <a:rPr kumimoji="0" lang="en-US" sz="2000" b="1" i="0" strike="noStrike" kern="1200" cap="none" spc="0" normalizeH="0" baseline="0" noProof="0" dirty="0" smtClean="0">
                <a:ln>
                  <a:noFill/>
                </a:ln>
                <a:solidFill>
                  <a:schemeClr val="tx1"/>
                </a:solidFill>
                <a:effectLst/>
                <a:uLnTx/>
                <a:uFillTx/>
                <a:latin typeface="Arial"/>
                <a:ea typeface="+mn-ea"/>
                <a:cs typeface="+mn-cs"/>
              </a:rPr>
              <a:t> of real-time RBI systems for law</a:t>
            </a:r>
            <a:r>
              <a:rPr kumimoji="0" lang="en-US" sz="2000" b="1" i="0" strike="noStrike" kern="1200" cap="none" spc="0" normalizeH="0" noProof="0" dirty="0" smtClean="0">
                <a:ln>
                  <a:noFill/>
                </a:ln>
                <a:solidFill>
                  <a:schemeClr val="tx1"/>
                </a:solidFill>
                <a:effectLst/>
                <a:uLnTx/>
                <a:uFillTx/>
                <a:latin typeface="Arial"/>
                <a:ea typeface="+mn-ea"/>
                <a:cs typeface="+mn-cs"/>
              </a:rPr>
              <a:t> enforcement </a:t>
            </a:r>
            <a:r>
              <a:rPr kumimoji="0" lang="en-US" sz="2000" b="1" i="0" strike="noStrike" kern="1200" cap="none" spc="0" normalizeH="0" noProof="0" smtClean="0">
                <a:ln>
                  <a:noFill/>
                </a:ln>
                <a:solidFill>
                  <a:schemeClr val="tx1"/>
                </a:solidFill>
                <a:effectLst/>
                <a:uLnTx/>
                <a:uFillTx/>
                <a:latin typeface="Arial"/>
                <a:ea typeface="+mn-ea"/>
                <a:cs typeface="+mn-cs"/>
              </a:rPr>
              <a:t>in public </a:t>
            </a:r>
            <a:r>
              <a:rPr kumimoji="0" lang="en-US" sz="2000" b="1" i="0" strike="noStrike" kern="1200" cap="none" spc="0" normalizeH="0" noProof="0" dirty="0" smtClean="0">
                <a:ln>
                  <a:noFill/>
                </a:ln>
                <a:solidFill>
                  <a:schemeClr val="tx1"/>
                </a:solidFill>
                <a:effectLst/>
                <a:uLnTx/>
                <a:uFillTx/>
                <a:latin typeface="Arial"/>
                <a:ea typeface="+mn-ea"/>
                <a:cs typeface="+mn-cs"/>
              </a:rPr>
              <a:t>spaces (Art</a:t>
            </a:r>
            <a:r>
              <a:rPr kumimoji="0" lang="en-US" sz="2000" b="1" i="0" strike="noStrike" kern="1200" cap="none" spc="0" normalizeH="0" noProof="0" dirty="0" smtClean="0">
                <a:ln>
                  <a:noFill/>
                </a:ln>
                <a:solidFill>
                  <a:schemeClr val="tx1"/>
                </a:solidFill>
                <a:effectLst/>
                <a:uLnTx/>
                <a:uFillTx/>
                <a:latin typeface="Arial"/>
                <a:ea typeface="+mn-ea"/>
                <a:cs typeface="+mn-cs"/>
              </a:rPr>
              <a:t>. 5)</a:t>
            </a:r>
            <a:endParaRPr kumimoji="0" lang="en-US" sz="2000" b="1" i="0" strike="noStrike" kern="1200" cap="none" spc="0" normalizeH="0" baseline="0" noProof="0" dirty="0" smtClean="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sng" strike="noStrike" kern="1200" cap="none" spc="0" normalizeH="0" baseline="0" noProof="0" dirty="0">
              <a:ln>
                <a:noFill/>
              </a:ln>
              <a:solidFill>
                <a:srgbClr val="FFFFFF"/>
              </a:solidFill>
              <a:effectLst/>
              <a:uLnTx/>
              <a:uFillTx/>
              <a:latin typeface="Arial"/>
              <a:ea typeface="+mn-ea"/>
              <a:cs typeface="+mn-cs"/>
            </a:endParaRPr>
          </a:p>
        </p:txBody>
      </p:sp>
      <p:sp>
        <p:nvSpPr>
          <p:cNvPr id="9" name="Down Arrow 8"/>
          <p:cNvSpPr/>
          <p:nvPr/>
        </p:nvSpPr>
        <p:spPr>
          <a:xfrm>
            <a:off x="8611830" y="2505266"/>
            <a:ext cx="467139" cy="34621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2870325" y="2484338"/>
            <a:ext cx="467139" cy="34621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755376" y="5810969"/>
            <a:ext cx="10853528" cy="830997"/>
          </a:xfrm>
          <a:prstGeom prst="rect">
            <a:avLst/>
          </a:prstGeom>
          <a:solidFill>
            <a:schemeClr val="accent3">
              <a:lumMod val="20000"/>
              <a:lumOff val="80000"/>
            </a:schemeClr>
          </a:solidFill>
          <a:ln w="28575">
            <a:solidFill>
              <a:schemeClr val="accent1">
                <a:lumMod val="60000"/>
                <a:lumOff val="40000"/>
              </a:schemeClr>
            </a:solidFill>
            <a:prstDash val="solid"/>
          </a:ln>
        </p:spPr>
        <p:txBody>
          <a:bodyPr wrap="square" rtlCol="0">
            <a:spAutoFit/>
          </a:bodyPr>
          <a:lstStyle/>
          <a:p>
            <a:pPr algn="ctr"/>
            <a:r>
              <a:rPr lang="en-IE" sz="2400" dirty="0" smtClean="0">
                <a:solidFill>
                  <a:schemeClr val="accent5"/>
                </a:solidFill>
              </a:rPr>
              <a:t>No additional rules foreseen for use of real-time and post RBI systems: existing data protection rules apply</a:t>
            </a:r>
            <a:endParaRPr lang="en-IE" sz="2400" dirty="0">
              <a:solidFill>
                <a:schemeClr val="accent5"/>
              </a:solidFill>
            </a:endParaRPr>
          </a:p>
        </p:txBody>
      </p:sp>
    </p:spTree>
    <p:extLst>
      <p:ext uri="{BB962C8B-B14F-4D97-AF65-F5344CB8AC3E}">
        <p14:creationId xmlns:p14="http://schemas.microsoft.com/office/powerpoint/2010/main" val="149074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183" y="-119742"/>
            <a:ext cx="7322027" cy="1005840"/>
          </a:xfrm>
        </p:spPr>
        <p:txBody>
          <a:bodyPr>
            <a:noAutofit/>
          </a:bodyPr>
          <a:lstStyle/>
          <a:p>
            <a:pPr algn="ctr"/>
            <a:r>
              <a:rPr lang="en-IE" sz="3600" b="1" dirty="0">
                <a:solidFill>
                  <a:schemeClr val="tx1">
                    <a:lumMod val="50000"/>
                    <a:lumOff val="50000"/>
                  </a:schemeClr>
                </a:solidFill>
                <a:latin typeface="+mn-lt"/>
              </a:rPr>
              <a:t>Supporting innovation (Title V)</a:t>
            </a:r>
            <a:endParaRPr lang="en-IE" sz="3600" dirty="0">
              <a:latin typeface="+mn-lt"/>
            </a:endParaRPr>
          </a:p>
        </p:txBody>
      </p:sp>
      <p:graphicFrame>
        <p:nvGraphicFramePr>
          <p:cNvPr id="14" name="Diagram 13"/>
          <p:cNvGraphicFramePr/>
          <p:nvPr>
            <p:extLst>
              <p:ext uri="{D42A27DB-BD31-4B8C-83A1-F6EECF244321}">
                <p14:modId xmlns:p14="http://schemas.microsoft.com/office/powerpoint/2010/main" val="2477266780"/>
              </p:ext>
            </p:extLst>
          </p:nvPr>
        </p:nvGraphicFramePr>
        <p:xfrm>
          <a:off x="-137456" y="1820091"/>
          <a:ext cx="5798027" cy="281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Placeholder 11"/>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t="-15083" b="-15083"/>
          <a:stretch/>
        </p:blipFill>
        <p:spPr>
          <a:xfrm>
            <a:off x="5470525" y="957944"/>
            <a:ext cx="6059624" cy="4784734"/>
          </a:xfrm>
          <a:prstGeom prst="rect">
            <a:avLst/>
          </a:prstGeom>
        </p:spPr>
      </p:pic>
    </p:spTree>
    <p:extLst>
      <p:ext uri="{BB962C8B-B14F-4D97-AF65-F5344CB8AC3E}">
        <p14:creationId xmlns:p14="http://schemas.microsoft.com/office/powerpoint/2010/main" val="157744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141420"/>
            <a:ext cx="10515600" cy="782357"/>
          </a:xfrm>
        </p:spPr>
        <p:txBody>
          <a:bodyPr/>
          <a:lstStyle/>
          <a:p>
            <a:r>
              <a:rPr lang="en-IE" b="1" dirty="0">
                <a:solidFill>
                  <a:schemeClr val="tx1">
                    <a:lumMod val="50000"/>
                    <a:lumOff val="50000"/>
                  </a:schemeClr>
                </a:solidFill>
              </a:rPr>
              <a:t>The governance structure </a:t>
            </a:r>
            <a:r>
              <a:rPr lang="en-GB" b="1" dirty="0">
                <a:solidFill>
                  <a:schemeClr val="tx1">
                    <a:lumMod val="50000"/>
                    <a:lumOff val="50000"/>
                  </a:schemeClr>
                </a:solidFill>
              </a:rPr>
              <a:t>(Titles VI and VII) </a:t>
            </a:r>
            <a:endParaRPr lang="en-US" b="1" dirty="0">
              <a:solidFill>
                <a:schemeClr val="tx1">
                  <a:lumMod val="50000"/>
                  <a:lumOff val="50000"/>
                </a:schemeClr>
              </a:solidFill>
            </a:endParaRPr>
          </a:p>
        </p:txBody>
      </p:sp>
      <p:sp>
        <p:nvSpPr>
          <p:cNvPr id="5" name="Rectangle 4"/>
          <p:cNvSpPr/>
          <p:nvPr/>
        </p:nvSpPr>
        <p:spPr>
          <a:xfrm rot="5400000">
            <a:off x="3175545" y="-644389"/>
            <a:ext cx="499607" cy="50774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sz="3200" b="1" dirty="0">
                <a:solidFill>
                  <a:schemeClr val="accent5">
                    <a:lumMod val="50000"/>
                  </a:schemeClr>
                </a:solidFill>
              </a:rPr>
              <a:t>European level</a:t>
            </a:r>
            <a:endParaRPr lang="fr-BE" sz="3200" b="1" dirty="0">
              <a:solidFill>
                <a:schemeClr val="accent5">
                  <a:lumMod val="50000"/>
                </a:schemeClr>
              </a:solidFill>
            </a:endParaRPr>
          </a:p>
        </p:txBody>
      </p:sp>
      <p:sp>
        <p:nvSpPr>
          <p:cNvPr id="6" name="Rectangle 5"/>
          <p:cNvSpPr/>
          <p:nvPr/>
        </p:nvSpPr>
        <p:spPr>
          <a:xfrm rot="5400000">
            <a:off x="8691686" y="-740966"/>
            <a:ext cx="484207" cy="52551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sz="3200" b="1" dirty="0">
                <a:solidFill>
                  <a:schemeClr val="accent1"/>
                </a:solidFill>
              </a:rPr>
              <a:t>National level</a:t>
            </a:r>
            <a:endParaRPr lang="fr-BE" sz="3200" b="1" dirty="0">
              <a:solidFill>
                <a:schemeClr val="accent1"/>
              </a:solidFill>
            </a:endParaRPr>
          </a:p>
        </p:txBody>
      </p:sp>
      <p:cxnSp>
        <p:nvCxnSpPr>
          <p:cNvPr id="8" name="Straight Connector 7"/>
          <p:cNvCxnSpPr/>
          <p:nvPr/>
        </p:nvCxnSpPr>
        <p:spPr>
          <a:xfrm>
            <a:off x="886638" y="2144123"/>
            <a:ext cx="507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06206" y="2144123"/>
            <a:ext cx="525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07177" y="3520404"/>
            <a:ext cx="3586183" cy="1184313"/>
          </a:xfrm>
          <a:prstGeom prst="rect">
            <a:avLst/>
          </a:prstGeom>
          <a:solidFill>
            <a:schemeClr val="bg1"/>
          </a:solidFill>
          <a:ln w="12700">
            <a:solidFill>
              <a:srgbClr val="09C3AA"/>
            </a:solidFill>
          </a:ln>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en-US" sz="2400" dirty="0">
                <a:solidFill>
                  <a:schemeClr val="tx1"/>
                </a:solidFill>
              </a:rPr>
              <a:t>Artificial Intelligence Board</a:t>
            </a:r>
          </a:p>
        </p:txBody>
      </p:sp>
      <p:sp>
        <p:nvSpPr>
          <p:cNvPr id="13" name="Rectangle 12"/>
          <p:cNvSpPr/>
          <p:nvPr/>
        </p:nvSpPr>
        <p:spPr>
          <a:xfrm>
            <a:off x="1907176" y="4878843"/>
            <a:ext cx="3586183" cy="1116028"/>
          </a:xfrm>
          <a:prstGeom prst="rect">
            <a:avLst/>
          </a:prstGeom>
          <a:solidFill>
            <a:schemeClr val="bg1"/>
          </a:solidFill>
          <a:ln w="12700">
            <a:solidFill>
              <a:srgbClr val="09C3AA"/>
            </a:solidFill>
          </a:ln>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dirty="0">
                <a:solidFill>
                  <a:schemeClr val="tx1"/>
                </a:solidFill>
              </a:rPr>
              <a:t>Expert </a:t>
            </a:r>
            <a:r>
              <a:rPr lang="en-US" sz="2400" dirty="0" smtClean="0">
                <a:solidFill>
                  <a:schemeClr val="tx1"/>
                </a:solidFill>
              </a:rPr>
              <a:t>Group*</a:t>
            </a:r>
            <a:endParaRPr lang="fr-BE" sz="2400" dirty="0">
              <a:solidFill>
                <a:schemeClr val="tx1"/>
              </a:solidFill>
            </a:endParaRPr>
          </a:p>
        </p:txBody>
      </p:sp>
      <p:sp>
        <p:nvSpPr>
          <p:cNvPr id="14" name="Isosceles Triangle 13"/>
          <p:cNvSpPr/>
          <p:nvPr/>
        </p:nvSpPr>
        <p:spPr>
          <a:xfrm rot="5400000">
            <a:off x="1429697" y="3951700"/>
            <a:ext cx="954958" cy="321721"/>
          </a:xfrm>
          <a:prstGeom prst="triangle">
            <a:avLst/>
          </a:prstGeom>
          <a:solidFill>
            <a:srgbClr val="09C3A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07915" y="2301628"/>
            <a:ext cx="4795662" cy="967068"/>
          </a:xfrm>
          <a:prstGeom prst="rect">
            <a:avLst/>
          </a:prstGeom>
          <a:solidFill>
            <a:schemeClr val="bg1"/>
          </a:solidFill>
          <a:ln w="19050">
            <a:solidFill>
              <a:srgbClr val="09C3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dirty="0" smtClean="0">
                <a:solidFill>
                  <a:schemeClr val="tx1"/>
                </a:solidFill>
              </a:rPr>
              <a:t>National Competent Authority/</a:t>
            </a:r>
            <a:r>
              <a:rPr lang="en-US" sz="2400" dirty="0" err="1" smtClean="0">
                <a:solidFill>
                  <a:schemeClr val="tx1"/>
                </a:solidFill>
              </a:rPr>
              <a:t>ies</a:t>
            </a:r>
            <a:endParaRPr lang="en-US" sz="24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467" y="3743765"/>
            <a:ext cx="950632" cy="950632"/>
          </a:xfrm>
          <a:prstGeom prst="rect">
            <a:avLst/>
          </a:prstGeom>
          <a:effectLst/>
        </p:spPr>
      </p:pic>
      <p:pic>
        <p:nvPicPr>
          <p:cNvPr id="10" name="Picture 9"/>
          <p:cNvPicPr>
            <a:picLocks noChangeAspect="1"/>
          </p:cNvPicPr>
          <p:nvPr/>
        </p:nvPicPr>
        <p:blipFill>
          <a:blip r:embed="rId3"/>
          <a:stretch>
            <a:fillRect/>
          </a:stretch>
        </p:blipFill>
        <p:spPr>
          <a:xfrm>
            <a:off x="10285732" y="2419118"/>
            <a:ext cx="806388" cy="73208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930" y="5190391"/>
            <a:ext cx="719706" cy="719706"/>
          </a:xfrm>
          <a:prstGeom prst="rect">
            <a:avLst/>
          </a:prstGeom>
        </p:spPr>
      </p:pic>
      <p:sp>
        <p:nvSpPr>
          <p:cNvPr id="20" name="Rectangle 19"/>
          <p:cNvSpPr/>
          <p:nvPr/>
        </p:nvSpPr>
        <p:spPr>
          <a:xfrm>
            <a:off x="1112615" y="2318250"/>
            <a:ext cx="4458861" cy="1028029"/>
          </a:xfrm>
          <a:prstGeom prst="rect">
            <a:avLst/>
          </a:prstGeom>
          <a:solidFill>
            <a:schemeClr val="bg1"/>
          </a:solidFill>
          <a:ln w="19050">
            <a:solidFill>
              <a:srgbClr val="09C3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en-US" sz="2400" dirty="0" smtClean="0">
                <a:solidFill>
                  <a:schemeClr val="tx1"/>
                </a:solidFill>
              </a:rPr>
              <a:t>European Commission to act as Secretariat</a:t>
            </a:r>
            <a:endParaRPr lang="en-US" sz="2400" dirty="0">
              <a:solidFill>
                <a:schemeClr val="tx1"/>
              </a:solidFill>
            </a:endParaRPr>
          </a:p>
        </p:txBody>
      </p:sp>
      <p:sp>
        <p:nvSpPr>
          <p:cNvPr id="23" name="Isosceles Triangle 22"/>
          <p:cNvSpPr/>
          <p:nvPr/>
        </p:nvSpPr>
        <p:spPr>
          <a:xfrm rot="5400000">
            <a:off x="1429697" y="5195462"/>
            <a:ext cx="954958" cy="321721"/>
          </a:xfrm>
          <a:prstGeom prst="triangle">
            <a:avLst/>
          </a:prstGeom>
          <a:solidFill>
            <a:srgbClr val="09C3A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379636" y="6198848"/>
            <a:ext cx="7286878" cy="861774"/>
          </a:xfrm>
          <a:prstGeom prst="rect">
            <a:avLst/>
          </a:prstGeom>
          <a:noFill/>
        </p:spPr>
        <p:txBody>
          <a:bodyPr wrap="square" rtlCol="0">
            <a:spAutoFit/>
          </a:bodyPr>
          <a:lstStyle/>
          <a:p>
            <a:r>
              <a:rPr lang="en-US" sz="1600" dirty="0" smtClean="0">
                <a:solidFill>
                  <a:schemeClr val="tx1">
                    <a:lumMod val="50000"/>
                    <a:lumOff val="50000"/>
                  </a:schemeClr>
                </a:solidFill>
              </a:rPr>
              <a:t>*Not foreseen in the regulation but the Commission intends to introduce it in the implementation process</a:t>
            </a:r>
          </a:p>
          <a:p>
            <a:endParaRPr lang="en-IE" dirty="0"/>
          </a:p>
        </p:txBody>
      </p:sp>
      <p:cxnSp>
        <p:nvCxnSpPr>
          <p:cNvPr id="35" name="Elbow Connector 34"/>
          <p:cNvCxnSpPr>
            <a:endCxn id="5" idx="1"/>
          </p:cNvCxnSpPr>
          <p:nvPr/>
        </p:nvCxnSpPr>
        <p:spPr>
          <a:xfrm rot="10800000">
            <a:off x="3425349" y="1644517"/>
            <a:ext cx="5213555" cy="12700"/>
          </a:xfrm>
          <a:prstGeom prst="bentConnector4">
            <a:avLst>
              <a:gd name="adj1" fmla="val 165"/>
              <a:gd name="adj2" fmla="val 2688575"/>
            </a:avLst>
          </a:prstGeom>
          <a:ln w="38100">
            <a:solidFill>
              <a:srgbClr val="09C3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88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C08ABC-E9A8-6B49-B543-EA8E18DBC726}"/>
              </a:ext>
            </a:extLst>
          </p:cNvPr>
          <p:cNvSpPr txBox="1"/>
          <p:nvPr/>
        </p:nvSpPr>
        <p:spPr>
          <a:xfrm>
            <a:off x="5709426" y="2705725"/>
            <a:ext cx="6144322" cy="1200329"/>
          </a:xfrm>
          <a:prstGeom prst="rect">
            <a:avLst/>
          </a:prstGeom>
          <a:noFill/>
        </p:spPr>
        <p:txBody>
          <a:bodyPr wrap="square" rtlCol="0">
            <a:spAutoFit/>
          </a:bodyPr>
          <a:lstStyle/>
          <a:p>
            <a:pPr algn="r"/>
            <a:r>
              <a:rPr lang="fr-BE" sz="7200" b="1" dirty="0" err="1" smtClean="0">
                <a:solidFill>
                  <a:schemeClr val="bg1"/>
                </a:solidFill>
              </a:rPr>
              <a:t>Thank</a:t>
            </a:r>
            <a:r>
              <a:rPr lang="fr-BE" sz="7200" b="1" dirty="0" smtClean="0">
                <a:solidFill>
                  <a:schemeClr val="bg1"/>
                </a:solidFill>
              </a:rPr>
              <a:t> </a:t>
            </a:r>
            <a:r>
              <a:rPr lang="fr-BE" sz="7200" b="1" dirty="0" err="1" smtClean="0">
                <a:solidFill>
                  <a:schemeClr val="bg1"/>
                </a:solidFill>
              </a:rPr>
              <a:t>you</a:t>
            </a:r>
            <a:endParaRPr lang="fr-BE" sz="7200" b="1" dirty="0">
              <a:solidFill>
                <a:schemeClr val="bg1"/>
              </a:solidFill>
            </a:endParaRPr>
          </a:p>
        </p:txBody>
      </p:sp>
    </p:spTree>
    <p:extLst>
      <p:ext uri="{BB962C8B-B14F-4D97-AF65-F5344CB8AC3E}">
        <p14:creationId xmlns:p14="http://schemas.microsoft.com/office/powerpoint/2010/main" val="177042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736607" y="1552436"/>
            <a:ext cx="8998813" cy="2991310"/>
          </a:xfrm>
          <a:prstGeom prst="rect">
            <a:avLst/>
          </a:prstGeom>
        </p:spPr>
        <p:txBody>
          <a:bodyPr vert="horz" wrap="square"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E858B"/>
              </a:buClr>
              <a:defRPr/>
            </a:pPr>
            <a:r>
              <a:rPr lang="en-IE" dirty="0">
                <a:solidFill>
                  <a:srgbClr val="004F9F"/>
                </a:solidFill>
              </a:rPr>
              <a:t>For citizens</a:t>
            </a:r>
          </a:p>
          <a:p>
            <a:pPr>
              <a:buClr>
                <a:srgbClr val="1E858B"/>
              </a:buClr>
              <a:defRPr/>
            </a:pPr>
            <a:r>
              <a:rPr lang="en-IE" dirty="0">
                <a:solidFill>
                  <a:srgbClr val="004F9F"/>
                </a:solidFill>
              </a:rPr>
              <a:t>For business</a:t>
            </a:r>
          </a:p>
          <a:p>
            <a:pPr>
              <a:buClr>
                <a:srgbClr val="1E858B"/>
              </a:buClr>
              <a:defRPr/>
            </a:pPr>
            <a:r>
              <a:rPr lang="en-IE" dirty="0">
                <a:solidFill>
                  <a:srgbClr val="004F9F"/>
                </a:solidFill>
              </a:rPr>
              <a:t>For the public interest</a:t>
            </a:r>
          </a:p>
        </p:txBody>
      </p:sp>
      <p:sp>
        <p:nvSpPr>
          <p:cNvPr id="7" name="Rectangle 6"/>
          <p:cNvSpPr/>
          <p:nvPr/>
        </p:nvSpPr>
        <p:spPr>
          <a:xfrm>
            <a:off x="-159349" y="1090771"/>
            <a:ext cx="2702631" cy="461665"/>
          </a:xfrm>
          <a:prstGeom prst="rect">
            <a:avLst/>
          </a:prstGeom>
        </p:spPr>
        <p:txBody>
          <a:bodyPr wrap="square">
            <a:spAutoFit/>
          </a:bodyPr>
          <a:lstStyle/>
          <a:p>
            <a:pPr algn="r">
              <a:spcAft>
                <a:spcPts val="1000"/>
              </a:spcAft>
            </a:pPr>
            <a:r>
              <a:rPr lang="en-IE" sz="2400" b="1" dirty="0">
                <a:solidFill>
                  <a:srgbClr val="09C3AA"/>
                </a:solidFill>
                <a:latin typeface="Arial"/>
              </a:rPr>
              <a:t>AI is good …</a:t>
            </a:r>
          </a:p>
        </p:txBody>
      </p:sp>
      <p:sp>
        <p:nvSpPr>
          <p:cNvPr id="14" name="Chord 13"/>
          <p:cNvSpPr>
            <a:spLocks noChangeAspect="1"/>
          </p:cNvSpPr>
          <p:nvPr/>
        </p:nvSpPr>
        <p:spPr>
          <a:xfrm rot="10800000">
            <a:off x="4365702" y="1687281"/>
            <a:ext cx="2484352" cy="2484352"/>
          </a:xfrm>
          <a:prstGeom prst="chord">
            <a:avLst>
              <a:gd name="adj1" fmla="val 15969491"/>
              <a:gd name="adj2" fmla="val 5530134"/>
            </a:avLst>
          </a:prstGeom>
          <a:solidFill>
            <a:srgbClr val="09C3AA"/>
          </a:solidFill>
          <a:ln w="12700" cap="flat" cmpd="sng" algn="ctr">
            <a:noFill/>
            <a:prstDash val="solid"/>
            <a:miter lim="800000"/>
          </a:ln>
          <a:effectLst/>
        </p:spPr>
        <p:txBody>
          <a:bodyPr rtlCol="0" anchor="ctr"/>
          <a:lstStyle/>
          <a:p>
            <a:pPr algn="ctr">
              <a:defRPr/>
            </a:pPr>
            <a:endParaRPr lang="en-IE" kern="0" dirty="0">
              <a:ln>
                <a:solidFill>
                  <a:srgbClr val="09C3AA"/>
                </a:solidFill>
              </a:ln>
              <a:solidFill>
                <a:srgbClr val="FFFFFF"/>
              </a:solidFill>
              <a:latin typeface="Arial"/>
            </a:endParaRPr>
          </a:p>
        </p:txBody>
      </p:sp>
      <p:sp>
        <p:nvSpPr>
          <p:cNvPr id="15" name="Chord 14"/>
          <p:cNvSpPr>
            <a:spLocks noChangeAspect="1"/>
          </p:cNvSpPr>
          <p:nvPr/>
        </p:nvSpPr>
        <p:spPr>
          <a:xfrm>
            <a:off x="4578390" y="1687282"/>
            <a:ext cx="2484352" cy="2484352"/>
          </a:xfrm>
          <a:prstGeom prst="chord">
            <a:avLst>
              <a:gd name="adj1" fmla="val 15969491"/>
              <a:gd name="adj2" fmla="val 5530134"/>
            </a:avLst>
          </a:prstGeom>
          <a:solidFill>
            <a:srgbClr val="A211BF"/>
          </a:solidFill>
          <a:ln w="12700" cap="flat" cmpd="sng" algn="ctr">
            <a:noFill/>
            <a:prstDash val="solid"/>
            <a:miter lim="800000"/>
          </a:ln>
          <a:effectLst/>
        </p:spPr>
        <p:txBody>
          <a:bodyPr rtlCol="0" anchor="ctr"/>
          <a:lstStyle/>
          <a:p>
            <a:pPr algn="ctr">
              <a:defRPr/>
            </a:pPr>
            <a:endParaRPr lang="en-IE" kern="0" dirty="0">
              <a:ln>
                <a:solidFill>
                  <a:srgbClr val="09C3AA"/>
                </a:solidFill>
              </a:ln>
              <a:solidFill>
                <a:srgbClr val="FFFFFF"/>
              </a:solidFill>
              <a:latin typeface="Aria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79396">
            <a:off x="4972497" y="2204437"/>
            <a:ext cx="1492571" cy="1488378"/>
          </a:xfrm>
          <a:prstGeom prst="rect">
            <a:avLst/>
          </a:prstGeom>
        </p:spPr>
      </p:pic>
      <p:pic>
        <p:nvPicPr>
          <p:cNvPr id="11" name="Picture 10"/>
          <p:cNvPicPr>
            <a:picLocks noChangeAspect="1"/>
          </p:cNvPicPr>
          <p:nvPr/>
        </p:nvPicPr>
        <p:blipFill>
          <a:blip r:embed="rId3" cstate="print">
            <a:duotone>
              <a:prstClr val="black"/>
              <a:srgbClr val="034EA2">
                <a:tint val="45000"/>
                <a:satMod val="400000"/>
              </a:srgbClr>
            </a:duotone>
            <a:extLst>
              <a:ext uri="{28A0092B-C50C-407E-A947-70E740481C1C}">
                <a14:useLocalDpi xmlns:a14="http://schemas.microsoft.com/office/drawing/2010/main" val="0"/>
              </a:ext>
            </a:extLst>
          </a:blip>
          <a:stretch>
            <a:fillRect/>
          </a:stretch>
        </p:blipFill>
        <p:spPr>
          <a:xfrm>
            <a:off x="5259545" y="2493944"/>
            <a:ext cx="898668" cy="898668"/>
          </a:xfrm>
          <a:prstGeom prst="rect">
            <a:avLst/>
          </a:prstGeom>
        </p:spPr>
      </p:pic>
      <p:sp>
        <p:nvSpPr>
          <p:cNvPr id="16" name="Rectangle 15"/>
          <p:cNvSpPr/>
          <p:nvPr/>
        </p:nvSpPr>
        <p:spPr>
          <a:xfrm>
            <a:off x="7350297" y="2817258"/>
            <a:ext cx="3914854" cy="461665"/>
          </a:xfrm>
          <a:prstGeom prst="rect">
            <a:avLst/>
          </a:prstGeom>
        </p:spPr>
        <p:txBody>
          <a:bodyPr wrap="none">
            <a:spAutoFit/>
          </a:bodyPr>
          <a:lstStyle/>
          <a:p>
            <a:pPr algn="r">
              <a:spcAft>
                <a:spcPts val="1000"/>
              </a:spcAft>
            </a:pPr>
            <a:r>
              <a:rPr lang="en-IE" sz="2400" b="1" dirty="0">
                <a:solidFill>
                  <a:srgbClr val="A211BF"/>
                </a:solidFill>
                <a:latin typeface="Arial"/>
              </a:rPr>
              <a:t>… but creates some risks</a:t>
            </a:r>
          </a:p>
        </p:txBody>
      </p:sp>
      <p:sp>
        <p:nvSpPr>
          <p:cNvPr id="18" name="Content Placeholder 10"/>
          <p:cNvSpPr txBox="1">
            <a:spLocks/>
          </p:cNvSpPr>
          <p:nvPr/>
        </p:nvSpPr>
        <p:spPr>
          <a:xfrm>
            <a:off x="7649226" y="3392612"/>
            <a:ext cx="4278706" cy="2075467"/>
          </a:xfrm>
          <a:prstGeom prst="rect">
            <a:avLst/>
          </a:prstGeom>
        </p:spPr>
        <p:txBody>
          <a:bodyPr vert="horz" wrap="square"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E858B"/>
              </a:buClr>
              <a:defRPr/>
            </a:pPr>
            <a:r>
              <a:rPr lang="en-IE" dirty="0">
                <a:solidFill>
                  <a:srgbClr val="004F9F"/>
                </a:solidFill>
              </a:rPr>
              <a:t>For </a:t>
            </a:r>
            <a:r>
              <a:rPr lang="en-IE" dirty="0" smtClean="0">
                <a:solidFill>
                  <a:srgbClr val="004F9F"/>
                </a:solidFill>
              </a:rPr>
              <a:t>the safety of consumers and users</a:t>
            </a:r>
          </a:p>
          <a:p>
            <a:pPr>
              <a:buClr>
                <a:srgbClr val="1E858B"/>
              </a:buClr>
              <a:defRPr/>
            </a:pPr>
            <a:r>
              <a:rPr lang="en-IE" dirty="0" smtClean="0">
                <a:solidFill>
                  <a:srgbClr val="004F9F"/>
                </a:solidFill>
              </a:rPr>
              <a:t>For fundamental rights</a:t>
            </a:r>
          </a:p>
        </p:txBody>
      </p:sp>
      <p:pic>
        <p:nvPicPr>
          <p:cNvPr id="12" name="Image 16">
            <a:extLst>
              <a:ext uri="{FF2B5EF4-FFF2-40B4-BE49-F238E27FC236}">
                <a16:creationId xmlns:a16="http://schemas.microsoft.com/office/drawing/2014/main" id="{D9500F95-7990-E54D-8F8E-968C53412D1D}"/>
              </a:ext>
            </a:extLst>
          </p:cNvPr>
          <p:cNvPicPr>
            <a:picLocks noChangeAspect="1"/>
          </p:cNvPicPr>
          <p:nvPr/>
        </p:nvPicPr>
        <p:blipFill>
          <a:blip r:embed="rId4"/>
          <a:stretch>
            <a:fillRect/>
          </a:stretch>
        </p:blipFill>
        <p:spPr>
          <a:xfrm>
            <a:off x="1786014" y="4478564"/>
            <a:ext cx="1032732" cy="1004820"/>
          </a:xfrm>
          <a:prstGeom prst="rect">
            <a:avLst/>
          </a:prstGeom>
        </p:spPr>
      </p:pic>
      <p:pic>
        <p:nvPicPr>
          <p:cNvPr id="13" name="Image 19">
            <a:extLst>
              <a:ext uri="{FF2B5EF4-FFF2-40B4-BE49-F238E27FC236}">
                <a16:creationId xmlns:a16="http://schemas.microsoft.com/office/drawing/2014/main" id="{E519F3DF-DEE3-A045-9B86-405F5F25E987}"/>
              </a:ext>
            </a:extLst>
          </p:cNvPr>
          <p:cNvPicPr>
            <a:picLocks noChangeAspect="1"/>
          </p:cNvPicPr>
          <p:nvPr/>
        </p:nvPicPr>
        <p:blipFill>
          <a:blip r:embed="rId5"/>
          <a:stretch>
            <a:fillRect/>
          </a:stretch>
        </p:blipFill>
        <p:spPr>
          <a:xfrm>
            <a:off x="796014" y="3765666"/>
            <a:ext cx="1033241" cy="1005316"/>
          </a:xfrm>
          <a:prstGeom prst="rect">
            <a:avLst/>
          </a:prstGeom>
        </p:spPr>
      </p:pic>
      <p:pic>
        <p:nvPicPr>
          <p:cNvPr id="17" name="Image 22">
            <a:extLst>
              <a:ext uri="{FF2B5EF4-FFF2-40B4-BE49-F238E27FC236}">
                <a16:creationId xmlns:a16="http://schemas.microsoft.com/office/drawing/2014/main" id="{04979AE2-B33F-0D42-9C18-4DF9E1242B5B}"/>
              </a:ext>
            </a:extLst>
          </p:cNvPr>
          <p:cNvPicPr>
            <a:picLocks noChangeAspect="1"/>
          </p:cNvPicPr>
          <p:nvPr/>
        </p:nvPicPr>
        <p:blipFill>
          <a:blip r:embed="rId6"/>
          <a:stretch>
            <a:fillRect/>
          </a:stretch>
        </p:blipFill>
        <p:spPr>
          <a:xfrm>
            <a:off x="1002113" y="5435165"/>
            <a:ext cx="904051" cy="879617"/>
          </a:xfrm>
          <a:prstGeom prst="rect">
            <a:avLst/>
          </a:prstGeom>
        </p:spPr>
      </p:pic>
      <p:pic>
        <p:nvPicPr>
          <p:cNvPr id="19" name="Image 20">
            <a:extLst>
              <a:ext uri="{FF2B5EF4-FFF2-40B4-BE49-F238E27FC236}">
                <a16:creationId xmlns:a16="http://schemas.microsoft.com/office/drawing/2014/main" id="{2605ECB1-5F84-6547-950C-307386F1E641}"/>
              </a:ext>
            </a:extLst>
          </p:cNvPr>
          <p:cNvPicPr>
            <a:picLocks noChangeAspect="1"/>
          </p:cNvPicPr>
          <p:nvPr/>
        </p:nvPicPr>
        <p:blipFill>
          <a:blip r:embed="rId7"/>
          <a:stretch>
            <a:fillRect/>
          </a:stretch>
        </p:blipFill>
        <p:spPr>
          <a:xfrm>
            <a:off x="3070927" y="4685757"/>
            <a:ext cx="1022255" cy="994627"/>
          </a:xfrm>
          <a:prstGeom prst="rect">
            <a:avLst/>
          </a:prstGeom>
        </p:spPr>
      </p:pic>
      <p:pic>
        <p:nvPicPr>
          <p:cNvPr id="20" name="Image 23">
            <a:extLst>
              <a:ext uri="{FF2B5EF4-FFF2-40B4-BE49-F238E27FC236}">
                <a16:creationId xmlns:a16="http://schemas.microsoft.com/office/drawing/2014/main" id="{0E07C473-657F-244D-965B-499066E05AFA}"/>
              </a:ext>
            </a:extLst>
          </p:cNvPr>
          <p:cNvPicPr>
            <a:picLocks noChangeAspect="1"/>
          </p:cNvPicPr>
          <p:nvPr/>
        </p:nvPicPr>
        <p:blipFill>
          <a:blip r:embed="rId8"/>
          <a:stretch>
            <a:fillRect/>
          </a:stretch>
        </p:blipFill>
        <p:spPr>
          <a:xfrm>
            <a:off x="2570935" y="3414839"/>
            <a:ext cx="1044439" cy="1016211"/>
          </a:xfrm>
          <a:prstGeom prst="rect">
            <a:avLst/>
          </a:prstGeom>
        </p:spPr>
      </p:pic>
      <p:pic>
        <p:nvPicPr>
          <p:cNvPr id="21" name="Image 17">
            <a:extLst>
              <a:ext uri="{FF2B5EF4-FFF2-40B4-BE49-F238E27FC236}">
                <a16:creationId xmlns:a16="http://schemas.microsoft.com/office/drawing/2014/main" id="{DD319D24-5A00-1540-B56B-F03BD62E75B8}"/>
              </a:ext>
            </a:extLst>
          </p:cNvPr>
          <p:cNvPicPr>
            <a:picLocks noChangeAspect="1"/>
          </p:cNvPicPr>
          <p:nvPr/>
        </p:nvPicPr>
        <p:blipFill>
          <a:blip r:embed="rId9"/>
          <a:stretch>
            <a:fillRect/>
          </a:stretch>
        </p:blipFill>
        <p:spPr>
          <a:xfrm>
            <a:off x="2207338" y="5610422"/>
            <a:ext cx="863589" cy="840249"/>
          </a:xfrm>
          <a:prstGeom prst="rect">
            <a:avLst/>
          </a:prstGeom>
        </p:spPr>
      </p:pic>
    </p:spTree>
    <p:extLst>
      <p:ext uri="{BB962C8B-B14F-4D97-AF65-F5344CB8AC3E}">
        <p14:creationId xmlns:p14="http://schemas.microsoft.com/office/powerpoint/2010/main" val="371142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36060" y="2096717"/>
            <a:ext cx="1074454" cy="814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IE" sz="13800" b="1" dirty="0" smtClean="0">
                <a:solidFill>
                  <a:schemeClr val="tx1">
                    <a:lumMod val="20000"/>
                    <a:lumOff val="80000"/>
                  </a:schemeClr>
                </a:solidFill>
                <a:latin typeface="Times New Roman" panose="02020603050405020304" pitchFamily="18" charset="0"/>
                <a:cs typeface="Times New Roman" panose="02020603050405020304" pitchFamily="18" charset="0"/>
              </a:rPr>
              <a:t>“</a:t>
            </a:r>
            <a:endParaRPr lang="en-US" sz="13800" b="1" dirty="0">
              <a:solidFill>
                <a:schemeClr val="tx1">
                  <a:lumMod val="20000"/>
                  <a:lumOff val="80000"/>
                </a:schemeClr>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946794" y="487253"/>
            <a:ext cx="10515600" cy="782357"/>
          </a:xfrm>
        </p:spPr>
        <p:txBody>
          <a:bodyPr/>
          <a:lstStyle/>
          <a:p>
            <a:r>
              <a:rPr lang="en-IE" b="1" dirty="0" smtClean="0">
                <a:solidFill>
                  <a:schemeClr val="tx1">
                    <a:lumMod val="50000"/>
                    <a:lumOff val="50000"/>
                  </a:schemeClr>
                </a:solidFill>
              </a:rPr>
              <a:t>Definition and technological scope of the regulation (Art. 3)</a:t>
            </a:r>
            <a:endParaRPr lang="fr-BE" b="1" dirty="0">
              <a:solidFill>
                <a:schemeClr val="tx1">
                  <a:lumMod val="50000"/>
                  <a:lumOff val="50000"/>
                </a:schemeClr>
              </a:solidFill>
            </a:endParaRPr>
          </a:p>
        </p:txBody>
      </p:sp>
      <p:sp>
        <p:nvSpPr>
          <p:cNvPr id="6" name="TextBox 5"/>
          <p:cNvSpPr txBox="1"/>
          <p:nvPr/>
        </p:nvSpPr>
        <p:spPr>
          <a:xfrm>
            <a:off x="843924" y="2335762"/>
            <a:ext cx="5273556" cy="3067506"/>
          </a:xfrm>
          <a:prstGeom prst="rect">
            <a:avLst/>
          </a:prstGeom>
          <a:noFill/>
        </p:spPr>
        <p:txBody>
          <a:bodyPr wrap="square" rtlCol="0">
            <a:spAutoFit/>
          </a:bodyPr>
          <a:lstStyle/>
          <a:p>
            <a:pPr marL="285750" indent="-285750">
              <a:spcAft>
                <a:spcPts val="800"/>
              </a:spcAft>
              <a:buClr>
                <a:srgbClr val="A918B8"/>
              </a:buClr>
              <a:buSzPct val="70000"/>
              <a:buFont typeface="Yu Gothic UI Light" panose="020B0300000000000000" pitchFamily="34" charset="-128"/>
              <a:buChar char="▶"/>
            </a:pPr>
            <a:r>
              <a:rPr lang="en-US" sz="2000" dirty="0" smtClean="0"/>
              <a:t>Definition </a:t>
            </a:r>
            <a:r>
              <a:rPr lang="en-US" sz="2000" dirty="0"/>
              <a:t>of AI should be </a:t>
            </a:r>
            <a:r>
              <a:rPr lang="en-US" sz="2000" b="1" dirty="0" smtClean="0"/>
              <a:t>as </a:t>
            </a:r>
            <a:r>
              <a:rPr lang="en-US" sz="2000" b="1" dirty="0"/>
              <a:t>neutral </a:t>
            </a:r>
            <a:r>
              <a:rPr lang="en-US" sz="2000" b="1" dirty="0" smtClean="0"/>
              <a:t>as possible</a:t>
            </a:r>
            <a:r>
              <a:rPr lang="en-US" sz="2000" dirty="0" smtClean="0"/>
              <a:t> in </a:t>
            </a:r>
            <a:r>
              <a:rPr lang="en-US" sz="2000" dirty="0"/>
              <a:t>order to cover </a:t>
            </a:r>
            <a:r>
              <a:rPr lang="en-US" sz="2000" dirty="0" smtClean="0"/>
              <a:t>techniques which </a:t>
            </a:r>
            <a:r>
              <a:rPr lang="en-US" sz="2000" dirty="0"/>
              <a:t>are not yet </a:t>
            </a:r>
            <a:r>
              <a:rPr lang="en-US" sz="2000" dirty="0" smtClean="0"/>
              <a:t>known/developed </a:t>
            </a:r>
          </a:p>
          <a:p>
            <a:pPr marL="285750" indent="-285750">
              <a:spcAft>
                <a:spcPts val="800"/>
              </a:spcAft>
              <a:buClr>
                <a:srgbClr val="A918B8"/>
              </a:buClr>
              <a:buSzPct val="70000"/>
              <a:buFont typeface="Yu Gothic UI Light" panose="020B0300000000000000" pitchFamily="34" charset="-128"/>
              <a:buChar char="▶"/>
            </a:pPr>
            <a:r>
              <a:rPr lang="en-IE" sz="2000" b="1" dirty="0" smtClean="0"/>
              <a:t>Overall aim </a:t>
            </a:r>
            <a:r>
              <a:rPr lang="en-IE" sz="2000" b="1" dirty="0"/>
              <a:t>is to cover all AI</a:t>
            </a:r>
            <a:r>
              <a:rPr lang="en-IE" sz="2000" dirty="0"/>
              <a:t>, including traditional </a:t>
            </a:r>
            <a:r>
              <a:rPr lang="en-US" sz="2000" dirty="0"/>
              <a:t>symbolic AI, Machine learning, as well as hybrid </a:t>
            </a:r>
            <a:r>
              <a:rPr lang="en-US" sz="2000" dirty="0" smtClean="0"/>
              <a:t>systems </a:t>
            </a:r>
          </a:p>
          <a:p>
            <a:pPr marL="285750" indent="-285750">
              <a:spcAft>
                <a:spcPts val="800"/>
              </a:spcAft>
              <a:buClr>
                <a:srgbClr val="A918B8"/>
              </a:buClr>
              <a:buSzPct val="70000"/>
              <a:buFont typeface="Yu Gothic UI Light" panose="020B0300000000000000" pitchFamily="34" charset="-128"/>
              <a:buChar char="▶"/>
            </a:pPr>
            <a:r>
              <a:rPr lang="en-US" sz="2000" b="1" dirty="0" smtClean="0"/>
              <a:t>Annex </a:t>
            </a:r>
            <a:r>
              <a:rPr lang="en-US" sz="2000" b="1" dirty="0"/>
              <a:t>I</a:t>
            </a:r>
            <a:r>
              <a:rPr lang="en-US" sz="2000" dirty="0"/>
              <a:t>: </a:t>
            </a:r>
            <a:r>
              <a:rPr lang="en-US" sz="2000" dirty="0" smtClean="0"/>
              <a:t>list </a:t>
            </a:r>
            <a:r>
              <a:rPr lang="en-US" sz="2000" dirty="0"/>
              <a:t>of </a:t>
            </a:r>
            <a:r>
              <a:rPr lang="en-US" sz="2000" dirty="0" smtClean="0"/>
              <a:t>AI </a:t>
            </a:r>
            <a:r>
              <a:rPr lang="en-US" sz="2000" dirty="0"/>
              <a:t>techniques and approaches </a:t>
            </a:r>
            <a:r>
              <a:rPr lang="en-US" sz="2000" dirty="0" smtClean="0"/>
              <a:t>should provide for legal certainty (adaptations over time may be necessary) </a:t>
            </a:r>
            <a:endParaRPr lang="en-GB" sz="2000" dirty="0"/>
          </a:p>
        </p:txBody>
      </p:sp>
      <p:sp>
        <p:nvSpPr>
          <p:cNvPr id="10" name="Rectangle 9"/>
          <p:cNvSpPr/>
          <p:nvPr/>
        </p:nvSpPr>
        <p:spPr>
          <a:xfrm>
            <a:off x="7046020" y="2816218"/>
            <a:ext cx="4416373" cy="3093154"/>
          </a:xfrm>
          <a:prstGeom prst="rect">
            <a:avLst/>
          </a:prstGeom>
        </p:spPr>
        <p:txBody>
          <a:bodyPr wrap="square" lIns="0" tIns="0">
            <a:spAutoFit/>
          </a:bodyPr>
          <a:lstStyle/>
          <a:p>
            <a:pPr algn="ctr"/>
            <a:r>
              <a:rPr lang="en-US" sz="2200" i="1" dirty="0" smtClean="0">
                <a:solidFill>
                  <a:schemeClr val="tx1">
                    <a:lumMod val="50000"/>
                    <a:lumOff val="50000"/>
                  </a:schemeClr>
                </a:solidFill>
              </a:rPr>
              <a:t>“a software </a:t>
            </a:r>
            <a:r>
              <a:rPr lang="en-US" sz="2200" i="1" dirty="0">
                <a:solidFill>
                  <a:schemeClr val="tx1">
                    <a:lumMod val="50000"/>
                    <a:lumOff val="50000"/>
                  </a:schemeClr>
                </a:solidFill>
              </a:rPr>
              <a:t>that is developed with one or more of the techniques and approaches listed in Annex I and can, for a given set of human-defined objectives, generate outputs such as content, predictions, recommendations, or decisions influencing the environments they interact </a:t>
            </a:r>
            <a:r>
              <a:rPr lang="en-US" sz="2200" i="1" dirty="0" smtClean="0">
                <a:solidFill>
                  <a:schemeClr val="tx1">
                    <a:lumMod val="50000"/>
                    <a:lumOff val="50000"/>
                  </a:schemeClr>
                </a:solidFill>
              </a:rPr>
              <a:t>with”</a:t>
            </a:r>
            <a:endParaRPr lang="en-US" sz="2200" i="1" dirty="0">
              <a:solidFill>
                <a:schemeClr val="tx1">
                  <a:lumMod val="50000"/>
                  <a:lumOff val="50000"/>
                </a:schemeClr>
              </a:solidFill>
            </a:endParaRPr>
          </a:p>
        </p:txBody>
      </p:sp>
      <p:sp>
        <p:nvSpPr>
          <p:cNvPr id="4" name="Rectangle 3"/>
          <p:cNvSpPr/>
          <p:nvPr/>
        </p:nvSpPr>
        <p:spPr>
          <a:xfrm>
            <a:off x="843924" y="1800903"/>
            <a:ext cx="3770071" cy="400110"/>
          </a:xfrm>
          <a:prstGeom prst="rect">
            <a:avLst/>
          </a:prstGeom>
        </p:spPr>
        <p:txBody>
          <a:bodyPr wrap="none">
            <a:spAutoFit/>
          </a:bodyPr>
          <a:lstStyle/>
          <a:p>
            <a:r>
              <a:rPr lang="en-IE" sz="2000" b="1" dirty="0" smtClean="0">
                <a:solidFill>
                  <a:schemeClr val="tx1">
                    <a:lumMod val="50000"/>
                    <a:lumOff val="50000"/>
                  </a:schemeClr>
                </a:solidFill>
              </a:rPr>
              <a:t>Definition of Artificial Intelligence</a:t>
            </a:r>
            <a:endParaRPr lang="fr-BE" sz="2000" dirty="0">
              <a:solidFill>
                <a:schemeClr val="tx1">
                  <a:lumMod val="50000"/>
                  <a:lumOff val="50000"/>
                </a:schemeClr>
              </a:solidFill>
            </a:endParaRPr>
          </a:p>
        </p:txBody>
      </p:sp>
      <p:cxnSp>
        <p:nvCxnSpPr>
          <p:cNvPr id="5" name="Straight Connector 4"/>
          <p:cNvCxnSpPr/>
          <p:nvPr/>
        </p:nvCxnSpPr>
        <p:spPr>
          <a:xfrm>
            <a:off x="843924" y="2191488"/>
            <a:ext cx="100715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59807" y="2331881"/>
            <a:ext cx="0" cy="367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5400000">
            <a:off x="6097398" y="4052436"/>
            <a:ext cx="624840" cy="297552"/>
          </a:xfrm>
          <a:prstGeom prst="triangle">
            <a:avLst/>
          </a:prstGeom>
          <a:solidFill>
            <a:srgbClr val="A918B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96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endParaRPr lang="en-GB" dirty="0"/>
          </a:p>
        </p:txBody>
      </p:sp>
      <p:sp>
        <p:nvSpPr>
          <p:cNvPr id="3" name="Title 2"/>
          <p:cNvSpPr>
            <a:spLocks noGrp="1"/>
          </p:cNvSpPr>
          <p:nvPr>
            <p:ph type="title"/>
          </p:nvPr>
        </p:nvSpPr>
        <p:spPr>
          <a:xfrm>
            <a:off x="979686" y="75618"/>
            <a:ext cx="10515600" cy="782357"/>
          </a:xfrm>
        </p:spPr>
        <p:txBody>
          <a:bodyPr/>
          <a:lstStyle/>
          <a:p>
            <a:r>
              <a:rPr lang="en-IE" b="1" dirty="0" smtClean="0">
                <a:solidFill>
                  <a:schemeClr val="tx1">
                    <a:lumMod val="50000"/>
                    <a:lumOff val="50000"/>
                  </a:schemeClr>
                </a:solidFill>
              </a:rPr>
              <a:t>A risk-based approach to regulation</a:t>
            </a:r>
            <a:endParaRPr lang="en-US" b="1" dirty="0">
              <a:solidFill>
                <a:schemeClr val="tx1">
                  <a:lumMod val="50000"/>
                  <a:lumOff val="50000"/>
                </a:schemeClr>
              </a:solidFill>
            </a:endParaRPr>
          </a:p>
        </p:txBody>
      </p:sp>
      <p:grpSp>
        <p:nvGrpSpPr>
          <p:cNvPr id="2" name="Group 1"/>
          <p:cNvGrpSpPr/>
          <p:nvPr/>
        </p:nvGrpSpPr>
        <p:grpSpPr>
          <a:xfrm>
            <a:off x="-2553519" y="1926114"/>
            <a:ext cx="6786613" cy="4349558"/>
            <a:chOff x="-2553519" y="1926114"/>
            <a:chExt cx="6786613" cy="4349558"/>
          </a:xfrm>
        </p:grpSpPr>
        <p:sp>
          <p:nvSpPr>
            <p:cNvPr id="4" name="Rectangle 3"/>
            <p:cNvSpPr/>
            <p:nvPr/>
          </p:nvSpPr>
          <p:spPr>
            <a:xfrm>
              <a:off x="-2553519" y="1926114"/>
              <a:ext cx="6786613" cy="4349558"/>
            </a:xfrm>
            <a:prstGeom prst="rect">
              <a:avLst/>
            </a:prstGeom>
            <a:ln w="57150"/>
          </p:spPr>
        </p:sp>
        <p:sp>
          <p:nvSpPr>
            <p:cNvPr id="6" name="Freeform 5"/>
            <p:cNvSpPr/>
            <p:nvPr/>
          </p:nvSpPr>
          <p:spPr>
            <a:xfrm>
              <a:off x="-8540" y="1926114"/>
              <a:ext cx="1696653" cy="1087389"/>
            </a:xfrm>
            <a:custGeom>
              <a:avLst/>
              <a:gdLst>
                <a:gd name="connsiteX0" fmla="*/ 0 w 1696653"/>
                <a:gd name="connsiteY0" fmla="*/ 1087389 h 1087389"/>
                <a:gd name="connsiteX1" fmla="*/ 848327 w 1696653"/>
                <a:gd name="connsiteY1" fmla="*/ 0 h 1087389"/>
                <a:gd name="connsiteX2" fmla="*/ 848327 w 1696653"/>
                <a:gd name="connsiteY2" fmla="*/ 0 h 1087389"/>
                <a:gd name="connsiteX3" fmla="*/ 1696653 w 1696653"/>
                <a:gd name="connsiteY3" fmla="*/ 1087389 h 1087389"/>
                <a:gd name="connsiteX4" fmla="*/ 0 w 1696653"/>
                <a:gd name="connsiteY4" fmla="*/ 1087389 h 108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653" h="1087389">
                  <a:moveTo>
                    <a:pt x="0" y="1087389"/>
                  </a:moveTo>
                  <a:lnTo>
                    <a:pt x="848327" y="0"/>
                  </a:lnTo>
                  <a:lnTo>
                    <a:pt x="848327" y="0"/>
                  </a:lnTo>
                  <a:lnTo>
                    <a:pt x="1696653" y="1087389"/>
                  </a:lnTo>
                  <a:lnTo>
                    <a:pt x="0" y="1087389"/>
                  </a:lnTo>
                  <a:close/>
                </a:path>
              </a:pathLst>
            </a:custGeom>
            <a:solidFill>
              <a:srgbClr val="CF3B1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IE" sz="6500" kern="1200" dirty="0"/>
                <a:t> </a:t>
              </a:r>
              <a:endParaRPr lang="en-US" sz="6500" kern="1200" dirty="0"/>
            </a:p>
          </p:txBody>
        </p:sp>
        <p:sp>
          <p:nvSpPr>
            <p:cNvPr id="24" name="Freeform 23"/>
            <p:cNvSpPr/>
            <p:nvPr/>
          </p:nvSpPr>
          <p:spPr>
            <a:xfrm>
              <a:off x="-856866" y="3013503"/>
              <a:ext cx="3393306" cy="1087389"/>
            </a:xfrm>
            <a:custGeom>
              <a:avLst/>
              <a:gdLst>
                <a:gd name="connsiteX0" fmla="*/ 0 w 3393306"/>
                <a:gd name="connsiteY0" fmla="*/ 1087389 h 1087389"/>
                <a:gd name="connsiteX1" fmla="*/ 848327 w 3393306"/>
                <a:gd name="connsiteY1" fmla="*/ 0 h 1087389"/>
                <a:gd name="connsiteX2" fmla="*/ 2544979 w 3393306"/>
                <a:gd name="connsiteY2" fmla="*/ 0 h 1087389"/>
                <a:gd name="connsiteX3" fmla="*/ 3393306 w 3393306"/>
                <a:gd name="connsiteY3" fmla="*/ 1087389 h 1087389"/>
                <a:gd name="connsiteX4" fmla="*/ 0 w 3393306"/>
                <a:gd name="connsiteY4" fmla="*/ 1087389 h 108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306" h="1087389">
                  <a:moveTo>
                    <a:pt x="0" y="1087389"/>
                  </a:moveTo>
                  <a:lnTo>
                    <a:pt x="848327" y="0"/>
                  </a:lnTo>
                  <a:lnTo>
                    <a:pt x="2544979" y="0"/>
                  </a:lnTo>
                  <a:lnTo>
                    <a:pt x="3393306" y="1087389"/>
                  </a:lnTo>
                  <a:lnTo>
                    <a:pt x="0" y="1087389"/>
                  </a:lnTo>
                  <a:close/>
                </a:path>
              </a:pathLst>
            </a:custGeom>
            <a:solidFill>
              <a:srgbClr val="ED8D2F"/>
            </a:solidFill>
            <a:ln w="5715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6378" tIns="82550" rIns="676379" bIns="82550" numCol="1" spcCol="1270" anchor="ctr" anchorCtr="0">
              <a:noAutofit/>
            </a:bodyPr>
            <a:lstStyle/>
            <a:p>
              <a:pPr lvl="0" algn="ctr" defTabSz="2889250">
                <a:lnSpc>
                  <a:spcPct val="90000"/>
                </a:lnSpc>
                <a:spcBef>
                  <a:spcPct val="0"/>
                </a:spcBef>
                <a:spcAft>
                  <a:spcPct val="35000"/>
                </a:spcAft>
              </a:pPr>
              <a:r>
                <a:rPr lang="en-IE" sz="6500" kern="1200" dirty="0"/>
                <a:t> </a:t>
              </a:r>
              <a:endParaRPr lang="en-US" sz="6500" kern="1200" dirty="0"/>
            </a:p>
          </p:txBody>
        </p:sp>
        <p:sp>
          <p:nvSpPr>
            <p:cNvPr id="25" name="Freeform 24"/>
            <p:cNvSpPr/>
            <p:nvPr/>
          </p:nvSpPr>
          <p:spPr>
            <a:xfrm>
              <a:off x="-1705193" y="4100893"/>
              <a:ext cx="5089959" cy="1087389"/>
            </a:xfrm>
            <a:custGeom>
              <a:avLst/>
              <a:gdLst>
                <a:gd name="connsiteX0" fmla="*/ 0 w 5089959"/>
                <a:gd name="connsiteY0" fmla="*/ 1087389 h 1087389"/>
                <a:gd name="connsiteX1" fmla="*/ 848327 w 5089959"/>
                <a:gd name="connsiteY1" fmla="*/ 0 h 1087389"/>
                <a:gd name="connsiteX2" fmla="*/ 4241632 w 5089959"/>
                <a:gd name="connsiteY2" fmla="*/ 0 h 1087389"/>
                <a:gd name="connsiteX3" fmla="*/ 5089959 w 5089959"/>
                <a:gd name="connsiteY3" fmla="*/ 1087389 h 1087389"/>
                <a:gd name="connsiteX4" fmla="*/ 0 w 5089959"/>
                <a:gd name="connsiteY4" fmla="*/ 1087389 h 108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9959" h="1087389">
                  <a:moveTo>
                    <a:pt x="0" y="1087389"/>
                  </a:moveTo>
                  <a:lnTo>
                    <a:pt x="848327" y="0"/>
                  </a:lnTo>
                  <a:lnTo>
                    <a:pt x="4241632" y="0"/>
                  </a:lnTo>
                  <a:lnTo>
                    <a:pt x="5089959" y="1087389"/>
                  </a:lnTo>
                  <a:lnTo>
                    <a:pt x="0" y="1087389"/>
                  </a:lnTo>
                  <a:close/>
                </a:path>
              </a:pathLst>
            </a:custGeom>
            <a:solidFill>
              <a:schemeClr val="accent4">
                <a:lumMod val="60000"/>
                <a:lumOff val="40000"/>
              </a:schemeClr>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3293" tIns="82550" rIns="973293" bIns="82550" numCol="1" spcCol="1270" anchor="ctr" anchorCtr="0">
              <a:noAutofit/>
            </a:bodyPr>
            <a:lstStyle/>
            <a:p>
              <a:pPr lvl="0" algn="ctr" defTabSz="2889250">
                <a:lnSpc>
                  <a:spcPct val="90000"/>
                </a:lnSpc>
                <a:spcBef>
                  <a:spcPct val="0"/>
                </a:spcBef>
                <a:spcAft>
                  <a:spcPct val="35000"/>
                </a:spcAft>
              </a:pPr>
              <a:endParaRPr lang="en-US" sz="6500" kern="1200">
                <a:solidFill>
                  <a:schemeClr val="accent4"/>
                </a:solidFill>
              </a:endParaRPr>
            </a:p>
          </p:txBody>
        </p:sp>
        <p:sp>
          <p:nvSpPr>
            <p:cNvPr id="26" name="Freeform 25"/>
            <p:cNvSpPr/>
            <p:nvPr/>
          </p:nvSpPr>
          <p:spPr>
            <a:xfrm>
              <a:off x="-2553519" y="5188282"/>
              <a:ext cx="6786613" cy="1087389"/>
            </a:xfrm>
            <a:custGeom>
              <a:avLst/>
              <a:gdLst>
                <a:gd name="connsiteX0" fmla="*/ 0 w 6786613"/>
                <a:gd name="connsiteY0" fmla="*/ 1087389 h 1087389"/>
                <a:gd name="connsiteX1" fmla="*/ 848327 w 6786613"/>
                <a:gd name="connsiteY1" fmla="*/ 0 h 1087389"/>
                <a:gd name="connsiteX2" fmla="*/ 5938286 w 6786613"/>
                <a:gd name="connsiteY2" fmla="*/ 0 h 1087389"/>
                <a:gd name="connsiteX3" fmla="*/ 6786613 w 6786613"/>
                <a:gd name="connsiteY3" fmla="*/ 1087389 h 1087389"/>
                <a:gd name="connsiteX4" fmla="*/ 0 w 6786613"/>
                <a:gd name="connsiteY4" fmla="*/ 1087389 h 108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6613" h="1087389">
                  <a:moveTo>
                    <a:pt x="0" y="1087389"/>
                  </a:moveTo>
                  <a:lnTo>
                    <a:pt x="848327" y="0"/>
                  </a:lnTo>
                  <a:lnTo>
                    <a:pt x="5938286" y="0"/>
                  </a:lnTo>
                  <a:lnTo>
                    <a:pt x="6786613" y="1087389"/>
                  </a:lnTo>
                  <a:lnTo>
                    <a:pt x="0" y="1087389"/>
                  </a:lnTo>
                  <a:close/>
                </a:path>
              </a:pathLst>
            </a:custGeom>
            <a:solidFill>
              <a:srgbClr val="92D050"/>
            </a:solidFill>
            <a:ln w="57150">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0207" tIns="82550" rIns="1270208" bIns="82550" numCol="1" spcCol="1270" anchor="ctr" anchorCtr="0">
              <a:noAutofit/>
            </a:bodyPr>
            <a:lstStyle/>
            <a:p>
              <a:pPr lvl="0" algn="ctr" defTabSz="2889250">
                <a:lnSpc>
                  <a:spcPct val="90000"/>
                </a:lnSpc>
                <a:spcBef>
                  <a:spcPct val="0"/>
                </a:spcBef>
                <a:spcAft>
                  <a:spcPct val="35000"/>
                </a:spcAft>
              </a:pPr>
              <a:r>
                <a:rPr lang="en-IE" sz="6500" kern="1200" dirty="0"/>
                <a:t> </a:t>
              </a:r>
              <a:endParaRPr lang="en-US" sz="6500" kern="1200" dirty="0"/>
            </a:p>
          </p:txBody>
        </p:sp>
      </p:grpSp>
      <p:sp>
        <p:nvSpPr>
          <p:cNvPr id="7" name="TextBox 6"/>
          <p:cNvSpPr txBox="1"/>
          <p:nvPr/>
        </p:nvSpPr>
        <p:spPr>
          <a:xfrm>
            <a:off x="5167804" y="2004523"/>
            <a:ext cx="2577503" cy="677108"/>
          </a:xfrm>
          <a:prstGeom prst="rect">
            <a:avLst/>
          </a:prstGeom>
          <a:noFill/>
        </p:spPr>
        <p:txBody>
          <a:bodyPr wrap="square" rtlCol="0">
            <a:spAutoFit/>
          </a:bodyPr>
          <a:lstStyle/>
          <a:p>
            <a:pPr algn="ctr"/>
            <a:r>
              <a:rPr lang="en-IE" sz="2200" b="1" dirty="0">
                <a:solidFill>
                  <a:srgbClr val="C00000"/>
                </a:solidFill>
              </a:rPr>
              <a:t>Unacceptable </a:t>
            </a:r>
            <a:r>
              <a:rPr lang="en-IE" sz="2200" b="1" dirty="0" smtClean="0">
                <a:solidFill>
                  <a:srgbClr val="C00000"/>
                </a:solidFill>
              </a:rPr>
              <a:t>risk</a:t>
            </a:r>
          </a:p>
          <a:p>
            <a:pPr marL="177800" lvl="0" algn="ctr"/>
            <a:r>
              <a:rPr lang="en-IE" sz="1600" dirty="0" smtClean="0">
                <a:solidFill>
                  <a:srgbClr val="C00000"/>
                </a:solidFill>
              </a:rPr>
              <a:t>e.g. social scoring</a:t>
            </a:r>
            <a:endParaRPr lang="en-US" sz="2200" dirty="0">
              <a:solidFill>
                <a:srgbClr val="C00000"/>
              </a:solidFill>
            </a:endParaRPr>
          </a:p>
        </p:txBody>
      </p:sp>
      <p:sp>
        <p:nvSpPr>
          <p:cNvPr id="8" name="TextBox 7"/>
          <p:cNvSpPr txBox="1"/>
          <p:nvPr/>
        </p:nvSpPr>
        <p:spPr>
          <a:xfrm>
            <a:off x="5167804" y="3150966"/>
            <a:ext cx="2577503" cy="923330"/>
          </a:xfrm>
          <a:prstGeom prst="rect">
            <a:avLst/>
          </a:prstGeom>
          <a:solidFill>
            <a:schemeClr val="bg1"/>
          </a:solidFill>
        </p:spPr>
        <p:txBody>
          <a:bodyPr wrap="square" rtlCol="0">
            <a:spAutoFit/>
          </a:bodyPr>
          <a:lstStyle/>
          <a:p>
            <a:pPr marL="177800" lvl="0" algn="ctr"/>
            <a:r>
              <a:rPr lang="en-IE" sz="2200" b="1" dirty="0" smtClean="0">
                <a:solidFill>
                  <a:schemeClr val="accent2"/>
                </a:solidFill>
              </a:rPr>
              <a:t>High risk</a:t>
            </a:r>
            <a:br>
              <a:rPr lang="en-IE" sz="2200" b="1" dirty="0" smtClean="0">
                <a:solidFill>
                  <a:schemeClr val="accent2"/>
                </a:solidFill>
              </a:rPr>
            </a:br>
            <a:r>
              <a:rPr lang="en-IE" sz="1600" dirty="0">
                <a:solidFill>
                  <a:schemeClr val="accent2"/>
                </a:solidFill>
              </a:rPr>
              <a:t>e.g. </a:t>
            </a:r>
            <a:r>
              <a:rPr lang="en-IE" sz="1600" dirty="0" smtClean="0">
                <a:solidFill>
                  <a:schemeClr val="accent2"/>
                </a:solidFill>
              </a:rPr>
              <a:t>recruitment, medical devices</a:t>
            </a:r>
            <a:endParaRPr lang="en-US" sz="2200" dirty="0">
              <a:solidFill>
                <a:schemeClr val="accent2"/>
              </a:solidFill>
            </a:endParaRPr>
          </a:p>
        </p:txBody>
      </p:sp>
      <p:sp>
        <p:nvSpPr>
          <p:cNvPr id="9" name="TextBox 8"/>
          <p:cNvSpPr txBox="1"/>
          <p:nvPr/>
        </p:nvSpPr>
        <p:spPr>
          <a:xfrm>
            <a:off x="5050036" y="4056716"/>
            <a:ext cx="2736180" cy="1200329"/>
          </a:xfrm>
          <a:prstGeom prst="rect">
            <a:avLst/>
          </a:prstGeom>
          <a:noFill/>
        </p:spPr>
        <p:txBody>
          <a:bodyPr wrap="square" lIns="36000" rIns="36000" rtlCol="0">
            <a:spAutoFit/>
          </a:bodyPr>
          <a:lstStyle/>
          <a:p>
            <a:pPr algn="ctr"/>
            <a:r>
              <a:rPr lang="en-IE" sz="2000" b="1" dirty="0" smtClean="0">
                <a:solidFill>
                  <a:schemeClr val="accent4"/>
                </a:solidFill>
              </a:rPr>
              <a:t>AI with specific </a:t>
            </a:r>
            <a:br>
              <a:rPr lang="en-IE" sz="2000" b="1" dirty="0" smtClean="0">
                <a:solidFill>
                  <a:schemeClr val="accent4"/>
                </a:solidFill>
              </a:rPr>
            </a:br>
            <a:r>
              <a:rPr lang="en-IE" sz="2000" b="1" dirty="0" smtClean="0">
                <a:solidFill>
                  <a:schemeClr val="accent4"/>
                </a:solidFill>
              </a:rPr>
              <a:t>transparency obligations</a:t>
            </a:r>
          </a:p>
          <a:p>
            <a:pPr marL="177800" algn="ctr"/>
            <a:r>
              <a:rPr lang="en-IE" sz="1600" dirty="0" smtClean="0">
                <a:solidFill>
                  <a:schemeClr val="accent4"/>
                </a:solidFill>
              </a:rPr>
              <a:t>‘Impersonation’ (bots) </a:t>
            </a:r>
            <a:br>
              <a:rPr lang="en-IE" sz="1600" dirty="0" smtClean="0">
                <a:solidFill>
                  <a:schemeClr val="accent4"/>
                </a:solidFill>
              </a:rPr>
            </a:br>
            <a:endParaRPr lang="en-US" sz="1600" dirty="0">
              <a:solidFill>
                <a:schemeClr val="accent3">
                  <a:lumMod val="75000"/>
                </a:schemeClr>
              </a:solidFill>
            </a:endParaRPr>
          </a:p>
        </p:txBody>
      </p:sp>
      <p:sp>
        <p:nvSpPr>
          <p:cNvPr id="10" name="TextBox 9"/>
          <p:cNvSpPr txBox="1"/>
          <p:nvPr/>
        </p:nvSpPr>
        <p:spPr>
          <a:xfrm>
            <a:off x="5121577" y="5439551"/>
            <a:ext cx="2577503" cy="430887"/>
          </a:xfrm>
          <a:prstGeom prst="rect">
            <a:avLst/>
          </a:prstGeom>
          <a:noFill/>
        </p:spPr>
        <p:txBody>
          <a:bodyPr wrap="square" rtlCol="0">
            <a:spAutoFit/>
          </a:bodyPr>
          <a:lstStyle/>
          <a:p>
            <a:pPr algn="ctr"/>
            <a:r>
              <a:rPr lang="en-US" sz="2200" b="1" dirty="0" smtClean="0">
                <a:solidFill>
                  <a:srgbClr val="92D050"/>
                </a:solidFill>
              </a:rPr>
              <a:t>Minimal or no risk</a:t>
            </a:r>
            <a:endParaRPr lang="en-US" sz="2200" b="1" dirty="0">
              <a:solidFill>
                <a:srgbClr val="92D050"/>
              </a:solidFill>
            </a:endParaRPr>
          </a:p>
        </p:txBody>
      </p:sp>
      <p:sp>
        <p:nvSpPr>
          <p:cNvPr id="11" name="TextBox 10"/>
          <p:cNvSpPr txBox="1"/>
          <p:nvPr/>
        </p:nvSpPr>
        <p:spPr>
          <a:xfrm>
            <a:off x="8343261" y="2238747"/>
            <a:ext cx="3688317" cy="341632"/>
          </a:xfrm>
          <a:prstGeom prst="rect">
            <a:avLst/>
          </a:prstGeom>
          <a:noFill/>
        </p:spPr>
        <p:txBody>
          <a:bodyPr wrap="square" rtlCol="0" anchor="ctr">
            <a:spAutoFit/>
          </a:bodyPr>
          <a:lstStyle/>
          <a:p>
            <a:pPr>
              <a:lnSpc>
                <a:spcPct val="90000"/>
              </a:lnSpc>
              <a:spcBef>
                <a:spcPts val="400"/>
              </a:spcBef>
              <a:buSzPct val="100000"/>
            </a:pPr>
            <a:r>
              <a:rPr lang="en-IE" b="1" dirty="0">
                <a:sym typeface="+mn-lt"/>
              </a:rPr>
              <a:t>Prohibited</a:t>
            </a:r>
            <a:r>
              <a:rPr lang="en-IE" dirty="0">
                <a:sym typeface="+mn-lt"/>
              </a:rPr>
              <a:t> </a:t>
            </a:r>
            <a:endParaRPr lang="en-US" sz="1600" dirty="0"/>
          </a:p>
        </p:txBody>
      </p:sp>
      <p:sp>
        <p:nvSpPr>
          <p:cNvPr id="12" name="TextBox 11"/>
          <p:cNvSpPr txBox="1"/>
          <p:nvPr/>
        </p:nvSpPr>
        <p:spPr>
          <a:xfrm>
            <a:off x="8343261" y="2953725"/>
            <a:ext cx="3397718" cy="1089529"/>
          </a:xfrm>
          <a:prstGeom prst="rect">
            <a:avLst/>
          </a:prstGeom>
          <a:noFill/>
        </p:spPr>
        <p:txBody>
          <a:bodyPr wrap="square" rtlCol="0">
            <a:spAutoFit/>
          </a:bodyPr>
          <a:lstStyle/>
          <a:p>
            <a:pPr>
              <a:lnSpc>
                <a:spcPct val="90000"/>
              </a:lnSpc>
              <a:spcBef>
                <a:spcPts val="400"/>
              </a:spcBef>
              <a:buSzPct val="100000"/>
            </a:pPr>
            <a:r>
              <a:rPr lang="en-IE" b="1" dirty="0">
                <a:sym typeface="+mn-lt"/>
              </a:rPr>
              <a:t>Permitted</a:t>
            </a:r>
            <a:r>
              <a:rPr lang="en-IE" dirty="0">
                <a:sym typeface="+mn-lt"/>
              </a:rPr>
              <a:t> subject to compliance with AI requirements and ex-ante conformity assessment</a:t>
            </a:r>
            <a:endParaRPr lang="en-US" sz="1600" dirty="0"/>
          </a:p>
        </p:txBody>
      </p:sp>
      <p:sp>
        <p:nvSpPr>
          <p:cNvPr id="13" name="TextBox 12"/>
          <p:cNvSpPr txBox="1"/>
          <p:nvPr/>
        </p:nvSpPr>
        <p:spPr>
          <a:xfrm>
            <a:off x="8343261" y="4146514"/>
            <a:ext cx="3397718" cy="840230"/>
          </a:xfrm>
          <a:prstGeom prst="rect">
            <a:avLst/>
          </a:prstGeom>
          <a:noFill/>
        </p:spPr>
        <p:txBody>
          <a:bodyPr wrap="square" rtlCol="0">
            <a:spAutoFit/>
          </a:bodyPr>
          <a:lstStyle/>
          <a:p>
            <a:pPr>
              <a:lnSpc>
                <a:spcPct val="90000"/>
              </a:lnSpc>
              <a:spcBef>
                <a:spcPts val="400"/>
              </a:spcBef>
              <a:buSzPct val="100000"/>
            </a:pPr>
            <a:r>
              <a:rPr lang="en-US" b="1" dirty="0">
                <a:sym typeface="+mn-lt"/>
              </a:rPr>
              <a:t>Permitted</a:t>
            </a:r>
            <a:r>
              <a:rPr lang="en-US" dirty="0">
                <a:sym typeface="+mn-lt"/>
              </a:rPr>
              <a:t> </a:t>
            </a:r>
            <a:r>
              <a:rPr lang="en-US" dirty="0" smtClean="0">
                <a:sym typeface="+mn-lt"/>
              </a:rPr>
              <a:t>but subject </a:t>
            </a:r>
            <a:r>
              <a:rPr lang="en-US" dirty="0">
                <a:sym typeface="+mn-lt"/>
              </a:rPr>
              <a:t>to </a:t>
            </a:r>
            <a:r>
              <a:rPr lang="en-US" dirty="0" smtClean="0">
                <a:sym typeface="+mn-lt"/>
              </a:rPr>
              <a:t>information/transparency Obligations</a:t>
            </a:r>
            <a:endParaRPr lang="en-US" sz="1600" dirty="0">
              <a:sym typeface="+mn-lt"/>
            </a:endParaRPr>
          </a:p>
        </p:txBody>
      </p:sp>
      <p:sp>
        <p:nvSpPr>
          <p:cNvPr id="14" name="TextBox 13"/>
          <p:cNvSpPr txBox="1"/>
          <p:nvPr/>
        </p:nvSpPr>
        <p:spPr>
          <a:xfrm>
            <a:off x="8343261" y="5506221"/>
            <a:ext cx="3397718" cy="341632"/>
          </a:xfrm>
          <a:prstGeom prst="rect">
            <a:avLst/>
          </a:prstGeom>
          <a:noFill/>
        </p:spPr>
        <p:txBody>
          <a:bodyPr wrap="square" rtlCol="0">
            <a:spAutoFit/>
          </a:bodyPr>
          <a:lstStyle/>
          <a:p>
            <a:pPr>
              <a:lnSpc>
                <a:spcPct val="90000"/>
              </a:lnSpc>
              <a:spcBef>
                <a:spcPts val="400"/>
              </a:spcBef>
              <a:buSzPct val="100000"/>
            </a:pPr>
            <a:r>
              <a:rPr lang="en-IE" b="1" dirty="0">
                <a:sym typeface="+mn-lt"/>
              </a:rPr>
              <a:t>Permitted</a:t>
            </a:r>
            <a:r>
              <a:rPr lang="en-IE" dirty="0">
                <a:sym typeface="+mn-lt"/>
              </a:rPr>
              <a:t> with no restrictions</a:t>
            </a:r>
            <a:endParaRPr lang="en-US" dirty="0">
              <a:sym typeface="+mn-lt"/>
            </a:endParaRPr>
          </a:p>
        </p:txBody>
      </p:sp>
      <p:cxnSp>
        <p:nvCxnSpPr>
          <p:cNvPr id="15" name="Straight Connector 14"/>
          <p:cNvCxnSpPr/>
          <p:nvPr/>
        </p:nvCxnSpPr>
        <p:spPr>
          <a:xfrm>
            <a:off x="1485577" y="2438438"/>
            <a:ext cx="3636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0228" y="3498489"/>
            <a:ext cx="2736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83097" y="4566629"/>
            <a:ext cx="180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04364" y="5677037"/>
            <a:ext cx="972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05745" y="2409563"/>
            <a:ext cx="36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05745" y="3498489"/>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05745" y="4566629"/>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05745" y="5677037"/>
            <a:ext cx="3600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64622" y="3655738"/>
            <a:ext cx="2261709" cy="646331"/>
          </a:xfrm>
          <a:prstGeom prst="rect">
            <a:avLst/>
          </a:prstGeom>
          <a:ln w="28575">
            <a:solidFill>
              <a:schemeClr val="tx1">
                <a:lumMod val="60000"/>
                <a:lumOff val="40000"/>
              </a:schemeClr>
            </a:solidFill>
            <a:prstDash val="dash"/>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E" b="1" dirty="0" smtClean="0">
                <a:solidFill>
                  <a:schemeClr val="tx1">
                    <a:lumMod val="60000"/>
                    <a:lumOff val="40000"/>
                  </a:schemeClr>
                </a:solidFill>
              </a:rPr>
              <a:t>*Not mutually exclusive</a:t>
            </a:r>
            <a:endParaRPr lang="en-IE" b="1" dirty="0">
              <a:solidFill>
                <a:schemeClr val="tx1">
                  <a:lumMod val="60000"/>
                  <a:lumOff val="40000"/>
                </a:schemeClr>
              </a:solidFill>
            </a:endParaRPr>
          </a:p>
        </p:txBody>
      </p:sp>
    </p:spTree>
    <p:extLst>
      <p:ext uri="{BB962C8B-B14F-4D97-AF65-F5344CB8AC3E}">
        <p14:creationId xmlns:p14="http://schemas.microsoft.com/office/powerpoint/2010/main" val="265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19970" y="5943381"/>
            <a:ext cx="2260600" cy="903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59891" y="125766"/>
            <a:ext cx="10527425" cy="1131054"/>
          </a:xfrm>
        </p:spPr>
        <p:txBody>
          <a:bodyPr anchor="b"/>
          <a:lstStyle/>
          <a:p>
            <a:r>
              <a:rPr lang="fr-BE" b="1" dirty="0">
                <a:solidFill>
                  <a:schemeClr val="tx1">
                    <a:lumMod val="50000"/>
                    <a:lumOff val="50000"/>
                  </a:schemeClr>
                </a:solidFill>
              </a:rPr>
              <a:t>Most AI </a:t>
            </a:r>
            <a:r>
              <a:rPr lang="fr-BE" b="1" dirty="0" err="1">
                <a:solidFill>
                  <a:schemeClr val="tx1">
                    <a:lumMod val="50000"/>
                    <a:lumOff val="50000"/>
                  </a:schemeClr>
                </a:solidFill>
              </a:rPr>
              <a:t>systems</a:t>
            </a:r>
            <a:r>
              <a:rPr lang="fr-BE" b="1" dirty="0">
                <a:solidFill>
                  <a:schemeClr val="tx1">
                    <a:lumMod val="50000"/>
                    <a:lumOff val="50000"/>
                  </a:schemeClr>
                </a:solidFill>
              </a:rPr>
              <a:t> </a:t>
            </a:r>
            <a:r>
              <a:rPr lang="fr-BE" b="1" dirty="0" err="1" smtClean="0">
                <a:solidFill>
                  <a:schemeClr val="tx1">
                    <a:lumMod val="50000"/>
                    <a:lumOff val="50000"/>
                  </a:schemeClr>
                </a:solidFill>
              </a:rPr>
              <a:t>will</a:t>
            </a:r>
            <a:r>
              <a:rPr lang="fr-BE" b="1" dirty="0" smtClean="0">
                <a:solidFill>
                  <a:schemeClr val="tx1">
                    <a:lumMod val="50000"/>
                    <a:lumOff val="50000"/>
                  </a:schemeClr>
                </a:solidFill>
              </a:rPr>
              <a:t> not </a:t>
            </a:r>
            <a:r>
              <a:rPr lang="fr-BE" b="1" dirty="0" err="1" smtClean="0">
                <a:solidFill>
                  <a:schemeClr val="tx1">
                    <a:lumMod val="50000"/>
                    <a:lumOff val="50000"/>
                  </a:schemeClr>
                </a:solidFill>
              </a:rPr>
              <a:t>be</a:t>
            </a:r>
            <a:r>
              <a:rPr lang="fr-BE" b="1" dirty="0" smtClean="0">
                <a:solidFill>
                  <a:schemeClr val="tx1">
                    <a:lumMod val="50000"/>
                    <a:lumOff val="50000"/>
                  </a:schemeClr>
                </a:solidFill>
              </a:rPr>
              <a:t> high-</a:t>
            </a:r>
            <a:r>
              <a:rPr lang="fr-BE" b="1" dirty="0" err="1" smtClean="0">
                <a:solidFill>
                  <a:schemeClr val="tx1">
                    <a:lumMod val="50000"/>
                    <a:lumOff val="50000"/>
                  </a:schemeClr>
                </a:solidFill>
              </a:rPr>
              <a:t>risk</a:t>
            </a:r>
            <a:r>
              <a:rPr lang="fr-BE" b="1" dirty="0" smtClean="0">
                <a:solidFill>
                  <a:schemeClr val="tx1">
                    <a:lumMod val="50000"/>
                    <a:lumOff val="50000"/>
                  </a:schemeClr>
                </a:solidFill>
              </a:rPr>
              <a:t> </a:t>
            </a:r>
            <a:br>
              <a:rPr lang="fr-BE" b="1" dirty="0" smtClean="0">
                <a:solidFill>
                  <a:schemeClr val="tx1">
                    <a:lumMod val="50000"/>
                    <a:lumOff val="50000"/>
                  </a:schemeClr>
                </a:solidFill>
              </a:rPr>
            </a:br>
            <a:r>
              <a:rPr lang="fr-BE" b="1" dirty="0" smtClean="0">
                <a:solidFill>
                  <a:schemeClr val="tx1">
                    <a:lumMod val="50000"/>
                    <a:lumOff val="50000"/>
                  </a:schemeClr>
                </a:solidFill>
              </a:rPr>
              <a:t>(</a:t>
            </a:r>
            <a:r>
              <a:rPr lang="en-GB" b="1" dirty="0" smtClean="0">
                <a:solidFill>
                  <a:schemeClr val="tx1">
                    <a:lumMod val="50000"/>
                    <a:lumOff val="50000"/>
                  </a:schemeClr>
                </a:solidFill>
              </a:rPr>
              <a:t>Titles IV, IX) </a:t>
            </a:r>
            <a:endParaRPr lang="fr-BE" b="1" dirty="0">
              <a:solidFill>
                <a:schemeClr val="tx1">
                  <a:lumMod val="50000"/>
                  <a:lumOff val="50000"/>
                </a:schemeClr>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val="2971947473"/>
              </p:ext>
            </p:extLst>
          </p:nvPr>
        </p:nvGraphicFramePr>
        <p:xfrm>
          <a:off x="-802658" y="1897306"/>
          <a:ext cx="3277975" cy="2342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p:cNvCxnSpPr/>
          <p:nvPr/>
        </p:nvCxnSpPr>
        <p:spPr>
          <a:xfrm flipH="1" flipV="1">
            <a:off x="2468963" y="4239720"/>
            <a:ext cx="1933433" cy="2565980"/>
          </a:xfrm>
          <a:prstGeom prst="line">
            <a:avLst/>
          </a:prstGeom>
          <a:ln w="38100">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3321187">
            <a:off x="1155292" y="3071928"/>
            <a:ext cx="1746037" cy="369332"/>
          </a:xfrm>
          <a:prstGeom prst="rect">
            <a:avLst/>
          </a:prstGeom>
          <a:noFill/>
        </p:spPr>
        <p:txBody>
          <a:bodyPr wrap="square" rtlCol="0">
            <a:spAutoFit/>
          </a:bodyPr>
          <a:lstStyle/>
          <a:p>
            <a:pPr algn="ctr"/>
            <a:r>
              <a:rPr lang="en-IE" b="1" dirty="0" smtClean="0">
                <a:solidFill>
                  <a:schemeClr val="accent4"/>
                </a:solidFill>
              </a:rPr>
              <a:t>OTHER  </a:t>
            </a:r>
            <a:r>
              <a:rPr lang="en-IE" b="1" dirty="0">
                <a:solidFill>
                  <a:schemeClr val="accent4"/>
                </a:solidFill>
              </a:rPr>
              <a:t>RISK</a:t>
            </a:r>
            <a:endParaRPr lang="en-US" b="1" dirty="0">
              <a:solidFill>
                <a:schemeClr val="accent4"/>
              </a:solidFill>
            </a:endParaRPr>
          </a:p>
        </p:txBody>
      </p:sp>
      <p:sp>
        <p:nvSpPr>
          <p:cNvPr id="10" name="Rectangle 9"/>
          <p:cNvSpPr/>
          <p:nvPr/>
        </p:nvSpPr>
        <p:spPr>
          <a:xfrm>
            <a:off x="4632099" y="1926852"/>
            <a:ext cx="6868652" cy="1810752"/>
          </a:xfrm>
          <a:prstGeom prst="rect">
            <a:avLst/>
          </a:prstGeom>
        </p:spPr>
        <p:txBody>
          <a:bodyPr wrap="square" lIns="0" tIns="0">
            <a:spAutoFit/>
          </a:bodyPr>
          <a:lstStyle/>
          <a:p>
            <a:pPr marL="354013" indent="-354013">
              <a:spcAft>
                <a:spcPts val="400"/>
              </a:spcAft>
              <a:buClr>
                <a:schemeClr val="accent4"/>
              </a:buClr>
              <a:buSzPct val="70000"/>
              <a:buFont typeface="Yu Gothic UI Light" panose="020B0300000000000000" pitchFamily="34" charset="-128"/>
              <a:buChar char="▶"/>
            </a:pPr>
            <a:r>
              <a:rPr lang="en-IE" b="1" dirty="0" smtClean="0"/>
              <a:t>Notify </a:t>
            </a:r>
            <a:r>
              <a:rPr lang="en-IE" b="1" dirty="0"/>
              <a:t>humans </a:t>
            </a:r>
            <a:r>
              <a:rPr lang="en-IE" dirty="0"/>
              <a:t>that they are </a:t>
            </a:r>
            <a:r>
              <a:rPr lang="en-IE" b="1" dirty="0"/>
              <a:t>interacting with an AI system </a:t>
            </a:r>
            <a:r>
              <a:rPr lang="en-IE" dirty="0"/>
              <a:t>unless this is evident </a:t>
            </a:r>
            <a:endParaRPr lang="en-IE" dirty="0" smtClean="0"/>
          </a:p>
          <a:p>
            <a:pPr marL="354013" indent="-354013">
              <a:spcAft>
                <a:spcPts val="400"/>
              </a:spcAft>
              <a:buClr>
                <a:schemeClr val="accent4"/>
              </a:buClr>
              <a:buSzPct val="70000"/>
              <a:buFont typeface="Yu Gothic UI Light" panose="020B0300000000000000" pitchFamily="34" charset="-128"/>
              <a:buChar char="▶"/>
            </a:pPr>
            <a:r>
              <a:rPr lang="en-IE" dirty="0"/>
              <a:t>Notify humans that </a:t>
            </a:r>
            <a:r>
              <a:rPr lang="en-GB" dirty="0">
                <a:ea typeface="Calibri" panose="020F0502020204030204" pitchFamily="34" charset="0"/>
              </a:rPr>
              <a:t>emotional recognition or biometric categorisation systems are applied to them </a:t>
            </a:r>
            <a:endParaRPr lang="en-IE" dirty="0"/>
          </a:p>
          <a:p>
            <a:pPr marL="354013" indent="-354013">
              <a:spcAft>
                <a:spcPts val="400"/>
              </a:spcAft>
              <a:buClr>
                <a:schemeClr val="accent4"/>
              </a:buClr>
              <a:buSzPct val="70000"/>
              <a:buFont typeface="Yu Gothic UI Light" panose="020B0300000000000000" pitchFamily="34" charset="-128"/>
              <a:buChar char="▶"/>
            </a:pPr>
            <a:r>
              <a:rPr lang="en-IE" dirty="0"/>
              <a:t>Apply </a:t>
            </a:r>
            <a:r>
              <a:rPr lang="en-IE" b="1" dirty="0"/>
              <a:t>label to deep fakes </a:t>
            </a:r>
            <a:r>
              <a:rPr lang="en-IE" dirty="0"/>
              <a:t>(unless necessary for the exercise of a fundamental right or freedom or for reasons of public interests)</a:t>
            </a:r>
            <a:endParaRPr lang="en-US" dirty="0"/>
          </a:p>
        </p:txBody>
      </p:sp>
      <p:sp>
        <p:nvSpPr>
          <p:cNvPr id="12" name="TextBox 11"/>
          <p:cNvSpPr txBox="1"/>
          <p:nvPr/>
        </p:nvSpPr>
        <p:spPr>
          <a:xfrm>
            <a:off x="4523401" y="1130652"/>
            <a:ext cx="6984000" cy="707886"/>
          </a:xfrm>
          <a:prstGeom prst="rect">
            <a:avLst/>
          </a:prstGeom>
          <a:solidFill>
            <a:schemeClr val="accent4"/>
          </a:solidFill>
        </p:spPr>
        <p:txBody>
          <a:bodyPr wrap="square" rtlCol="0">
            <a:spAutoFit/>
          </a:bodyPr>
          <a:lstStyle/>
          <a:p>
            <a:pPr algn="ctr"/>
            <a:r>
              <a:rPr lang="en-IE" sz="2000" b="1" dirty="0" smtClean="0"/>
              <a:t>New transparency obligations for certain AI systems (Art. 52)</a:t>
            </a:r>
            <a:endParaRPr lang="en-US" sz="2000" b="1" dirty="0"/>
          </a:p>
        </p:txBody>
      </p:sp>
      <p:cxnSp>
        <p:nvCxnSpPr>
          <p:cNvPr id="5" name="Straight Connector 4"/>
          <p:cNvCxnSpPr/>
          <p:nvPr/>
        </p:nvCxnSpPr>
        <p:spPr>
          <a:xfrm flipV="1">
            <a:off x="2394330" y="3222990"/>
            <a:ext cx="211599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42668" y="1796007"/>
            <a:ext cx="7687" cy="231434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65714" y="4837531"/>
            <a:ext cx="1251038" cy="60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44375" y="4102917"/>
            <a:ext cx="6910889" cy="1187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98889" y="4625049"/>
            <a:ext cx="7001862" cy="707886"/>
          </a:xfrm>
          <a:prstGeom prst="rect">
            <a:avLst/>
          </a:prstGeom>
          <a:solidFill>
            <a:srgbClr val="92D050"/>
          </a:solidFill>
        </p:spPr>
        <p:txBody>
          <a:bodyPr wrap="square" rtlCol="0">
            <a:spAutoFit/>
          </a:bodyPr>
          <a:lstStyle/>
          <a:p>
            <a:pPr algn="ctr"/>
            <a:r>
              <a:rPr lang="en-IE" sz="2000" b="1" dirty="0"/>
              <a:t>Possible voluntary codes of conduct for AI with </a:t>
            </a:r>
            <a:r>
              <a:rPr lang="en-IE" sz="2000" b="1" dirty="0" smtClean="0"/>
              <a:t>specific </a:t>
            </a:r>
            <a:r>
              <a:rPr lang="en-IE" sz="2000" b="1" dirty="0"/>
              <a:t>transparency requirements (Art. 69)</a:t>
            </a:r>
            <a:endParaRPr lang="en-US" sz="2000" b="1" dirty="0"/>
          </a:p>
        </p:txBody>
      </p:sp>
      <p:sp>
        <p:nvSpPr>
          <p:cNvPr id="16" name="Rectangle 15"/>
          <p:cNvSpPr/>
          <p:nvPr/>
        </p:nvSpPr>
        <p:spPr>
          <a:xfrm>
            <a:off x="4619894" y="5375543"/>
            <a:ext cx="6741990" cy="1205458"/>
          </a:xfrm>
          <a:prstGeom prst="rect">
            <a:avLst/>
          </a:prstGeom>
        </p:spPr>
        <p:txBody>
          <a:bodyPr wrap="square" lIns="0" tIns="0">
            <a:spAutoFit/>
          </a:bodyPr>
          <a:lstStyle/>
          <a:p>
            <a:pPr marL="354013" indent="-354013">
              <a:spcAft>
                <a:spcPts val="400"/>
              </a:spcAft>
              <a:buClr>
                <a:srgbClr val="0F6045"/>
              </a:buClr>
              <a:buSzPct val="70000"/>
              <a:buFont typeface="Yu Gothic UI Light" panose="020B0300000000000000" pitchFamily="34" charset="-128"/>
              <a:buChar char="▶"/>
            </a:pPr>
            <a:r>
              <a:rPr lang="en-US" dirty="0" smtClean="0"/>
              <a:t>No </a:t>
            </a:r>
            <a:r>
              <a:rPr lang="en-US" dirty="0"/>
              <a:t>mandatory obligations</a:t>
            </a:r>
            <a:endParaRPr lang="en-US" dirty="0" smtClean="0"/>
          </a:p>
          <a:p>
            <a:pPr marL="354013" indent="-354013">
              <a:spcAft>
                <a:spcPts val="400"/>
              </a:spcAft>
              <a:buClr>
                <a:srgbClr val="0F6045"/>
              </a:buClr>
              <a:buSzPct val="70000"/>
              <a:buFont typeface="Yu Gothic UI Light" panose="020B0300000000000000" pitchFamily="34" charset="-128"/>
              <a:buChar char="▶"/>
            </a:pPr>
            <a:r>
              <a:rPr lang="en-US" dirty="0" smtClean="0"/>
              <a:t>Commission </a:t>
            </a:r>
            <a:r>
              <a:rPr lang="en-US" dirty="0"/>
              <a:t>and Board to encourage drawing up of codes of conduct intended to foster the </a:t>
            </a:r>
            <a:r>
              <a:rPr lang="en-US" b="1" dirty="0"/>
              <a:t>voluntary </a:t>
            </a:r>
            <a:r>
              <a:rPr lang="en-US" b="1" dirty="0" smtClean="0"/>
              <a:t>application of requirements </a:t>
            </a:r>
            <a:r>
              <a:rPr lang="en-US" b="1" dirty="0"/>
              <a:t>to low-risk AI</a:t>
            </a:r>
            <a:r>
              <a:rPr lang="en-US" dirty="0"/>
              <a:t> </a:t>
            </a:r>
            <a:r>
              <a:rPr lang="en-US" b="1" dirty="0"/>
              <a:t>systems</a:t>
            </a:r>
            <a:r>
              <a:rPr lang="en-US" dirty="0"/>
              <a:t> </a:t>
            </a:r>
            <a:endParaRPr lang="en-US" dirty="0" smtClean="0"/>
          </a:p>
        </p:txBody>
      </p:sp>
      <p:cxnSp>
        <p:nvCxnSpPr>
          <p:cNvPr id="18" name="Straight Connector 17"/>
          <p:cNvCxnSpPr/>
          <p:nvPr/>
        </p:nvCxnSpPr>
        <p:spPr>
          <a:xfrm>
            <a:off x="4509586" y="4729242"/>
            <a:ext cx="13815" cy="180408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42668" y="6533329"/>
            <a:ext cx="7027468"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762" y="4267577"/>
            <a:ext cx="2077634" cy="646331"/>
          </a:xfrm>
          <a:prstGeom prst="rect">
            <a:avLst/>
          </a:prstGeom>
        </p:spPr>
        <p:txBody>
          <a:bodyPr wrap="square">
            <a:spAutoFit/>
          </a:bodyPr>
          <a:lstStyle/>
          <a:p>
            <a:pPr algn="ctr"/>
            <a:r>
              <a:rPr lang="en-US" b="1" dirty="0" smtClean="0">
                <a:solidFill>
                  <a:srgbClr val="92D050"/>
                </a:solidFill>
              </a:rPr>
              <a:t>MINIMAL OR NO RISK</a:t>
            </a:r>
            <a:endParaRPr lang="en-IE" b="1" dirty="0">
              <a:solidFill>
                <a:srgbClr val="92D050"/>
              </a:solidFill>
            </a:endParaRPr>
          </a:p>
        </p:txBody>
      </p:sp>
    </p:spTree>
    <p:extLst>
      <p:ext uri="{BB962C8B-B14F-4D97-AF65-F5344CB8AC3E}">
        <p14:creationId xmlns:p14="http://schemas.microsoft.com/office/powerpoint/2010/main" val="411316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848" y="507508"/>
            <a:ext cx="10515600" cy="782357"/>
          </a:xfrm>
        </p:spPr>
        <p:txBody>
          <a:bodyPr/>
          <a:lstStyle/>
          <a:p>
            <a:r>
              <a:rPr lang="en-US" b="1" dirty="0">
                <a:solidFill>
                  <a:schemeClr val="tx1">
                    <a:lumMod val="50000"/>
                    <a:lumOff val="50000"/>
                  </a:schemeClr>
                </a:solidFill>
              </a:rPr>
              <a:t>High-risk Artificial Intelligence Systems </a:t>
            </a:r>
            <a:br>
              <a:rPr lang="en-US" b="1" dirty="0">
                <a:solidFill>
                  <a:schemeClr val="tx1">
                    <a:lumMod val="50000"/>
                    <a:lumOff val="50000"/>
                  </a:schemeClr>
                </a:solidFill>
              </a:rPr>
            </a:br>
            <a:r>
              <a:rPr lang="en-US" b="1" dirty="0">
                <a:solidFill>
                  <a:schemeClr val="tx1">
                    <a:lumMod val="50000"/>
                    <a:lumOff val="50000"/>
                  </a:schemeClr>
                </a:solidFill>
              </a:rPr>
              <a:t>(Title III, Annexes II and III)</a:t>
            </a:r>
            <a:endParaRPr lang="en-IE" b="1" dirty="0">
              <a:solidFill>
                <a:schemeClr val="tx1">
                  <a:lumMod val="50000"/>
                  <a:lumOff val="50000"/>
                </a:schemeClr>
              </a:solidFill>
            </a:endParaRPr>
          </a:p>
        </p:txBody>
      </p:sp>
      <p:sp>
        <p:nvSpPr>
          <p:cNvPr id="8" name="Rectangle 7"/>
          <p:cNvSpPr/>
          <p:nvPr/>
        </p:nvSpPr>
        <p:spPr>
          <a:xfrm>
            <a:off x="266700" y="1858472"/>
            <a:ext cx="8166100" cy="400110"/>
          </a:xfrm>
          <a:prstGeom prst="rect">
            <a:avLst/>
          </a:prstGeom>
        </p:spPr>
        <p:txBody>
          <a:bodyPr wrap="square">
            <a:spAutoFit/>
          </a:bodyPr>
          <a:lstStyle/>
          <a:p>
            <a:pPr marL="899795">
              <a:spcBef>
                <a:spcPts val="600"/>
              </a:spcBef>
              <a:spcAft>
                <a:spcPts val="600"/>
              </a:spcAft>
              <a:buClr>
                <a:schemeClr val="accent5"/>
              </a:buClr>
            </a:pPr>
            <a:r>
              <a:rPr lang="en-US" sz="2000" b="1" cap="all" dirty="0">
                <a:latin typeface="EC Square Sans Pro" panose="020B0506040000020004" pitchFamily="34" charset="0"/>
              </a:rPr>
              <a:t>Safety components of regulated </a:t>
            </a:r>
            <a:r>
              <a:rPr lang="en-US" sz="2000" b="1" cap="all" dirty="0" smtClean="0">
                <a:latin typeface="EC Square Sans Pro" panose="020B0506040000020004" pitchFamily="34" charset="0"/>
              </a:rPr>
              <a:t>products</a:t>
            </a:r>
            <a:endParaRPr lang="en-US" sz="2000" dirty="0">
              <a:ea typeface="Calibri" panose="020F0502020204030204" pitchFamily="34" charset="0"/>
            </a:endParaRPr>
          </a:p>
        </p:txBody>
      </p:sp>
      <p:sp>
        <p:nvSpPr>
          <p:cNvPr id="9" name="Rounded Rectangle 8"/>
          <p:cNvSpPr/>
          <p:nvPr/>
        </p:nvSpPr>
        <p:spPr>
          <a:xfrm>
            <a:off x="1139648" y="1281113"/>
            <a:ext cx="9186596" cy="484367"/>
          </a:xfrm>
          <a:prstGeom prst="round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Certain applications </a:t>
            </a:r>
            <a:r>
              <a:rPr lang="en-US" sz="2000" dirty="0" smtClean="0">
                <a:solidFill>
                  <a:schemeClr val="tx1"/>
                </a:solidFill>
              </a:rPr>
              <a:t>in the following fields:</a:t>
            </a:r>
            <a:endParaRPr lang="en-US" sz="2000" dirty="0">
              <a:solidFill>
                <a:schemeClr val="tx1"/>
              </a:solidFill>
            </a:endParaRPr>
          </a:p>
        </p:txBody>
      </p:sp>
      <p:sp>
        <p:nvSpPr>
          <p:cNvPr id="6" name="Rectangle 5"/>
          <p:cNvSpPr/>
          <p:nvPr/>
        </p:nvSpPr>
        <p:spPr>
          <a:xfrm>
            <a:off x="-199205" y="3469716"/>
            <a:ext cx="6080203" cy="2492990"/>
          </a:xfrm>
          <a:prstGeom prst="rect">
            <a:avLst/>
          </a:prstGeom>
        </p:spPr>
        <p:txBody>
          <a:bodyPr wrap="square">
            <a:spAutoFit/>
          </a:bodyPr>
          <a:lstStyle/>
          <a:p>
            <a:pPr marL="1642745" lvl="1" indent="-285750">
              <a:spcBef>
                <a:spcPts val="600"/>
              </a:spcBef>
              <a:spcAft>
                <a:spcPts val="600"/>
              </a:spcAft>
              <a:buClr>
                <a:schemeClr val="accent5"/>
              </a:buClr>
              <a:buFont typeface="Wingdings" panose="05000000000000000000" pitchFamily="2" charset="2"/>
              <a:buChar char="ü"/>
            </a:pPr>
            <a:r>
              <a:rPr lang="en-US" dirty="0" smtClean="0">
                <a:ea typeface="Calibri" panose="020F0502020204030204" pitchFamily="34" charset="0"/>
              </a:rPr>
              <a:t>Biometric </a:t>
            </a:r>
            <a:r>
              <a:rPr lang="en-US" dirty="0">
                <a:ea typeface="Calibri" panose="020F0502020204030204" pitchFamily="34" charset="0"/>
              </a:rPr>
              <a:t>identification </a:t>
            </a:r>
            <a:r>
              <a:rPr lang="en-US" dirty="0" smtClean="0">
                <a:ea typeface="Calibri" panose="020F0502020204030204" pitchFamily="34" charset="0"/>
              </a:rPr>
              <a:t>and </a:t>
            </a:r>
            <a:r>
              <a:rPr lang="en-IE" dirty="0" smtClean="0">
                <a:ea typeface="Calibri" panose="020F0502020204030204" pitchFamily="34" charset="0"/>
              </a:rPr>
              <a:t>categorisation</a:t>
            </a:r>
            <a:r>
              <a:rPr lang="en-US" dirty="0" smtClean="0">
                <a:ea typeface="Calibri" panose="020F0502020204030204" pitchFamily="34" charset="0"/>
              </a:rPr>
              <a:t> </a:t>
            </a:r>
            <a:r>
              <a:rPr lang="en-US" dirty="0">
                <a:ea typeface="Calibri" panose="020F0502020204030204" pitchFamily="34" charset="0"/>
              </a:rPr>
              <a:t>of natural persons</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Management and operation of critical infrastructure</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Education and vocational training</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Employment and workers management, access to </a:t>
            </a:r>
            <a:r>
              <a:rPr lang="en-US" dirty="0" smtClean="0">
                <a:ea typeface="Calibri" panose="020F0502020204030204" pitchFamily="34" charset="0"/>
              </a:rPr>
              <a:t>self-employment</a:t>
            </a:r>
            <a:endParaRPr lang="en-US" dirty="0">
              <a:ea typeface="Calibri" panose="020F0502020204030204" pitchFamily="34" charset="0"/>
            </a:endParaRPr>
          </a:p>
        </p:txBody>
      </p:sp>
      <p:sp>
        <p:nvSpPr>
          <p:cNvPr id="7" name="Rectangle 6"/>
          <p:cNvSpPr/>
          <p:nvPr/>
        </p:nvSpPr>
        <p:spPr>
          <a:xfrm>
            <a:off x="1088848" y="3067120"/>
            <a:ext cx="7772400" cy="400110"/>
          </a:xfrm>
          <a:prstGeom prst="rect">
            <a:avLst/>
          </a:prstGeom>
          <a:solidFill>
            <a:schemeClr val="bg1"/>
          </a:solidFill>
        </p:spPr>
        <p:txBody>
          <a:bodyPr wrap="square" lIns="0" rIns="0">
            <a:spAutoFit/>
          </a:bodyPr>
          <a:lstStyle/>
          <a:p>
            <a:pPr marL="177800">
              <a:spcBef>
                <a:spcPts val="600"/>
              </a:spcBef>
              <a:spcAft>
                <a:spcPts val="600"/>
              </a:spcAft>
              <a:buClr>
                <a:schemeClr val="accent5"/>
              </a:buClr>
            </a:pPr>
            <a:r>
              <a:rPr lang="en-US" sz="2000" b="1" cap="all" dirty="0">
                <a:latin typeface="EC Square Sans Pro" panose="020B0506040000020004" pitchFamily="34" charset="0"/>
              </a:rPr>
              <a:t>Certain (stand-alone) AI systems in the following fields</a:t>
            </a:r>
          </a:p>
        </p:txBody>
      </p:sp>
      <p:sp>
        <p:nvSpPr>
          <p:cNvPr id="10" name="Rectangle 9"/>
          <p:cNvSpPr/>
          <p:nvPr/>
        </p:nvSpPr>
        <p:spPr>
          <a:xfrm>
            <a:off x="4617608" y="3469716"/>
            <a:ext cx="6080203" cy="2492990"/>
          </a:xfrm>
          <a:prstGeom prst="rect">
            <a:avLst/>
          </a:prstGeom>
        </p:spPr>
        <p:txBody>
          <a:bodyPr wrap="square">
            <a:spAutoFit/>
          </a:bodyPr>
          <a:lstStyle/>
          <a:p>
            <a:pPr marL="1642745" lvl="1" indent="-285750">
              <a:spcBef>
                <a:spcPts val="600"/>
              </a:spcBef>
              <a:spcAft>
                <a:spcPts val="600"/>
              </a:spcAft>
              <a:buClr>
                <a:schemeClr val="accent5"/>
              </a:buClr>
              <a:buFont typeface="Wingdings" panose="05000000000000000000" pitchFamily="2" charset="2"/>
              <a:buChar char="ü"/>
            </a:pPr>
            <a:r>
              <a:rPr lang="en-US" dirty="0" smtClean="0">
                <a:ea typeface="Calibri" panose="020F0502020204030204" pitchFamily="34" charset="0"/>
              </a:rPr>
              <a:t>Access </a:t>
            </a:r>
            <a:r>
              <a:rPr lang="en-US" dirty="0">
                <a:ea typeface="Calibri" panose="020F0502020204030204" pitchFamily="34" charset="0"/>
              </a:rPr>
              <a:t>to and enjoyment of essential private services and public services and benefits</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Law enforcement</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Migration, asylum and border control management</a:t>
            </a:r>
          </a:p>
          <a:p>
            <a:pPr marL="1642745" lvl="1" indent="-285750">
              <a:spcBef>
                <a:spcPts val="600"/>
              </a:spcBef>
              <a:spcAft>
                <a:spcPts val="600"/>
              </a:spcAft>
              <a:buClr>
                <a:schemeClr val="accent5"/>
              </a:buClr>
              <a:buFont typeface="Wingdings" panose="05000000000000000000" pitchFamily="2" charset="2"/>
              <a:buChar char="ü"/>
            </a:pPr>
            <a:r>
              <a:rPr lang="en-US" dirty="0">
                <a:ea typeface="Calibri" panose="020F0502020204030204" pitchFamily="34" charset="0"/>
              </a:rPr>
              <a:t>Administration of justice and democratic processes</a:t>
            </a:r>
          </a:p>
        </p:txBody>
      </p:sp>
      <p:sp>
        <p:nvSpPr>
          <p:cNvPr id="3" name="Oval 2"/>
          <p:cNvSpPr/>
          <p:nvPr/>
        </p:nvSpPr>
        <p:spPr>
          <a:xfrm>
            <a:off x="681877" y="1769695"/>
            <a:ext cx="441148" cy="441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t>1</a:t>
            </a:r>
            <a:endParaRPr lang="en-US" b="1" dirty="0"/>
          </a:p>
        </p:txBody>
      </p:sp>
      <p:sp>
        <p:nvSpPr>
          <p:cNvPr id="15" name="Oval 14"/>
          <p:cNvSpPr/>
          <p:nvPr/>
        </p:nvSpPr>
        <p:spPr>
          <a:xfrm>
            <a:off x="681877" y="3011967"/>
            <a:ext cx="441148" cy="441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t>2</a:t>
            </a:r>
            <a:endParaRPr lang="en-US" b="1" dirty="0"/>
          </a:p>
        </p:txBody>
      </p:sp>
      <p:sp>
        <p:nvSpPr>
          <p:cNvPr id="16" name="Rectangle 15"/>
          <p:cNvSpPr/>
          <p:nvPr/>
        </p:nvSpPr>
        <p:spPr>
          <a:xfrm>
            <a:off x="266700" y="2213329"/>
            <a:ext cx="8166100" cy="646331"/>
          </a:xfrm>
          <a:prstGeom prst="rect">
            <a:avLst/>
          </a:prstGeom>
        </p:spPr>
        <p:txBody>
          <a:bodyPr wrap="square">
            <a:spAutoFit/>
          </a:bodyPr>
          <a:lstStyle/>
          <a:p>
            <a:pPr marL="899795">
              <a:spcBef>
                <a:spcPts val="600"/>
              </a:spcBef>
              <a:spcAft>
                <a:spcPts val="600"/>
              </a:spcAft>
              <a:buClr>
                <a:schemeClr val="accent5"/>
              </a:buClr>
            </a:pPr>
            <a:r>
              <a:rPr lang="en-US" dirty="0" smtClean="0">
                <a:ea typeface="Calibri" panose="020F0502020204030204" pitchFamily="34" charset="0"/>
              </a:rPr>
              <a:t>(</a:t>
            </a:r>
            <a:r>
              <a:rPr lang="en-US" dirty="0">
                <a:ea typeface="Calibri" panose="020F0502020204030204" pitchFamily="34" charset="0"/>
              </a:rPr>
              <a:t>e.g. medical devices, machinery) which are subject to third-party assessment under the relevant sectorial </a:t>
            </a:r>
            <a:r>
              <a:rPr lang="en-US" dirty="0" smtClean="0">
                <a:ea typeface="Calibri" panose="020F0502020204030204" pitchFamily="34" charset="0"/>
              </a:rPr>
              <a:t>legislation</a:t>
            </a:r>
            <a:endParaRPr lang="en-US" dirty="0">
              <a:ea typeface="Calibri" panose="020F0502020204030204" pitchFamily="34" charset="0"/>
            </a:endParaRPr>
          </a:p>
        </p:txBody>
      </p:sp>
      <p:graphicFrame>
        <p:nvGraphicFramePr>
          <p:cNvPr id="14" name="Content Placeholder 3"/>
          <p:cNvGraphicFramePr>
            <a:graphicFrameLocks/>
          </p:cNvGraphicFramePr>
          <p:nvPr>
            <p:extLst/>
          </p:nvPr>
        </p:nvGraphicFramePr>
        <p:xfrm>
          <a:off x="10342867" y="51183"/>
          <a:ext cx="1773159" cy="139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rot="18244297">
            <a:off x="9797848" y="448504"/>
            <a:ext cx="1799924" cy="276999"/>
          </a:xfrm>
          <a:prstGeom prst="rect">
            <a:avLst/>
          </a:prstGeom>
          <a:noFill/>
        </p:spPr>
        <p:txBody>
          <a:bodyPr wrap="square" rtlCol="0">
            <a:spAutoFit/>
          </a:bodyPr>
          <a:lstStyle/>
          <a:p>
            <a:pPr algn="ctr"/>
            <a:r>
              <a:rPr lang="en-IE" sz="1200" b="1" dirty="0">
                <a:solidFill>
                  <a:schemeClr val="accent4"/>
                </a:solidFill>
              </a:rPr>
              <a:t>HIGH RISK</a:t>
            </a:r>
            <a:endParaRPr lang="en-US" sz="1200" b="1" dirty="0">
              <a:solidFill>
                <a:schemeClr val="accent4"/>
              </a:solidFill>
            </a:endParaRPr>
          </a:p>
        </p:txBody>
      </p:sp>
    </p:spTree>
    <p:extLst>
      <p:ext uri="{BB962C8B-B14F-4D97-AF65-F5344CB8AC3E}">
        <p14:creationId xmlns:p14="http://schemas.microsoft.com/office/powerpoint/2010/main" val="47688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99" y="202744"/>
            <a:ext cx="11267501" cy="691560"/>
          </a:xfrm>
        </p:spPr>
        <p:txBody>
          <a:bodyPr/>
          <a:lstStyle/>
          <a:p>
            <a:r>
              <a:rPr lang="de-DE" sz="4200" b="1" dirty="0" smtClean="0">
                <a:solidFill>
                  <a:schemeClr val="tx1">
                    <a:lumMod val="50000"/>
                    <a:lumOff val="50000"/>
                  </a:schemeClr>
                </a:solidFill>
              </a:rPr>
              <a:t>CE </a:t>
            </a:r>
            <a:r>
              <a:rPr lang="de-DE" sz="4200" b="1" dirty="0" err="1" smtClean="0">
                <a:solidFill>
                  <a:schemeClr val="tx1">
                    <a:lumMod val="50000"/>
                    <a:lumOff val="50000"/>
                  </a:schemeClr>
                </a:solidFill>
              </a:rPr>
              <a:t>marking</a:t>
            </a:r>
            <a:r>
              <a:rPr lang="de-DE" sz="4200" b="1" dirty="0" smtClean="0">
                <a:solidFill>
                  <a:schemeClr val="tx1">
                    <a:lumMod val="50000"/>
                    <a:lumOff val="50000"/>
                  </a:schemeClr>
                </a:solidFill>
              </a:rPr>
              <a:t> </a:t>
            </a:r>
            <a:r>
              <a:rPr lang="de-DE" sz="4200" b="1" dirty="0" err="1" smtClean="0">
                <a:solidFill>
                  <a:schemeClr val="tx1">
                    <a:lumMod val="50000"/>
                    <a:lumOff val="50000"/>
                  </a:schemeClr>
                </a:solidFill>
              </a:rPr>
              <a:t>and</a:t>
            </a:r>
            <a:r>
              <a:rPr lang="de-DE" sz="4200" b="1" dirty="0" smtClean="0">
                <a:solidFill>
                  <a:schemeClr val="tx1">
                    <a:lumMod val="50000"/>
                    <a:lumOff val="50000"/>
                  </a:schemeClr>
                </a:solidFill>
              </a:rPr>
              <a:t> </a:t>
            </a:r>
            <a:r>
              <a:rPr lang="de-DE" sz="4200" b="1" dirty="0" err="1" smtClean="0">
                <a:solidFill>
                  <a:schemeClr val="tx1">
                    <a:lumMod val="50000"/>
                    <a:lumOff val="50000"/>
                  </a:schemeClr>
                </a:solidFill>
              </a:rPr>
              <a:t>process</a:t>
            </a:r>
            <a:r>
              <a:rPr lang="de-DE" sz="4200" b="1" dirty="0" smtClean="0">
                <a:solidFill>
                  <a:schemeClr val="tx1">
                    <a:lumMod val="50000"/>
                    <a:lumOff val="50000"/>
                  </a:schemeClr>
                </a:solidFill>
              </a:rPr>
              <a:t> (Title III, </a:t>
            </a:r>
            <a:r>
              <a:rPr lang="de-DE" sz="4200" b="1" dirty="0" err="1" smtClean="0">
                <a:solidFill>
                  <a:schemeClr val="tx1">
                    <a:lumMod val="50000"/>
                    <a:lumOff val="50000"/>
                  </a:schemeClr>
                </a:solidFill>
              </a:rPr>
              <a:t>chapter</a:t>
            </a:r>
            <a:r>
              <a:rPr lang="de-DE" sz="4200" b="1" dirty="0" smtClean="0">
                <a:solidFill>
                  <a:schemeClr val="tx1">
                    <a:lumMod val="50000"/>
                    <a:lumOff val="50000"/>
                  </a:schemeClr>
                </a:solidFill>
              </a:rPr>
              <a:t> 4, art. 49.)</a:t>
            </a:r>
            <a:endParaRPr lang="de-DE" sz="4200" b="1" dirty="0">
              <a:solidFill>
                <a:schemeClr val="tx1">
                  <a:lumMod val="50000"/>
                  <a:lumOff val="50000"/>
                </a:schemeClr>
              </a:solidFill>
            </a:endParaRPr>
          </a:p>
        </p:txBody>
      </p:sp>
      <p:sp>
        <p:nvSpPr>
          <p:cNvPr id="6" name="Rectangle 5"/>
          <p:cNvSpPr/>
          <p:nvPr/>
        </p:nvSpPr>
        <p:spPr>
          <a:xfrm>
            <a:off x="78459" y="1019198"/>
            <a:ext cx="11748452" cy="1446550"/>
          </a:xfrm>
          <a:prstGeom prst="rect">
            <a:avLst/>
          </a:prstGeom>
          <a:ln w="19050">
            <a:noFill/>
          </a:ln>
        </p:spPr>
        <p:txBody>
          <a:bodyPr wrap="square">
            <a:noAutofit/>
          </a:bodyPr>
          <a:lstStyle/>
          <a:p>
            <a:pPr marL="899795">
              <a:spcBef>
                <a:spcPts val="600"/>
              </a:spcBef>
              <a:spcAft>
                <a:spcPts val="600"/>
              </a:spcAft>
              <a:buClr>
                <a:schemeClr val="accent5"/>
              </a:buClr>
            </a:pPr>
            <a:r>
              <a:rPr lang="en-GB" sz="2000" b="1" dirty="0"/>
              <a:t>CE marking</a:t>
            </a:r>
            <a:r>
              <a:rPr lang="en-GB" sz="2000" dirty="0"/>
              <a:t> is an indication that a product complies with the requirements of a relevant Union legislation regulating the product in question. </a:t>
            </a:r>
            <a:r>
              <a:rPr lang="en-IE" sz="2000" dirty="0" smtClean="0"/>
              <a:t>In </a:t>
            </a:r>
            <a:r>
              <a:rPr lang="en-IE" sz="2000" dirty="0"/>
              <a:t>order to affix a CE marking to a high-risk AI </a:t>
            </a:r>
            <a:r>
              <a:rPr lang="en-IE" sz="2000" dirty="0" smtClean="0"/>
              <a:t>system, </a:t>
            </a:r>
            <a:r>
              <a:rPr lang="en-IE" sz="2000" dirty="0"/>
              <a:t>a provider shall undertake </a:t>
            </a:r>
            <a:r>
              <a:rPr lang="en-IE" sz="2000" b="1" dirty="0"/>
              <a:t>the following steps:</a:t>
            </a:r>
            <a:endParaRPr lang="en-GB" sz="2000" b="1" dirty="0"/>
          </a:p>
          <a:p>
            <a:pPr marL="899795" algn="just">
              <a:spcBef>
                <a:spcPts val="600"/>
              </a:spcBef>
              <a:spcAft>
                <a:spcPts val="600"/>
              </a:spcAft>
              <a:buClr>
                <a:schemeClr val="accent5"/>
              </a:buClr>
            </a:pPr>
            <a:endParaRPr lang="en-GB" dirty="0"/>
          </a:p>
        </p:txBody>
      </p:sp>
      <p:graphicFrame>
        <p:nvGraphicFramePr>
          <p:cNvPr id="10" name="Diagram 9"/>
          <p:cNvGraphicFramePr/>
          <p:nvPr>
            <p:extLst/>
          </p:nvPr>
        </p:nvGraphicFramePr>
        <p:xfrm>
          <a:off x="560780" y="1598845"/>
          <a:ext cx="11369963" cy="5000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20669" y="2021023"/>
            <a:ext cx="609600" cy="1015663"/>
          </a:xfrm>
          <a:prstGeom prst="rect">
            <a:avLst/>
          </a:prstGeom>
          <a:noFill/>
        </p:spPr>
        <p:txBody>
          <a:bodyPr wrap="square" rtlCol="0">
            <a:spAutoFit/>
          </a:bodyPr>
          <a:lstStyle/>
          <a:p>
            <a:r>
              <a:rPr lang="en-IE" sz="5800" b="1" dirty="0" smtClean="0">
                <a:solidFill>
                  <a:srgbClr val="09C3AA"/>
                </a:solidFill>
              </a:rPr>
              <a:t>1</a:t>
            </a:r>
            <a:endParaRPr lang="en-IE" sz="5800" b="1" dirty="0">
              <a:solidFill>
                <a:srgbClr val="09C3AA"/>
              </a:solidFill>
            </a:endParaRPr>
          </a:p>
        </p:txBody>
      </p:sp>
      <p:sp>
        <p:nvSpPr>
          <p:cNvPr id="12" name="TextBox 11"/>
          <p:cNvSpPr txBox="1"/>
          <p:nvPr/>
        </p:nvSpPr>
        <p:spPr>
          <a:xfrm>
            <a:off x="4461297" y="2034350"/>
            <a:ext cx="609600" cy="1015663"/>
          </a:xfrm>
          <a:prstGeom prst="rect">
            <a:avLst/>
          </a:prstGeom>
          <a:noFill/>
        </p:spPr>
        <p:txBody>
          <a:bodyPr wrap="square" rtlCol="0">
            <a:spAutoFit/>
          </a:bodyPr>
          <a:lstStyle/>
          <a:p>
            <a:r>
              <a:rPr lang="en-IE" sz="5800" b="1" dirty="0">
                <a:solidFill>
                  <a:srgbClr val="09C3AA"/>
                </a:solidFill>
              </a:rPr>
              <a:t>2</a:t>
            </a:r>
          </a:p>
        </p:txBody>
      </p:sp>
      <p:sp>
        <p:nvSpPr>
          <p:cNvPr id="13" name="TextBox 12"/>
          <p:cNvSpPr txBox="1"/>
          <p:nvPr/>
        </p:nvSpPr>
        <p:spPr>
          <a:xfrm>
            <a:off x="9011525" y="1941649"/>
            <a:ext cx="609600" cy="1015663"/>
          </a:xfrm>
          <a:prstGeom prst="rect">
            <a:avLst/>
          </a:prstGeom>
          <a:noFill/>
        </p:spPr>
        <p:txBody>
          <a:bodyPr wrap="square" rtlCol="0">
            <a:spAutoFit/>
          </a:bodyPr>
          <a:lstStyle/>
          <a:p>
            <a:r>
              <a:rPr lang="en-IE" sz="5800" b="1" dirty="0" smtClean="0">
                <a:solidFill>
                  <a:srgbClr val="09C3AA"/>
                </a:solidFill>
              </a:rPr>
              <a:t>3</a:t>
            </a:r>
            <a:endParaRPr lang="en-IE" sz="5800" b="1" dirty="0">
              <a:solidFill>
                <a:srgbClr val="09C3AA"/>
              </a:solidFill>
            </a:endParaRPr>
          </a:p>
        </p:txBody>
      </p:sp>
      <p:sp>
        <p:nvSpPr>
          <p:cNvPr id="14" name="TextBox 13"/>
          <p:cNvSpPr txBox="1"/>
          <p:nvPr/>
        </p:nvSpPr>
        <p:spPr>
          <a:xfrm>
            <a:off x="4464727" y="4212081"/>
            <a:ext cx="609600" cy="1015663"/>
          </a:xfrm>
          <a:prstGeom prst="rect">
            <a:avLst/>
          </a:prstGeom>
          <a:noFill/>
        </p:spPr>
        <p:txBody>
          <a:bodyPr wrap="square" rtlCol="0">
            <a:spAutoFit/>
          </a:bodyPr>
          <a:lstStyle/>
          <a:p>
            <a:r>
              <a:rPr lang="en-IE" sz="5800" b="1" dirty="0">
                <a:solidFill>
                  <a:srgbClr val="09C3AA"/>
                </a:solidFill>
              </a:rPr>
              <a:t>4</a:t>
            </a:r>
          </a:p>
        </p:txBody>
      </p:sp>
      <p:sp>
        <p:nvSpPr>
          <p:cNvPr id="15" name="TextBox 14"/>
          <p:cNvSpPr txBox="1"/>
          <p:nvPr/>
        </p:nvSpPr>
        <p:spPr>
          <a:xfrm>
            <a:off x="365305" y="4309958"/>
            <a:ext cx="609600" cy="1015663"/>
          </a:xfrm>
          <a:prstGeom prst="rect">
            <a:avLst/>
          </a:prstGeom>
          <a:noFill/>
        </p:spPr>
        <p:txBody>
          <a:bodyPr wrap="square" rtlCol="0">
            <a:spAutoFit/>
          </a:bodyPr>
          <a:lstStyle/>
          <a:p>
            <a:r>
              <a:rPr lang="en-IE" sz="5800" b="1" dirty="0" smtClean="0">
                <a:solidFill>
                  <a:srgbClr val="09C3AA"/>
                </a:solidFill>
              </a:rPr>
              <a:t>5</a:t>
            </a:r>
            <a:endParaRPr lang="en-IE" sz="5800" b="1" dirty="0">
              <a:solidFill>
                <a:srgbClr val="09C3AA"/>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067" y="5634445"/>
            <a:ext cx="695261" cy="903487"/>
          </a:xfrm>
          <a:prstGeom prst="rect">
            <a:avLst/>
          </a:prstGeom>
        </p:spPr>
      </p:pic>
    </p:spTree>
    <p:extLst>
      <p:ext uri="{BB962C8B-B14F-4D97-AF65-F5344CB8AC3E}">
        <p14:creationId xmlns:p14="http://schemas.microsoft.com/office/powerpoint/2010/main" val="389801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7667" y="484523"/>
            <a:ext cx="10515600" cy="782357"/>
          </a:xfrm>
        </p:spPr>
        <p:txBody>
          <a:bodyPr/>
          <a:lstStyle/>
          <a:p>
            <a:r>
              <a:rPr lang="en-IE" b="1" dirty="0" smtClean="0">
                <a:solidFill>
                  <a:schemeClr val="tx1">
                    <a:lumMod val="50000"/>
                    <a:lumOff val="50000"/>
                  </a:schemeClr>
                </a:solidFill>
              </a:rPr>
              <a:t>Requirements for high-risk AI (Title III, </a:t>
            </a:r>
            <a:br>
              <a:rPr lang="en-IE" b="1" dirty="0" smtClean="0">
                <a:solidFill>
                  <a:schemeClr val="tx1">
                    <a:lumMod val="50000"/>
                    <a:lumOff val="50000"/>
                  </a:schemeClr>
                </a:solidFill>
              </a:rPr>
            </a:br>
            <a:r>
              <a:rPr lang="en-IE" b="1" dirty="0" smtClean="0">
                <a:solidFill>
                  <a:schemeClr val="tx1">
                    <a:lumMod val="50000"/>
                    <a:lumOff val="50000"/>
                  </a:schemeClr>
                </a:solidFill>
              </a:rPr>
              <a:t>chapter 2)</a:t>
            </a:r>
            <a:endParaRPr lang="en-US" b="1" dirty="0">
              <a:solidFill>
                <a:schemeClr val="tx1">
                  <a:lumMod val="50000"/>
                  <a:lumOff val="50000"/>
                </a:schemeClr>
              </a:solidFill>
            </a:endParaRPr>
          </a:p>
        </p:txBody>
      </p:sp>
      <p:sp>
        <p:nvSpPr>
          <p:cNvPr id="2" name="Pentagon 1"/>
          <p:cNvSpPr/>
          <p:nvPr/>
        </p:nvSpPr>
        <p:spPr>
          <a:xfrm>
            <a:off x="2346864" y="1880012"/>
            <a:ext cx="8919883" cy="759730"/>
          </a:xfrm>
          <a:prstGeom prst="homePlate">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dirty="0" smtClean="0">
                <a:solidFill>
                  <a:schemeClr val="tx2">
                    <a:lumMod val="50000"/>
                  </a:schemeClr>
                </a:solidFill>
              </a:rPr>
              <a:t>Use high-quality </a:t>
            </a:r>
            <a:r>
              <a:rPr lang="en-US" b="1" dirty="0" smtClean="0">
                <a:solidFill>
                  <a:schemeClr val="tx2">
                    <a:lumMod val="50000"/>
                  </a:schemeClr>
                </a:solidFill>
              </a:rPr>
              <a:t>training, validation and testing data </a:t>
            </a:r>
            <a:r>
              <a:rPr lang="en-US" dirty="0" smtClean="0">
                <a:solidFill>
                  <a:schemeClr val="tx2">
                    <a:lumMod val="50000"/>
                  </a:schemeClr>
                </a:solidFill>
              </a:rPr>
              <a:t>(relevant, representative etc.)</a:t>
            </a:r>
            <a:endParaRPr lang="en-US" dirty="0">
              <a:solidFill>
                <a:schemeClr val="tx2">
                  <a:lumMod val="50000"/>
                </a:schemeClr>
              </a:solidFill>
            </a:endParaRPr>
          </a:p>
        </p:txBody>
      </p:sp>
      <p:sp>
        <p:nvSpPr>
          <p:cNvPr id="15" name="Pentagon 14"/>
          <p:cNvSpPr/>
          <p:nvPr/>
        </p:nvSpPr>
        <p:spPr>
          <a:xfrm>
            <a:off x="2346864" y="2759605"/>
            <a:ext cx="8919883" cy="759730"/>
          </a:xfrm>
          <a:prstGeom prst="homePlate">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dirty="0" smtClean="0">
                <a:solidFill>
                  <a:schemeClr val="tx2">
                    <a:lumMod val="75000"/>
                  </a:schemeClr>
                </a:solidFill>
              </a:rPr>
              <a:t>Establish </a:t>
            </a:r>
            <a:r>
              <a:rPr lang="en-US" b="1" dirty="0">
                <a:solidFill>
                  <a:schemeClr val="tx2">
                    <a:lumMod val="75000"/>
                  </a:schemeClr>
                </a:solidFill>
              </a:rPr>
              <a:t>documentation</a:t>
            </a:r>
            <a:r>
              <a:rPr lang="en-US" dirty="0">
                <a:solidFill>
                  <a:schemeClr val="tx2">
                    <a:lumMod val="75000"/>
                  </a:schemeClr>
                </a:solidFill>
              </a:rPr>
              <a:t> </a:t>
            </a:r>
            <a:r>
              <a:rPr lang="en-US" dirty="0" smtClean="0">
                <a:solidFill>
                  <a:schemeClr val="tx2">
                    <a:lumMod val="75000"/>
                  </a:schemeClr>
                </a:solidFill>
              </a:rPr>
              <a:t>and </a:t>
            </a:r>
            <a:r>
              <a:rPr lang="en-US" dirty="0">
                <a:solidFill>
                  <a:schemeClr val="tx2">
                    <a:lumMod val="75000"/>
                  </a:schemeClr>
                </a:solidFill>
              </a:rPr>
              <a:t>design logging features (traceability &amp; auditability) </a:t>
            </a:r>
          </a:p>
        </p:txBody>
      </p:sp>
      <p:sp>
        <p:nvSpPr>
          <p:cNvPr id="16" name="Pentagon 15"/>
          <p:cNvSpPr/>
          <p:nvPr/>
        </p:nvSpPr>
        <p:spPr>
          <a:xfrm>
            <a:off x="2346864" y="3639031"/>
            <a:ext cx="8919883" cy="759730"/>
          </a:xfrm>
          <a:prstGeom prst="homePlat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dirty="0">
                <a:solidFill>
                  <a:schemeClr val="accent2">
                    <a:lumMod val="50000"/>
                  </a:schemeClr>
                </a:solidFill>
              </a:rPr>
              <a:t>Ensure </a:t>
            </a:r>
            <a:r>
              <a:rPr lang="en-US" dirty="0" smtClean="0">
                <a:solidFill>
                  <a:schemeClr val="accent2">
                    <a:lumMod val="50000"/>
                  </a:schemeClr>
                </a:solidFill>
              </a:rPr>
              <a:t>appropriate </a:t>
            </a:r>
            <a:r>
              <a:rPr lang="en-US" dirty="0">
                <a:solidFill>
                  <a:schemeClr val="accent2">
                    <a:lumMod val="50000"/>
                  </a:schemeClr>
                </a:solidFill>
              </a:rPr>
              <a:t>certain degree of </a:t>
            </a:r>
            <a:r>
              <a:rPr lang="en-US" b="1" dirty="0">
                <a:solidFill>
                  <a:schemeClr val="accent2">
                    <a:lumMod val="50000"/>
                  </a:schemeClr>
                </a:solidFill>
              </a:rPr>
              <a:t>transparency</a:t>
            </a:r>
            <a:r>
              <a:rPr lang="en-US" dirty="0">
                <a:solidFill>
                  <a:schemeClr val="accent2">
                    <a:lumMod val="50000"/>
                  </a:schemeClr>
                </a:solidFill>
              </a:rPr>
              <a:t> and provide users with </a:t>
            </a:r>
            <a:r>
              <a:rPr lang="en-US" b="1" dirty="0">
                <a:solidFill>
                  <a:schemeClr val="accent2">
                    <a:lumMod val="50000"/>
                  </a:schemeClr>
                </a:solidFill>
              </a:rPr>
              <a:t>information</a:t>
            </a:r>
            <a:r>
              <a:rPr lang="en-US" dirty="0">
                <a:solidFill>
                  <a:schemeClr val="accent2">
                    <a:lumMod val="50000"/>
                  </a:schemeClr>
                </a:solidFill>
              </a:rPr>
              <a:t> </a:t>
            </a:r>
            <a:r>
              <a:rPr lang="en-US" dirty="0" smtClean="0">
                <a:solidFill>
                  <a:schemeClr val="accent2">
                    <a:lumMod val="50000"/>
                  </a:schemeClr>
                </a:solidFill>
              </a:rPr>
              <a:t>(on how </a:t>
            </a:r>
            <a:r>
              <a:rPr lang="en-US" dirty="0">
                <a:solidFill>
                  <a:schemeClr val="accent2">
                    <a:lumMod val="50000"/>
                  </a:schemeClr>
                </a:solidFill>
              </a:rPr>
              <a:t>to use the system)</a:t>
            </a:r>
          </a:p>
        </p:txBody>
      </p:sp>
      <p:sp>
        <p:nvSpPr>
          <p:cNvPr id="17" name="Pentagon 16"/>
          <p:cNvSpPr/>
          <p:nvPr/>
        </p:nvSpPr>
        <p:spPr>
          <a:xfrm>
            <a:off x="2346864" y="4518624"/>
            <a:ext cx="8919883" cy="759730"/>
          </a:xfrm>
          <a:prstGeom prst="homePlate">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dirty="0">
                <a:solidFill>
                  <a:schemeClr val="accent1">
                    <a:lumMod val="75000"/>
                  </a:schemeClr>
                </a:solidFill>
              </a:rPr>
              <a:t>Ensure </a:t>
            </a:r>
            <a:r>
              <a:rPr lang="en-US" b="1" dirty="0">
                <a:solidFill>
                  <a:schemeClr val="accent1">
                    <a:lumMod val="75000"/>
                  </a:schemeClr>
                </a:solidFill>
              </a:rPr>
              <a:t>human </a:t>
            </a:r>
            <a:r>
              <a:rPr lang="en-US" b="1" dirty="0" smtClean="0">
                <a:solidFill>
                  <a:schemeClr val="accent1">
                    <a:lumMod val="75000"/>
                  </a:schemeClr>
                </a:solidFill>
              </a:rPr>
              <a:t>oversight </a:t>
            </a:r>
            <a:r>
              <a:rPr lang="en-US" dirty="0" smtClean="0">
                <a:solidFill>
                  <a:schemeClr val="accent1">
                    <a:lumMod val="75000"/>
                  </a:schemeClr>
                </a:solidFill>
              </a:rPr>
              <a:t>(</a:t>
            </a:r>
            <a:r>
              <a:rPr lang="en-US" dirty="0">
                <a:solidFill>
                  <a:schemeClr val="accent1">
                    <a:lumMod val="75000"/>
                  </a:schemeClr>
                </a:solidFill>
              </a:rPr>
              <a:t>measures built into the system and/or to be implemented by users) </a:t>
            </a:r>
          </a:p>
        </p:txBody>
      </p:sp>
      <p:sp>
        <p:nvSpPr>
          <p:cNvPr id="18" name="Pentagon 17"/>
          <p:cNvSpPr/>
          <p:nvPr/>
        </p:nvSpPr>
        <p:spPr>
          <a:xfrm>
            <a:off x="2346864" y="5398217"/>
            <a:ext cx="8919883" cy="759730"/>
          </a:xfrm>
          <a:prstGeom prst="homePlat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spcAft>
                <a:spcPts val="600"/>
              </a:spcAft>
              <a:buClr>
                <a:schemeClr val="tx2"/>
              </a:buClr>
              <a:buSzPct val="70000"/>
              <a:defRPr/>
            </a:pPr>
            <a:r>
              <a:rPr lang="en-US" dirty="0">
                <a:solidFill>
                  <a:schemeClr val="accent1">
                    <a:lumMod val="50000"/>
                  </a:schemeClr>
                </a:solidFill>
              </a:rPr>
              <a:t>Ensure </a:t>
            </a:r>
            <a:r>
              <a:rPr lang="en-US" b="1" dirty="0">
                <a:solidFill>
                  <a:schemeClr val="accent1">
                    <a:lumMod val="50000"/>
                  </a:schemeClr>
                </a:solidFill>
              </a:rPr>
              <a:t>robustness</a:t>
            </a:r>
            <a:r>
              <a:rPr lang="en-US" dirty="0">
                <a:solidFill>
                  <a:schemeClr val="accent1">
                    <a:lumMod val="50000"/>
                  </a:schemeClr>
                </a:solidFill>
              </a:rPr>
              <a:t>, </a:t>
            </a:r>
            <a:r>
              <a:rPr lang="en-US" b="1" dirty="0">
                <a:solidFill>
                  <a:schemeClr val="accent1">
                    <a:lumMod val="50000"/>
                  </a:schemeClr>
                </a:solidFill>
              </a:rPr>
              <a:t>accuracy</a:t>
            </a:r>
            <a:r>
              <a:rPr lang="en-US" dirty="0">
                <a:solidFill>
                  <a:schemeClr val="accent1">
                    <a:lumMod val="50000"/>
                  </a:schemeClr>
                </a:solidFill>
              </a:rPr>
              <a:t> and </a:t>
            </a:r>
            <a:r>
              <a:rPr lang="en-US" b="1" dirty="0" smtClean="0">
                <a:solidFill>
                  <a:schemeClr val="accent1">
                    <a:lumMod val="50000"/>
                  </a:schemeClr>
                </a:solidFill>
              </a:rPr>
              <a:t>cybersecurity</a:t>
            </a:r>
            <a:endParaRPr lang="en-US" dirty="0">
              <a:solidFill>
                <a:schemeClr val="accent1">
                  <a:lumMod val="50000"/>
                </a:schemeClr>
              </a:solidFill>
            </a:endParaRPr>
          </a:p>
        </p:txBody>
      </p:sp>
      <p:graphicFrame>
        <p:nvGraphicFramePr>
          <p:cNvPr id="5" name="Diagram 4"/>
          <p:cNvGraphicFramePr/>
          <p:nvPr>
            <p:extLst>
              <p:ext uri="{D42A27DB-BD31-4B8C-83A1-F6EECF244321}">
                <p14:modId xmlns:p14="http://schemas.microsoft.com/office/powerpoint/2010/main" val="2953743763"/>
              </p:ext>
            </p:extLst>
          </p:nvPr>
        </p:nvGraphicFramePr>
        <p:xfrm>
          <a:off x="231494" y="1880012"/>
          <a:ext cx="2115370" cy="427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641305" y="6200540"/>
            <a:ext cx="2245895" cy="6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395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ular Callout 31"/>
          <p:cNvSpPr/>
          <p:nvPr/>
        </p:nvSpPr>
        <p:spPr>
          <a:xfrm>
            <a:off x="5991750" y="1485418"/>
            <a:ext cx="4862723" cy="1142481"/>
          </a:xfrm>
          <a:prstGeom prst="wedgeRectCallout">
            <a:avLst>
              <a:gd name="adj1" fmla="val -57219"/>
              <a:gd name="adj2" fmla="val -208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b="1" dirty="0" smtClean="0">
                <a:solidFill>
                  <a:schemeClr val="tx1">
                    <a:lumMod val="50000"/>
                    <a:lumOff val="50000"/>
                  </a:schemeClr>
                </a:solidFill>
              </a:rPr>
              <a:t>AI</a:t>
            </a:r>
            <a:r>
              <a:rPr lang="en-US" b="1" dirty="0">
                <a:solidFill>
                  <a:schemeClr val="tx1">
                    <a:lumMod val="50000"/>
                    <a:lumOff val="50000"/>
                  </a:schemeClr>
                </a:solidFill>
              </a:rPr>
              <a:t> </a:t>
            </a:r>
            <a:r>
              <a:rPr lang="en-US" b="1" dirty="0" smtClean="0">
                <a:solidFill>
                  <a:schemeClr val="tx1">
                    <a:lumMod val="50000"/>
                    <a:lumOff val="50000"/>
                  </a:schemeClr>
                </a:solidFill>
              </a:rPr>
              <a:t>that contradicts </a:t>
            </a:r>
            <a:r>
              <a:rPr lang="en-US" b="1" dirty="0">
                <a:solidFill>
                  <a:schemeClr val="tx1">
                    <a:lumMod val="50000"/>
                    <a:lumOff val="50000"/>
                  </a:schemeClr>
                </a:solidFill>
              </a:rPr>
              <a:t>EU values </a:t>
            </a:r>
            <a:r>
              <a:rPr lang="en-US" b="1" dirty="0" smtClean="0">
                <a:solidFill>
                  <a:schemeClr val="tx1">
                    <a:lumMod val="50000"/>
                    <a:lumOff val="50000"/>
                  </a:schemeClr>
                </a:solidFill>
              </a:rPr>
              <a:t>is </a:t>
            </a:r>
            <a:r>
              <a:rPr lang="en-US" sz="4400" b="1" dirty="0" smtClean="0">
                <a:solidFill>
                  <a:schemeClr val="tx1">
                    <a:lumMod val="50000"/>
                    <a:lumOff val="50000"/>
                  </a:schemeClr>
                </a:solidFill>
              </a:rPr>
              <a:t>prohibited</a:t>
            </a:r>
            <a:br>
              <a:rPr lang="en-US" sz="4400" b="1" dirty="0" smtClean="0">
                <a:solidFill>
                  <a:schemeClr val="tx1">
                    <a:lumMod val="50000"/>
                    <a:lumOff val="50000"/>
                  </a:schemeClr>
                </a:solidFill>
              </a:rPr>
            </a:br>
            <a:r>
              <a:rPr lang="en-US" sz="4400" b="1" dirty="0" smtClean="0">
                <a:solidFill>
                  <a:schemeClr val="tx1">
                    <a:lumMod val="50000"/>
                    <a:lumOff val="50000"/>
                  </a:schemeClr>
                </a:solidFill>
              </a:rPr>
              <a:t>(Title II, Article 5)</a:t>
            </a:r>
            <a:endParaRPr lang="fr-BE" b="1" dirty="0">
              <a:solidFill>
                <a:schemeClr val="tx1">
                  <a:lumMod val="50000"/>
                  <a:lumOff val="50000"/>
                </a:schemeClr>
              </a:solidFill>
            </a:endParaRPr>
          </a:p>
        </p:txBody>
      </p:sp>
      <p:sp>
        <p:nvSpPr>
          <p:cNvPr id="11" name="Rectangle 10"/>
          <p:cNvSpPr/>
          <p:nvPr/>
        </p:nvSpPr>
        <p:spPr>
          <a:xfrm>
            <a:off x="1219272" y="1490412"/>
            <a:ext cx="4332615" cy="1142481"/>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IE" b="1" dirty="0" smtClean="0">
                <a:solidFill>
                  <a:schemeClr val="bg1"/>
                </a:solidFill>
              </a:rPr>
              <a:t>Subliminal manipulation </a:t>
            </a:r>
            <a:br>
              <a:rPr lang="en-IE" b="1" dirty="0" smtClean="0">
                <a:solidFill>
                  <a:schemeClr val="bg1"/>
                </a:solidFill>
              </a:rPr>
            </a:br>
            <a:r>
              <a:rPr lang="en-IE" dirty="0" smtClean="0">
                <a:solidFill>
                  <a:schemeClr val="bg1"/>
                </a:solidFill>
              </a:rPr>
              <a:t>resulting in physical/</a:t>
            </a:r>
            <a:r>
              <a:rPr lang="en-IE" dirty="0">
                <a:solidFill>
                  <a:schemeClr val="bg1"/>
                </a:solidFill>
              </a:rPr>
              <a:t/>
            </a:r>
            <a:br>
              <a:rPr lang="en-IE" dirty="0">
                <a:solidFill>
                  <a:schemeClr val="bg1"/>
                </a:solidFill>
              </a:rPr>
            </a:br>
            <a:r>
              <a:rPr lang="en-IE" dirty="0" smtClean="0">
                <a:solidFill>
                  <a:schemeClr val="bg1"/>
                </a:solidFill>
              </a:rPr>
              <a:t>psychological harm</a:t>
            </a:r>
          </a:p>
        </p:txBody>
      </p:sp>
      <p:sp>
        <p:nvSpPr>
          <p:cNvPr id="20" name="Rectangle 19"/>
          <p:cNvSpPr/>
          <p:nvPr/>
        </p:nvSpPr>
        <p:spPr>
          <a:xfrm>
            <a:off x="1212748" y="4186778"/>
            <a:ext cx="4332364" cy="109516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b="1" dirty="0">
                <a:solidFill>
                  <a:schemeClr val="bg1"/>
                </a:solidFill>
              </a:rPr>
              <a:t>General purpose </a:t>
            </a:r>
            <a:r>
              <a:rPr lang="en-US" b="1" dirty="0" smtClean="0">
                <a:solidFill>
                  <a:schemeClr val="bg1"/>
                </a:solidFill>
              </a:rPr>
              <a:t/>
            </a:r>
            <a:br>
              <a:rPr lang="en-US" b="1" dirty="0" smtClean="0">
                <a:solidFill>
                  <a:schemeClr val="bg1"/>
                </a:solidFill>
              </a:rPr>
            </a:br>
            <a:r>
              <a:rPr lang="en-US" b="1" dirty="0" smtClean="0">
                <a:solidFill>
                  <a:schemeClr val="bg1"/>
                </a:solidFill>
              </a:rPr>
              <a:t>social scoring</a:t>
            </a:r>
            <a:endParaRPr lang="en-US" dirty="0" smtClean="0">
              <a:solidFill>
                <a:schemeClr val="bg1"/>
              </a:solidFill>
            </a:endParaRPr>
          </a:p>
        </p:txBody>
      </p:sp>
      <p:sp>
        <p:nvSpPr>
          <p:cNvPr id="26" name="Rectangle 25"/>
          <p:cNvSpPr/>
          <p:nvPr/>
        </p:nvSpPr>
        <p:spPr>
          <a:xfrm>
            <a:off x="780313" y="1235560"/>
            <a:ext cx="864870" cy="689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i="1" dirty="0" smtClean="0">
                <a:solidFill>
                  <a:srgbClr val="FF0000"/>
                </a:solidFill>
              </a:rPr>
              <a:t>X</a:t>
            </a:r>
            <a:endParaRPr lang="en-US" sz="5400" b="1" i="1" dirty="0">
              <a:solidFill>
                <a:srgbClr val="FF0000"/>
              </a:solidFill>
            </a:endParaRPr>
          </a:p>
        </p:txBody>
      </p:sp>
      <p:sp>
        <p:nvSpPr>
          <p:cNvPr id="30" name="Rectangle 29"/>
          <p:cNvSpPr/>
          <p:nvPr/>
        </p:nvSpPr>
        <p:spPr>
          <a:xfrm>
            <a:off x="829871" y="3921027"/>
            <a:ext cx="864870" cy="689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i="1" dirty="0" smtClean="0">
                <a:solidFill>
                  <a:srgbClr val="FF0000"/>
                </a:solidFill>
              </a:rPr>
              <a:t>X</a:t>
            </a:r>
            <a:endParaRPr lang="en-US" sz="5400" b="1" i="1" dirty="0">
              <a:solidFill>
                <a:srgbClr val="FF0000"/>
              </a:solidFill>
            </a:endParaRPr>
          </a:p>
        </p:txBody>
      </p:sp>
      <p:sp>
        <p:nvSpPr>
          <p:cNvPr id="18" name="Rectangle 17"/>
          <p:cNvSpPr/>
          <p:nvPr/>
        </p:nvSpPr>
        <p:spPr>
          <a:xfrm>
            <a:off x="1228573" y="2832136"/>
            <a:ext cx="4344399" cy="1142352"/>
          </a:xfrm>
          <a:prstGeom prst="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IE" b="1" dirty="0" smtClean="0">
                <a:solidFill>
                  <a:schemeClr val="bg1"/>
                </a:solidFill>
              </a:rPr>
              <a:t>Exploitation of children </a:t>
            </a:r>
            <a:br>
              <a:rPr lang="en-IE" b="1" dirty="0" smtClean="0">
                <a:solidFill>
                  <a:schemeClr val="bg1"/>
                </a:solidFill>
              </a:rPr>
            </a:br>
            <a:r>
              <a:rPr lang="en-IE" b="1" dirty="0" smtClean="0">
                <a:solidFill>
                  <a:schemeClr val="bg1"/>
                </a:solidFill>
              </a:rPr>
              <a:t>or mentally </a:t>
            </a:r>
            <a:r>
              <a:rPr lang="en-IE" b="1" dirty="0">
                <a:solidFill>
                  <a:schemeClr val="bg1"/>
                </a:solidFill>
              </a:rPr>
              <a:t>disabled </a:t>
            </a:r>
            <a:r>
              <a:rPr lang="en-IE" b="1" dirty="0" smtClean="0">
                <a:solidFill>
                  <a:schemeClr val="bg1"/>
                </a:solidFill>
              </a:rPr>
              <a:t>persons </a:t>
            </a:r>
            <a:br>
              <a:rPr lang="en-IE" b="1" dirty="0" smtClean="0">
                <a:solidFill>
                  <a:schemeClr val="bg1"/>
                </a:solidFill>
              </a:rPr>
            </a:br>
            <a:r>
              <a:rPr lang="en-IE" dirty="0" smtClean="0">
                <a:solidFill>
                  <a:schemeClr val="bg1"/>
                </a:solidFill>
              </a:rPr>
              <a:t>resulting </a:t>
            </a:r>
            <a:r>
              <a:rPr lang="en-IE" dirty="0">
                <a:solidFill>
                  <a:schemeClr val="bg1"/>
                </a:solidFill>
              </a:rPr>
              <a:t>in </a:t>
            </a:r>
            <a:r>
              <a:rPr lang="en-IE" dirty="0" smtClean="0">
                <a:solidFill>
                  <a:schemeClr val="bg1"/>
                </a:solidFill>
              </a:rPr>
              <a:t>physical/psychological harm</a:t>
            </a:r>
            <a:endParaRPr lang="en-IE" dirty="0">
              <a:solidFill>
                <a:schemeClr val="bg1"/>
              </a:solidFill>
            </a:endParaRPr>
          </a:p>
        </p:txBody>
      </p:sp>
      <p:sp>
        <p:nvSpPr>
          <p:cNvPr id="21" name="Rectangle 20"/>
          <p:cNvSpPr/>
          <p:nvPr/>
        </p:nvSpPr>
        <p:spPr>
          <a:xfrm>
            <a:off x="834656" y="4231835"/>
            <a:ext cx="864870" cy="689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i="1" dirty="0">
              <a:solidFill>
                <a:srgbClr val="CF3B1D"/>
              </a:solidFill>
            </a:endParaRPr>
          </a:p>
        </p:txBody>
      </p:sp>
      <p:sp>
        <p:nvSpPr>
          <p:cNvPr id="23" name="Rectangle 22"/>
          <p:cNvSpPr/>
          <p:nvPr/>
        </p:nvSpPr>
        <p:spPr>
          <a:xfrm>
            <a:off x="834656" y="2573964"/>
            <a:ext cx="864870" cy="689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i="1" dirty="0" smtClean="0">
                <a:solidFill>
                  <a:srgbClr val="FF0000"/>
                </a:solidFill>
              </a:rPr>
              <a:t>X</a:t>
            </a:r>
            <a:endParaRPr lang="en-US" sz="5400" b="1" i="1" dirty="0">
              <a:solidFill>
                <a:srgbClr val="FF0000"/>
              </a:solidFill>
            </a:endParaRPr>
          </a:p>
        </p:txBody>
      </p:sp>
      <p:sp>
        <p:nvSpPr>
          <p:cNvPr id="6" name="Rectangular Callout 5"/>
          <p:cNvSpPr/>
          <p:nvPr/>
        </p:nvSpPr>
        <p:spPr>
          <a:xfrm>
            <a:off x="6055088" y="1504453"/>
            <a:ext cx="4862723" cy="1142481"/>
          </a:xfrm>
          <a:prstGeom prst="wedgeRectCallout">
            <a:avLst>
              <a:gd name="adj1" fmla="val -57219"/>
              <a:gd name="adj2" fmla="val -20875"/>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600" b="1" dirty="0">
                <a:solidFill>
                  <a:schemeClr val="tx2"/>
                </a:solidFill>
              </a:rPr>
              <a:t>Example: </a:t>
            </a:r>
            <a:r>
              <a:rPr lang="en-US" sz="1600" dirty="0" smtClean="0">
                <a:solidFill>
                  <a:schemeClr val="tx1"/>
                </a:solidFill>
              </a:rPr>
              <a:t>An </a:t>
            </a:r>
            <a:r>
              <a:rPr lang="en-US" sz="1600" b="1" dirty="0" smtClean="0">
                <a:solidFill>
                  <a:schemeClr val="tx1"/>
                </a:solidFill>
              </a:rPr>
              <a:t>inaudible sound </a:t>
            </a:r>
            <a:r>
              <a:rPr lang="en-US" sz="1600" dirty="0" smtClean="0">
                <a:solidFill>
                  <a:schemeClr val="tx1"/>
                </a:solidFill>
              </a:rPr>
              <a:t>is played in truck drivers’ cabins to push them to </a:t>
            </a:r>
            <a:r>
              <a:rPr lang="en-US" sz="1600" b="1" dirty="0" smtClean="0">
                <a:solidFill>
                  <a:schemeClr val="tx1"/>
                </a:solidFill>
              </a:rPr>
              <a:t>drive longer than healthy and safe</a:t>
            </a:r>
            <a:r>
              <a:rPr lang="en-US" sz="1600" dirty="0" smtClean="0">
                <a:solidFill>
                  <a:schemeClr val="tx1"/>
                </a:solidFill>
              </a:rPr>
              <a:t>. AI is used to find the frequency </a:t>
            </a:r>
            <a:r>
              <a:rPr lang="en-US" sz="1600" dirty="0" err="1" smtClean="0">
                <a:solidFill>
                  <a:schemeClr val="tx1"/>
                </a:solidFill>
              </a:rPr>
              <a:t>maximising</a:t>
            </a:r>
            <a:r>
              <a:rPr lang="en-US" sz="1600" dirty="0" smtClean="0">
                <a:solidFill>
                  <a:schemeClr val="tx1"/>
                </a:solidFill>
              </a:rPr>
              <a:t> this effect on drivers.</a:t>
            </a:r>
            <a:endParaRPr lang="en-US" sz="1600" dirty="0">
              <a:solidFill>
                <a:schemeClr val="tx1"/>
              </a:solidFill>
            </a:endParaRPr>
          </a:p>
        </p:txBody>
      </p:sp>
      <p:sp>
        <p:nvSpPr>
          <p:cNvPr id="33" name="Rectangular Callout 32"/>
          <p:cNvSpPr/>
          <p:nvPr/>
        </p:nvSpPr>
        <p:spPr>
          <a:xfrm>
            <a:off x="6012022" y="2800212"/>
            <a:ext cx="4862723" cy="1142481"/>
          </a:xfrm>
          <a:prstGeom prst="wedgeRectCallout">
            <a:avLst>
              <a:gd name="adj1" fmla="val -57219"/>
              <a:gd name="adj2" fmla="val -208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ular Callout 33"/>
          <p:cNvSpPr/>
          <p:nvPr/>
        </p:nvSpPr>
        <p:spPr>
          <a:xfrm>
            <a:off x="6055087" y="2798522"/>
            <a:ext cx="4862723" cy="1142481"/>
          </a:xfrm>
          <a:prstGeom prst="wedgeRectCallout">
            <a:avLst>
              <a:gd name="adj1" fmla="val -57219"/>
              <a:gd name="adj2" fmla="val -20875"/>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600" b="1" dirty="0">
                <a:solidFill>
                  <a:schemeClr val="bg2">
                    <a:lumMod val="25000"/>
                  </a:schemeClr>
                </a:solidFill>
              </a:rPr>
              <a:t>Example: </a:t>
            </a:r>
            <a:r>
              <a:rPr lang="en-US" sz="1600" dirty="0">
                <a:solidFill>
                  <a:schemeClr val="tx1"/>
                </a:solidFill>
              </a:rPr>
              <a:t>A doll with an integrated </a:t>
            </a:r>
            <a:r>
              <a:rPr lang="en-US" sz="1600" b="1" dirty="0">
                <a:solidFill>
                  <a:schemeClr val="tx1"/>
                </a:solidFill>
              </a:rPr>
              <a:t>voice assistant </a:t>
            </a:r>
            <a:r>
              <a:rPr lang="en-US" sz="1600" dirty="0">
                <a:solidFill>
                  <a:schemeClr val="tx1"/>
                </a:solidFill>
              </a:rPr>
              <a:t>encourages a minor to </a:t>
            </a:r>
            <a:r>
              <a:rPr lang="en-US" sz="1600" b="1" dirty="0">
                <a:solidFill>
                  <a:schemeClr val="tx1"/>
                </a:solidFill>
              </a:rPr>
              <a:t>engage </a:t>
            </a:r>
            <a:r>
              <a:rPr lang="en-US" sz="1600" b="1" dirty="0" smtClean="0">
                <a:solidFill>
                  <a:schemeClr val="tx1"/>
                </a:solidFill>
              </a:rPr>
              <a:t>in </a:t>
            </a:r>
            <a:r>
              <a:rPr lang="en-US" sz="1600" b="1" dirty="0">
                <a:solidFill>
                  <a:schemeClr val="tx1"/>
                </a:solidFill>
              </a:rPr>
              <a:t>progressively dangerous behavior</a:t>
            </a:r>
            <a:r>
              <a:rPr lang="en-US" sz="1600" dirty="0">
                <a:solidFill>
                  <a:schemeClr val="tx1"/>
                </a:solidFill>
              </a:rPr>
              <a:t> or </a:t>
            </a:r>
            <a:r>
              <a:rPr lang="en-US" sz="1600" dirty="0" smtClean="0">
                <a:solidFill>
                  <a:schemeClr val="tx1"/>
                </a:solidFill>
              </a:rPr>
              <a:t>challenges</a:t>
            </a:r>
            <a:r>
              <a:rPr lang="en-US" sz="1600" b="1" dirty="0" smtClean="0">
                <a:solidFill>
                  <a:schemeClr val="tx1"/>
                </a:solidFill>
              </a:rPr>
              <a:t> </a:t>
            </a:r>
            <a:r>
              <a:rPr lang="en-US" sz="1600" dirty="0">
                <a:solidFill>
                  <a:schemeClr val="tx1"/>
                </a:solidFill>
              </a:rPr>
              <a:t>in the guise of a fun or cool game. </a:t>
            </a:r>
          </a:p>
        </p:txBody>
      </p:sp>
      <p:sp>
        <p:nvSpPr>
          <p:cNvPr id="35" name="Rectangular Callout 34"/>
          <p:cNvSpPr/>
          <p:nvPr/>
        </p:nvSpPr>
        <p:spPr>
          <a:xfrm>
            <a:off x="5991749" y="4086098"/>
            <a:ext cx="4862723" cy="1142481"/>
          </a:xfrm>
          <a:prstGeom prst="wedgeRectCallout">
            <a:avLst>
              <a:gd name="adj1" fmla="val -57219"/>
              <a:gd name="adj2" fmla="val -208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ular Callout 35"/>
          <p:cNvSpPr/>
          <p:nvPr/>
        </p:nvSpPr>
        <p:spPr>
          <a:xfrm>
            <a:off x="6040086" y="4105133"/>
            <a:ext cx="4862723" cy="1142481"/>
          </a:xfrm>
          <a:prstGeom prst="wedgeRectCallout">
            <a:avLst>
              <a:gd name="adj1" fmla="val -57219"/>
              <a:gd name="adj2" fmla="val -20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600" b="1" dirty="0" smtClean="0">
                <a:solidFill>
                  <a:schemeClr val="accent1"/>
                </a:solidFill>
              </a:rPr>
              <a:t>Example: </a:t>
            </a:r>
            <a:r>
              <a:rPr lang="en-US" sz="1600" dirty="0" smtClean="0">
                <a:solidFill>
                  <a:schemeClr val="tx1"/>
                </a:solidFill>
              </a:rPr>
              <a:t>An </a:t>
            </a:r>
            <a:r>
              <a:rPr lang="en-US" sz="1600" dirty="0">
                <a:solidFill>
                  <a:schemeClr val="tx1"/>
                </a:solidFill>
              </a:rPr>
              <a:t>AI system </a:t>
            </a:r>
            <a:r>
              <a:rPr lang="en-US" sz="1600" b="1" dirty="0" smtClean="0">
                <a:solidFill>
                  <a:schemeClr val="tx1"/>
                </a:solidFill>
              </a:rPr>
              <a:t>identifies </a:t>
            </a:r>
            <a:r>
              <a:rPr lang="en-US" sz="1600" b="1" dirty="0">
                <a:solidFill>
                  <a:schemeClr val="tx1"/>
                </a:solidFill>
              </a:rPr>
              <a:t>at-risk children </a:t>
            </a:r>
            <a:r>
              <a:rPr lang="en-US" sz="1600" dirty="0">
                <a:solidFill>
                  <a:schemeClr val="tx1"/>
                </a:solidFill>
              </a:rPr>
              <a:t>in need of social </a:t>
            </a:r>
            <a:r>
              <a:rPr lang="en-US" sz="1600" dirty="0" smtClean="0">
                <a:solidFill>
                  <a:schemeClr val="tx1"/>
                </a:solidFill>
              </a:rPr>
              <a:t>care </a:t>
            </a:r>
            <a:r>
              <a:rPr lang="en-US" sz="1600" b="1" dirty="0">
                <a:solidFill>
                  <a:schemeClr val="tx1"/>
                </a:solidFill>
              </a:rPr>
              <a:t>based on </a:t>
            </a:r>
            <a:r>
              <a:rPr lang="en-US" sz="1600" b="1" dirty="0" smtClean="0">
                <a:solidFill>
                  <a:schemeClr val="tx1"/>
                </a:solidFill>
              </a:rPr>
              <a:t>insignificant or irrelevant social ‘misbehavior</a:t>
            </a:r>
            <a:r>
              <a:rPr lang="en-US" sz="1600" b="1" dirty="0">
                <a:solidFill>
                  <a:schemeClr val="tx1"/>
                </a:solidFill>
              </a:rPr>
              <a:t>’</a:t>
            </a:r>
            <a:r>
              <a:rPr lang="en-US" sz="1600" dirty="0">
                <a:solidFill>
                  <a:schemeClr val="tx1"/>
                </a:solidFill>
              </a:rPr>
              <a:t> of parents, </a:t>
            </a:r>
            <a:r>
              <a:rPr lang="en-US" sz="1600" dirty="0" smtClean="0">
                <a:solidFill>
                  <a:schemeClr val="tx1"/>
                </a:solidFill>
              </a:rPr>
              <a:t>e.g. </a:t>
            </a:r>
            <a:r>
              <a:rPr lang="en-US" sz="1600" dirty="0">
                <a:solidFill>
                  <a:schemeClr val="tx1"/>
                </a:solidFill>
              </a:rPr>
              <a:t>missing a doctor’s </a:t>
            </a:r>
            <a:r>
              <a:rPr lang="en-US" sz="1600" dirty="0" smtClean="0">
                <a:solidFill>
                  <a:schemeClr val="tx1"/>
                </a:solidFill>
              </a:rPr>
              <a:t>appointment or divorce.</a:t>
            </a:r>
            <a:endParaRPr lang="en-US" sz="1600" dirty="0">
              <a:solidFill>
                <a:schemeClr val="tx1"/>
              </a:solidFill>
            </a:endParaRPr>
          </a:p>
        </p:txBody>
      </p:sp>
      <p:sp>
        <p:nvSpPr>
          <p:cNvPr id="25" name="Rectangle 24"/>
          <p:cNvSpPr/>
          <p:nvPr/>
        </p:nvSpPr>
        <p:spPr>
          <a:xfrm>
            <a:off x="1219272" y="5445272"/>
            <a:ext cx="4353700" cy="1138840"/>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IE" b="1" dirty="0" smtClean="0">
                <a:solidFill>
                  <a:schemeClr val="bg1"/>
                </a:solidFill>
              </a:rPr>
              <a:t>Remote biometric identification for </a:t>
            </a:r>
            <a:r>
              <a:rPr lang="en-IE" dirty="0" smtClean="0">
                <a:solidFill>
                  <a:schemeClr val="bg1"/>
                </a:solidFill>
              </a:rPr>
              <a:t> law enforcement purposes in publicly accessible spaces (with exceptions)</a:t>
            </a:r>
          </a:p>
        </p:txBody>
      </p:sp>
      <p:sp>
        <p:nvSpPr>
          <p:cNvPr id="2" name="Rectangle 1"/>
          <p:cNvSpPr/>
          <p:nvPr/>
        </p:nvSpPr>
        <p:spPr>
          <a:xfrm>
            <a:off x="914224" y="5035460"/>
            <a:ext cx="628698" cy="892552"/>
          </a:xfrm>
          <a:prstGeom prst="rect">
            <a:avLst/>
          </a:prstGeom>
        </p:spPr>
        <p:txBody>
          <a:bodyPr wrap="none">
            <a:spAutoFit/>
          </a:bodyPr>
          <a:lstStyle/>
          <a:p>
            <a:pPr algn="ctr"/>
            <a:r>
              <a:rPr lang="en-IE" sz="5200" b="1" i="1" dirty="0">
                <a:solidFill>
                  <a:srgbClr val="FF0000"/>
                </a:solidFill>
              </a:rPr>
              <a:t>X</a:t>
            </a:r>
            <a:endParaRPr lang="en-US" sz="5200" b="1" i="1" dirty="0">
              <a:solidFill>
                <a:srgbClr val="FF0000"/>
              </a:solidFill>
            </a:endParaRPr>
          </a:p>
        </p:txBody>
      </p:sp>
      <p:sp>
        <p:nvSpPr>
          <p:cNvPr id="29" name="Rectangular Callout 28"/>
          <p:cNvSpPr/>
          <p:nvPr/>
        </p:nvSpPr>
        <p:spPr>
          <a:xfrm>
            <a:off x="5991748" y="5416273"/>
            <a:ext cx="4862723" cy="1142481"/>
          </a:xfrm>
          <a:prstGeom prst="wedgeRectCallout">
            <a:avLst>
              <a:gd name="adj1" fmla="val -57219"/>
              <a:gd name="adj2" fmla="val -208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6043300" y="5445273"/>
            <a:ext cx="4874510" cy="1113481"/>
          </a:xfrm>
          <a:prstGeom prst="wedgeRectCallout">
            <a:avLst>
              <a:gd name="adj1" fmla="val -57219"/>
              <a:gd name="adj2" fmla="val -208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600" b="1" dirty="0" smtClean="0">
              <a:solidFill>
                <a:schemeClr val="accent3"/>
              </a:solidFill>
            </a:endParaRPr>
          </a:p>
          <a:p>
            <a:pPr algn="ctr"/>
            <a:r>
              <a:rPr lang="en-US" sz="1600" b="1" dirty="0" smtClean="0">
                <a:solidFill>
                  <a:schemeClr val="accent3"/>
                </a:solidFill>
              </a:rPr>
              <a:t>Example: </a:t>
            </a:r>
            <a:r>
              <a:rPr lang="en-US" sz="1600" dirty="0">
                <a:solidFill>
                  <a:schemeClr val="tx1"/>
                </a:solidFill>
              </a:rPr>
              <a:t>All faces captured live by </a:t>
            </a:r>
            <a:r>
              <a:rPr lang="en-US" sz="1600" dirty="0" smtClean="0">
                <a:solidFill>
                  <a:schemeClr val="tx1"/>
                </a:solidFill>
              </a:rPr>
              <a:t>video cameras checked</a:t>
            </a:r>
            <a:r>
              <a:rPr lang="en-US" sz="1600" dirty="0">
                <a:solidFill>
                  <a:schemeClr val="tx1"/>
                </a:solidFill>
              </a:rPr>
              <a:t>, in real time, against a </a:t>
            </a:r>
            <a:r>
              <a:rPr lang="en-US" sz="1600" dirty="0" smtClean="0">
                <a:solidFill>
                  <a:schemeClr val="tx1"/>
                </a:solidFill>
              </a:rPr>
              <a:t>database to identify a terrorist. </a:t>
            </a:r>
          </a:p>
        </p:txBody>
      </p:sp>
      <p:sp>
        <p:nvSpPr>
          <p:cNvPr id="4" name="Rectangle 3"/>
          <p:cNvSpPr/>
          <p:nvPr/>
        </p:nvSpPr>
        <p:spPr>
          <a:xfrm>
            <a:off x="10992918" y="6100724"/>
            <a:ext cx="986807" cy="67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en-IE" dirty="0"/>
          </a:p>
        </p:txBody>
      </p:sp>
    </p:spTree>
    <p:extLst>
      <p:ext uri="{BB962C8B-B14F-4D97-AF65-F5344CB8AC3E}">
        <p14:creationId xmlns:p14="http://schemas.microsoft.com/office/powerpoint/2010/main" val="1419841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Widescreen</PresentationFormat>
  <Paragraphs>165</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Yu Gothic UI Light</vt:lpstr>
      <vt:lpstr>Arial</vt:lpstr>
      <vt:lpstr>Calibri</vt:lpstr>
      <vt:lpstr>Calibri Light</vt:lpstr>
      <vt:lpstr>EC Square Sans Pro</vt:lpstr>
      <vt:lpstr>Times New Roman</vt:lpstr>
      <vt:lpstr>Wingdings</vt:lpstr>
      <vt:lpstr>Thème Office</vt:lpstr>
      <vt:lpstr>PowerPoint Presentation</vt:lpstr>
      <vt:lpstr>PowerPoint Presentation</vt:lpstr>
      <vt:lpstr>Definition and technological scope of the regulation (Art. 3)</vt:lpstr>
      <vt:lpstr>A risk-based approach to regulation</vt:lpstr>
      <vt:lpstr>Most AI systems will not be high-risk  (Titles IV, IX) </vt:lpstr>
      <vt:lpstr>High-risk Artificial Intelligence Systems  (Title III, Annexes II and III)</vt:lpstr>
      <vt:lpstr>CE marking and process (Title III, chapter 4, art. 49.)</vt:lpstr>
      <vt:lpstr>Requirements for high-risk AI (Title III,  chapter 2)</vt:lpstr>
      <vt:lpstr>AI that contradicts EU values is prohibited (Title II, Article 5)</vt:lpstr>
      <vt:lpstr>Remote biometric identification (RBI) (Title II, Art. 5, Title III)</vt:lpstr>
      <vt:lpstr>Supporting innovation (Title V)</vt:lpstr>
      <vt:lpstr>The governance structure (Titles VI and VII)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GROSS Kilian (CNECT)</cp:lastModifiedBy>
  <cp:revision>187</cp:revision>
  <cp:lastPrinted>2021-04-23T09:09:34Z</cp:lastPrinted>
  <dcterms:created xsi:type="dcterms:W3CDTF">2020-02-17T14:27:51Z</dcterms:created>
  <dcterms:modified xsi:type="dcterms:W3CDTF">2021-05-19T16:15:21Z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https://webgate.ec.europa.eu/connected</vt:lpwstr>
  </property>
  <property fmtid="{D5CDD505-2E9C-101B-9397-08002B2CF9AE}" pid="3" name="Offisync_UniqueId">
    <vt:lpwstr>220433</vt:lpwstr>
  </property>
  <property fmtid="{D5CDD505-2E9C-101B-9397-08002B2CF9AE}" pid="4" name="Jive_VersionGuid">
    <vt:lpwstr>9dcc2484-c0fd-4eca-8700-a2f9545e55e1</vt:lpwstr>
  </property>
  <property fmtid="{D5CDD505-2E9C-101B-9397-08002B2CF9AE}" pid="5" name="Offisync_UpdateToken">
    <vt:lpwstr>1</vt:lpwstr>
  </property>
  <property fmtid="{D5CDD505-2E9C-101B-9397-08002B2CF9AE}" pid="6" name="Offisync_ServerID">
    <vt:lpwstr>0d3b22a6-6203-4efc-8e8e-b5279256493b</vt:lpwstr>
  </property>
  <property fmtid="{D5CDD505-2E9C-101B-9397-08002B2CF9AE}" pid="7" name="Jive_LatestUserAccountName">
    <vt:lpwstr>luminma</vt:lpwstr>
  </property>
</Properties>
</file>