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72" r:id="rId9"/>
    <p:sldId id="263" r:id="rId10"/>
    <p:sldId id="257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3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200" b="1" dirty="0" smtClean="0"/>
              <a:t>Répartition par zone</a:t>
            </a:r>
            <a:endParaRPr lang="fr-BE" sz="1200" b="1" dirty="0"/>
          </a:p>
        </c:rich>
      </c:tx>
      <c:layout>
        <c:manualLayout>
          <c:xMode val="edge"/>
          <c:yMode val="edge"/>
          <c:x val="0.15040108592585319"/>
          <c:y val="3.1986967314853119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43675838186001015"/>
          <c:y val="0.17733760860570955"/>
          <c:w val="0.4618252104779686"/>
          <c:h val="0.70514041166735619"/>
        </c:manualLayout>
      </c:layout>
      <c:pieChart>
        <c:varyColors val="1"/>
        <c:ser>
          <c:idx val="0"/>
          <c:order val="0"/>
          <c:tx>
            <c:strRef>
              <c:f>'[Graphique dans Microsoft PowerPoint]Feuil1'!$B$1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0052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B1-43E8-A48D-924470E7B1DD}"/>
              </c:ext>
            </c:extLst>
          </c:dPt>
          <c:dPt>
            <c:idx val="1"/>
            <c:bubble3D val="0"/>
            <c:spPr>
              <a:solidFill>
                <a:srgbClr val="CC00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B1-43E8-A48D-924470E7B1DD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B1-43E8-A48D-924470E7B1DD}"/>
              </c:ext>
            </c:extLst>
          </c:dPt>
          <c:dPt>
            <c:idx val="3"/>
            <c:bubble3D val="0"/>
            <c:spPr>
              <a:solidFill>
                <a:srgbClr val="4BA5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B1-43E8-A48D-924470E7B1DD}"/>
              </c:ext>
            </c:extLst>
          </c:dPt>
          <c:dPt>
            <c:idx val="4"/>
            <c:bubble3D val="0"/>
            <c:spPr>
              <a:solidFill>
                <a:srgbClr val="FF99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B1-43E8-A48D-924470E7B1DD}"/>
              </c:ext>
            </c:extLst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1B1-43E8-A48D-924470E7B1DD}"/>
              </c:ext>
            </c:extLst>
          </c:dPt>
          <c:dPt>
            <c:idx val="6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1B1-43E8-A48D-924470E7B1DD}"/>
              </c:ext>
            </c:extLst>
          </c:dPt>
          <c:dLbls>
            <c:dLbl>
              <c:idx val="0"/>
              <c:layout>
                <c:manualLayout>
                  <c:x val="-5.6736548824670632E-3"/>
                  <c:y val="-0.104233085697327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87246626787813"/>
                      <c:h val="0.162350276266225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1B1-43E8-A48D-924470E7B1DD}"/>
                </c:ext>
              </c:extLst>
            </c:dLbl>
            <c:dLbl>
              <c:idx val="1"/>
              <c:layout>
                <c:manualLayout>
                  <c:x val="9.6807320451943561E-3"/>
                  <c:y val="-1.313618545095148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087008492972483"/>
                      <c:h val="8.91612761812582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1B1-43E8-A48D-924470E7B1DD}"/>
                </c:ext>
              </c:extLst>
            </c:dLbl>
            <c:dLbl>
              <c:idx val="2"/>
              <c:layout>
                <c:manualLayout>
                  <c:x val="3.2157030722512274E-3"/>
                  <c:y val="-4.831919735208936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33005004863958"/>
                      <c:h val="8.91614087712039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1B1-43E8-A48D-924470E7B1DD}"/>
                </c:ext>
              </c:extLst>
            </c:dLbl>
            <c:dLbl>
              <c:idx val="3"/>
              <c:layout>
                <c:manualLayout>
                  <c:x val="2.8780414349327244E-3"/>
                  <c:y val="3.26125243519961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47043428603979"/>
                      <c:h val="0.12434873946992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1B1-43E8-A48D-924470E7B1DD}"/>
                </c:ext>
              </c:extLst>
            </c:dLbl>
            <c:dLbl>
              <c:idx val="4"/>
              <c:layout>
                <c:manualLayout>
                  <c:x val="-1.5244766542479103E-2"/>
                  <c:y val="5.433569270969938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384551092077"/>
                      <c:h val="0.11197432762083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1B1-43E8-A48D-924470E7B1DD}"/>
                </c:ext>
              </c:extLst>
            </c:dLbl>
            <c:dLbl>
              <c:idx val="5"/>
              <c:layout>
                <c:manualLayout>
                  <c:x val="1.9970205257340914E-2"/>
                  <c:y val="3.50473907095245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267027384921827"/>
                      <c:h val="0.14820910280896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1B1-43E8-A48D-924470E7B1DD}"/>
                </c:ext>
              </c:extLst>
            </c:dLbl>
            <c:dLbl>
              <c:idx val="6"/>
              <c:layout>
                <c:manualLayout>
                  <c:x val="1.4409695982491422E-2"/>
                  <c:y val="-2.867811336367399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1B1-43E8-A48D-924470E7B1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'[Graphique dans Microsoft PowerPoint]Feuil1'!$A$2:$A$8</c:f>
              <c:strCache>
                <c:ptCount val="7"/>
                <c:pt idx="0">
                  <c:v>Europe (hors France)</c:v>
                </c:pt>
                <c:pt idx="1">
                  <c:v>Maghreb &amp; Ocean indien</c:v>
                </c:pt>
                <c:pt idx="2">
                  <c:v>Amerique du Nord</c:v>
                </c:pt>
                <c:pt idx="3">
                  <c:v>Proche et moyen-orient</c:v>
                </c:pt>
                <c:pt idx="4">
                  <c:v>Amérique latine</c:v>
                </c:pt>
                <c:pt idx="5">
                  <c:v>Asie Pacifique et Péninsule Indienne</c:v>
                </c:pt>
                <c:pt idx="6">
                  <c:v>Afrique</c:v>
                </c:pt>
              </c:strCache>
            </c:strRef>
          </c:cat>
          <c:val>
            <c:numRef>
              <c:f>'[Graphique dans Microsoft PowerPoint]Feuil1'!$B$2:$B$8</c:f>
              <c:numCache>
                <c:formatCode>General</c:formatCode>
                <c:ptCount val="7"/>
                <c:pt idx="0">
                  <c:v>1337</c:v>
                </c:pt>
                <c:pt idx="1">
                  <c:v>591</c:v>
                </c:pt>
                <c:pt idx="2">
                  <c:v>528</c:v>
                </c:pt>
                <c:pt idx="3">
                  <c:v>385</c:v>
                </c:pt>
                <c:pt idx="4">
                  <c:v>226</c:v>
                </c:pt>
                <c:pt idx="5">
                  <c:v>155</c:v>
                </c:pt>
                <c:pt idx="6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1B1-43E8-A48D-924470E7B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A84AE-0FD9-4A75-AF80-EB4C6A4CFBB2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ED7C8-E6BE-45BA-AB53-180F43D27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373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62F8-F472-4789-9589-992790B1A800}" type="datetime1">
              <a:rPr lang="fr-FR" smtClean="0"/>
              <a:t>10/01/2020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53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5B05-AC5A-4674-9E61-2C3A47196ECB}" type="datetime1">
              <a:rPr lang="fr-FR" smtClean="0"/>
              <a:t>10/01/2020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18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666D-87C7-4928-ADDC-7445B4E46BB1}" type="datetime1">
              <a:rPr lang="fr-FR" smtClean="0"/>
              <a:t>10/01/2020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63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E243-C423-470D-9006-85C5B4A569A2}" type="datetime1">
              <a:rPr lang="fr-FR" smtClean="0"/>
              <a:t>10/01/2020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34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26EB-6A56-4C1B-809D-CB7C7AFC7C98}" type="datetime1">
              <a:rPr lang="fr-FR" smtClean="0"/>
              <a:t>10/01/2020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48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0250-78EE-435E-BF04-2B44DF61C276}" type="datetime1">
              <a:rPr lang="fr-FR" smtClean="0"/>
              <a:t>10/01/2020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05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E163-0A70-4579-A8B7-FEBF43F9E94C}" type="datetime1">
              <a:rPr lang="fr-FR" smtClean="0"/>
              <a:t>10/01/2020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94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1917-A9DA-4C88-B302-C8DBAE5E2F04}" type="datetime1">
              <a:rPr lang="fr-FR" smtClean="0"/>
              <a:t>10/01/2020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24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93B9-ECA4-40EE-BDDA-9ADCE874313B}" type="datetime1">
              <a:rPr lang="fr-FR" smtClean="0"/>
              <a:t>10/01/2020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11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0462-A18F-46B6-B9BA-AB878D11B02E}" type="datetime1">
              <a:rPr lang="fr-FR" smtClean="0"/>
              <a:t>10/01/2020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34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E8CE-9B21-48DB-AE44-BDB622670A90}" type="datetime1">
              <a:rPr lang="fr-FR" smtClean="0"/>
              <a:t>10/01/2020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14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BAB9C-6E63-4700-84F4-E57F05594ECD}" type="datetime1">
              <a:rPr lang="fr-FR" smtClean="0"/>
              <a:t>10/01/2020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6AC11-61BF-4700-91B1-079A02B05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47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gif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://www.alfm.fr/" TargetMode="External"/><Relationship Id="rId7" Type="http://schemas.openxmlformats.org/officeDocument/2006/relationships/image" Target="../media/image3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42.png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19495" y="-845775"/>
            <a:ext cx="9144000" cy="2387600"/>
          </a:xfrm>
        </p:spPr>
        <p:txBody>
          <a:bodyPr/>
          <a:lstStyle/>
          <a:p>
            <a:r>
              <a:rPr lang="fr-FR" b="1" dirty="0" smtClean="0">
                <a:latin typeface="Montserrat" panose="00000500000000000000" pitchFamily="2" charset="0"/>
              </a:rPr>
              <a:t>Union-ALFM 2019</a:t>
            </a:r>
            <a:endParaRPr lang="fr-FR" b="1" dirty="0">
              <a:latin typeface="Montserrat" panose="000005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19495" y="1566397"/>
            <a:ext cx="9144000" cy="403905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latin typeface="Montserrat" panose="00000500000000000000" pitchFamily="2" charset="0"/>
              </a:rPr>
              <a:t>Association des anciens élèves des lycées français du monde</a:t>
            </a:r>
            <a:endParaRPr lang="fr-FR" sz="2000" b="1" dirty="0">
              <a:latin typeface="Montserrat" panose="000005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21373111">
            <a:off x="3709851" y="2275102"/>
            <a:ext cx="4432663" cy="87085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RAPPORT D’ACTIVITES</a:t>
            </a:r>
            <a:endParaRPr lang="fr-FR" sz="2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38" y="263917"/>
            <a:ext cx="1780610" cy="10739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15" y="3775143"/>
            <a:ext cx="4183380" cy="27889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 r="5467"/>
          <a:stretch/>
        </p:blipFill>
        <p:spPr>
          <a:xfrm>
            <a:off x="1660282" y="3744232"/>
            <a:ext cx="4450081" cy="2819831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1</a:t>
            </a:fld>
            <a:r>
              <a:rPr lang="fr-FR" dirty="0" smtClean="0"/>
              <a:t>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976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Pistes de partenariats 2020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68" y="161535"/>
            <a:ext cx="1081536" cy="6522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3" y="1758565"/>
            <a:ext cx="2539682" cy="253968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68" y="2558038"/>
            <a:ext cx="3213463" cy="86390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364" y="2525244"/>
            <a:ext cx="2865120" cy="100632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102" y="3756947"/>
            <a:ext cx="1939834" cy="193983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94" y="4446657"/>
            <a:ext cx="2751909" cy="9828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010" y="4446657"/>
            <a:ext cx="1313285" cy="131328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9" y="4306493"/>
            <a:ext cx="1263152" cy="1263152"/>
          </a:xfrm>
          <a:prstGeom prst="rect">
            <a:avLst/>
          </a:prstGeom>
        </p:spPr>
      </p:pic>
      <p:pic>
        <p:nvPicPr>
          <p:cNvPr id="2052" name="Picture 4" descr="Résultat de recherche d'images pour &quot;accor logo 2019 png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807" y="4024246"/>
            <a:ext cx="1638391" cy="140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10</a:t>
            </a:fld>
            <a:r>
              <a:rPr lang="fr-FR" dirty="0" smtClean="0"/>
              <a:t>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158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Relations avec les associations locales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68" y="161535"/>
            <a:ext cx="1081536" cy="65228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38200" y="2260038"/>
            <a:ext cx="4134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atin typeface="Montserrat" panose="00000500000000000000" pitchFamily="2" charset="0"/>
              </a:rPr>
              <a:t>148</a:t>
            </a:r>
            <a:r>
              <a:rPr lang="fr-FR" dirty="0" smtClean="0"/>
              <a:t> </a:t>
            </a:r>
            <a:r>
              <a:rPr lang="fr-FR" sz="2000" b="1" dirty="0" smtClean="0"/>
              <a:t>associations locales inscrites sur la plateforme ALFM</a:t>
            </a:r>
            <a:endParaRPr lang="fr-FR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838200" y="3540846"/>
            <a:ext cx="4134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atin typeface="Montserrat" panose="00000500000000000000" pitchFamily="2" charset="0"/>
              </a:rPr>
              <a:t>88</a:t>
            </a:r>
            <a:r>
              <a:rPr lang="fr-FR" dirty="0" smtClean="0"/>
              <a:t> </a:t>
            </a:r>
            <a:r>
              <a:rPr lang="fr-FR" sz="2000" b="1" dirty="0" smtClean="0"/>
              <a:t>associations locales répertoriées dans nos fichiers</a:t>
            </a:r>
            <a:endParaRPr lang="fr-FR" sz="2000" b="1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4885509" y="1584960"/>
            <a:ext cx="0" cy="4798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408023" y="2579361"/>
            <a:ext cx="59457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u="sng" dirty="0" smtClean="0">
                <a:solidFill>
                  <a:schemeClr val="accent1">
                    <a:lumMod val="75000"/>
                  </a:schemeClr>
                </a:solidFill>
              </a:rPr>
              <a:t>Obtention </a:t>
            </a:r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</a:rPr>
              <a:t>d’un siège pour les anciens élèves au Conseil d’administration de </a:t>
            </a:r>
            <a:r>
              <a:rPr lang="fr-FR" sz="2000" b="1" u="sng" dirty="0" smtClean="0">
                <a:solidFill>
                  <a:schemeClr val="accent1">
                    <a:lumMod val="75000"/>
                  </a:schemeClr>
                </a:solidFill>
              </a:rPr>
              <a:t>l’AEFE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b="1" dirty="0" smtClean="0"/>
              <a:t>lors du conseil </a:t>
            </a:r>
            <a:r>
              <a:rPr lang="fr-FR" sz="2000" b="1" dirty="0"/>
              <a:t>interministériel </a:t>
            </a:r>
            <a:r>
              <a:rPr lang="fr-FR" sz="2000" b="1" dirty="0" smtClean="0"/>
              <a:t>du </a:t>
            </a:r>
            <a:r>
              <a:rPr lang="fr-FR" sz="2000" b="1" dirty="0"/>
              <a:t>3 octobre </a:t>
            </a:r>
            <a:r>
              <a:rPr lang="fr-FR" sz="2000" b="1" dirty="0" smtClean="0"/>
              <a:t>2019. </a:t>
            </a:r>
          </a:p>
          <a:p>
            <a:pPr algn="just"/>
            <a:endParaRPr lang="fr-FR" sz="2000" b="1" dirty="0"/>
          </a:p>
          <a:p>
            <a:pPr algn="just"/>
            <a:r>
              <a:rPr lang="fr-FR" sz="2000" b="1" dirty="0" smtClean="0"/>
              <a:t>Une </a:t>
            </a:r>
            <a:r>
              <a:rPr lang="fr-FR" sz="2000" b="1" dirty="0"/>
              <a:t>décision qui fait de l’Union-ALFM le porte-parole des anciens élèves au sein des instances du réseau, d’où la nécessité de poursuivre la construction d’un réseau solide d’associations locales autour d’une association mondiale.</a:t>
            </a:r>
            <a:endParaRPr lang="fr-FR" sz="2000" dirty="0"/>
          </a:p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512526" y="2016198"/>
            <a:ext cx="4868091" cy="4876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latin typeface="Montserrat" panose="00000500000000000000" pitchFamily="2" charset="0"/>
                <a:cs typeface="Times New Roman" panose="02020603050405020304" pitchFamily="18" charset="0"/>
              </a:rPr>
              <a:t>UNE LÉGITIMITÉ RENFORCÉE</a:t>
            </a:r>
            <a:endParaRPr lang="fr-FR" sz="2400" b="1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369" y="1509369"/>
            <a:ext cx="1106397" cy="110639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11</a:t>
            </a:fld>
            <a:r>
              <a:rPr lang="fr-FR" dirty="0" smtClean="0"/>
              <a:t>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6416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8493">
            <a:off x="394991" y="494210"/>
            <a:ext cx="1285763" cy="128576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1797694" y="1227909"/>
            <a:ext cx="5421712" cy="17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797694" y="234496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ACTIVITÉS 2018-2019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68" y="161535"/>
            <a:ext cx="1081536" cy="6522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37872" y="2723386"/>
            <a:ext cx="80426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24 novembre 2018 : </a:t>
            </a:r>
            <a:r>
              <a:rPr lang="fr-FR" sz="1600" b="1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participation </a:t>
            </a:r>
            <a:r>
              <a:rPr lang="fr-FR" sz="16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au FONA </a:t>
            </a:r>
            <a:r>
              <a:rPr lang="fr-FR" sz="16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(Forum National des Anciens </a:t>
            </a:r>
            <a:r>
              <a:rPr lang="fr-FR" sz="16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Elèves) à Berlin</a:t>
            </a:r>
            <a:r>
              <a:rPr lang="fr-FR" sz="11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7910" y="2133593"/>
            <a:ext cx="87084" cy="10101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 rot="16200000">
            <a:off x="407795" y="2364229"/>
            <a:ext cx="1058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  <a:ea typeface="+mj-ea"/>
                <a:cs typeface="+mj-cs"/>
              </a:rPr>
              <a:t>2018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04066" y="3343527"/>
            <a:ext cx="8658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Janvier 2019 : </a:t>
            </a:r>
            <a:r>
              <a:rPr lang="fr-FR" sz="16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remise du rapport final de TZ Conseil sur le développement de l’Union-ALFM. </a:t>
            </a:r>
            <a:r>
              <a:rPr lang="fr-FR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 remise de ce dernier rapport met donc naturellement un terme à la mission de TZ CONSEIL prévue dans le contrat de prestations de services sur l’année 2018. </a:t>
            </a:r>
            <a:endParaRPr lang="fr-FR" sz="1600" dirty="0"/>
          </a:p>
        </p:txBody>
      </p:sp>
      <p:sp>
        <p:nvSpPr>
          <p:cNvPr id="16" name="Rectangle 15"/>
          <p:cNvSpPr/>
          <p:nvPr/>
        </p:nvSpPr>
        <p:spPr>
          <a:xfrm>
            <a:off x="1227908" y="3426144"/>
            <a:ext cx="87086" cy="27395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 rot="16200000">
            <a:off x="407794" y="3797296"/>
            <a:ext cx="1058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ea typeface="+mj-ea"/>
                <a:cs typeface="+mj-cs"/>
              </a:rPr>
              <a:t>2019</a:t>
            </a:r>
            <a:endParaRPr lang="fr-FR" sz="2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04066" y="210202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Mars 2018 : </a:t>
            </a:r>
            <a:r>
              <a:rPr lang="fr-FR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Rapport d’étape N° </a:t>
            </a:r>
            <a:r>
              <a:rPr lang="fr-FR" sz="1600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 de TZ Conseil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Août 2018 : </a:t>
            </a:r>
            <a:r>
              <a:rPr lang="fr-FR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Rapport d’étape N° 2 </a:t>
            </a:r>
            <a:r>
              <a:rPr lang="fr-FR" sz="1600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TZ Conseil </a:t>
            </a:r>
            <a:endParaRPr lang="fr-FR" sz="1600" dirty="0"/>
          </a:p>
        </p:txBody>
      </p:sp>
      <p:sp>
        <p:nvSpPr>
          <p:cNvPr id="19" name="Rectangle 18"/>
          <p:cNvSpPr/>
          <p:nvPr/>
        </p:nvSpPr>
        <p:spPr>
          <a:xfrm>
            <a:off x="1037872" y="4301202"/>
            <a:ext cx="8968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12-14 avril 2019 : </a:t>
            </a:r>
            <a:r>
              <a:rPr lang="fr-FR" sz="1600" b="1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participation </a:t>
            </a:r>
            <a:r>
              <a:rPr lang="fr-FR" sz="16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au FOMA de Tunis </a:t>
            </a:r>
            <a:r>
              <a:rPr lang="fr-FR" sz="16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(avec </a:t>
            </a:r>
            <a:r>
              <a:rPr lang="fr-FR" sz="16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subvention </a:t>
            </a:r>
            <a:r>
              <a:rPr lang="fr-FR" sz="16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aux trois </a:t>
            </a:r>
            <a:r>
              <a:rPr lang="fr-FR" sz="16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associations locales). </a:t>
            </a:r>
          </a:p>
          <a:p>
            <a:pPr lvl="1"/>
            <a:r>
              <a:rPr lang="fr-FR" sz="16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Signature </a:t>
            </a:r>
            <a:r>
              <a:rPr lang="fr-FR" sz="16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d’un </a:t>
            </a:r>
            <a:r>
              <a:rPr lang="fr-FR" sz="16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pré-accord </a:t>
            </a:r>
            <a:r>
              <a:rPr lang="fr-FR" sz="16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convention avec les 3 associations locales co-organisatrices du FOMA. </a:t>
            </a:r>
            <a:r>
              <a:rPr lang="fr-FR" sz="16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fr-FR" sz="16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16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Versement </a:t>
            </a:r>
            <a:r>
              <a:rPr lang="fr-FR" sz="16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d’une subvention aux associations locales pour la participation aux frais du Forum. </a:t>
            </a:r>
            <a:endParaRPr lang="fr-FR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37871" y="5218742"/>
            <a:ext cx="8968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 mai 2019 : </a:t>
            </a:r>
            <a:r>
              <a:rPr lang="fr-FR" sz="16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entrevue avec le secrétaire d’état aux affaires étrangères </a:t>
            </a:r>
            <a:r>
              <a:rPr lang="fr-FR" sz="16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sur l’avenir de l’enseignement français à l’étranger. Entrevue qui a été l’occasion de défendre le point de vue de l’Union-ALFM et de la FAPEE sur </a:t>
            </a:r>
            <a:r>
              <a:rPr lang="fr-FR" sz="1600" u="sng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l’exonération des frais universitaires </a:t>
            </a:r>
            <a:r>
              <a:rPr lang="fr-FR" sz="16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pour les étudiants étrangers anciens du réseau.</a:t>
            </a:r>
            <a:endParaRPr lang="fr-FR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12</a:t>
            </a:fld>
            <a:r>
              <a:rPr lang="fr-FR" dirty="0" smtClean="0"/>
              <a:t>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9113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8493">
            <a:off x="394991" y="494210"/>
            <a:ext cx="1285763" cy="1285763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 flipV="1">
            <a:off x="1797694" y="1227909"/>
            <a:ext cx="5421712" cy="17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797694" y="234496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ACTIVITÉS 2018-2019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68" y="161535"/>
            <a:ext cx="1081536" cy="6522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67061" y="2095965"/>
            <a:ext cx="959311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23 mai 2019 : </a:t>
            </a:r>
            <a:r>
              <a:rPr lang="fr-FR" sz="1600" b="1" dirty="0"/>
              <a:t>adoption d’une charte éthique de </a:t>
            </a:r>
            <a:r>
              <a:rPr lang="fr-FR" sz="1600" b="1" dirty="0" smtClean="0"/>
              <a:t>l’association</a:t>
            </a:r>
            <a:r>
              <a:rPr lang="fr-FR" sz="1600" dirty="0" smtClean="0"/>
              <a:t>.</a:t>
            </a:r>
          </a:p>
          <a:p>
            <a:r>
              <a:rPr lang="fr-FR" sz="1600" dirty="0"/>
              <a:t>C</a:t>
            </a:r>
            <a:r>
              <a:rPr lang="fr-FR" sz="1600" dirty="0" smtClean="0"/>
              <a:t>onformément </a:t>
            </a:r>
            <a:r>
              <a:rPr lang="fr-FR" sz="1600" dirty="0"/>
              <a:t>à ses statuts et dans le souci de garantir l’exemplarité de ses activités, l’Union-ALFM 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a </a:t>
            </a:r>
            <a:r>
              <a:rPr lang="fr-FR" sz="1600" dirty="0"/>
              <a:t>décidé de se doter d’une charte éthique, définissant ses règles déontologiques. </a:t>
            </a:r>
            <a:endParaRPr lang="fr-FR" sz="1600" dirty="0" smtClean="0"/>
          </a:p>
          <a:p>
            <a:r>
              <a:rPr lang="fr-FR" sz="1600" dirty="0" smtClean="0"/>
              <a:t>La présente </a:t>
            </a:r>
            <a:r>
              <a:rPr lang="fr-FR" sz="1600" dirty="0"/>
              <a:t>charte éthique garantit à la fois la transparence de l’utilisation des dons et l’indépendance de L’Union-ALFM vis-à-vis de ses donateurs dans la conduite de sa politique générale</a:t>
            </a:r>
            <a:r>
              <a:rPr lang="fr-FR" dirty="0"/>
              <a:t>.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1390903" y="2178582"/>
            <a:ext cx="89554" cy="34297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 rot="16200000">
            <a:off x="521316" y="3680071"/>
            <a:ext cx="1058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ea typeface="+mj-ea"/>
                <a:cs typeface="+mj-cs"/>
              </a:rPr>
              <a:t>2019</a:t>
            </a:r>
            <a:endParaRPr lang="fr-FR" sz="2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7906" y="3674960"/>
            <a:ext cx="98058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28 juin 2019 : </a:t>
            </a:r>
            <a:r>
              <a:rPr lang="fr-FR" sz="1600" b="1" dirty="0"/>
              <a:t>signature d’une convention de partenariat avec TV5MONDE </a:t>
            </a:r>
            <a:r>
              <a:rPr lang="fr-FR" sz="1600" dirty="0"/>
              <a:t>pour une durée de 3 ans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27906" y="4071720"/>
            <a:ext cx="10032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octobre 2019 : </a:t>
            </a:r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embauche 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</a:rPr>
              <a:t>à temps plein de Marine Durand, coordinatrice de l’association. </a:t>
            </a:r>
            <a:endParaRPr lang="fr-FR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7905" y="4531534"/>
            <a:ext cx="10763799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 octobre 2019 :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conseil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</a:rPr>
              <a:t>interministériel, 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</a:rPr>
              <a:t>les Anciens élèves obtiennent un siège au </a:t>
            </a:r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CA de l’AEFE</a:t>
            </a:r>
          </a:p>
          <a:p>
            <a:pPr lvl="1"/>
            <a:endParaRPr lang="fr-FR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22 novembre 2019 : </a:t>
            </a:r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organisation 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</a:rPr>
              <a:t>du 1</a:t>
            </a:r>
            <a:r>
              <a:rPr lang="fr-FR" sz="16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er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</a:rPr>
              <a:t> Forum </a:t>
            </a:r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professionnel de l’Union-ALFM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pendant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</a:rPr>
              <a:t>Semaine des lycées français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du monde</a:t>
            </a:r>
            <a:r>
              <a:rPr lang="fr-FR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Création d’une page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</a:rPr>
              <a:t>LinkedIn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Union-ALFM et création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</a:rPr>
              <a:t>d’un site internet</a:t>
            </a:r>
            <a:r>
              <a:rPr lang="fr-FR" sz="1100" b="1" i="1" dirty="0">
                <a:latin typeface="Calibri" panose="020F0502020204030204" pitchFamily="34" charset="0"/>
                <a:ea typeface="Calibri" panose="020F0502020204030204" pitchFamily="34" charset="0"/>
              </a:rPr>
              <a:t> (en cours d’activation)</a:t>
            </a:r>
            <a:endParaRPr lang="fr-FR" sz="11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13</a:t>
            </a:fld>
            <a:r>
              <a:rPr lang="fr-FR" dirty="0" smtClean="0"/>
              <a:t>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8460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 flipV="1">
            <a:off x="1536437" y="1262743"/>
            <a:ext cx="6884752" cy="8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536437" y="260622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LE FORUM PROFESSIONNEL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11" y="187661"/>
            <a:ext cx="1081536" cy="65228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38" y="1659146"/>
            <a:ext cx="3062152" cy="204143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4" y="1659146"/>
            <a:ext cx="3062153" cy="204143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4" y="3892732"/>
            <a:ext cx="3062153" cy="204143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19" y="1663664"/>
            <a:ext cx="3055377" cy="203691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37" y="3892732"/>
            <a:ext cx="3062153" cy="204143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19" y="3892732"/>
            <a:ext cx="3062153" cy="204143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094517" y="6007128"/>
            <a:ext cx="7204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22 novembre 2019 </a:t>
            </a:r>
            <a:r>
              <a:rPr lang="fr-FR" sz="1600" b="1" dirty="0" smtClean="0"/>
              <a:t>au Studio Cyclone 1, 16 rue Vulpian, 75013 Paris</a:t>
            </a:r>
            <a:endParaRPr lang="fr-FR" sz="16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14</a:t>
            </a:fld>
            <a:r>
              <a:rPr lang="fr-FR" dirty="0" smtClean="0"/>
              <a:t>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0248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75064" y="2272937"/>
            <a:ext cx="3892730" cy="2152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1536437" y="1262743"/>
            <a:ext cx="6884752" cy="8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536437" y="260622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LE FORUM PROFESSIONNEL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11" y="187661"/>
            <a:ext cx="1081536" cy="6522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5064" y="1719830"/>
            <a:ext cx="2542903" cy="4876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latin typeface="Montserrat" panose="00000500000000000000" pitchFamily="2" charset="0"/>
                <a:cs typeface="Times New Roman" panose="02020603050405020304" pitchFamily="18" charset="0"/>
              </a:rPr>
              <a:t>EN CHIFFRES :</a:t>
            </a:r>
            <a:endParaRPr lang="fr-FR" sz="2400" b="1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75064" y="2341155"/>
            <a:ext cx="2464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182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</a:rPr>
              <a:t>participants</a:t>
            </a:r>
            <a:endParaRPr lang="fr-FR" sz="2000" b="1" dirty="0">
              <a:solidFill>
                <a:schemeClr val="bg1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4978813" y="1586185"/>
            <a:ext cx="0" cy="4798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814252" y="2998652"/>
            <a:ext cx="3688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91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</a:rPr>
              <a:t>anciens élèves présents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14251" y="3656149"/>
            <a:ext cx="3688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15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</a:rPr>
              <a:t>entreprises exposantes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14250" y="4523063"/>
            <a:ext cx="3949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latin typeface="Montserrat" panose="00000500000000000000" pitchFamily="2" charset="0"/>
              </a:rPr>
              <a:t>180</a:t>
            </a:r>
            <a:r>
              <a:rPr lang="fr-FR" sz="1400" dirty="0" smtClean="0"/>
              <a:t> </a:t>
            </a:r>
            <a:r>
              <a:rPr lang="fr-FR" sz="1600" b="1" dirty="0" smtClean="0"/>
              <a:t>adresses email collectées</a:t>
            </a:r>
            <a:endParaRPr lang="fr-FR" sz="16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689531" y="5147291"/>
            <a:ext cx="450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latin typeface="Montserrat" panose="00000500000000000000" pitchFamily="2" charset="0"/>
              </a:rPr>
              <a:t>+20</a:t>
            </a:r>
            <a:r>
              <a:rPr lang="fr-FR" sz="1400" dirty="0" smtClean="0"/>
              <a:t> </a:t>
            </a:r>
            <a:r>
              <a:rPr lang="fr-FR" sz="1600" b="1" dirty="0" smtClean="0"/>
              <a:t>inscrits sur la plateforme </a:t>
            </a:r>
            <a:r>
              <a:rPr lang="fr-FR" sz="1600" b="1" dirty="0" smtClean="0">
                <a:hlinkClick r:id="rId3"/>
              </a:rPr>
              <a:t>alfm.fr</a:t>
            </a:r>
            <a:r>
              <a:rPr lang="fr-FR" sz="1600" b="1" dirty="0" smtClean="0"/>
              <a:t> </a:t>
            </a:r>
            <a:endParaRPr lang="fr-FR" sz="16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689531" y="5750772"/>
            <a:ext cx="417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latin typeface="Montserrat" panose="00000500000000000000" pitchFamily="2" charset="0"/>
              </a:rPr>
              <a:t>+10</a:t>
            </a:r>
            <a:r>
              <a:rPr lang="fr-FR" sz="1400" dirty="0" smtClean="0"/>
              <a:t> </a:t>
            </a:r>
            <a:r>
              <a:rPr lang="fr-FR" sz="1600" b="1" dirty="0" smtClean="0"/>
              <a:t>adhésions (depuis le 22/11/2019)</a:t>
            </a:r>
            <a:endParaRPr lang="fr-FR" sz="16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6472335" y="2692563"/>
            <a:ext cx="5495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4 135 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vues</a:t>
            </a:r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200" dirty="0" smtClean="0">
                <a:latin typeface="Montserrat" panose="00000500000000000000" pitchFamily="2" charset="0"/>
              </a:rPr>
              <a:t>sur nos Facebook live</a:t>
            </a: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+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82 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mentions j’aime </a:t>
            </a:r>
            <a:r>
              <a:rPr lang="fr-FR" sz="1200" dirty="0" smtClean="0">
                <a:latin typeface="Montserrat" panose="00000500000000000000" pitchFamily="2" charset="0"/>
              </a:rPr>
              <a:t>sur la page </a:t>
            </a: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+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52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 visiteurs uniques sur la page </a:t>
            </a:r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LinkedIn </a:t>
            </a:r>
            <a:r>
              <a:rPr lang="fr-FR" sz="1200" dirty="0" smtClean="0">
                <a:latin typeface="Montserrat" panose="00000500000000000000" pitchFamily="2" charset="0"/>
              </a:rPr>
              <a:t>nou</a:t>
            </a:r>
            <a:r>
              <a:rPr lang="fr-FR" sz="1200" dirty="0">
                <a:latin typeface="Montserrat" panose="00000500000000000000" pitchFamily="2" charset="0"/>
              </a:rPr>
              <a:t>velle</a:t>
            </a:r>
            <a:r>
              <a:rPr lang="fr-FR" sz="1200" dirty="0" smtClean="0">
                <a:latin typeface="Montserrat" panose="00000500000000000000" pitchFamily="2" charset="0"/>
              </a:rPr>
              <a:t>ment créée</a:t>
            </a:r>
            <a:endParaRPr lang="fr-FR" sz="1200" dirty="0">
              <a:latin typeface="Montserrat" panose="00000500000000000000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472334" y="4522259"/>
            <a:ext cx="675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248 </a:t>
            </a:r>
            <a:r>
              <a:rPr lang="fr-FR" sz="1200" b="1" dirty="0" err="1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likes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dirty="0" smtClean="0">
                <a:latin typeface="Montserrat" panose="00000500000000000000" pitchFamily="2" charset="0"/>
              </a:rPr>
              <a:t>et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135</a:t>
            </a:r>
            <a:r>
              <a:rPr lang="fr-FR" sz="1400" dirty="0" smtClean="0"/>
              <a:t> 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retweets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200" dirty="0">
                <a:latin typeface="Montserrat" panose="00000500000000000000" pitchFamily="2" charset="0"/>
              </a:rPr>
              <a:t>au sujet du Forum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86" y="2787128"/>
            <a:ext cx="1040448" cy="42007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55" y="3215524"/>
            <a:ext cx="637872" cy="63787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975" y="3878410"/>
            <a:ext cx="589895" cy="61490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10" y="4575097"/>
            <a:ext cx="544024" cy="54402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455297" y="2288596"/>
            <a:ext cx="2248968" cy="358714"/>
          </a:xfrm>
          <a:prstGeom prst="rect">
            <a:avLst/>
          </a:prstGeom>
          <a:solidFill>
            <a:srgbClr val="E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i="1" dirty="0" smtClean="0">
                <a:latin typeface="Montserrat" panose="00000500000000000000" pitchFamily="2" charset="0"/>
                <a:cs typeface="Times New Roman" panose="02020603050405020304" pitchFamily="18" charset="0"/>
              </a:rPr>
              <a:t>Réseaux sociaux</a:t>
            </a:r>
            <a:endParaRPr lang="fr-FR" b="1" i="1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09704" y="5259537"/>
            <a:ext cx="3360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191</a:t>
            </a:r>
            <a:r>
              <a:rPr lang="fr-FR" dirty="0">
                <a:solidFill>
                  <a:srgbClr val="606060"/>
                </a:solidFill>
                <a:latin typeface="Roboto"/>
              </a:rPr>
              <a:t> 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vues </a:t>
            </a:r>
            <a:r>
              <a:rPr lang="fr-FR" sz="1200" dirty="0">
                <a:latin typeface="Montserrat" panose="00000500000000000000" pitchFamily="2" charset="0"/>
              </a:rPr>
              <a:t>de la vidéo institutionnelle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11" y="5259537"/>
            <a:ext cx="566960" cy="56696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69919" y="5204750"/>
            <a:ext cx="1873376" cy="127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12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84070" y="1932456"/>
            <a:ext cx="6601096" cy="540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984070" y="1902088"/>
            <a:ext cx="99713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LAUREAT DU PRIX DE L’ENGAGEMENT</a:t>
            </a:r>
          </a:p>
          <a:p>
            <a:endParaRPr lang="fr-FR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</a:rPr>
              <a:t>HAPPIH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Humanitarian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Action for Protection and 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Preservation of Intimate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Hygiene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400" dirty="0" smtClean="0"/>
              <a:t>Lutte contre la </a:t>
            </a:r>
            <a:r>
              <a:rPr lang="fr-FR" sz="2400" dirty="0"/>
              <a:t>p</a:t>
            </a:r>
            <a:r>
              <a:rPr lang="fr-FR" sz="2400" dirty="0" smtClean="0"/>
              <a:t>récarité menstruelle</a:t>
            </a:r>
            <a:endParaRPr lang="fr-F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2" y="4368990"/>
            <a:ext cx="1669869" cy="1669869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1536437" y="1262743"/>
            <a:ext cx="6884752" cy="8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36437" y="260622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LE FORUM PROFESSIONNEL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11" y="187661"/>
            <a:ext cx="1081536" cy="6522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03652" y="4331910"/>
            <a:ext cx="2947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Dotation </a:t>
            </a:r>
            <a:r>
              <a:rPr lang="fr-FR" sz="28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fr-FR" sz="28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2000€</a:t>
            </a:r>
            <a:endParaRPr lang="fr-FR" sz="2800" b="1" dirty="0">
              <a:solidFill>
                <a:schemeClr val="accent4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t="23734" r="67846"/>
          <a:stretch/>
        </p:blipFill>
        <p:spPr>
          <a:xfrm>
            <a:off x="7931524" y="1659146"/>
            <a:ext cx="3023860" cy="445267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307771" y="4855130"/>
            <a:ext cx="4345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4">
                    <a:lumMod val="75000"/>
                  </a:schemeClr>
                </a:solidFill>
              </a:rPr>
              <a:t>+ abondement complémentaire de la LDE qui a soumis le projet au vote de ses clients et salariés. Résultat en février 2020</a:t>
            </a:r>
            <a:endParaRPr lang="fr-FR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4070" y="6354762"/>
            <a:ext cx="93943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Les dépenses totales liées au Forum (hors investissements et dotation pour le Prix Union-ALFM) s’élèvent à </a:t>
            </a:r>
            <a:r>
              <a:rPr lang="fr-FR" sz="14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19 265,80 € TTC </a:t>
            </a:r>
            <a:endParaRPr lang="fr-FR" sz="14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16</a:t>
            </a:fld>
            <a:r>
              <a:rPr lang="fr-FR" dirty="0" smtClean="0"/>
              <a:t>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6851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11" y="187661"/>
            <a:ext cx="1081536" cy="652288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La plateforme alfm.fr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774261"/>
            <a:ext cx="377734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333333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Objectif : </a:t>
            </a:r>
          </a:p>
          <a:p>
            <a:endParaRPr lang="fr-FR" sz="2000" b="1" dirty="0" smtClean="0">
              <a:solidFill>
                <a:srgbClr val="333333"/>
              </a:solidFill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faire </a:t>
            </a:r>
            <a:r>
              <a:rPr lang="fr-FR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 sorte que les anciens élèves s’approprient la </a:t>
            </a:r>
            <a:r>
              <a:rPr lang="fr-FR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plateforme</a:t>
            </a: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améliorer </a:t>
            </a:r>
            <a:r>
              <a:rPr lang="fr-FR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 visibilité auprès </a:t>
            </a:r>
            <a:r>
              <a:rPr lang="fr-FR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d’eux</a:t>
            </a: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augmenter </a:t>
            </a:r>
            <a:r>
              <a:rPr lang="fr-FR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son nombre </a:t>
            </a:r>
            <a:r>
              <a:rPr lang="fr-FR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d’utilisateurs</a:t>
            </a:r>
            <a:endParaRPr lang="fr-FR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94331" y="5987779"/>
            <a:ext cx="1508125" cy="43021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BE" altLang="fr-F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Lancement Novembre 2017 </a:t>
            </a:r>
          </a:p>
        </p:txBody>
      </p:sp>
      <p:graphicFrame>
        <p:nvGraphicFramePr>
          <p:cNvPr id="6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182134"/>
              </p:ext>
            </p:extLst>
          </p:nvPr>
        </p:nvGraphicFramePr>
        <p:xfrm>
          <a:off x="5520373" y="1690688"/>
          <a:ext cx="6046787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Graphique" r:id="rId4" imgW="6053853" imgH="4090771" progId="Excel.Chart.8">
                  <p:embed/>
                </p:oleObj>
              </mc:Choice>
              <mc:Fallback>
                <p:oleObj name="Graphique" r:id="rId4" imgW="6053853" imgH="4090771" progId="Excel.Chart.8">
                  <p:embed/>
                  <p:pic>
                    <p:nvPicPr>
                      <p:cNvPr id="12291" name="Graphique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0373" y="1690688"/>
                        <a:ext cx="6046787" cy="408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171623" y="5989638"/>
            <a:ext cx="1800225" cy="430212"/>
          </a:xfrm>
          <a:prstGeom prst="rect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BE" altLang="fr-FR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Désynchronisation BUA</a:t>
            </a:r>
          </a:p>
          <a:p>
            <a:pPr algn="ctr"/>
            <a:r>
              <a:rPr lang="fr-BE" altLang="fr-FR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Novembre 2019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4978813" y="1586185"/>
            <a:ext cx="0" cy="4798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t="29260" r="4616" b="22467"/>
          <a:stretch/>
        </p:blipFill>
        <p:spPr>
          <a:xfrm>
            <a:off x="5207479" y="582944"/>
            <a:ext cx="2412274" cy="766354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17</a:t>
            </a:fld>
            <a:r>
              <a:rPr lang="fr-FR" dirty="0" smtClean="0"/>
              <a:t>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1009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11" y="187661"/>
            <a:ext cx="1081536" cy="652288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Objectifs 2020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594894"/>
            <a:ext cx="946404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</a:rPr>
              <a:t>ugmenter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le nombre de ses adhérents </a:t>
            </a:r>
            <a:endParaRPr lang="fr-FR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Améliorer la prise en main de la plateforme par les adhérents, renforcer sa visibilité auprès des anciens élèves et des futurs partenaires privés et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</a:rPr>
              <a:t>publics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Préparer une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fr-FR" baseline="30000" dirty="0" smtClean="0"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</a:rPr>
              <a:t> édition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du Forum professionnel avec une soirée qui sera aussi la fête des 10 ans de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</a:rPr>
              <a:t>l’association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Gagner de nouveaux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</a:rPr>
              <a:t>partenaires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Trouver des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</a:rPr>
              <a:t>bureaux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16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/>
              <a:t>Trouver de nouveaux bénévoles pour développer les activités de l’association </a:t>
            </a:r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16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/>
              <a:t>C</a:t>
            </a:r>
            <a:r>
              <a:rPr lang="fr-FR" dirty="0" smtClean="0"/>
              <a:t>ontribuer </a:t>
            </a:r>
            <a:r>
              <a:rPr lang="fr-FR" dirty="0"/>
              <a:t>à structurer entre eux le réseaux des associations locales avec la nomination « d’ ambassadeurs » dans chaque pays. </a:t>
            </a:r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16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/>
              <a:t>C</a:t>
            </a:r>
            <a:r>
              <a:rPr lang="fr-FR" dirty="0" smtClean="0"/>
              <a:t>réer </a:t>
            </a:r>
            <a:r>
              <a:rPr lang="fr-FR" dirty="0"/>
              <a:t>de nouveaux services pour les </a:t>
            </a:r>
            <a:r>
              <a:rPr lang="fr-FR" dirty="0" smtClean="0"/>
              <a:t>adhérents </a:t>
            </a:r>
            <a:r>
              <a:rPr lang="fr-FR" dirty="0"/>
              <a:t>de l’Union -</a:t>
            </a:r>
            <a:r>
              <a:rPr lang="fr-FR" dirty="0" smtClean="0"/>
              <a:t>ALFM</a:t>
            </a:r>
            <a:endParaRPr lang="fr-FR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18</a:t>
            </a:fld>
            <a:r>
              <a:rPr lang="fr-FR" dirty="0" smtClean="0"/>
              <a:t>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9061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11" y="187661"/>
            <a:ext cx="1081536" cy="652288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Rapport financier 2018 - 2019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9E04864-64E3-42D6-BCBB-990CA01AD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55" y="1690688"/>
            <a:ext cx="11035912" cy="26280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19</a:t>
            </a:fld>
            <a:r>
              <a:rPr lang="fr-FR" dirty="0" smtClean="0"/>
              <a:t>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740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07" y="487679"/>
            <a:ext cx="6505435" cy="434563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661852" y="618307"/>
            <a:ext cx="2542903" cy="4876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latin typeface="Montserrat" panose="00000500000000000000" pitchFamily="2" charset="0"/>
                <a:cs typeface="Times New Roman" panose="02020603050405020304" pitchFamily="18" charset="0"/>
              </a:rPr>
              <a:t>MISSIONS :</a:t>
            </a:r>
            <a:endParaRPr lang="fr-FR" sz="2400" b="1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66057" y="1314994"/>
            <a:ext cx="394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dobe Caslon Pro Bold" panose="0205070206050A020403" pitchFamily="18" charset="0"/>
              </a:rPr>
              <a:t>Fédérer les anciens élèves</a:t>
            </a:r>
            <a:endParaRPr lang="fr-FR" sz="2400" dirty="0">
              <a:latin typeface="Adobe Caslon Pro Bold" panose="0205070206050A0204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30924" y="1776659"/>
            <a:ext cx="46939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fr-FR" sz="1400" b="1" dirty="0" smtClean="0"/>
              <a:t>Encourageant </a:t>
            </a:r>
            <a:r>
              <a:rPr lang="fr-FR" sz="1400" b="1" dirty="0"/>
              <a:t>la création d’associations </a:t>
            </a:r>
            <a:r>
              <a:rPr lang="fr-FR" sz="1400" dirty="0"/>
              <a:t>d’anciens élèves au niveau </a:t>
            </a:r>
            <a:r>
              <a:rPr lang="fr-FR" sz="1400" dirty="0" smtClean="0"/>
              <a:t>local</a:t>
            </a:r>
          </a:p>
          <a:p>
            <a:pPr lvl="0"/>
            <a:endParaRPr lang="fr-FR" sz="1200" dirty="0"/>
          </a:p>
          <a:p>
            <a:pPr marL="285750" lvl="0" indent="-285750">
              <a:buFontTx/>
              <a:buChar char="-"/>
            </a:pPr>
            <a:r>
              <a:rPr lang="fr-FR" sz="1400" b="1" dirty="0" smtClean="0"/>
              <a:t>En </a:t>
            </a:r>
            <a:r>
              <a:rPr lang="fr-FR" sz="1400" b="1" dirty="0"/>
              <a:t>soutenant l’action desdites associations locales</a:t>
            </a:r>
            <a:r>
              <a:rPr lang="fr-FR" sz="1400" dirty="0"/>
              <a:t> partout où elles </a:t>
            </a:r>
            <a:r>
              <a:rPr lang="fr-FR" sz="1400" dirty="0" smtClean="0"/>
              <a:t>existent</a:t>
            </a:r>
          </a:p>
          <a:p>
            <a:pPr lvl="0"/>
            <a:endParaRPr lang="fr-FR" sz="1200" dirty="0"/>
          </a:p>
          <a:p>
            <a:pPr marL="285750" lvl="0" indent="-285750">
              <a:buFontTx/>
              <a:buChar char="-"/>
            </a:pPr>
            <a:r>
              <a:rPr lang="fr-FR" sz="1400" b="1" dirty="0" smtClean="0"/>
              <a:t>En </a:t>
            </a:r>
            <a:r>
              <a:rPr lang="fr-FR" sz="1400" b="1" dirty="0"/>
              <a:t>valorisant l’action des associations locales</a:t>
            </a:r>
            <a:r>
              <a:rPr lang="fr-FR" sz="1400" dirty="0"/>
              <a:t> d’anciens élèves et les établissements du </a:t>
            </a:r>
            <a:r>
              <a:rPr lang="fr-FR" sz="1400" dirty="0" smtClean="0"/>
              <a:t>réseau</a:t>
            </a:r>
          </a:p>
          <a:p>
            <a:pPr marL="285750" lvl="0" indent="-285750">
              <a:buFontTx/>
              <a:buChar char="-"/>
            </a:pPr>
            <a:endParaRPr lang="fr-FR" sz="1200" dirty="0"/>
          </a:p>
          <a:p>
            <a:pPr marL="285750" lvl="0" indent="-285750">
              <a:buFontTx/>
              <a:buChar char="-"/>
            </a:pPr>
            <a:r>
              <a:rPr lang="fr-FR" sz="1400" b="1" dirty="0" smtClean="0"/>
              <a:t>En </a:t>
            </a:r>
            <a:r>
              <a:rPr lang="fr-FR" sz="1400" b="1" dirty="0"/>
              <a:t>renforçant en France comme à l’étranger, les liens d’amitié et de solidarité</a:t>
            </a:r>
            <a:r>
              <a:rPr lang="fr-FR" sz="1400" dirty="0"/>
              <a:t> entre les anciens </a:t>
            </a:r>
            <a:r>
              <a:rPr lang="fr-FR" sz="1400" dirty="0" smtClean="0"/>
              <a:t>élèves</a:t>
            </a:r>
          </a:p>
          <a:p>
            <a:pPr marL="285750" lvl="0" indent="-285750">
              <a:buFontTx/>
              <a:buChar char="-"/>
            </a:pPr>
            <a:endParaRPr lang="fr-FR" sz="1200" dirty="0"/>
          </a:p>
          <a:p>
            <a:pPr marL="285750" lvl="0" indent="-285750">
              <a:buFontTx/>
              <a:buChar char="-"/>
            </a:pPr>
            <a:r>
              <a:rPr lang="fr-FR" sz="1400" b="1" dirty="0" smtClean="0"/>
              <a:t>En </a:t>
            </a:r>
            <a:r>
              <a:rPr lang="fr-FR" sz="1400" b="1" dirty="0"/>
              <a:t>apportant un soutien aux élèves </a:t>
            </a:r>
            <a:r>
              <a:rPr lang="fr-FR" sz="1400" dirty="0"/>
              <a:t>issus du réseau dans leurs projets d’études </a:t>
            </a:r>
            <a:r>
              <a:rPr lang="fr-FR" sz="1400" dirty="0" smtClean="0"/>
              <a:t>supérieures</a:t>
            </a:r>
          </a:p>
          <a:p>
            <a:pPr marL="285750" lvl="0" indent="-285750">
              <a:buFontTx/>
              <a:buChar char="-"/>
            </a:pPr>
            <a:endParaRPr lang="fr-FR" sz="1200" dirty="0"/>
          </a:p>
          <a:p>
            <a:pPr marL="285750" lvl="0" indent="-285750">
              <a:buFontTx/>
              <a:buChar char="-"/>
            </a:pPr>
            <a:r>
              <a:rPr lang="fr-FR" sz="1400" b="1" dirty="0" smtClean="0"/>
              <a:t>En </a:t>
            </a:r>
            <a:r>
              <a:rPr lang="fr-FR" sz="1400" b="1" dirty="0"/>
              <a:t>facilitant le développement des relations professionnelles </a:t>
            </a:r>
            <a:r>
              <a:rPr lang="fr-FR" sz="1400" dirty="0"/>
              <a:t>entre ses </a:t>
            </a:r>
            <a:r>
              <a:rPr lang="fr-FR" sz="1400" dirty="0" smtClean="0"/>
              <a:t>membres</a:t>
            </a:r>
          </a:p>
          <a:p>
            <a:pPr lvl="0"/>
            <a:endParaRPr lang="fr-FR" sz="1200" dirty="0"/>
          </a:p>
          <a:p>
            <a:pPr marL="285750" lvl="0" indent="-285750">
              <a:buFontTx/>
              <a:buChar char="-"/>
            </a:pPr>
            <a:r>
              <a:rPr lang="fr-FR" sz="1400" b="1" dirty="0" smtClean="0"/>
              <a:t>En </a:t>
            </a:r>
            <a:r>
              <a:rPr lang="fr-FR" sz="1400" b="1" dirty="0"/>
              <a:t>assurant la promotion du modèle éducatif français</a:t>
            </a:r>
            <a:r>
              <a:rPr lang="fr-FR" sz="1400" dirty="0"/>
              <a:t> 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>et </a:t>
            </a:r>
            <a:r>
              <a:rPr lang="fr-FR" sz="1400" dirty="0"/>
              <a:t>des valeurs qui y sont associées</a:t>
            </a:r>
            <a:r>
              <a:rPr lang="fr-FR" sz="1400" dirty="0" smtClean="0"/>
              <a:t>.</a:t>
            </a:r>
          </a:p>
          <a:p>
            <a:pPr marL="285750" lvl="0" indent="-285750">
              <a:buFontTx/>
              <a:buChar char="-"/>
            </a:pPr>
            <a:endParaRPr lang="fr-FR" sz="1400" dirty="0"/>
          </a:p>
          <a:p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024845" y="4925926"/>
            <a:ext cx="676656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b="1" dirty="0" smtClean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rPr>
              <a:t>«  Représenter </a:t>
            </a: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rPr>
              <a:t>et faire connaître les anciens élèves des établissements d'enseignement français à </a:t>
            </a:r>
            <a:r>
              <a:rPr lang="fr-FR" sz="2200" b="1" dirty="0" smtClean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rPr>
              <a:t>l'étranger auprès </a:t>
            </a: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rPr>
              <a:t>des instances officielles françaises ou internationales ou auprès de partenaires privés ou associatifs</a:t>
            </a:r>
            <a:r>
              <a:rPr lang="fr-FR" sz="2200" b="1" dirty="0" smtClean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rPr>
              <a:t>. »</a:t>
            </a:r>
            <a:endParaRPr lang="fr-FR" sz="2200" b="1" dirty="0">
              <a:solidFill>
                <a:schemeClr val="accent5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fr-FR" sz="2400" dirty="0">
              <a:latin typeface="Adobe Caslon Pro Bold" panose="0205070206050A020403" pitchFamily="18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68" y="161535"/>
            <a:ext cx="1081536" cy="652288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940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11" y="187661"/>
            <a:ext cx="1081536" cy="652288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Rapport financier 2018 - 2019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3784C41-2267-424C-A7C0-7E3213E59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2" y="1429872"/>
            <a:ext cx="7686194" cy="529200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20</a:t>
            </a:fld>
            <a:r>
              <a:rPr lang="fr-FR" dirty="0" smtClean="0"/>
              <a:t>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6547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11" y="187661"/>
            <a:ext cx="1081536" cy="652288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Rapport financier 2018 - 2019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74E6A29-AA85-4B58-861A-DBFF485AA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48" y="1690688"/>
            <a:ext cx="10954399" cy="273600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21</a:t>
            </a:fld>
            <a:r>
              <a:rPr lang="fr-FR" dirty="0" smtClean="0"/>
              <a:t>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7390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11" y="187661"/>
            <a:ext cx="1081536" cy="652288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Rapport financier 2018 - 2019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C849AE-B594-484B-A63C-236A09EF3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91154"/>
            <a:ext cx="10738997" cy="475200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22/22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243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72" y="0"/>
            <a:ext cx="9699456" cy="68580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3</a:t>
            </a:fld>
            <a:r>
              <a:rPr lang="fr-FR" dirty="0" smtClean="0"/>
              <a:t>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90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1852" y="618307"/>
            <a:ext cx="2542903" cy="4876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latin typeface="Montserrat" panose="00000500000000000000" pitchFamily="2" charset="0"/>
                <a:cs typeface="Times New Roman" panose="02020603050405020304" pitchFamily="18" charset="0"/>
              </a:rPr>
              <a:t>EN CHIFFRES :</a:t>
            </a:r>
            <a:endParaRPr lang="fr-FR" sz="2400" b="1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1852" y="1319518"/>
            <a:ext cx="2464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atin typeface="Montserrat" panose="00000500000000000000" pitchFamily="2" charset="0"/>
              </a:rPr>
              <a:t>105</a:t>
            </a:r>
            <a:r>
              <a:rPr lang="fr-FR" dirty="0" smtClean="0"/>
              <a:t> </a:t>
            </a:r>
            <a:r>
              <a:rPr lang="fr-FR" sz="2000" b="1" dirty="0" smtClean="0"/>
              <a:t>adhérents</a:t>
            </a:r>
            <a:endParaRPr lang="fr-FR" sz="2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641367" y="1902380"/>
            <a:ext cx="3126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+ 30 </a:t>
            </a:r>
            <a:r>
              <a:rPr lang="fr-FR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adhésions en 2019</a:t>
            </a:r>
            <a:endParaRPr lang="fr-FR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72809" y="1363061"/>
            <a:ext cx="4494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atin typeface="Montserrat" panose="00000500000000000000" pitchFamily="2" charset="0"/>
              </a:rPr>
              <a:t>7 880</a:t>
            </a:r>
            <a:r>
              <a:rPr lang="fr-FR" dirty="0" smtClean="0"/>
              <a:t> </a:t>
            </a:r>
            <a:r>
              <a:rPr lang="fr-FR" sz="2000" b="1" dirty="0" smtClean="0"/>
              <a:t>inscrits sur la plateforme</a:t>
            </a:r>
            <a:endParaRPr lang="fr-FR" sz="2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572809" y="2302490"/>
            <a:ext cx="533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atin typeface="Montserrat" panose="00000500000000000000" pitchFamily="2" charset="0"/>
              </a:rPr>
              <a:t>18-24</a:t>
            </a:r>
            <a:r>
              <a:rPr lang="fr-FR" sz="2800" b="1" dirty="0" smtClean="0">
                <a:latin typeface="Montserrat" panose="00000500000000000000" pitchFamily="2" charset="0"/>
              </a:rPr>
              <a:t> </a:t>
            </a:r>
            <a:r>
              <a:rPr lang="fr-FR" sz="2000" b="1" dirty="0" smtClean="0"/>
              <a:t>ans est l’âge de 71% des inscrits</a:t>
            </a:r>
            <a:endParaRPr lang="fr-FR" sz="2000" b="1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194986"/>
              </p:ext>
            </p:extLst>
          </p:nvPr>
        </p:nvGraphicFramePr>
        <p:xfrm>
          <a:off x="7358743" y="3509558"/>
          <a:ext cx="4283306" cy="3248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Connecteur droit 14"/>
          <p:cNvCxnSpPr/>
          <p:nvPr/>
        </p:nvCxnSpPr>
        <p:spPr>
          <a:xfrm>
            <a:off x="4885509" y="1584960"/>
            <a:ext cx="0" cy="4798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740926" y="5476281"/>
            <a:ext cx="1655762" cy="306387"/>
          </a:xfrm>
          <a:prstGeom prst="rect">
            <a:avLst/>
          </a:prstGeom>
          <a:solidFill>
            <a:srgbClr val="FF99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BE" sz="1400" b="1" dirty="0">
                <a:solidFill>
                  <a:schemeClr val="bg1"/>
                </a:solidFill>
                <a:latin typeface="+mn-lt"/>
              </a:rPr>
              <a:t>51,8% en France </a:t>
            </a:r>
          </a:p>
        </p:txBody>
      </p:sp>
      <p:sp>
        <p:nvSpPr>
          <p:cNvPr id="17" name="ZoneTexte 16"/>
          <p:cNvSpPr txBox="1"/>
          <p:nvPr/>
        </p:nvSpPr>
        <p:spPr bwMode="auto">
          <a:xfrm>
            <a:off x="10640360" y="5011456"/>
            <a:ext cx="576262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BE" sz="105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40%</a:t>
            </a:r>
          </a:p>
        </p:txBody>
      </p:sp>
      <p:sp>
        <p:nvSpPr>
          <p:cNvPr id="18" name="ZoneTexte 17"/>
          <p:cNvSpPr txBox="1"/>
          <p:nvPr/>
        </p:nvSpPr>
        <p:spPr bwMode="auto">
          <a:xfrm>
            <a:off x="9490847" y="5411383"/>
            <a:ext cx="576262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BE" sz="105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16%</a:t>
            </a:r>
          </a:p>
        </p:txBody>
      </p:sp>
      <p:sp>
        <p:nvSpPr>
          <p:cNvPr id="19" name="ZoneTexte 18"/>
          <p:cNvSpPr txBox="1"/>
          <p:nvPr/>
        </p:nvSpPr>
        <p:spPr bwMode="auto">
          <a:xfrm>
            <a:off x="9343442" y="4905093"/>
            <a:ext cx="576262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BE" sz="1050" b="1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12%</a:t>
            </a:r>
            <a:endParaRPr lang="fr-BE" sz="1050" b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 bwMode="auto">
          <a:xfrm>
            <a:off x="10032277" y="5758051"/>
            <a:ext cx="576263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BE" sz="105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18%</a:t>
            </a:r>
          </a:p>
        </p:txBody>
      </p:sp>
      <p:sp>
        <p:nvSpPr>
          <p:cNvPr id="21" name="ZoneTexte 20"/>
          <p:cNvSpPr txBox="1"/>
          <p:nvPr/>
        </p:nvSpPr>
        <p:spPr bwMode="auto">
          <a:xfrm>
            <a:off x="9567682" y="4519113"/>
            <a:ext cx="57467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BE" sz="105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7%</a:t>
            </a:r>
          </a:p>
        </p:txBody>
      </p:sp>
      <p:sp>
        <p:nvSpPr>
          <p:cNvPr id="22" name="ZoneTexte 21"/>
          <p:cNvSpPr txBox="1"/>
          <p:nvPr/>
        </p:nvSpPr>
        <p:spPr bwMode="auto">
          <a:xfrm>
            <a:off x="9825765" y="4345779"/>
            <a:ext cx="57467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BE" sz="1050" b="1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5%</a:t>
            </a:r>
            <a:endParaRPr lang="fr-BE" sz="1050" b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202431" y="4129334"/>
            <a:ext cx="3230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Montserrat" panose="00000500000000000000" pitchFamily="2" charset="0"/>
              </a:rPr>
              <a:t>3 800</a:t>
            </a:r>
            <a:r>
              <a:rPr lang="fr-FR" sz="1200" dirty="0" smtClean="0"/>
              <a:t> </a:t>
            </a:r>
            <a:r>
              <a:rPr lang="fr-FR" sz="1400" b="1" dirty="0" smtClean="0"/>
              <a:t>abonnés</a:t>
            </a:r>
            <a:endParaRPr lang="fr-FR" sz="1400" b="1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55" y="4164285"/>
            <a:ext cx="466001" cy="466001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1205824" y="4617623"/>
            <a:ext cx="3230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Montserrat" panose="00000500000000000000" pitchFamily="2" charset="0"/>
              </a:rPr>
              <a:t>572 </a:t>
            </a:r>
            <a:r>
              <a:rPr lang="fr-FR" sz="1400" b="1" dirty="0" smtClean="0"/>
              <a:t>abonnés</a:t>
            </a:r>
            <a:endParaRPr lang="fr-FR" sz="1400" b="1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53" y="4685410"/>
            <a:ext cx="395647" cy="395647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1188838" y="5076426"/>
            <a:ext cx="3230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Montserrat" panose="00000500000000000000" pitchFamily="2" charset="0"/>
              </a:rPr>
              <a:t>365 </a:t>
            </a:r>
            <a:r>
              <a:rPr lang="fr-FR" sz="1400" b="1" dirty="0" smtClean="0"/>
              <a:t>abonnés</a:t>
            </a:r>
            <a:endParaRPr lang="fr-FR" sz="1400" b="1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53" y="5164542"/>
            <a:ext cx="400328" cy="39517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78681" y="3480857"/>
            <a:ext cx="2970210" cy="487680"/>
          </a:xfrm>
          <a:prstGeom prst="rect">
            <a:avLst/>
          </a:prstGeom>
          <a:solidFill>
            <a:srgbClr val="E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i="1" dirty="0" smtClean="0">
                <a:latin typeface="Montserrat" panose="00000500000000000000" pitchFamily="2" charset="0"/>
                <a:cs typeface="Times New Roman" panose="02020603050405020304" pitchFamily="18" charset="0"/>
              </a:rPr>
              <a:t>Réseaux sociaux</a:t>
            </a:r>
            <a:endParaRPr lang="fr-FR" sz="2400" b="1" i="1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t="29260" r="4616" b="22467"/>
          <a:stretch/>
        </p:blipFill>
        <p:spPr>
          <a:xfrm>
            <a:off x="5572809" y="470778"/>
            <a:ext cx="2412274" cy="766354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5646564" y="3771237"/>
            <a:ext cx="21191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atin typeface="Montserrat" panose="00000500000000000000" pitchFamily="2" charset="0"/>
              </a:rPr>
              <a:t>4 071 </a:t>
            </a:r>
            <a:r>
              <a:rPr lang="fr-FR" sz="2000" b="1" dirty="0" smtClean="0"/>
              <a:t>anciens élèves résident en France</a:t>
            </a:r>
            <a:endParaRPr lang="fr-FR" sz="2000" b="1" dirty="0"/>
          </a:p>
        </p:txBody>
      </p:sp>
      <p:sp>
        <p:nvSpPr>
          <p:cNvPr id="35" name="Rectangle 34"/>
          <p:cNvSpPr/>
          <p:nvPr/>
        </p:nvSpPr>
        <p:spPr>
          <a:xfrm>
            <a:off x="8469485" y="1965255"/>
            <a:ext cx="3435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+ 2 580 en 2019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68" y="161535"/>
            <a:ext cx="1081536" cy="652288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46" y="5643201"/>
            <a:ext cx="415054" cy="415054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1197331" y="5574247"/>
            <a:ext cx="3230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Montserrat" panose="00000500000000000000" pitchFamily="2" charset="0"/>
              </a:rPr>
              <a:t>52 </a:t>
            </a:r>
            <a:r>
              <a:rPr lang="fr-FR" sz="1400" b="1" dirty="0" smtClean="0"/>
              <a:t>abonnés</a:t>
            </a:r>
            <a:endParaRPr lang="fr-FR" sz="140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1188838" y="5966115"/>
            <a:ext cx="312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1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créée en novembre 2019</a:t>
            </a:r>
            <a:endParaRPr lang="fr-FR" sz="1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61852" y="2357614"/>
            <a:ext cx="4067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atin typeface="Montserrat" panose="00000500000000000000" pitchFamily="2" charset="0"/>
              </a:rPr>
              <a:t>41</a:t>
            </a:r>
            <a:r>
              <a:rPr lang="fr-FR" dirty="0" smtClean="0"/>
              <a:t> </a:t>
            </a:r>
            <a:r>
              <a:rPr lang="fr-FR" sz="2000" b="1" dirty="0" smtClean="0"/>
              <a:t>ans âge moyen des adhérents</a:t>
            </a:r>
            <a:endParaRPr lang="fr-FR" sz="20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4</a:t>
            </a:fld>
            <a:r>
              <a:rPr lang="fr-FR" dirty="0" smtClean="0"/>
              <a:t>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680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358743" y="1341120"/>
            <a:ext cx="4615543" cy="34573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8" t="20341" r="38030" b="6892"/>
          <a:stretch/>
        </p:blipFill>
        <p:spPr bwMode="auto">
          <a:xfrm>
            <a:off x="296340" y="1097278"/>
            <a:ext cx="6920753" cy="56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310274"/>
              </p:ext>
            </p:extLst>
          </p:nvPr>
        </p:nvGraphicFramePr>
        <p:xfrm>
          <a:off x="7642042" y="2646229"/>
          <a:ext cx="4018733" cy="15746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0885">
                  <a:extLst>
                    <a:ext uri="{9D8B030D-6E8A-4147-A177-3AD203B41FA5}">
                      <a16:colId xmlns:a16="http://schemas.microsoft.com/office/drawing/2014/main" val="4052944449"/>
                    </a:ext>
                  </a:extLst>
                </a:gridCol>
                <a:gridCol w="1407848">
                  <a:extLst>
                    <a:ext uri="{9D8B030D-6E8A-4147-A177-3AD203B41FA5}">
                      <a16:colId xmlns:a16="http://schemas.microsoft.com/office/drawing/2014/main" val="3276266872"/>
                    </a:ext>
                  </a:extLst>
                </a:gridCol>
              </a:tblGrid>
              <a:tr h="262447">
                <a:tc>
                  <a:txBody>
                    <a:bodyPr/>
                    <a:lstStyle/>
                    <a:p>
                      <a:r>
                        <a:rPr lang="fr-BE" sz="11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Anciens élèves</a:t>
                      </a:r>
                    </a:p>
                  </a:txBody>
                  <a:tcPr marL="68963" marR="68963" marT="34476" marB="344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7741 </a:t>
                      </a:r>
                      <a:endParaRPr lang="fr-BE" sz="1100" b="1" kern="12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963" marR="68963" marT="34476" marB="34476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70103"/>
                  </a:ext>
                </a:extLst>
              </a:tr>
              <a:tr h="262447">
                <a:tc>
                  <a:txBody>
                    <a:bodyPr/>
                    <a:lstStyle/>
                    <a:p>
                      <a:r>
                        <a:rPr lang="fr-BE" sz="9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BEM</a:t>
                      </a:r>
                      <a:endParaRPr lang="fr-BE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963" marR="68963" marT="34476" marB="34476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900" b="1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222</a:t>
                      </a:r>
                      <a:endParaRPr lang="fr-BE" sz="900" b="1" kern="12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963" marR="68963" marT="34476" marB="34476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392777"/>
                  </a:ext>
                </a:extLst>
              </a:tr>
              <a:tr h="2624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900" b="1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Membres d’une association locale </a:t>
                      </a:r>
                      <a:endParaRPr lang="fr-BE" sz="9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963" marR="68963" marT="34476" marB="3447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900" b="1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  <a:endParaRPr lang="fr-BE" sz="9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963" marR="68963" marT="34476" marB="34476"/>
                </a:tc>
                <a:extLst>
                  <a:ext uri="{0D108BD9-81ED-4DB2-BD59-A6C34878D82A}">
                    <a16:rowId xmlns:a16="http://schemas.microsoft.com/office/drawing/2014/main" val="1900103370"/>
                  </a:ext>
                </a:extLst>
              </a:tr>
              <a:tr h="2624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900" b="1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Membres Union-ALFM </a:t>
                      </a:r>
                      <a:endParaRPr lang="fr-BE" sz="9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963" marR="68963" marT="34476" marB="3447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900" b="1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  <a:endParaRPr lang="fr-BE" sz="900" b="1" kern="12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963" marR="68963" marT="34476" marB="34476"/>
                </a:tc>
                <a:extLst>
                  <a:ext uri="{0D108BD9-81ED-4DB2-BD59-A6C34878D82A}">
                    <a16:rowId xmlns:a16="http://schemas.microsoft.com/office/drawing/2014/main" val="1498028863"/>
                  </a:ext>
                </a:extLst>
              </a:tr>
              <a:tr h="262447">
                <a:tc>
                  <a:txBody>
                    <a:bodyPr/>
                    <a:lstStyle/>
                    <a:p>
                      <a:r>
                        <a:rPr lang="fr-BE" sz="900" b="1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Membres CA Union-ALFM</a:t>
                      </a:r>
                      <a:endParaRPr lang="fr-BE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963" marR="68963" marT="34476" marB="3447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900" b="1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 </a:t>
                      </a:r>
                      <a:endParaRPr lang="fr-BE" sz="900" b="1" kern="12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963" marR="68963" marT="34476" marB="34476"/>
                </a:tc>
                <a:extLst>
                  <a:ext uri="{0D108BD9-81ED-4DB2-BD59-A6C34878D82A}">
                    <a16:rowId xmlns:a16="http://schemas.microsoft.com/office/drawing/2014/main" val="2010859362"/>
                  </a:ext>
                </a:extLst>
              </a:tr>
              <a:tr h="262447">
                <a:tc>
                  <a:txBody>
                    <a:bodyPr/>
                    <a:lstStyle/>
                    <a:p>
                      <a:r>
                        <a:rPr lang="fr-BE" sz="900" b="1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Personnels AEFE </a:t>
                      </a:r>
                      <a:endParaRPr lang="fr-BE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963" marR="68963" marT="34476" marB="3447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900" b="1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 </a:t>
                      </a:r>
                      <a:endParaRPr lang="fr-BE" sz="900" b="1" kern="12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963" marR="68963" marT="34476" marB="34476"/>
                </a:tc>
                <a:extLst>
                  <a:ext uri="{0D108BD9-81ED-4DB2-BD59-A6C34878D82A}">
                    <a16:rowId xmlns:a16="http://schemas.microsoft.com/office/drawing/2014/main" val="2780294201"/>
                  </a:ext>
                </a:extLst>
              </a:tr>
            </a:tbl>
          </a:graphicData>
        </a:graphic>
      </p:graphicFrame>
      <p:sp>
        <p:nvSpPr>
          <p:cNvPr id="6" name="ZoneTexte 8"/>
          <p:cNvSpPr txBox="1">
            <a:spLocks noChangeArrowheads="1"/>
          </p:cNvSpPr>
          <p:nvPr/>
        </p:nvSpPr>
        <p:spPr bwMode="auto">
          <a:xfrm>
            <a:off x="7642042" y="1752467"/>
            <a:ext cx="3639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BE" alt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Typologie des profils (cercles)*</a:t>
            </a:r>
          </a:p>
        </p:txBody>
      </p:sp>
      <p:sp>
        <p:nvSpPr>
          <p:cNvPr id="7" name="ZoneTexte 2"/>
          <p:cNvSpPr txBox="1">
            <a:spLocks noChangeArrowheads="1"/>
          </p:cNvSpPr>
          <p:nvPr/>
        </p:nvSpPr>
        <p:spPr bwMode="auto">
          <a:xfrm>
            <a:off x="7627755" y="2060442"/>
            <a:ext cx="3476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BE" altLang="fr-FR" sz="1200">
                <a:latin typeface="Calibri" panose="020F0502020204030204" pitchFamily="34" charset="0"/>
                <a:cs typeface="Calibri" panose="020F0502020204030204" pitchFamily="34" charset="0"/>
              </a:rPr>
              <a:t>* Correspond à la déclaration faite au moment de l’inscription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68" y="161535"/>
            <a:ext cx="1081536" cy="6522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1852" y="618307"/>
            <a:ext cx="2542903" cy="4876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latin typeface="Montserrat" panose="00000500000000000000" pitchFamily="2" charset="0"/>
                <a:cs typeface="Times New Roman" panose="02020603050405020304" pitchFamily="18" charset="0"/>
              </a:rPr>
              <a:t>EN CHIFFRES :</a:t>
            </a:r>
            <a:endParaRPr lang="fr-FR" sz="2400" b="1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t="29260" r="4616" b="22467"/>
          <a:stretch/>
        </p:blipFill>
        <p:spPr>
          <a:xfrm>
            <a:off x="3570267" y="474616"/>
            <a:ext cx="2412274" cy="76635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5</a:t>
            </a:fld>
            <a:r>
              <a:rPr lang="fr-FR" dirty="0" smtClean="0"/>
              <a:t>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980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Nos partenaires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3646"/>
            <a:ext cx="1348931" cy="14704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44740" y="2632802"/>
            <a:ext cx="6054529" cy="7617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fr-FR" sz="1400" b="1" cap="all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2 - </a:t>
            </a:r>
            <a:r>
              <a:rPr lang="fr-FR" sz="1400" b="1" cap="all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Convention de partenariat </a:t>
            </a: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entre l’AEFE et l’UNION-ALFM                   sur la plateforme dédiée aux anciens élèves </a:t>
            </a:r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signée en octobre 2019</a:t>
            </a:r>
            <a:endParaRPr lang="fr-FR" sz="14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endParaRPr lang="fr-FR" sz="1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68" y="161535"/>
            <a:ext cx="1081536" cy="652288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185856" y="4480209"/>
            <a:ext cx="1567543" cy="1131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310644" y="5651740"/>
            <a:ext cx="3317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&gt;&gt; Organisés </a:t>
            </a:r>
            <a:r>
              <a:rPr lang="fr-FR" sz="16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 </a:t>
            </a:r>
            <a:r>
              <a:rPr lang="fr-FR" sz="16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fr-FR" sz="16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16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l’AEFE </a:t>
            </a:r>
            <a:r>
              <a:rPr lang="fr-FR" sz="16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avec l’Union-ALFM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2461904" y="4845729"/>
            <a:ext cx="1059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FOMA</a:t>
            </a:r>
            <a:r>
              <a:rPr lang="fr-FR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253449" y="1842271"/>
            <a:ext cx="6045820" cy="784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fr-FR" sz="1400" b="1" cap="all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1 - </a:t>
            </a:r>
            <a:r>
              <a:rPr lang="fr-FR" sz="1400" b="1" cap="all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Convention de partenariat </a:t>
            </a: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entre l’AEFE et l’UNION-ALFM                   </a:t>
            </a:r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signée le 9 juillet 2010 et dotée d’une subvention</a:t>
            </a:r>
            <a:endParaRPr lang="fr-FR" sz="14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endParaRPr lang="fr-FR" sz="1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14928" y="5679044"/>
            <a:ext cx="2723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&gt;&gt; Recrutement </a:t>
            </a:r>
            <a:r>
              <a:rPr lang="fr-FR" sz="16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d’un emploi à temps-plein par l’Union-ALFM </a:t>
            </a:r>
            <a:endParaRPr lang="fr-FR" sz="1600" dirty="0"/>
          </a:p>
        </p:txBody>
      </p:sp>
      <p:sp>
        <p:nvSpPr>
          <p:cNvPr id="14" name="Ellipse 13"/>
          <p:cNvSpPr/>
          <p:nvPr/>
        </p:nvSpPr>
        <p:spPr>
          <a:xfrm>
            <a:off x="4951730" y="4480208"/>
            <a:ext cx="1567543" cy="1131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048592" y="4676451"/>
            <a:ext cx="13738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ransfert </a:t>
            </a: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gestion de la plateforme</a:t>
            </a:r>
          </a:p>
        </p:txBody>
      </p:sp>
      <p:sp>
        <p:nvSpPr>
          <p:cNvPr id="16" name="Ellipse 15"/>
          <p:cNvSpPr/>
          <p:nvPr/>
        </p:nvSpPr>
        <p:spPr>
          <a:xfrm>
            <a:off x="7995376" y="4480207"/>
            <a:ext cx="1567543" cy="1131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92238" y="4676450"/>
            <a:ext cx="13738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Autonomie</a:t>
            </a:r>
          </a:p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Économique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 2023</a:t>
            </a:r>
            <a:endParaRPr lang="fr-FR" sz="14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6836229" y="4883687"/>
            <a:ext cx="881375" cy="325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388" y="1267348"/>
            <a:ext cx="2539682" cy="2539682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6</a:t>
            </a:fld>
            <a:r>
              <a:rPr lang="fr-FR" dirty="0" smtClean="0"/>
              <a:t>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0155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116183" y="1550126"/>
            <a:ext cx="7707086" cy="499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087461" y="3165504"/>
            <a:ext cx="5838825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fr-FR" sz="1300" i="1" dirty="0">
                <a:latin typeface="+mn-lt"/>
              </a:rPr>
              <a:t>« L’AEFE et l’UNION-ALFM </a:t>
            </a:r>
            <a:r>
              <a:rPr lang="fr-FR" sz="1300" i="1" dirty="0">
                <a:latin typeface="+mn-lt"/>
                <a:ea typeface="Times New Roman" panose="02020603050405020304" pitchFamily="18" charset="0"/>
              </a:rPr>
              <a:t>souhaitent </a:t>
            </a:r>
            <a:r>
              <a:rPr lang="fr-FR" sz="1300" i="1" u="sng" dirty="0">
                <a:latin typeface="Arial" panose="020B0604020202020204" pitchFamily="34" charset="0"/>
                <a:ea typeface="Times New Roman" panose="02020603050405020304" pitchFamily="18" charset="0"/>
              </a:rPr>
              <a:t>travailler ensemble</a:t>
            </a:r>
            <a:r>
              <a:rPr lang="fr-FR" sz="1300" i="1" dirty="0">
                <a:latin typeface="Arial" panose="020B0604020202020204" pitchFamily="34" charset="0"/>
                <a:ea typeface="Times New Roman" panose="02020603050405020304" pitchFamily="18" charset="0"/>
              </a:rPr>
              <a:t> à la réussite de la plateforme dédiée aux anciens élèves. Cela implique la </a:t>
            </a:r>
            <a:r>
              <a:rPr lang="fr-FR" sz="1300" b="1" i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conception et le paramétrage</a:t>
            </a:r>
            <a:r>
              <a:rPr lang="fr-FR" sz="13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300" i="1" dirty="0">
                <a:latin typeface="Arial" panose="020B0604020202020204" pitchFamily="34" charset="0"/>
                <a:ea typeface="Times New Roman" panose="02020603050405020304" pitchFamily="18" charset="0"/>
              </a:rPr>
              <a:t>de la plateforme en amont et la </a:t>
            </a:r>
            <a:r>
              <a:rPr lang="fr-FR" sz="1300" b="1" i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promotion, l’animation et l’administration </a:t>
            </a:r>
            <a:r>
              <a:rPr lang="fr-FR" sz="1300" i="1" dirty="0">
                <a:latin typeface="Arial" panose="020B0604020202020204" pitchFamily="34" charset="0"/>
                <a:ea typeface="Times New Roman" panose="02020603050405020304" pitchFamily="18" charset="0"/>
              </a:rPr>
              <a:t>de celle-ci une fois sa mise en service effective »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68" y="161535"/>
            <a:ext cx="1081536" cy="652288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Nos partenaires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024187" y="1894279"/>
            <a:ext cx="5965371" cy="106763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defRPr/>
            </a:pPr>
            <a:r>
              <a:rPr lang="fr-FR" b="1" dirty="0"/>
              <a:t>TRANFERT de propriété et de gestion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de </a:t>
            </a:r>
            <a:r>
              <a:rPr lang="fr-FR" b="1" dirty="0"/>
              <a:t>la plateforme </a:t>
            </a:r>
            <a:r>
              <a:rPr lang="fr-FR" b="1" dirty="0" smtClean="0"/>
              <a:t>à </a:t>
            </a:r>
            <a:r>
              <a:rPr lang="fr-FR" b="1" dirty="0"/>
              <a:t>l’UNION-ALFM                  </a:t>
            </a:r>
            <a:br>
              <a:rPr lang="fr-FR" b="1" dirty="0"/>
            </a:br>
            <a:r>
              <a:rPr lang="fr-FR" sz="2000" u="sng" dirty="0">
                <a:solidFill>
                  <a:srgbClr val="FF0000"/>
                </a:solidFill>
              </a:rPr>
              <a:t>à compter du 1</a:t>
            </a:r>
            <a:r>
              <a:rPr lang="fr-FR" sz="2000" u="sng" baseline="30000" dirty="0">
                <a:solidFill>
                  <a:srgbClr val="FF0000"/>
                </a:solidFill>
              </a:rPr>
              <a:t>er</a:t>
            </a:r>
            <a:r>
              <a:rPr lang="fr-FR" sz="2000" u="sng" dirty="0">
                <a:solidFill>
                  <a:srgbClr val="FF0000"/>
                </a:solidFill>
              </a:rPr>
              <a:t> septembre 2020 </a:t>
            </a:r>
            <a:endParaRPr lang="fr-FR" sz="2000" i="1" u="sng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11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04"/>
          <a:stretch>
            <a:fillRect/>
          </a:stretch>
        </p:blipFill>
        <p:spPr bwMode="auto">
          <a:xfrm>
            <a:off x="5216934" y="5184412"/>
            <a:ext cx="14382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909" y="5184412"/>
            <a:ext cx="1152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3"/>
          <a:stretch>
            <a:fillRect/>
          </a:stretch>
        </p:blipFill>
        <p:spPr bwMode="auto">
          <a:xfrm>
            <a:off x="3219859" y="5196069"/>
            <a:ext cx="968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avec flèche 2"/>
          <p:cNvCxnSpPr>
            <a:cxnSpLocks noChangeShapeType="1"/>
          </p:cNvCxnSpPr>
          <p:nvPr/>
        </p:nvCxnSpPr>
        <p:spPr bwMode="auto">
          <a:xfrm>
            <a:off x="4661309" y="5841637"/>
            <a:ext cx="280670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ZoneTexte 15"/>
          <p:cNvSpPr txBox="1"/>
          <p:nvPr/>
        </p:nvSpPr>
        <p:spPr>
          <a:xfrm>
            <a:off x="3024187" y="5876562"/>
            <a:ext cx="1430338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BE" sz="1100" b="1" dirty="0">
                <a:latin typeface="+mn-lt"/>
              </a:rPr>
              <a:t>Chargée de mission ALFM </a:t>
            </a:r>
            <a:r>
              <a:rPr lang="fr-BE" sz="1050" dirty="0" smtClean="0">
                <a:latin typeface="+mn-lt"/>
              </a:rPr>
              <a:t>(</a:t>
            </a:r>
            <a:r>
              <a:rPr lang="fr-BE" sz="1050" dirty="0">
                <a:latin typeface="+mn-lt"/>
              </a:rPr>
              <a:t>mi-temps</a:t>
            </a:r>
            <a:r>
              <a:rPr lang="fr-BE" sz="1050" dirty="0" smtClean="0">
                <a:latin typeface="+mn-lt"/>
              </a:rPr>
              <a:t>)</a:t>
            </a:r>
            <a:endParaRPr lang="fr-BE" sz="1100" dirty="0">
              <a:latin typeface="+mn-lt"/>
            </a:endParaRPr>
          </a:p>
          <a:p>
            <a:pPr algn="ctr">
              <a:defRPr/>
            </a:pPr>
            <a:r>
              <a:rPr lang="fr-BE" sz="1100" dirty="0">
                <a:latin typeface="+mn-lt"/>
              </a:rPr>
              <a:t>Nora </a:t>
            </a:r>
            <a:r>
              <a:rPr lang="fr-BE" sz="1100" dirty="0" err="1">
                <a:latin typeface="+mn-lt"/>
              </a:rPr>
              <a:t>Chatti</a:t>
            </a:r>
            <a:r>
              <a:rPr lang="fr-BE" sz="1100" dirty="0">
                <a:latin typeface="+mn-lt"/>
              </a:rPr>
              <a:t>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419589" y="5902617"/>
            <a:ext cx="1681163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100" b="1" dirty="0">
                <a:latin typeface="+mn-lt"/>
              </a:rPr>
              <a:t>Chargée de coordination de </a:t>
            </a:r>
            <a:r>
              <a:rPr lang="fr-FR" sz="1100" b="1" dirty="0" smtClean="0">
                <a:latin typeface="+mn-lt"/>
              </a:rPr>
              <a:t>projets</a:t>
            </a:r>
            <a:endParaRPr lang="fr-BE" sz="1100" dirty="0">
              <a:latin typeface="+mn-lt"/>
            </a:endParaRPr>
          </a:p>
          <a:p>
            <a:pPr algn="ctr">
              <a:defRPr/>
            </a:pPr>
            <a:r>
              <a:rPr lang="fr-BE" sz="1100" dirty="0">
                <a:latin typeface="+mn-lt"/>
              </a:rPr>
              <a:t>Marine Durand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7</a:t>
            </a:fld>
            <a:r>
              <a:rPr lang="fr-FR" dirty="0" smtClean="0"/>
              <a:t>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435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9639" y="1497874"/>
            <a:ext cx="3744912" cy="44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68" y="161535"/>
            <a:ext cx="1081536" cy="652288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Nos partenaires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870450" y="2032816"/>
            <a:ext cx="4319588" cy="423192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UNION-ALFM  </a:t>
            </a:r>
          </a:p>
          <a:p>
            <a:pPr marL="171450" indent="-171450">
              <a:spcBef>
                <a:spcPts val="900"/>
              </a:spcBef>
              <a:buFont typeface="Verdana" panose="020B0604030504040204" pitchFamily="34" charset="0"/>
              <a:buChar char="-"/>
              <a:defRPr/>
            </a:pPr>
            <a:r>
              <a:rPr lang="fr-FR" sz="1300" dirty="0">
                <a:latin typeface="+mj-lt"/>
              </a:rPr>
              <a:t>anime en partie la plateforme (droits d’administrateurs attribués par l’AEFE).</a:t>
            </a:r>
          </a:p>
          <a:p>
            <a:pPr marL="171450" indent="-171450">
              <a:spcBef>
                <a:spcPts val="900"/>
              </a:spcBef>
              <a:buFont typeface="Verdana" panose="020B0604030504040204" pitchFamily="34" charset="0"/>
              <a:buChar char="-"/>
              <a:defRPr/>
            </a:pPr>
            <a:r>
              <a:rPr lang="fr-FR" sz="1300" dirty="0">
                <a:latin typeface="+mj-lt"/>
              </a:rPr>
              <a:t>alimente régulièrement la plateforme et gère le contenu éditorial de la plateforme en conformité avec la politique éditoriale de l’Agence</a:t>
            </a:r>
          </a:p>
          <a:p>
            <a:pPr marL="171450" indent="-171450">
              <a:spcBef>
                <a:spcPts val="900"/>
              </a:spcBef>
              <a:buFont typeface="Verdana" panose="020B0604030504040204" pitchFamily="34" charset="0"/>
              <a:buChar char="-"/>
              <a:defRPr/>
            </a:pPr>
            <a:r>
              <a:rPr lang="fr-FR" sz="1300" dirty="0">
                <a:latin typeface="+mj-lt"/>
              </a:rPr>
              <a:t>garantit la confidentialité des données à caractère personnel</a:t>
            </a:r>
          </a:p>
          <a:p>
            <a:pPr marL="171450" indent="-171450">
              <a:spcBef>
                <a:spcPts val="900"/>
              </a:spcBef>
              <a:buFont typeface="Verdana" panose="020B0604030504040204" pitchFamily="34" charset="0"/>
              <a:buChar char="-"/>
              <a:defRPr/>
            </a:pPr>
            <a:r>
              <a:rPr lang="fr-FR" sz="1300" dirty="0">
                <a:latin typeface="+mj-lt"/>
              </a:rPr>
              <a:t>s’engage à promouvoir la plateforme lors des rencontres et événements qu’elle organise </a:t>
            </a:r>
            <a:endParaRPr lang="fr-BE" sz="1300" dirty="0">
              <a:latin typeface="+mj-lt"/>
            </a:endParaRPr>
          </a:p>
          <a:p>
            <a:pPr marL="171450" indent="-171450">
              <a:spcBef>
                <a:spcPts val="900"/>
              </a:spcBef>
              <a:buFont typeface="Verdana" panose="020B0604030504040204" pitchFamily="34" charset="0"/>
              <a:buChar char="-"/>
              <a:defRPr/>
            </a:pPr>
            <a:r>
              <a:rPr lang="fr-FR" sz="1300" dirty="0">
                <a:latin typeface="+mj-lt"/>
              </a:rPr>
              <a:t>encourage toutes les associations locales d’anciens à créer des groupes, à utiliser la plateforme comme un moyen d’organisation, de communication et de promotion de leur réseau local, </a:t>
            </a:r>
          </a:p>
          <a:p>
            <a:pPr marL="171450" indent="-171450">
              <a:spcBef>
                <a:spcPts val="900"/>
              </a:spcBef>
              <a:spcAft>
                <a:spcPts val="600"/>
              </a:spcAft>
              <a:buFont typeface="Verdana" panose="020B0604030504040204" pitchFamily="34" charset="0"/>
              <a:buChar char="-"/>
              <a:defRPr/>
            </a:pPr>
            <a:r>
              <a:rPr lang="fr-FR" sz="1300" dirty="0">
                <a:latin typeface="+mj-lt"/>
              </a:rPr>
              <a:t>lie des partenariats avec des entreprises afin que ces dernières alimentent la plateforme avec des offres de stages et d’emplois.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09638" y="2043929"/>
            <a:ext cx="3744912" cy="41549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BE" b="1" dirty="0">
                <a:solidFill>
                  <a:srgbClr val="FF0000"/>
                </a:solidFill>
                <a:latin typeface="Montserrat" panose="00000500000000000000" pitchFamily="2" charset="0"/>
              </a:rPr>
              <a:t>AEFE </a:t>
            </a:r>
            <a:endParaRPr lang="fr-BE" b="1" dirty="0" smtClean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>
              <a:defRPr/>
            </a:pPr>
            <a:endParaRPr lang="fr-BE" sz="1300" b="1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fr-BE" sz="1300" b="1" dirty="0" smtClean="0">
                <a:latin typeface="Montserrat" panose="00000500000000000000" pitchFamily="2" charset="0"/>
              </a:rPr>
              <a:t>-</a:t>
            </a:r>
            <a:r>
              <a:rPr lang="fr-BE" sz="1300" b="1" dirty="0" smtClean="0">
                <a:solidFill>
                  <a:srgbClr val="FF0000"/>
                </a:solidFill>
                <a:latin typeface="Montserrat" panose="00000500000000000000" pitchFamily="2" charset="0"/>
              </a:rPr>
              <a:t> </a:t>
            </a:r>
            <a:r>
              <a:rPr lang="fr-FR" sz="1300" dirty="0" smtClean="0">
                <a:latin typeface="+mj-lt"/>
              </a:rPr>
              <a:t>finance </a:t>
            </a:r>
            <a:r>
              <a:rPr lang="fr-FR" sz="1300" dirty="0">
                <a:latin typeface="+mj-lt"/>
              </a:rPr>
              <a:t>la réalisation de la plateforme et gère les relations avec le prestataire.</a:t>
            </a:r>
          </a:p>
          <a:p>
            <a:pPr marL="171450" indent="-171450">
              <a:spcBef>
                <a:spcPts val="1800"/>
              </a:spcBef>
              <a:buFont typeface="Verdana" panose="020B0604030504040204" pitchFamily="34" charset="0"/>
              <a:buChar char="-"/>
              <a:defRPr/>
            </a:pPr>
            <a:r>
              <a:rPr lang="fr-FR" sz="1300" dirty="0">
                <a:latin typeface="+mj-lt"/>
              </a:rPr>
              <a:t>contribue financièrement au transfert progressif de la gestion de la plateforme pour couvrir le recrutement par l’UNION-ALFM d’un emploi à temps plein, charges comprises </a:t>
            </a:r>
          </a:p>
          <a:p>
            <a:pPr marL="171450" indent="-171450">
              <a:spcBef>
                <a:spcPts val="1800"/>
              </a:spcBef>
              <a:buFont typeface="Verdana" panose="020B0604030504040204" pitchFamily="34" charset="0"/>
              <a:buChar char="-"/>
              <a:defRPr/>
            </a:pPr>
            <a:r>
              <a:rPr lang="fr-FR" sz="1300" dirty="0">
                <a:latin typeface="+mj-lt"/>
              </a:rPr>
              <a:t>est responsable de la politique éditoriale et de la validation des inscriptions et désinscriptions sur la plateforme.</a:t>
            </a:r>
          </a:p>
          <a:p>
            <a:pPr marL="171450" indent="-171450">
              <a:spcBef>
                <a:spcPts val="1800"/>
              </a:spcBef>
              <a:buFont typeface="Verdana" panose="020B0604030504040204" pitchFamily="34" charset="0"/>
              <a:buChar char="-"/>
              <a:defRPr/>
            </a:pPr>
            <a:r>
              <a:rPr lang="fr-FR" sz="1300" dirty="0">
                <a:latin typeface="+mj-lt"/>
              </a:rPr>
              <a:t>est propriétaire des données à caractère personnel.</a:t>
            </a:r>
          </a:p>
          <a:p>
            <a:pPr marL="171450" indent="-171450">
              <a:spcBef>
                <a:spcPts val="1800"/>
              </a:spcBef>
              <a:buFont typeface="Verdana" panose="020B0604030504040204" pitchFamily="34" charset="0"/>
              <a:buChar char="-"/>
              <a:defRPr/>
            </a:pPr>
            <a:r>
              <a:rPr lang="fr-FR" sz="1300" dirty="0">
                <a:latin typeface="+mj-lt"/>
              </a:rPr>
              <a:t>s’engage à promouvoir la plateforme</a:t>
            </a:r>
          </a:p>
          <a:p>
            <a:pPr>
              <a:spcBef>
                <a:spcPts val="600"/>
              </a:spcBef>
              <a:defRPr/>
            </a:pPr>
            <a:endParaRPr lang="fr-FR" sz="12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564504"/>
            <a:ext cx="4572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BE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ENGAGEMENTS DES PARTIES (résumé)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9" b="11057"/>
          <a:stretch/>
        </p:blipFill>
        <p:spPr>
          <a:xfrm>
            <a:off x="9450411" y="161535"/>
            <a:ext cx="1295966" cy="984068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8</a:t>
            </a:fld>
            <a:r>
              <a:rPr lang="fr-FR" dirty="0" smtClean="0"/>
              <a:t>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7209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22984"/>
            <a:ext cx="1348931" cy="14704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79574" y="2286409"/>
            <a:ext cx="6228699" cy="6987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fr-FR" sz="1400" b="1" cap="all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1 - </a:t>
            </a:r>
            <a:r>
              <a:rPr lang="fr-FR" sz="1400" b="1" cap="all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Convention de partenariat </a:t>
            </a: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entre </a:t>
            </a:r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TV5MONDE </a:t>
            </a: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et l’UNION-ALFM </a:t>
            </a:r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signée le 28 juin 2019 pour 3 ans et dotée d’une subvention</a:t>
            </a:r>
            <a:endParaRPr lang="fr-FR" sz="1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18" y="1385900"/>
            <a:ext cx="2539682" cy="2539682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279574" y="4131866"/>
            <a:ext cx="1567543" cy="113115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84915" y="5533271"/>
            <a:ext cx="78180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&gt;&gt; Organisation d’événements autour de la Francophonie en partenariat avec TV5MONDE</a:t>
            </a:r>
            <a:endParaRPr lang="fr-FR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2436827" y="4402120"/>
            <a:ext cx="1253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15 000€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en 2019</a:t>
            </a:r>
            <a:endParaRPr lang="fr-FR" sz="1400" dirty="0"/>
          </a:p>
        </p:txBody>
      </p:sp>
      <p:sp>
        <p:nvSpPr>
          <p:cNvPr id="11" name="Ellipse 10"/>
          <p:cNvSpPr/>
          <p:nvPr/>
        </p:nvSpPr>
        <p:spPr>
          <a:xfrm>
            <a:off x="4905212" y="4172246"/>
            <a:ext cx="1567543" cy="11311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074872" y="4442500"/>
            <a:ext cx="1228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17 </a:t>
            </a:r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5</a:t>
            </a:r>
            <a:r>
              <a:rPr lang="fr-FR" sz="2000" b="1" dirty="0" smtClean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00€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en 2020</a:t>
            </a:r>
            <a:endParaRPr lang="fr-FR" sz="1400" dirty="0"/>
          </a:p>
        </p:txBody>
      </p:sp>
      <p:sp>
        <p:nvSpPr>
          <p:cNvPr id="13" name="Ellipse 12"/>
          <p:cNvSpPr/>
          <p:nvPr/>
        </p:nvSpPr>
        <p:spPr>
          <a:xfrm>
            <a:off x="7504221" y="4131866"/>
            <a:ext cx="1567543" cy="113115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629800" y="4406411"/>
            <a:ext cx="1316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20 000€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en 2021</a:t>
            </a:r>
            <a:endParaRPr lang="fr-FR" sz="1400" dirty="0"/>
          </a:p>
        </p:txBody>
      </p:sp>
      <p:sp>
        <p:nvSpPr>
          <p:cNvPr id="15" name="Flèche droite 14"/>
          <p:cNvSpPr/>
          <p:nvPr/>
        </p:nvSpPr>
        <p:spPr>
          <a:xfrm>
            <a:off x="4040777" y="4641669"/>
            <a:ext cx="681551" cy="2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6663237" y="4594656"/>
            <a:ext cx="681551" cy="2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Nos partenaires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68" y="161535"/>
            <a:ext cx="1081536" cy="652288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AC11-61BF-4700-91B1-079A02B0508D}" type="slidenum">
              <a:rPr lang="fr-FR" smtClean="0"/>
              <a:t>9</a:t>
            </a:fld>
            <a:r>
              <a:rPr lang="fr-FR" dirty="0" smtClean="0"/>
              <a:t>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26854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962</Words>
  <Application>Microsoft Office PowerPoint</Application>
  <PresentationFormat>Grand écran</PresentationFormat>
  <Paragraphs>210</Paragraphs>
  <Slides>22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3" baseType="lpstr">
      <vt:lpstr>Adobe Caslon Pro Bold</vt:lpstr>
      <vt:lpstr>Arial</vt:lpstr>
      <vt:lpstr>Calibri</vt:lpstr>
      <vt:lpstr>Calibri Light</vt:lpstr>
      <vt:lpstr>Montserrat</vt:lpstr>
      <vt:lpstr>Roboto</vt:lpstr>
      <vt:lpstr>Times New Roman</vt:lpstr>
      <vt:lpstr>Verdana</vt:lpstr>
      <vt:lpstr>Wingdings</vt:lpstr>
      <vt:lpstr>Thème Office</vt:lpstr>
      <vt:lpstr>Graphique</vt:lpstr>
      <vt:lpstr>Union-ALFM 2019</vt:lpstr>
      <vt:lpstr>Présentation PowerPoint</vt:lpstr>
      <vt:lpstr>Présentation PowerPoint</vt:lpstr>
      <vt:lpstr>Présentation PowerPoint</vt:lpstr>
      <vt:lpstr>Présentation PowerPoint</vt:lpstr>
      <vt:lpstr>Nos partenaires</vt:lpstr>
      <vt:lpstr>Nos partenaires</vt:lpstr>
      <vt:lpstr>Nos partenaires</vt:lpstr>
      <vt:lpstr>Nos partenaires</vt:lpstr>
      <vt:lpstr>Pistes de partenariats 2020</vt:lpstr>
      <vt:lpstr>Relations avec les associations locales</vt:lpstr>
      <vt:lpstr>ACTIVITÉS 2018-2019</vt:lpstr>
      <vt:lpstr>ACTIVITÉS 2018-2019</vt:lpstr>
      <vt:lpstr>LE FORUM PROFESSIONNEL</vt:lpstr>
      <vt:lpstr>LE FORUM PROFESSIONNEL</vt:lpstr>
      <vt:lpstr>LE FORUM PROFESSIONNEL</vt:lpstr>
      <vt:lpstr>La plateforme alfm.fr</vt:lpstr>
      <vt:lpstr>Objectifs 2020</vt:lpstr>
      <vt:lpstr>Rapport financier 2018 - 2019</vt:lpstr>
      <vt:lpstr>Rapport financier 2018 - 2019</vt:lpstr>
      <vt:lpstr>Rapport financier 2018 - 2019</vt:lpstr>
      <vt:lpstr>Rapport financier 2018 - 2019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Union-ALFM 2019</dc:title>
  <dc:creator>Marine</dc:creator>
  <cp:lastModifiedBy>Marine</cp:lastModifiedBy>
  <cp:revision>44</cp:revision>
  <dcterms:created xsi:type="dcterms:W3CDTF">2020-01-09T09:20:41Z</dcterms:created>
  <dcterms:modified xsi:type="dcterms:W3CDTF">2020-01-10T17:07:06Z</dcterms:modified>
</cp:coreProperties>
</file>