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91" r:id="rId2"/>
  </p:sldMasterIdLst>
  <p:notesMasterIdLst>
    <p:notesMasterId r:id="rId8"/>
  </p:notesMasterIdLst>
  <p:handoutMasterIdLst>
    <p:handoutMasterId r:id="rId9"/>
  </p:handoutMasterIdLst>
  <p:sldIdLst>
    <p:sldId id="442" r:id="rId3"/>
    <p:sldId id="440" r:id="rId4"/>
    <p:sldId id="450" r:id="rId5"/>
    <p:sldId id="446" r:id="rId6"/>
    <p:sldId id="451" r:id="rId7"/>
  </p:sldIdLst>
  <p:sldSz cx="9144000" cy="5143500" type="screen16x9"/>
  <p:notesSz cx="6858000" cy="9144000"/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UYER Eva SCE/OGSB" initials="LES" lastIdx="1" clrIdx="0">
    <p:extLst>
      <p:ext uri="{19B8F6BF-5375-455C-9EA6-DF929625EA0E}">
        <p15:presenceInfo xmlns:p15="http://schemas.microsoft.com/office/powerpoint/2012/main" userId="S-1-5-21-854245398-789336058-682003330-21060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FF660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545" autoAdjust="0"/>
  </p:normalViewPr>
  <p:slideViewPr>
    <p:cSldViewPr>
      <p:cViewPr>
        <p:scale>
          <a:sx n="95" d="100"/>
          <a:sy n="95" d="100"/>
        </p:scale>
        <p:origin x="520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1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586C-5CBF-404F-925F-A21A12C3C579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C7EA-5C6B-4C66-9142-9F48B5322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98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9991-D782-4771-9AB9-9E55124C1158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A422-F967-47BA-809F-4868B2309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1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8B421-C528-E04C-BC76-70C57351B0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9080" y="9378825"/>
            <a:ext cx="2914015" cy="493712"/>
          </a:xfrm>
          <a:prstGeom prst="rect">
            <a:avLst/>
          </a:prstGeom>
        </p:spPr>
        <p:txBody>
          <a:bodyPr/>
          <a:lstStyle/>
          <a:p>
            <a:fld id="{05EBE5DB-D8AC-48C6-B76B-52C0262F4055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6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A422-F967-47BA-809F-4868B23098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3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9A422-F967-47BA-809F-4868B23098EE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8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CRD3256\AppData\Local\Microsoft\Windows\Temporary Internet Files\Content.IE5\72VWX4Q4\U300871_mediu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b="5223"/>
          <a:stretch/>
        </p:blipFill>
        <p:spPr bwMode="auto">
          <a:xfrm>
            <a:off x="10509" y="-22451"/>
            <a:ext cx="9183315" cy="51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6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54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C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0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080" y="-20538"/>
            <a:ext cx="9131920" cy="5164038"/>
          </a:xfrm>
          <a:prstGeom prst="rect">
            <a:avLst/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0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080" y="-20538"/>
            <a:ext cx="9131920" cy="5164038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94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0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 smtClean="0"/>
              <a:t>Cliquez sur l'icône pour ajouter une photo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91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8944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100" kern="1200" dirty="0" smtClean="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 smtClean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49593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100" kern="1200" dirty="0" smtClean="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 smtClean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3424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2746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195487"/>
            <a:ext cx="8470900" cy="504055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987574"/>
            <a:ext cx="8470899" cy="348282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5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135570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55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9096" y="135570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36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8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br>
              <a:rPr lang="fr-FR" dirty="0" smtClean="0"/>
            </a:br>
            <a:r>
              <a:rPr lang="fr-FR" sz="1600" dirty="0" smtClean="0">
                <a:solidFill>
                  <a:schemeClr val="tx1"/>
                </a:solidFill>
              </a:rPr>
              <a:t>Punch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83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620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CRD3256\AppData\Local\Microsoft\Windows\Temporary Internet Files\Content.IE5\72VWX4Q4\U300871_mediu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b="5223"/>
          <a:stretch/>
        </p:blipFill>
        <p:spPr bwMode="auto">
          <a:xfrm>
            <a:off x="10509" y="-22451"/>
            <a:ext cx="9183315" cy="51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40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dirty="0">
              <a:solidFill>
                <a:srgbClr val="0C0C0C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2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C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dirty="0">
              <a:solidFill>
                <a:srgbClr val="0C0C0C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34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1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080" y="-20538"/>
            <a:ext cx="9131920" cy="5164038"/>
          </a:xfrm>
          <a:prstGeom prst="rect">
            <a:avLst/>
          </a:prstGeom>
          <a:solidFill>
            <a:srgbClr val="4B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dirty="0">
              <a:solidFill>
                <a:srgbClr val="0C0C0C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30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4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dirty="0">
              <a:solidFill>
                <a:srgbClr val="0C0C0C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49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 smtClean="0"/>
              <a:t>Cliquez sur l'icône pour ajouter une photo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85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195487"/>
            <a:ext cx="8470900" cy="504055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987574"/>
            <a:ext cx="8470899" cy="348282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135570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9096" y="135570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4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6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br>
              <a:rPr lang="fr-FR" dirty="0" smtClean="0"/>
            </a:br>
            <a:r>
              <a:rPr lang="fr-FR" sz="1600" dirty="0" smtClean="0">
                <a:solidFill>
                  <a:schemeClr val="tx1"/>
                </a:solidFill>
              </a:rPr>
              <a:t>Punch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080" y="-20538"/>
            <a:ext cx="9131920" cy="5164038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000" dirty="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br>
              <a:rPr lang="fr-FR" dirty="0" smtClean="0"/>
            </a:br>
            <a:r>
              <a:rPr lang="fr-FR" sz="1600" dirty="0" smtClean="0">
                <a:solidFill>
                  <a:schemeClr val="tx1"/>
                </a:solidFill>
              </a:rPr>
              <a:t>Punch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1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195487"/>
            <a:ext cx="84709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 smtClean="0"/>
              <a:t>Cliquez ici pour saisir le titre principal</a:t>
            </a:r>
            <a:br>
              <a:rPr lang="fr-FR" altLang="en-US" noProof="0" dirty="0" smtClean="0"/>
            </a:br>
            <a:r>
              <a:rPr lang="fr-FR" altLang="en-US" noProof="0" dirty="0" smtClean="0">
                <a:solidFill>
                  <a:schemeClr val="tx1"/>
                </a:solidFill>
              </a:rPr>
              <a:t>Punch line</a:t>
            </a:r>
            <a:endParaRPr lang="fr-FR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059583"/>
            <a:ext cx="84740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47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90" r:id="rId9"/>
    <p:sldLayoutId id="2147483744" r:id="rId10"/>
    <p:sldLayoutId id="2147483787" r:id="rId11"/>
    <p:sldLayoutId id="2147483782" r:id="rId12"/>
    <p:sldLayoutId id="2147483779" r:id="rId13"/>
    <p:sldLayoutId id="2147483780" r:id="rId14"/>
    <p:sldLayoutId id="2147483789" r:id="rId15"/>
    <p:sldLayoutId id="2147483781" r:id="rId16"/>
    <p:sldLayoutId id="2147483788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195487"/>
            <a:ext cx="84709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 smtClean="0"/>
              <a:t>Cliquez ici pour saisir le titre principal</a:t>
            </a:r>
            <a:br>
              <a:rPr lang="fr-FR" altLang="en-US" noProof="0" dirty="0" smtClean="0"/>
            </a:br>
            <a:r>
              <a:rPr lang="fr-FR" altLang="en-US" noProof="0" dirty="0" smtClean="0">
                <a:solidFill>
                  <a:schemeClr val="tx1"/>
                </a:solidFill>
              </a:rPr>
              <a:t>Punch line</a:t>
            </a:r>
            <a:endParaRPr lang="fr-FR" altLang="en-US" noProof="0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059583"/>
            <a:ext cx="84740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419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mailto:contact.accompagnement@orang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 descr="Résultat de recherche d'images pour &quot;logo amaury&quot;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28184" y="4348430"/>
            <a:ext cx="29523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bg1"/>
                </a:solidFill>
              </a:rPr>
              <a:t>Service accompagnement</a:t>
            </a:r>
          </a:p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Mai 2021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8001"/>
          <a:stretch/>
        </p:blipFill>
        <p:spPr>
          <a:xfrm>
            <a:off x="0" y="-20539"/>
            <a:ext cx="9144000" cy="53765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256" y="3178942"/>
            <a:ext cx="9144000" cy="122628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lIns="144000" tIns="72000"/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000" kern="120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+mj-cs"/>
              </a:defRPr>
            </a:lvl1pPr>
            <a:lvl2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2pPr>
            <a:lvl3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3pPr>
            <a:lvl4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4pPr>
            <a:lvl5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4572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9144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1828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r>
              <a:rPr lang="fr-FR" sz="4000" dirty="0" smtClean="0">
                <a:solidFill>
                  <a:schemeClr val="bg1"/>
                </a:solidFill>
              </a:rPr>
              <a:t>Service</a:t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accompagnement 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-23896" y="4405222"/>
            <a:ext cx="9167896" cy="941568"/>
          </a:xfrm>
          <a:prstGeom prst="rect">
            <a:avLst/>
          </a:prstGeom>
          <a:solidFill>
            <a:schemeClr val="tx1"/>
          </a:solidFill>
        </p:spPr>
        <p:txBody>
          <a:bodyPr lIns="108000" tIns="72000" rIns="108000" bIns="72000" anchor="ctr"/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Arial" pitchFamily="34" charset="0"/>
              <a:defRPr sz="1400" kern="1200" baseline="0">
                <a:solidFill>
                  <a:srgbClr val="FF66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1pPr>
            <a:lvl2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2pPr>
            <a:lvl3pPr marL="133350" indent="-13335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Helvetica 75" panose="020B0804020202020204" pitchFamily="34" charset="0"/>
              <a:buChar char="−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3pPr>
            <a:lvl4pPr marL="271463" indent="-1349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Helvetica 75" panose="020B0804020202020204" pitchFamily="34" charset="0"/>
              <a:buChar char="−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4pPr>
            <a:lvl5pPr marL="406400" indent="-1349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Helvetica 75" panose="020B0804020202020204" pitchFamily="34" charset="0"/>
              <a:buChar char="−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Vos collaborateurs méritent le meilleur soutien pour leurs usages digitaux</a:t>
            </a:r>
            <a:endParaRPr lang="fr-FR" sz="18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88" y="123478"/>
            <a:ext cx="156369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6548400" cy="170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52000" y="1689416"/>
            <a:ext cx="1296000" cy="17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848000" y="1687499"/>
            <a:ext cx="1296000" cy="3456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entagone 24"/>
          <p:cNvSpPr/>
          <p:nvPr/>
        </p:nvSpPr>
        <p:spPr>
          <a:xfrm>
            <a:off x="1" y="1705381"/>
            <a:ext cx="6554906" cy="25849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98950"/>
            <a:ext cx="6563780" cy="844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538163"/>
            <a:r>
              <a:rPr lang="fr-FR" sz="2000" dirty="0">
                <a:solidFill>
                  <a:srgbClr val="50BE87"/>
                </a:solidFill>
                <a:latin typeface="Helvetica 75 Bold" panose="020B0804020202020204" pitchFamily="34" charset="0"/>
              </a:rPr>
              <a:t>Notre force : </a:t>
            </a:r>
            <a:r>
              <a:rPr lang="fr-FR" sz="2000" dirty="0" smtClean="0">
                <a:solidFill>
                  <a:srgbClr val="FFFFFF"/>
                </a:solidFill>
                <a:latin typeface="Helvetica 75 Bold" panose="020B0804020202020204" pitchFamily="34" charset="0"/>
              </a:rPr>
              <a:t>des prestations de service d’accompagnement multi-solutions</a:t>
            </a:r>
            <a:endParaRPr lang="fr-FR" sz="2000" dirty="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393059"/>
            <a:ext cx="5720577" cy="1017844"/>
          </a:xfrm>
          <a:prstGeom prst="rect">
            <a:avLst/>
          </a:prstGeom>
        </p:spPr>
        <p:txBody>
          <a:bodyPr wrap="square" lIns="46800" tIns="46800" rIns="46800" bIns="46800">
            <a:spAutoFit/>
          </a:bodyPr>
          <a:lstStyle/>
          <a:p>
            <a:r>
              <a:rPr lang="fr-FR" sz="2000" b="1" dirty="0">
                <a:solidFill>
                  <a:srgbClr val="FF7900"/>
                </a:solidFill>
                <a:latin typeface="Helvetica 75 Bold" panose="020B0804020202020204" pitchFamily="34" charset="0"/>
              </a:rPr>
              <a:t>Nous </a:t>
            </a:r>
            <a:r>
              <a:rPr lang="fr-FR" sz="2000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accompagnons </a:t>
            </a:r>
            <a: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vos collaborateurs</a:t>
            </a:r>
            <a:b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</a:br>
            <a: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  <a:t>pour qu’ils utilisent tous </a:t>
            </a:r>
            <a: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sereinement</a:t>
            </a:r>
            <a: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  <a:t/>
            </a:r>
            <a:b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</a:br>
            <a: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  <a:t>et </a:t>
            </a:r>
            <a: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efficacement</a:t>
            </a:r>
            <a: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  <a:t> leurs outils digitaux</a:t>
            </a:r>
            <a:endParaRPr lang="fr-FR" sz="2000" b="1" dirty="0">
              <a:solidFill>
                <a:srgbClr val="FF79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6552000" y="3415500"/>
            <a:ext cx="1296000" cy="1728000"/>
          </a:xfrm>
          <a:prstGeom prst="rect">
            <a:avLst/>
          </a:prstGeom>
          <a:solidFill>
            <a:srgbClr val="D6D6D6"/>
          </a:solidFill>
        </p:spPr>
        <p:txBody>
          <a:bodyPr wrap="square" lIns="180000" tIns="144000" rIns="36000" bIns="18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200" dirty="0">
              <a:solidFill>
                <a:srgbClr val="000000"/>
              </a:solidFill>
            </a:endParaRPr>
          </a:p>
          <a:p>
            <a:pPr lvl="1"/>
            <a:endParaRPr lang="fr-FR" sz="1200" dirty="0" smtClean="0">
              <a:solidFill>
                <a:srgbClr val="000000"/>
              </a:solidFill>
            </a:endParaRPr>
          </a:p>
          <a:p>
            <a:pPr lvl="1"/>
            <a:endParaRPr lang="fr-FR" sz="1200" dirty="0">
              <a:solidFill>
                <a:srgbClr val="000000"/>
              </a:solidFill>
            </a:endParaRPr>
          </a:p>
          <a:p>
            <a:pPr lvl="1"/>
            <a:r>
              <a:rPr lang="fr-FR" sz="1100" dirty="0" smtClean="0">
                <a:solidFill>
                  <a:srgbClr val="000000"/>
                </a:solidFill>
              </a:rPr>
              <a:t>Consultants </a:t>
            </a:r>
          </a:p>
          <a:p>
            <a:pPr lvl="1"/>
            <a:r>
              <a:rPr lang="fr-FR" sz="1100" dirty="0" smtClean="0">
                <a:solidFill>
                  <a:srgbClr val="000000"/>
                </a:solidFill>
              </a:rPr>
              <a:t>Experts</a:t>
            </a:r>
          </a:p>
          <a:p>
            <a:pPr lvl="1"/>
            <a:r>
              <a:rPr lang="fr-FR" sz="1100" dirty="0" smtClean="0">
                <a:solidFill>
                  <a:srgbClr val="000000"/>
                </a:solidFill>
              </a:rPr>
              <a:t>Formateurs</a:t>
            </a:r>
          </a:p>
          <a:p>
            <a:pPr lvl="1"/>
            <a:r>
              <a:rPr lang="fr-FR" sz="1100" dirty="0" smtClean="0">
                <a:solidFill>
                  <a:srgbClr val="000000"/>
                </a:solidFill>
              </a:rPr>
              <a:t>Assistants</a:t>
            </a:r>
            <a:br>
              <a:rPr lang="fr-FR" sz="1100" dirty="0" smtClean="0">
                <a:solidFill>
                  <a:srgbClr val="000000"/>
                </a:solidFill>
              </a:rPr>
            </a:br>
            <a:r>
              <a:rPr lang="fr-FR" sz="1100" dirty="0" smtClean="0">
                <a:solidFill>
                  <a:srgbClr val="000000"/>
                </a:solidFill>
              </a:rPr>
              <a:t>digitaux</a:t>
            </a:r>
          </a:p>
          <a:p>
            <a:pPr lvl="1"/>
            <a:endParaRPr lang="fr-FR" sz="1200" dirty="0" smtClean="0">
              <a:solidFill>
                <a:srgbClr val="000000"/>
              </a:solidFill>
            </a:endParaRPr>
          </a:p>
          <a:p>
            <a:pPr lvl="1"/>
            <a:endParaRPr lang="fr-FR" sz="1200" dirty="0" smtClean="0">
              <a:solidFill>
                <a:srgbClr val="000000"/>
              </a:solidFill>
            </a:endParaRPr>
          </a:p>
          <a:p>
            <a:pPr lvl="1"/>
            <a:endParaRPr lang="fr-FR" sz="1200" dirty="0">
              <a:solidFill>
                <a:srgbClr val="000000"/>
              </a:solidFill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50079"/>
              </p:ext>
            </p:extLst>
          </p:nvPr>
        </p:nvGraphicFramePr>
        <p:xfrm>
          <a:off x="0" y="3031762"/>
          <a:ext cx="6528135" cy="11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6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6172">
                <a:tc>
                  <a:txBody>
                    <a:bodyPr/>
                    <a:lstStyle/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75 Bold" panose="020B0804020202020204" pitchFamily="34" charset="0"/>
                        </a:rPr>
                        <a:t>Conseil</a:t>
                      </a:r>
                      <a:r>
                        <a:rPr lang="fr-FR" sz="900" b="0" strike="noStrike" baseline="0" dirty="0" smtClean="0">
                          <a:solidFill>
                            <a:schemeClr val="tx1"/>
                          </a:solidFill>
                          <a:latin typeface="Helvetica 75 Bold" panose="020B0804020202020204" pitchFamily="34" charset="0"/>
                        </a:rPr>
                        <a:t>s pour une gouvernance éclairée</a:t>
                      </a:r>
                      <a:endParaRPr lang="fr-FR" sz="900" b="0" strike="noStrike" dirty="0" smtClean="0">
                        <a:solidFill>
                          <a:schemeClr val="tx1"/>
                        </a:solidFill>
                        <a:latin typeface="Helvetica 75 Bold" panose="020B0804020202020204" pitchFamily="34" charset="0"/>
                      </a:endParaRPr>
                    </a:p>
                    <a:p>
                      <a:pPr algn="ctr"/>
                      <a:endParaRPr lang="fr-FR" sz="900" b="0" strike="noStrike" dirty="0" smtClean="0">
                        <a:solidFill>
                          <a:schemeClr val="tx1"/>
                        </a:solidFill>
                        <a:latin typeface="Helvetica 55 Roman" panose="020B0604020202020204" pitchFamily="34" charset="0"/>
                      </a:endParaRPr>
                    </a:p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Success</a:t>
                      </a:r>
                      <a:r>
                        <a:rPr lang="fr-FR" sz="900" b="0" strike="noStrike" baseline="0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 Manager</a:t>
                      </a:r>
                      <a:endParaRPr lang="fr-FR" sz="900" b="0" strike="noStrike" dirty="0" smtClean="0">
                        <a:solidFill>
                          <a:schemeClr val="tx1"/>
                        </a:solidFill>
                        <a:latin typeface="Helvetica 55 Roman" panose="020B0604020202020204" pitchFamily="34" charset="0"/>
                      </a:endParaRPr>
                    </a:p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Campagne</a:t>
                      </a:r>
                      <a:r>
                        <a:rPr lang="fr-FR" sz="900" b="0" strike="noStrike" baseline="0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 d’information</a:t>
                      </a:r>
                      <a:endParaRPr lang="fr-FR" sz="900" b="0" strike="noStrike" dirty="0" smtClean="0">
                        <a:solidFill>
                          <a:schemeClr val="tx1"/>
                        </a:solidFill>
                        <a:latin typeface="Helvetica 55 Roman" panose="020B0604020202020204" pitchFamily="34" charset="0"/>
                      </a:endParaRPr>
                    </a:p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Vidéos d’aide à la décision</a:t>
                      </a:r>
                    </a:p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Vidéos motion</a:t>
                      </a:r>
                    </a:p>
                    <a:p>
                      <a:pPr algn="ctr"/>
                      <a:r>
                        <a:rPr lang="fr-FR" sz="900" b="0" strike="noStrike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Illustrations</a:t>
                      </a:r>
                      <a:r>
                        <a:rPr lang="fr-FR" sz="900" b="0" strike="noStrike" baseline="0" dirty="0" smtClean="0">
                          <a:solidFill>
                            <a:schemeClr val="tx1"/>
                          </a:solidFill>
                          <a:latin typeface="Helvetica 55 Roman" panose="020B0604020202020204" pitchFamily="34" charset="0"/>
                        </a:rPr>
                        <a:t> des usages</a:t>
                      </a:r>
                      <a:endParaRPr lang="fr-FR" sz="900" b="0" strike="noStrike" dirty="0">
                        <a:solidFill>
                          <a:schemeClr val="tx1"/>
                        </a:solidFill>
                        <a:latin typeface="Helvetica 55 Roman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Show-room de démonstration</a:t>
                      </a:r>
                      <a:b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et kiosque de distribution</a:t>
                      </a:r>
                      <a:b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</a:b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Helvetica 75 Bold" panose="020B08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Solutions collaboratives</a:t>
                      </a:r>
                      <a:b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et visioconférences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Accessoires et mobiles</a:t>
                      </a:r>
                      <a:endParaRPr kumimoji="0" lang="fr-F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Helvetica 75 Bold" panose="020B08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900" b="0" strike="noStrike" kern="1200" dirty="0">
                        <a:solidFill>
                          <a:schemeClr val="tx1"/>
                        </a:solidFill>
                        <a:latin typeface="Helvetica 55 Roman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Soutien</a:t>
                      </a:r>
                      <a:b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à l’usage sur Site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Helvetica 75 Bold" panose="020B08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Une présence rassurante</a:t>
                      </a: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pour apporter de l’aide à la prise en main personnalisée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Soutien</a:t>
                      </a:r>
                      <a:b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75 Bold" panose="020B0804020202020204" pitchFamily="34" charset="0"/>
                          <a:ea typeface="+mn-ea"/>
                          <a:cs typeface="+mn-cs"/>
                        </a:rPr>
                        <a:t>à l’usage à distance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Helvetica 55 Roman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Un numéro unique pour avoir de l’aide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Formation de 45 mns 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Animation d’espaces collaboratif pédagogiques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Helvetica 75 Bold" panose="020B08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893238" y="1812761"/>
            <a:ext cx="125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Helvetica 55 Roman" panose="020B0604020202020204" pitchFamily="34" charset="0"/>
              </a:rPr>
              <a:t>#Adoption des usages digitaux</a:t>
            </a:r>
            <a:endParaRPr lang="fr-FR" sz="1600" dirty="0">
              <a:solidFill>
                <a:schemeClr val="bg1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462" y="2744450"/>
            <a:ext cx="12631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solidFill>
                <a:schemeClr val="bg1"/>
              </a:solidFill>
              <a:latin typeface="Helvetica 55 Roman" panose="02000503040000020004" pitchFamily="2" charset="0"/>
            </a:endParaRP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Helvetica 55 Roman" panose="02000503040000020004" pitchFamily="2" charset="0"/>
              </a:rPr>
              <a:t>#Nouvelles solutions</a:t>
            </a: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chemeClr val="bg1"/>
              </a:solidFill>
              <a:latin typeface="Helvetica 55 Roman" panose="02000503040000020004" pitchFamily="2" charset="0"/>
            </a:endParaRP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Helvetica 55 Roman" panose="02000503040000020004" pitchFamily="2" charset="0"/>
              </a:rPr>
              <a:t>#Nouveaux équipements individuels ou collectifs</a:t>
            </a: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chemeClr val="bg1"/>
              </a:solidFill>
              <a:latin typeface="Helvetica 55 Roman" panose="02000503040000020004" pitchFamily="2" charset="0"/>
            </a:endParaRP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Helvetica 55 Roman" panose="02000503040000020004" pitchFamily="2" charset="0"/>
              </a:rPr>
              <a:t>#Nouveaux locaux</a:t>
            </a: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chemeClr val="bg1"/>
              </a:solidFill>
              <a:latin typeface="Helvetica 55 Roman" panose="0200050304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89" y="1851670"/>
            <a:ext cx="845550" cy="12637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24" y="1925040"/>
            <a:ext cx="1256752" cy="12567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46" y="1985213"/>
            <a:ext cx="916460" cy="8263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64" y="1938859"/>
            <a:ext cx="1114572" cy="91910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7" y="1857659"/>
            <a:ext cx="1087128" cy="1088970"/>
          </a:xfrm>
          <a:prstGeom prst="rect">
            <a:avLst/>
          </a:prstGeom>
        </p:spPr>
      </p:pic>
      <p:pic>
        <p:nvPicPr>
          <p:cNvPr id="18" name="Image 17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8199"/>
          <a:stretch/>
        </p:blipFill>
        <p:spPr>
          <a:xfrm>
            <a:off x="6552000" y="0"/>
            <a:ext cx="2592000" cy="170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9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-4116" y="4275520"/>
            <a:ext cx="6088283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538163"/>
            <a:r>
              <a:rPr lang="fr-FR" sz="2000" dirty="0">
                <a:solidFill>
                  <a:srgbClr val="50BE87"/>
                </a:solidFill>
                <a:latin typeface="Helvetica 75 Bold" panose="020B0804020202020204" pitchFamily="34" charset="0"/>
              </a:rPr>
              <a:t>Notre force : </a:t>
            </a:r>
            <a:r>
              <a:rPr lang="fr-FR" sz="2000" dirty="0" smtClean="0">
                <a:solidFill>
                  <a:srgbClr val="FFFFFF"/>
                </a:solidFill>
                <a:latin typeface="Helvetica 75 Bold" panose="020B0804020202020204" pitchFamily="34" charset="0"/>
              </a:rPr>
              <a:t>des prestations de service d’accompagnement sur site ou à distance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" y="1687735"/>
            <a:ext cx="6619887" cy="258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228600" indent="-228600">
              <a:spcBef>
                <a:spcPts val="600"/>
              </a:spcBef>
              <a:buSzPct val="130000"/>
              <a:buFont typeface="+mj-lt"/>
              <a:buAutoNum type="arabicPeriod"/>
            </a:pPr>
            <a:r>
              <a:rPr lang="fr-FR" sz="1100" dirty="0" smtClean="0">
                <a:latin typeface="Helvetica 55 Roman" panose="020B0604020202020204" pitchFamily="34" charset="0"/>
              </a:rPr>
              <a:t>Nous </a:t>
            </a:r>
            <a:r>
              <a:rPr lang="fr-FR" sz="1100" dirty="0">
                <a:latin typeface="Helvetica 55 Roman" panose="020B0604020202020204" pitchFamily="34" charset="0"/>
              </a:rPr>
              <a:t>vous aidons à sélectionner 3 modèles correspondants aux </a:t>
            </a:r>
            <a:r>
              <a:rPr lang="fr-FR" sz="1100" dirty="0" smtClean="0">
                <a:latin typeface="Helvetica 55 Roman" panose="020B0604020202020204" pitchFamily="34" charset="0"/>
              </a:rPr>
              <a:t>besoins </a:t>
            </a:r>
            <a:r>
              <a:rPr lang="fr-FR" sz="1100" dirty="0">
                <a:latin typeface="Helvetica 55 Roman" panose="020B0604020202020204" pitchFamily="34" charset="0"/>
              </a:rPr>
              <a:t>de vos métiers avec les bons critères ( Intra ou extra auriculaire, autonomie, portabilité, filtrage du bruit, synchronisation avec les applications </a:t>
            </a:r>
            <a:r>
              <a:rPr lang="fr-FR" sz="1100" dirty="0" smtClean="0">
                <a:latin typeface="Helvetica 55 Roman" panose="020B0604020202020204" pitchFamily="34" charset="0"/>
              </a:rPr>
              <a:t>collaboratives </a:t>
            </a:r>
            <a:r>
              <a:rPr lang="fr-FR" sz="1100" dirty="0">
                <a:latin typeface="Helvetica 55 Roman" panose="020B0604020202020204" pitchFamily="34" charset="0"/>
              </a:rPr>
              <a:t>… )</a:t>
            </a:r>
          </a:p>
          <a:p>
            <a:pPr marL="228600" indent="-228600">
              <a:spcBef>
                <a:spcPts val="600"/>
              </a:spcBef>
              <a:buSzPct val="130000"/>
              <a:buFont typeface="+mj-lt"/>
              <a:buAutoNum type="arabicPeriod"/>
            </a:pPr>
            <a:r>
              <a:rPr lang="fr-FR" sz="1100" dirty="0">
                <a:latin typeface="Helvetica 55 Roman" panose="020B0604020202020204" pitchFamily="34" charset="0"/>
              </a:rPr>
              <a:t>Nous vous accompagnons pour monter avec vous l’opération de consultation et de commande individuelle. </a:t>
            </a: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r>
              <a:rPr lang="fr-FR" sz="1100" dirty="0">
                <a:latin typeface="Helvetica 55 Roman" panose="020B0604020202020204" pitchFamily="34" charset="0"/>
              </a:rPr>
              <a:t>Sur site avec des </a:t>
            </a:r>
            <a:r>
              <a:rPr lang="fr-FR" sz="1100" dirty="0">
                <a:solidFill>
                  <a:schemeClr val="accent1"/>
                </a:solidFill>
                <a:latin typeface="Helvetica 75 Bold" panose="020B0804020202020204" pitchFamily="34" charset="0"/>
              </a:rPr>
              <a:t>stands de démonstration</a:t>
            </a: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r>
              <a:rPr lang="fr-FR" sz="1100" dirty="0">
                <a:latin typeface="Helvetica 55 Roman" panose="020B0604020202020204" pitchFamily="34" charset="0"/>
              </a:rPr>
              <a:t>Ou à distance en réalisant sur mesure une </a:t>
            </a:r>
            <a:r>
              <a:rPr lang="fr-FR" sz="1100" dirty="0">
                <a:solidFill>
                  <a:schemeClr val="accent1"/>
                </a:solidFill>
                <a:latin typeface="Helvetica 75 Bold" panose="020B0804020202020204" pitchFamily="34" charset="0"/>
              </a:rPr>
              <a:t>vidéo d’aide à la </a:t>
            </a:r>
            <a:r>
              <a:rPr lang="fr-FR" sz="1100" dirty="0" smtClean="0">
                <a:solidFill>
                  <a:schemeClr val="accent1"/>
                </a:solidFill>
                <a:latin typeface="Helvetica 75 Bold" panose="020B0804020202020204" pitchFamily="34" charset="0"/>
              </a:rPr>
              <a:t>décision</a:t>
            </a: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000" dirty="0">
              <a:latin typeface="Helvetica 55 Roman" panose="020B0604020202020204" pitchFamily="34" charset="0"/>
            </a:endParaRP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000" dirty="0" smtClean="0">
              <a:latin typeface="Helvetica 55 Roman" panose="020B0604020202020204" pitchFamily="34" charset="0"/>
            </a:endParaRP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000" dirty="0">
              <a:latin typeface="Helvetica 55 Roman" panose="020B0604020202020204" pitchFamily="34" charset="0"/>
            </a:endParaRP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000" dirty="0" smtClean="0">
              <a:latin typeface="Helvetica 55 Roman" panose="020B0604020202020204" pitchFamily="34" charset="0"/>
            </a:endParaRP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000" dirty="0">
              <a:latin typeface="Helvetica 55 Roman" panose="020B0604020202020204" pitchFamily="34" charset="0"/>
            </a:endParaRPr>
          </a:p>
          <a:p>
            <a:pPr marL="584200" lvl="1" indent="-228600">
              <a:buSzPct val="130000"/>
              <a:buFont typeface="Arial" panose="020B0604020202020204" pitchFamily="34" charset="0"/>
              <a:buChar char="•"/>
            </a:pPr>
            <a:endParaRPr lang="fr-FR" sz="1100" dirty="0">
              <a:latin typeface="Helvetica 55 Roman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SzPct val="130000"/>
              <a:buFont typeface="+mj-lt"/>
              <a:buAutoNum type="arabicPeriod"/>
            </a:pPr>
            <a:r>
              <a:rPr lang="fr-FR" sz="1100" dirty="0">
                <a:latin typeface="Helvetica 55 Roman" panose="020B0604020202020204" pitchFamily="34" charset="0"/>
              </a:rPr>
              <a:t>Nous sommes </a:t>
            </a:r>
            <a:r>
              <a:rPr lang="fr-FR" sz="1100" dirty="0" smtClean="0">
                <a:latin typeface="Helvetica 55 Roman" panose="020B0604020202020204" pitchFamily="34" charset="0"/>
              </a:rPr>
              <a:t>aussi à </a:t>
            </a:r>
            <a:r>
              <a:rPr lang="fr-FR" sz="1100" dirty="0">
                <a:latin typeface="Helvetica 55 Roman" panose="020B0604020202020204" pitchFamily="34" charset="0"/>
              </a:rPr>
              <a:t>vos cotés pour la distribution et l’aide à la prise en main.</a:t>
            </a:r>
          </a:p>
          <a:p>
            <a:pPr algn="ctr"/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6569496" cy="171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79512" y="329770"/>
            <a:ext cx="5720577" cy="1017844"/>
          </a:xfrm>
          <a:prstGeom prst="rect">
            <a:avLst/>
          </a:prstGeom>
        </p:spPr>
        <p:txBody>
          <a:bodyPr wrap="square" lIns="46800" tIns="46800" rIns="46800" bIns="46800">
            <a:spAutoFit/>
          </a:bodyPr>
          <a:lstStyle/>
          <a:p>
            <a:r>
              <a:rPr lang="fr-FR" sz="2000" b="1" dirty="0">
                <a:solidFill>
                  <a:srgbClr val="FF7900"/>
                </a:solidFill>
                <a:latin typeface="Helvetica 75 Bold" panose="020B0804020202020204" pitchFamily="34" charset="0"/>
              </a:rPr>
              <a:t>Nous </a:t>
            </a:r>
            <a:r>
              <a:rPr lang="fr-FR" sz="2000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accompagnons </a:t>
            </a:r>
            <a: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vos choix de devices </a:t>
            </a:r>
            <a:r>
              <a:rPr lang="fr-FR" sz="2000" b="1" dirty="0" smtClean="0">
                <a:solidFill>
                  <a:srgbClr val="FF7900"/>
                </a:solidFill>
                <a:latin typeface="Helvetica 75 Bold" panose="020B0804020202020204" pitchFamily="34" charset="0"/>
              </a:rPr>
              <a:t>pour que 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latin typeface="Helvetica 75 Bold" panose="020B0804020202020204" pitchFamily="34" charset="0"/>
              </a:rPr>
              <a:t>vos collaborateurs </a:t>
            </a:r>
            <a:r>
              <a: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rPr>
              <a:t>disposent des </a:t>
            </a:r>
            <a:r>
              <a:rPr lang="fr-FR" sz="2000" b="1" dirty="0" smtClean="0">
                <a:solidFill>
                  <a:schemeClr val="bg1"/>
                </a:solidFill>
                <a:latin typeface="Helvetica 75 Bold" panose="020B0804020202020204" pitchFamily="34" charset="0"/>
              </a:rPr>
              <a:t>outils adaptés à leurs métiers </a:t>
            </a:r>
            <a:endParaRPr lang="fr-FR" sz="2000" b="1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8" name="Content Placeholder 3"/>
          <p:cNvSpPr txBox="1">
            <a:spLocks/>
          </p:cNvSpPr>
          <p:nvPr/>
        </p:nvSpPr>
        <p:spPr>
          <a:xfrm>
            <a:off x="7848000" y="1710000"/>
            <a:ext cx="1296000" cy="3455765"/>
          </a:xfrm>
          <a:prstGeom prst="rect">
            <a:avLst/>
          </a:prstGeom>
          <a:solidFill>
            <a:schemeClr val="tx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100" dirty="0" smtClean="0">
                <a:solidFill>
                  <a:srgbClr val="000000"/>
                </a:solidFill>
              </a:rPr>
              <a:t>Un casque performant n’est pas accessoire.</a:t>
            </a:r>
          </a:p>
          <a:p>
            <a:pPr lvl="1" algn="ctr"/>
            <a:endParaRPr lang="fr-FR" sz="1100" dirty="0" smtClean="0">
              <a:solidFill>
                <a:srgbClr val="000000"/>
              </a:solidFill>
            </a:endParaRPr>
          </a:p>
          <a:p>
            <a:pPr lvl="1" algn="ctr"/>
            <a:r>
              <a:rPr lang="fr-FR" sz="1100" dirty="0" smtClean="0">
                <a:solidFill>
                  <a:srgbClr val="000000"/>
                </a:solidFill>
              </a:rPr>
              <a:t>Un casque pro est indispensable en mode hybride</a:t>
            </a:r>
            <a:br>
              <a:rPr lang="fr-FR" sz="1100" dirty="0" smtClean="0">
                <a:solidFill>
                  <a:srgbClr val="000000"/>
                </a:solidFill>
              </a:rPr>
            </a:br>
            <a:r>
              <a:rPr lang="fr-FR" sz="1100" dirty="0" smtClean="0">
                <a:solidFill>
                  <a:srgbClr val="000000"/>
                </a:solidFill>
              </a:rPr>
              <a:t>pour limiter les bruits</a:t>
            </a:r>
            <a:endParaRPr lang="fr-FR" sz="1100" dirty="0">
              <a:solidFill>
                <a:srgbClr val="000000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98060"/>
            <a:ext cx="396000" cy="396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686061" y="3595697"/>
            <a:ext cx="117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Helvetica 55 Roman" panose="020B0604020202020204" pitchFamily="34" charset="0"/>
              </a:rPr>
              <a:t>Je suis invité-e </a:t>
            </a:r>
            <a:br>
              <a:rPr lang="fr-FR" sz="900" dirty="0" smtClean="0">
                <a:latin typeface="Helvetica 55 Roman" panose="020B0604020202020204" pitchFamily="34" charset="0"/>
              </a:rPr>
            </a:br>
            <a:r>
              <a:rPr lang="fr-FR" sz="900" dirty="0" smtClean="0">
                <a:latin typeface="Helvetica 55 Roman" panose="020B0604020202020204" pitchFamily="34" charset="0"/>
              </a:rPr>
              <a:t>à choisir</a:t>
            </a:r>
            <a:endParaRPr lang="fr-FR" sz="900" dirty="0">
              <a:latin typeface="Helvetica 55 Roman" panose="020B0604020202020204" pitchFamily="34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8" y="3198060"/>
            <a:ext cx="396000" cy="396000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2634329" y="3615157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Helvetica 55 Roman" panose="020B0604020202020204" pitchFamily="34" charset="0"/>
              </a:rPr>
              <a:t>Je commande mon casque</a:t>
            </a:r>
            <a:endParaRPr lang="fr-FR" sz="900" dirty="0">
              <a:latin typeface="Helvetica 55 Roman" panose="020B0604020202020204" pitchFamily="34" charset="0"/>
            </a:endParaRP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161674"/>
            <a:ext cx="468773" cy="468773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1793403" y="3615157"/>
            <a:ext cx="9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Helvetica 55 Roman" panose="020B0604020202020204" pitchFamily="34" charset="0"/>
              </a:rPr>
              <a:t>Je m’informe avec les vidéos</a:t>
            </a:r>
            <a:endParaRPr lang="fr-FR" sz="900" dirty="0">
              <a:latin typeface="Helvetica 55 Roman" panose="020B0604020202020204" pitchFamily="34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6" y="3147814"/>
            <a:ext cx="569478" cy="569478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3642441" y="3616542"/>
            <a:ext cx="81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Helvetica 55 Roman" panose="020B0604020202020204" pitchFamily="34" charset="0"/>
              </a:rPr>
              <a:t>Je reçois mon casque</a:t>
            </a:r>
            <a:endParaRPr lang="fr-FR" sz="900" dirty="0">
              <a:latin typeface="Helvetica 55 Roman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58300" y="3436038"/>
            <a:ext cx="1296000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fr-FR" dirty="0">
              <a:latin typeface="Helvetica 75 Bold" panose="020B08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51091" y="3680178"/>
            <a:ext cx="792153" cy="41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Helvetica 75 Bold" panose="020B0804020202020204" pitchFamily="34" charset="0"/>
              </a:rPr>
              <a:t>Sur site</a:t>
            </a:r>
          </a:p>
          <a:p>
            <a:pPr algn="ctr"/>
            <a:endParaRPr lang="fr-FR" sz="1100" dirty="0"/>
          </a:p>
        </p:txBody>
      </p:sp>
      <p:sp>
        <p:nvSpPr>
          <p:cNvPr id="74" name="Rectangle 73"/>
          <p:cNvSpPr/>
          <p:nvPr/>
        </p:nvSpPr>
        <p:spPr>
          <a:xfrm>
            <a:off x="6558300" y="1710000"/>
            <a:ext cx="129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646402" y="2923215"/>
            <a:ext cx="1200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latin typeface="Helvetica 55 Roman" panose="020B0604020202020204" pitchFamily="34" charset="0"/>
              </a:rPr>
              <a:t>Vidéos de démonstration utilisables pour choisir et savoir l’utiliser</a:t>
            </a:r>
            <a:endParaRPr lang="fr-FR" sz="700" dirty="0">
              <a:latin typeface="Helvetica 55 Roman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654205" y="1755661"/>
            <a:ext cx="1200095" cy="41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Helvetica 75 Bold" panose="020B0804020202020204" pitchFamily="34" charset="0"/>
              </a:rPr>
              <a:t>A distance</a:t>
            </a:r>
            <a:endParaRPr lang="fr-FR" sz="1100" dirty="0">
              <a:latin typeface="Helvetica 75 Bold" panose="020B0804020202020204" pitchFamily="34" charset="0"/>
            </a:endParaRPr>
          </a:p>
          <a:p>
            <a:pPr algn="ctr"/>
            <a:endParaRPr lang="fr-FR" sz="1100" dirty="0"/>
          </a:p>
        </p:txBody>
      </p:sp>
      <p:pic>
        <p:nvPicPr>
          <p:cNvPr id="7" name="Image 6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r="202"/>
          <a:stretch/>
        </p:blipFill>
        <p:spPr>
          <a:xfrm>
            <a:off x="6552000" y="0"/>
            <a:ext cx="2592000" cy="1713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9" y="2085079"/>
            <a:ext cx="763836" cy="7638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05" y="4037437"/>
            <a:ext cx="900320" cy="7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6016" y="1275606"/>
            <a:ext cx="9160016" cy="30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67943" y="1532511"/>
            <a:ext cx="4320481" cy="179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9" y="1559850"/>
            <a:ext cx="2620266" cy="23627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24" y="388739"/>
            <a:ext cx="8470900" cy="504056"/>
          </a:xfrm>
        </p:spPr>
        <p:txBody>
          <a:bodyPr/>
          <a:lstStyle/>
          <a:p>
            <a:r>
              <a:rPr lang="fr-FR" dirty="0" smtClean="0"/>
              <a:t>Nouveauté ! Votre </a:t>
            </a:r>
            <a:r>
              <a:rPr lang="fr-FR" dirty="0"/>
              <a:t>centre Hypercare</a:t>
            </a:r>
            <a:br>
              <a:rPr lang="fr-FR" dirty="0"/>
            </a:br>
            <a:r>
              <a:rPr lang="fr-FR" sz="1400" dirty="0">
                <a:solidFill>
                  <a:schemeClr val="bg1"/>
                </a:solidFill>
              </a:rPr>
              <a:t>Dépannage et soutien à </a:t>
            </a:r>
            <a:r>
              <a:rPr lang="fr-FR" sz="1400" dirty="0" smtClean="0">
                <a:solidFill>
                  <a:schemeClr val="bg1"/>
                </a:solidFill>
              </a:rPr>
              <a:t>l’usage multi-solutions pour vos collaborateurs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32439" y="1701869"/>
            <a:ext cx="2078185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Helvetica 75 Bold" panose="020B0804020202020204" pitchFamily="34" charset="0"/>
              </a:rPr>
              <a:t>Obtenir de l’aide à l’usage</a:t>
            </a:r>
            <a:endParaRPr lang="fr-FR" sz="1100" dirty="0">
              <a:latin typeface="Helvetica 75 Bold" panose="020B08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1691019"/>
            <a:ext cx="189970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Helvetica 75 Bold" panose="020B0804020202020204" pitchFamily="34" charset="0"/>
              </a:rPr>
              <a:t>Déclarer un incident</a:t>
            </a:r>
            <a:endParaRPr lang="fr-FR" sz="1100" dirty="0">
              <a:latin typeface="Helvetica 75 Bold" panose="020B08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8225" y="2142864"/>
            <a:ext cx="22224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Aide en direct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Prise de RDV coaching individuel dans les 24-48H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Inscription à une formation : </a:t>
            </a:r>
          </a:p>
          <a:p>
            <a:pPr marL="527050" lvl="1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En parcours d’intégration</a:t>
            </a:r>
          </a:p>
          <a:p>
            <a:pPr marL="527050" lvl="1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Renforcement /perfectionnement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13254" y="2102594"/>
            <a:ext cx="1913849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Aide en direct s’il s’agit d’une mauvaise manipulation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Déclenchement du processus de traitement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rgbClr val="0C0C0C"/>
                </a:solidFill>
                <a:latin typeface="Helvetica 55 Roman" panose="020B0604020202020204" pitchFamily="34" charset="0"/>
              </a:rPr>
              <a:t>Remplacement du consommables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025" y="3588506"/>
            <a:ext cx="583055" cy="4844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089" y="3626462"/>
            <a:ext cx="544295" cy="4085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4298950"/>
            <a:ext cx="6084168" cy="844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538163"/>
            <a:endParaRPr lang="fr-FR" sz="1600" dirty="0" smtClean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4765" r="11057" b="7384"/>
          <a:stretch/>
        </p:blipFill>
        <p:spPr>
          <a:xfrm>
            <a:off x="3062070" y="3603594"/>
            <a:ext cx="519144" cy="4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5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6016" y="1275606"/>
            <a:ext cx="9160016" cy="30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725" y="195487"/>
            <a:ext cx="8470900" cy="981146"/>
          </a:xfrm>
        </p:spPr>
        <p:txBody>
          <a:bodyPr/>
          <a:lstStyle/>
          <a:p>
            <a:r>
              <a:rPr lang="fr-FR" dirty="0" smtClean="0"/>
              <a:t>Pourquoi choisir l’accompagnement</a:t>
            </a:r>
            <a:br>
              <a:rPr lang="fr-FR" dirty="0" smtClean="0"/>
            </a:br>
            <a:r>
              <a:rPr lang="fr-FR" dirty="0" smtClean="0"/>
              <a:t>Orange Business Services ?</a:t>
            </a:r>
            <a:br>
              <a:rPr lang="fr-FR" dirty="0" smtClean="0"/>
            </a:br>
            <a:r>
              <a:rPr lang="fr-FR" sz="1600" dirty="0" smtClean="0">
                <a:solidFill>
                  <a:schemeClr val="bg1"/>
                </a:solidFill>
              </a:rPr>
              <a:t>Multi-solutions, approche projet, et user-</a:t>
            </a:r>
            <a:r>
              <a:rPr lang="fr-FR" sz="1600" dirty="0" err="1" smtClean="0">
                <a:solidFill>
                  <a:schemeClr val="bg1"/>
                </a:solidFill>
              </a:rPr>
              <a:t>friendly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1" y="4328896"/>
            <a:ext cx="1563692" cy="72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2240" y="1606280"/>
            <a:ext cx="1944216" cy="24776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6732240" y="1636226"/>
            <a:ext cx="1944216" cy="220060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fr-FR" sz="90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Contactez-nous</a:t>
            </a:r>
          </a:p>
          <a:p>
            <a:endParaRPr lang="fr-FR" sz="8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000000"/>
              </a:solidFill>
              <a:latin typeface="Helvetica 75 Bold" panose="020B0804020202020204" pitchFamily="34" charset="0"/>
            </a:endParaRPr>
          </a:p>
          <a:p>
            <a:r>
              <a:rPr lang="fr-FR" sz="80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Service Accompagnement</a:t>
            </a:r>
          </a:p>
          <a:p>
            <a:r>
              <a:rPr lang="fr-FR" sz="800" dirty="0">
                <a:solidFill>
                  <a:srgbClr val="FF6600"/>
                </a:solidFill>
                <a:latin typeface="Helvetica 55 Roman" panose="020B0604020202020204" pitchFamily="34" charset="0"/>
                <a:hlinkClick r:id="rId4"/>
              </a:rPr>
              <a:t>c</a:t>
            </a:r>
            <a:r>
              <a:rPr lang="fr-FR" sz="800" dirty="0" smtClean="0">
                <a:solidFill>
                  <a:srgbClr val="FF6600"/>
                </a:solidFill>
                <a:latin typeface="Helvetica 55 Roman" panose="020B0604020202020204" pitchFamily="34" charset="0"/>
                <a:hlinkClick r:id="rId4"/>
              </a:rPr>
              <a:t>ontact.accompagnement@orange.com</a:t>
            </a:r>
            <a:endParaRPr lang="fr-FR" sz="800" dirty="0" smtClean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FF66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Orange Business Services</a:t>
            </a:r>
            <a:endParaRPr lang="fr-FR" sz="8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1 Place des Droits de L’Homme</a:t>
            </a:r>
          </a:p>
          <a:p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93210</a:t>
            </a:r>
          </a:p>
          <a:p>
            <a:endParaRPr lang="fr-FR" sz="8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endParaRPr lang="fr-FR" sz="8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Scannez ce QR code </a:t>
            </a:r>
          </a:p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p</a:t>
            </a:r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our aller sur notre </a:t>
            </a:r>
          </a:p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p</a:t>
            </a:r>
            <a:r>
              <a:rPr lang="fr-FR" sz="8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age produit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731990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Orange, SA au Capital de 10 640 226 396 €</a:t>
            </a: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111, Quai du Président Roosevelt</a:t>
            </a: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92 130 Issy-Les-Moulineaux – RCS Nanterre 380 129 </a:t>
            </a:r>
            <a:r>
              <a:rPr lang="fr-FR" sz="800" dirty="0" smtClean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866</a:t>
            </a:r>
            <a:endParaRPr lang="fr-FR" sz="2400" dirty="0">
              <a:solidFill>
                <a:srgbClr val="FFFFFF">
                  <a:lumMod val="95000"/>
                </a:srgbClr>
              </a:solidFill>
              <a:latin typeface="Helvetica 55 Roman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800" dirty="0" smtClean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Mai </a:t>
            </a:r>
            <a:r>
              <a:rPr lang="fr-FR" sz="800" dirty="0">
                <a:solidFill>
                  <a:srgbClr val="FFFFFF">
                    <a:lumMod val="95000"/>
                  </a:srgbClr>
                </a:solidFill>
                <a:latin typeface="Helvetica 55 Roman" panose="020B0604020202020204" pitchFamily="34" charset="0"/>
                <a:ea typeface="Arial" panose="020B0604020202020204" pitchFamily="34" charset="0"/>
              </a:rPr>
              <a:t>2021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9680" r="9680" b="9680"/>
          <a:stretch/>
        </p:blipFill>
        <p:spPr>
          <a:xfrm>
            <a:off x="7812360" y="3212999"/>
            <a:ext cx="756084" cy="7560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3496" y="1478490"/>
            <a:ext cx="286334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Nous définissons avec vous comment accompagner vos collaborateurs pour qu’ils vivent bien l’ensemble de leur parcours digital.</a:t>
            </a:r>
          </a:p>
          <a:p>
            <a:endParaRPr lang="fr-FR" sz="105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105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Un déménagement, un réaménagement, la création d’un BAR IT,  un renouvellement de flotte mobile, un changement d’équipements, un besoin de travailler davantage en mode collaboratif …</a:t>
            </a:r>
          </a:p>
          <a:p>
            <a:endParaRPr lang="fr-FR" sz="105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105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Appelez-nous !</a:t>
            </a:r>
          </a:p>
          <a:p>
            <a:endParaRPr lang="fr-FR" sz="105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105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Le savoir-être de nos coachs digitaux</a:t>
            </a:r>
            <a:br>
              <a:rPr lang="fr-FR" sz="105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</a:br>
            <a:r>
              <a:rPr lang="fr-FR" sz="105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fera la différence</a:t>
            </a:r>
            <a:endParaRPr lang="fr-FR" sz="1050" dirty="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78490"/>
            <a:ext cx="1990339" cy="25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042341e-153d-422a-acd1-5cebc8cb38fe"/>
</p:tagLst>
</file>

<file path=ppt/theme/theme1.xml><?xml version="1.0" encoding="utf-8"?>
<a:theme xmlns:a="http://schemas.openxmlformats.org/drawingml/2006/main" name="Default Theme">
  <a:themeElements>
    <a:clrScheme name="Orange BLK Secondary">
      <a:dk1>
        <a:srgbClr val="FFFFFF"/>
      </a:dk1>
      <a:lt1>
        <a:srgbClr val="000000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sy Template - Icones" id="{EF1287B9-70C3-486B-B87E-58E38933CB1D}" vid="{5970EFE4-B103-499E-ABDF-A3B1CB9ED35C}"/>
    </a:ext>
  </a:extLst>
</a:theme>
</file>

<file path=ppt/theme/theme2.xml><?xml version="1.0" encoding="utf-8"?>
<a:theme xmlns:a="http://schemas.openxmlformats.org/drawingml/2006/main" name="1_Default Theme">
  <a:themeElements>
    <a:clrScheme name="Orange 2015">
      <a:dk1>
        <a:srgbClr val="FFFFFF"/>
      </a:dk1>
      <a:lt1>
        <a:srgbClr val="0C0C0C"/>
      </a:lt1>
      <a:dk2>
        <a:srgbClr val="0C0C0C"/>
      </a:dk2>
      <a:lt2>
        <a:srgbClr val="FFFFFF"/>
      </a:lt2>
      <a:accent1>
        <a:srgbClr val="FF6600"/>
      </a:accent1>
      <a:accent2>
        <a:srgbClr val="FFB4E6"/>
      </a:accent2>
      <a:accent3>
        <a:srgbClr val="FFD200"/>
      </a:accent3>
      <a:accent4>
        <a:srgbClr val="50BE87"/>
      </a:accent4>
      <a:accent5>
        <a:srgbClr val="4BB4E6"/>
      </a:accent5>
      <a:accent6>
        <a:srgbClr val="A885D8"/>
      </a:accent6>
      <a:hlink>
        <a:srgbClr val="FF6600"/>
      </a:hlink>
      <a:folHlink>
        <a:srgbClr val="484848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381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050" dirty="0" smtClean="0">
            <a:latin typeface="Helvetica 75 Bold" panose="020B08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sy Template - Icones" id="{EF1287B9-70C3-486B-B87E-58E38933CB1D}" vid="{5970EFE4-B103-499E-ABDF-A3B1CB9ED35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Easy Template - Icones</Template>
  <TotalTime>2858</TotalTime>
  <Words>383</Words>
  <Application>Microsoft Office PowerPoint</Application>
  <PresentationFormat>Affichage à l'écran (16:9)</PresentationFormat>
  <Paragraphs>104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Helvetica 55 Roman</vt:lpstr>
      <vt:lpstr>Helvetica 75</vt:lpstr>
      <vt:lpstr>Helvetica 75 Bold</vt:lpstr>
      <vt:lpstr>Wingdings</vt:lpstr>
      <vt:lpstr>Default Theme</vt:lpstr>
      <vt:lpstr>1_Default Theme</vt:lpstr>
      <vt:lpstr>Présentation PowerPoint</vt:lpstr>
      <vt:lpstr>Présentation PowerPoint</vt:lpstr>
      <vt:lpstr>Présentation PowerPoint</vt:lpstr>
      <vt:lpstr>Nouveauté ! Votre centre Hypercare Dépannage et soutien à l’usage multi-solutions pour vos collaborateurs</vt:lpstr>
      <vt:lpstr>Pourquoi choisir l’accompagnement Orange Business Services ? Multi-solutions, approche projet, et user-friendly</vt:lpstr>
    </vt:vector>
  </TitlesOfParts>
  <Company>Orange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CARDONNEL Ketty CONSULTING;D.goncalves@orange.com;Francois.novotny@orange.com;eva.lecuyer@orange.com</dc:creator>
  <cp:lastModifiedBy>LECUYER Eva SCE/OGSB</cp:lastModifiedBy>
  <cp:revision>68</cp:revision>
  <dcterms:created xsi:type="dcterms:W3CDTF">2021-05-07T12:45:56Z</dcterms:created>
  <dcterms:modified xsi:type="dcterms:W3CDTF">2021-06-23T12:26:39Z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353584</vt:lpwstr>
  </property>
  <property fmtid="{D5CDD505-2E9C-101B-9397-08002B2CF9AE}" pid="3" name="Offisync_ProviderInitializationData">
    <vt:lpwstr>https://plazza.orange.com</vt:lpwstr>
  </property>
  <property fmtid="{D5CDD505-2E9C-101B-9397-08002B2CF9AE}" pid="4" name="Offisync_UpdateToken">
    <vt:lpwstr>1</vt:lpwstr>
  </property>
  <property fmtid="{D5CDD505-2E9C-101B-9397-08002B2CF9AE}" pid="5" name="Offisync_ServerID">
    <vt:lpwstr>1abe28f6-4eb5-42e6-bbff-1356c852cf7b</vt:lpwstr>
  </property>
  <property fmtid="{D5CDD505-2E9C-101B-9397-08002B2CF9AE}" pid="6" name="Jive_VersionGuid">
    <vt:lpwstr>302512ce-db64-4ec6-838f-e550a1873474</vt:lpwstr>
  </property>
  <property fmtid="{D5CDD505-2E9C-101B-9397-08002B2CF9AE}" pid="7" name="Jive_LatestUserAccountName">
    <vt:lpwstr>ketty.lecardonnel@orange.com</vt:lpwstr>
  </property>
  <property fmtid="{D5CDD505-2E9C-101B-9397-08002B2CF9AE}" pid="8" name="Jive_ModifiedButNotPublished">
    <vt:lpwstr>True</vt:lpwstr>
  </property>
</Properties>
</file>