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8776"/>
    <a:srgbClr val="DCDCDC"/>
    <a:srgbClr val="C7C7C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1"/>
    <p:restoredTop sz="94607"/>
  </p:normalViewPr>
  <p:slideViewPr>
    <p:cSldViewPr snapToGrid="0" snapToObjects="1">
      <p:cViewPr varScale="1">
        <p:scale>
          <a:sx n="106" d="100"/>
          <a:sy n="106" d="100"/>
        </p:scale>
        <p:origin x="7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189" d="100"/>
          <a:sy n="189" d="100"/>
        </p:scale>
        <p:origin x="1584" y="-43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92CEBB0-71A2-1342-BE39-AB76DE877A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E032901-15A3-E448-BE47-03179060DE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62C71-20F6-5B42-B139-9906F13947C1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614265-3F22-B843-9DDD-CE2507D1FA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DA9BC6-564E-DF40-B5C7-FF0CFF256B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BAAD8-09F0-474E-B2C4-B7F3A7AB5A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5503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3C93E-49A0-3843-95E6-25CDF514E74D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EDB08-1E32-7543-A717-AC90348970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9943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FB03FCE-E909-F447-92A2-05B21D70C941}"/>
              </a:ext>
            </a:extLst>
          </p:cNvPr>
          <p:cNvSpPr/>
          <p:nvPr/>
        </p:nvSpPr>
        <p:spPr>
          <a:xfrm>
            <a:off x="0" y="0"/>
            <a:ext cx="2092006" cy="8914607"/>
          </a:xfrm>
          <a:prstGeom prst="rect">
            <a:avLst/>
          </a:prstGeom>
          <a:solidFill>
            <a:srgbClr val="E6E6E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BE" sz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Délai  10">
            <a:extLst>
              <a:ext uri="{FF2B5EF4-FFF2-40B4-BE49-F238E27FC236}">
                <a16:creationId xmlns:a16="http://schemas.microsoft.com/office/drawing/2014/main" id="{FD597231-FA13-804D-B742-E969805E8312}"/>
              </a:ext>
            </a:extLst>
          </p:cNvPr>
          <p:cNvSpPr/>
          <p:nvPr/>
        </p:nvSpPr>
        <p:spPr>
          <a:xfrm rot="5400000">
            <a:off x="336746" y="-336751"/>
            <a:ext cx="1418504" cy="2092006"/>
          </a:xfrm>
          <a:prstGeom prst="flowChartDelay">
            <a:avLst/>
          </a:prstGeom>
          <a:solidFill>
            <a:srgbClr val="798776"/>
          </a:solidFill>
          <a:ln>
            <a:solidFill>
              <a:srgbClr val="79877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7A9B99-2BA9-804A-9094-DCCFAC88B6D7}"/>
              </a:ext>
            </a:extLst>
          </p:cNvPr>
          <p:cNvSpPr/>
          <p:nvPr/>
        </p:nvSpPr>
        <p:spPr>
          <a:xfrm>
            <a:off x="0" y="8860219"/>
            <a:ext cx="2092001" cy="301093"/>
          </a:xfrm>
          <a:prstGeom prst="rect">
            <a:avLst/>
          </a:prstGeom>
          <a:solidFill>
            <a:srgbClr val="79877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Données stockées 11">
            <a:extLst>
              <a:ext uri="{FF2B5EF4-FFF2-40B4-BE49-F238E27FC236}">
                <a16:creationId xmlns:a16="http://schemas.microsoft.com/office/drawing/2014/main" id="{2B78D7BF-FC3C-7643-B14F-5ED4F4731BD0}"/>
              </a:ext>
            </a:extLst>
          </p:cNvPr>
          <p:cNvSpPr/>
          <p:nvPr/>
        </p:nvSpPr>
        <p:spPr>
          <a:xfrm rot="16200000">
            <a:off x="895454" y="7910372"/>
            <a:ext cx="301095" cy="2092003"/>
          </a:xfrm>
          <a:prstGeom prst="flowChartOnlineStorage">
            <a:avLst/>
          </a:prstGeom>
          <a:solidFill>
            <a:srgbClr val="798776"/>
          </a:solidFill>
          <a:ln>
            <a:solidFill>
              <a:srgbClr val="798776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E6BEAF-414F-BC4E-B3FE-70516C65CA1B}"/>
              </a:ext>
            </a:extLst>
          </p:cNvPr>
          <p:cNvSpPr/>
          <p:nvPr/>
        </p:nvSpPr>
        <p:spPr>
          <a:xfrm>
            <a:off x="31136" y="226400"/>
            <a:ext cx="2029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>
                <a:solidFill>
                  <a:srgbClr val="FFFFFF"/>
                </a:solidFill>
                <a:latin typeface="+mj-lt"/>
              </a:rPr>
              <a:t>Emma  MARECHAL </a:t>
            </a:r>
            <a:endParaRPr lang="fr-BE" dirty="0">
              <a:effectLst/>
              <a:latin typeface="+mj-lt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5BA1B4D-88D1-F342-BB5C-57989208DBF2}"/>
              </a:ext>
            </a:extLst>
          </p:cNvPr>
          <p:cNvSpPr txBox="1"/>
          <p:nvPr/>
        </p:nvSpPr>
        <p:spPr>
          <a:xfrm>
            <a:off x="2182878" y="963552"/>
            <a:ext cx="4501901" cy="743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/>
              <a:t>Certificat de l'Enseignement Secondaire Supérieur (CESS) </a:t>
            </a:r>
          </a:p>
          <a:p>
            <a:r>
              <a:rPr lang="fr-BE" sz="1100" dirty="0"/>
              <a:t>- Equivaut au baccalauréat                                                                       </a:t>
            </a:r>
            <a:r>
              <a:rPr lang="fr-BE" sz="1100" b="1" dirty="0"/>
              <a:t>Juin 2017 </a:t>
            </a:r>
            <a:endParaRPr lang="fr-BE" sz="1100" b="1" dirty="0">
              <a:effectLst/>
            </a:endParaRPr>
          </a:p>
          <a:p>
            <a:endParaRPr lang="fr-BE" sz="1100" dirty="0"/>
          </a:p>
          <a:p>
            <a:r>
              <a:rPr lang="fr-BE" sz="1100" dirty="0"/>
              <a:t>Bachelier en orthoptie                                                                              </a:t>
            </a:r>
            <a:r>
              <a:rPr lang="fr-BE" sz="1100" b="1" dirty="0"/>
              <a:t>Juin 2021 </a:t>
            </a:r>
            <a:endParaRPr lang="fr-BE" sz="1100" dirty="0">
              <a:effectLst/>
            </a:endParaRPr>
          </a:p>
          <a:p>
            <a:endParaRPr lang="fr-BE" sz="1100" dirty="0"/>
          </a:p>
          <a:p>
            <a:endParaRPr lang="fr-BE" sz="1100" dirty="0">
              <a:effectLst/>
            </a:endParaRPr>
          </a:p>
          <a:p>
            <a:endParaRPr lang="fr-BE" sz="1100" dirty="0"/>
          </a:p>
          <a:p>
            <a:endParaRPr lang="fr-BE" sz="1100" dirty="0">
              <a:effectLst/>
            </a:endParaRPr>
          </a:p>
          <a:p>
            <a:r>
              <a:rPr lang="fr-BE" sz="1100" b="1" dirty="0"/>
              <a:t>Stagiaire</a:t>
            </a:r>
            <a:endParaRPr lang="fr-BE" sz="1100" dirty="0">
              <a:effectLst/>
            </a:endParaRPr>
          </a:p>
          <a:p>
            <a:r>
              <a:rPr lang="fr-BE" sz="1100" dirty="0">
                <a:solidFill>
                  <a:srgbClr val="798776"/>
                </a:solidFill>
              </a:rPr>
              <a:t>Centre d'ophtalmologie (Dr. Schepens), Mons</a:t>
            </a:r>
            <a:r>
              <a:rPr lang="fr-BE" sz="1100" dirty="0"/>
              <a:t>                                     </a:t>
            </a:r>
            <a:r>
              <a:rPr lang="fr-BE" sz="1100" b="1" dirty="0"/>
              <a:t>Avr. 2018</a:t>
            </a:r>
            <a:r>
              <a:rPr lang="fr-BE" sz="1100" dirty="0"/>
              <a:t>                                    </a:t>
            </a:r>
          </a:p>
          <a:p>
            <a:endParaRPr lang="fr-BE" sz="1100" b="1" dirty="0"/>
          </a:p>
          <a:p>
            <a:r>
              <a:rPr lang="fr-BE" sz="1100" b="1" dirty="0"/>
              <a:t>Stagiaire                                                                                 Oct. 2018 - Déc. 2018 </a:t>
            </a:r>
            <a:endParaRPr lang="fr-BE" sz="1100" dirty="0">
              <a:effectLst/>
            </a:endParaRPr>
          </a:p>
          <a:p>
            <a:r>
              <a:rPr lang="fr-BE" sz="1100" dirty="0">
                <a:solidFill>
                  <a:srgbClr val="798776"/>
                </a:solidFill>
              </a:rPr>
              <a:t>Hôpital Universitaire des Enfants Reine Fabiola (HUDERF), Bruxelles </a:t>
            </a:r>
            <a:endParaRPr lang="fr-BE" sz="1100" dirty="0">
              <a:solidFill>
                <a:srgbClr val="798776"/>
              </a:solidFill>
              <a:effectLst/>
            </a:endParaRPr>
          </a:p>
          <a:p>
            <a:endParaRPr lang="fr-BE" sz="1100" b="1" dirty="0"/>
          </a:p>
          <a:p>
            <a:r>
              <a:rPr lang="fr-BE" sz="1100" b="1" dirty="0"/>
              <a:t>Stagiaire                                                                                                    Mars 2019 </a:t>
            </a:r>
            <a:endParaRPr lang="fr-BE" sz="1100" dirty="0">
              <a:effectLst/>
            </a:endParaRPr>
          </a:p>
          <a:p>
            <a:r>
              <a:rPr lang="fr-BE" sz="1100" dirty="0">
                <a:solidFill>
                  <a:srgbClr val="798776"/>
                </a:solidFill>
              </a:rPr>
              <a:t>Dr. Vertes (ophtalmologue), Louvain-La-Neuve </a:t>
            </a:r>
          </a:p>
          <a:p>
            <a:endParaRPr lang="fr-BE" sz="1100" dirty="0">
              <a:effectLst/>
            </a:endParaRPr>
          </a:p>
          <a:p>
            <a:r>
              <a:rPr lang="fr-BE" sz="1100" b="1" dirty="0"/>
              <a:t>Stagiaire                                                                                 Oct. 2019 - Déc. 2019</a:t>
            </a:r>
            <a:endParaRPr lang="fr-BE" sz="1100" dirty="0">
              <a:effectLst/>
            </a:endParaRPr>
          </a:p>
          <a:p>
            <a:r>
              <a:rPr lang="fr-BE" sz="1100" dirty="0">
                <a:solidFill>
                  <a:srgbClr val="798776"/>
                </a:solidFill>
              </a:rPr>
              <a:t>Institut Royal pour Sourds et Aveugles (IRSA), Bruxelles </a:t>
            </a:r>
          </a:p>
          <a:p>
            <a:endParaRPr lang="fr-BE" sz="1100" dirty="0">
              <a:effectLst/>
            </a:endParaRPr>
          </a:p>
          <a:p>
            <a:r>
              <a:rPr lang="fr-BE" sz="1100" b="1" dirty="0"/>
              <a:t>Stagiaire                                                                                Mars 2021 - Mai 2021 </a:t>
            </a:r>
            <a:endParaRPr lang="fr-BE" sz="1100" dirty="0">
              <a:effectLst/>
            </a:endParaRPr>
          </a:p>
          <a:p>
            <a:r>
              <a:rPr lang="fr-BE" sz="1100" dirty="0">
                <a:solidFill>
                  <a:srgbClr val="798776"/>
                </a:solidFill>
              </a:rPr>
              <a:t>Ophtanat , Beauraing </a:t>
            </a:r>
            <a:endParaRPr lang="fr-BE" sz="1100" dirty="0">
              <a:solidFill>
                <a:srgbClr val="798776"/>
              </a:solidFill>
              <a:effectLst/>
            </a:endParaRPr>
          </a:p>
          <a:p>
            <a:endParaRPr lang="fr-BE" sz="1100" dirty="0"/>
          </a:p>
          <a:p>
            <a:r>
              <a:rPr lang="fr-BE" sz="1100" dirty="0">
                <a:solidFill>
                  <a:srgbClr val="798776"/>
                </a:solidFill>
              </a:rPr>
              <a:t>       </a:t>
            </a:r>
          </a:p>
          <a:p>
            <a:pPr marL="7938" indent="-7938"/>
            <a:r>
              <a:rPr lang="fr-BE" sz="1100" dirty="0">
                <a:solidFill>
                  <a:srgbClr val="798776"/>
                </a:solidFill>
              </a:rPr>
              <a:t>           </a:t>
            </a:r>
            <a:r>
              <a:rPr lang="fr-BE" sz="1600" dirty="0">
                <a:solidFill>
                  <a:srgbClr val="798776"/>
                </a:solidFill>
              </a:rPr>
              <a:t>Expérience professionnelle </a:t>
            </a:r>
          </a:p>
          <a:p>
            <a:endParaRPr lang="fr-BE" sz="1100" b="1" dirty="0"/>
          </a:p>
          <a:p>
            <a:r>
              <a:rPr lang="fr-BE" sz="1100" b="1" dirty="0"/>
              <a:t>Orthoptiste </a:t>
            </a:r>
            <a:endParaRPr lang="fr-BE" sz="1100" dirty="0">
              <a:effectLst/>
            </a:endParaRPr>
          </a:p>
          <a:p>
            <a:r>
              <a:rPr lang="fr-BE" sz="1100" dirty="0">
                <a:solidFill>
                  <a:srgbClr val="798776"/>
                </a:solidFill>
              </a:rPr>
              <a:t>Dr. Maréchal &amp; Dr. Mombach, Liège</a:t>
            </a:r>
            <a:r>
              <a:rPr lang="fr-BE" sz="1100" dirty="0"/>
              <a:t>                                  </a:t>
            </a:r>
            <a:r>
              <a:rPr lang="fr-BE" sz="1100" b="1" dirty="0"/>
              <a:t>Sep. 2020 - Oct. 2020</a:t>
            </a:r>
          </a:p>
          <a:p>
            <a:r>
              <a:rPr lang="fr-BE" sz="1100" b="1" dirty="0"/>
              <a:t> </a:t>
            </a:r>
            <a:endParaRPr lang="fr-BE" sz="1100" dirty="0">
              <a:effectLst/>
            </a:endParaRPr>
          </a:p>
          <a:p>
            <a:endParaRPr lang="fr-BE" sz="1600" dirty="0">
              <a:solidFill>
                <a:srgbClr val="798776"/>
              </a:solidFill>
            </a:endParaRPr>
          </a:p>
          <a:p>
            <a:pPr marL="7938"/>
            <a:r>
              <a:rPr lang="fr-BE" sz="1600" dirty="0">
                <a:solidFill>
                  <a:srgbClr val="798776"/>
                </a:solidFill>
              </a:rPr>
              <a:t>       Compétences </a:t>
            </a:r>
          </a:p>
          <a:p>
            <a:endParaRPr lang="fr-BE" sz="1100" dirty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/>
              <a:t>Aide à la consultation : recueil de données, mesures de l’acuité visuelle et de la réfraction avec ou sans dilatation,... 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/>
              <a:t>Réalisation d'un bilan orthoptique afin d’évaluer les capacités visuelles du patient 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/>
              <a:t>Examen complémentaire : champ visuel, OCT 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/>
              <a:t>Administration de collyre 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/>
              <a:t>Prise en charge et rééducation d’enfants malvoyants 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100" dirty="0"/>
              <a:t>Collaboration avec les différents intervenants d’une équipe pluridisciplinaire. </a:t>
            </a:r>
            <a:endParaRPr lang="fr-BE" sz="1100" dirty="0">
              <a:effectLst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976E8D23-9027-864D-9C85-38EF6E374981}"/>
              </a:ext>
            </a:extLst>
          </p:cNvPr>
          <p:cNvSpPr/>
          <p:nvPr/>
        </p:nvSpPr>
        <p:spPr>
          <a:xfrm>
            <a:off x="315194" y="630117"/>
            <a:ext cx="1440000" cy="1440000"/>
          </a:xfrm>
          <a:prstGeom prst="ellipse">
            <a:avLst/>
          </a:prstGeom>
          <a:solidFill>
            <a:srgbClr val="C7C7C7"/>
          </a:solidFill>
          <a:ln>
            <a:solidFill>
              <a:srgbClr val="C7C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8199390-DBF4-5246-8447-38C5A29AC47E}"/>
              </a:ext>
            </a:extLst>
          </p:cNvPr>
          <p:cNvSpPr>
            <a:spLocks/>
          </p:cNvSpPr>
          <p:nvPr/>
        </p:nvSpPr>
        <p:spPr>
          <a:xfrm>
            <a:off x="418406" y="720117"/>
            <a:ext cx="1260000" cy="1260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1430" t="-27142" r="-37144" b="-67142"/>
            </a:stretch>
          </a:blip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24CD4E8-1C8F-A543-AEEB-5FDF0DD1B2E6}"/>
              </a:ext>
            </a:extLst>
          </p:cNvPr>
          <p:cNvSpPr txBox="1"/>
          <p:nvPr/>
        </p:nvSpPr>
        <p:spPr>
          <a:xfrm>
            <a:off x="120624" y="2254214"/>
            <a:ext cx="1894063" cy="6244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1100" dirty="0"/>
          </a:p>
          <a:p>
            <a:r>
              <a:rPr lang="fr-BE" sz="1100" dirty="0"/>
              <a:t>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fr-BE" sz="1100" dirty="0"/>
              <a:t>Emma Maréchal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fr-BE" sz="1100" dirty="0"/>
              <a:t>Belge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fr-BE" sz="1100" dirty="0"/>
              <a:t>15 mars 1998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fr-BE" sz="1100" dirty="0"/>
              <a:t>Marech.emma@gmail.com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fr-BE" sz="1100" dirty="0"/>
              <a:t>+32 478015129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fr-BE" sz="1100" dirty="0"/>
              <a:t>67 rue Joseph Dejardin 4020 Liège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fr-BE" sz="1100" dirty="0"/>
              <a:t>Catégorie B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endParaRPr lang="fr-BE" sz="1100" dirty="0"/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endParaRPr lang="fr-BE" sz="1100" dirty="0"/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fr-BE" sz="1100" dirty="0"/>
              <a:t>Français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fr-BE" sz="1100" dirty="0"/>
              <a:t>Anglais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endParaRPr lang="fr-BE" sz="1100" dirty="0"/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endParaRPr lang="fr-BE" sz="1100" dirty="0"/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fr-BE" sz="1100" dirty="0"/>
              <a:t>Souriante et sociable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fr-BE" sz="1100" dirty="0"/>
              <a:t>Optimiste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fr-BE" sz="1100" dirty="0"/>
              <a:t>Persévérante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fr-BE" sz="1100" dirty="0"/>
              <a:t>Capacité d'adaptation</a:t>
            </a:r>
          </a:p>
          <a:p>
            <a:pPr>
              <a:lnSpc>
                <a:spcPct val="150000"/>
              </a:lnSpc>
            </a:pPr>
            <a:endParaRPr lang="fr-BE" sz="1100" dirty="0"/>
          </a:p>
          <a:p>
            <a:pPr>
              <a:lnSpc>
                <a:spcPct val="150000"/>
              </a:lnSpc>
            </a:pPr>
            <a:endParaRPr lang="fr-BE" sz="1100" dirty="0"/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fr-BE" sz="1100" dirty="0"/>
              <a:t>Cuisine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fr-BE" sz="1100" dirty="0"/>
              <a:t>Voyages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fr-BE" sz="1100" dirty="0"/>
              <a:t>Sports </a:t>
            </a:r>
            <a:endParaRPr lang="fr-BE" sz="1100" dirty="0">
              <a:effectLst/>
            </a:endParaRP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1CD8144B-1204-5844-B2F7-7EAD004B6D83}"/>
              </a:ext>
            </a:extLst>
          </p:cNvPr>
          <p:cNvCxnSpPr>
            <a:cxnSpLocks/>
          </p:cNvCxnSpPr>
          <p:nvPr/>
        </p:nvCxnSpPr>
        <p:spPr>
          <a:xfrm>
            <a:off x="116280" y="2587943"/>
            <a:ext cx="1939278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AAAA7C73-D592-FD41-B17B-5B66CD7D8A2D}"/>
              </a:ext>
            </a:extLst>
          </p:cNvPr>
          <p:cNvCxnSpPr>
            <a:cxnSpLocks/>
          </p:cNvCxnSpPr>
          <p:nvPr/>
        </p:nvCxnSpPr>
        <p:spPr>
          <a:xfrm>
            <a:off x="116280" y="5182055"/>
            <a:ext cx="1939278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8CCAD224-3DE7-1C41-8D9A-1D0C504C5F45}"/>
              </a:ext>
            </a:extLst>
          </p:cNvPr>
          <p:cNvCxnSpPr>
            <a:cxnSpLocks/>
          </p:cNvCxnSpPr>
          <p:nvPr/>
        </p:nvCxnSpPr>
        <p:spPr>
          <a:xfrm>
            <a:off x="116280" y="6073714"/>
            <a:ext cx="1939278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1C711A6E-BBB5-484C-A3F4-612D04C76755}"/>
              </a:ext>
            </a:extLst>
          </p:cNvPr>
          <p:cNvCxnSpPr>
            <a:cxnSpLocks/>
          </p:cNvCxnSpPr>
          <p:nvPr/>
        </p:nvCxnSpPr>
        <p:spPr>
          <a:xfrm>
            <a:off x="116280" y="7627979"/>
            <a:ext cx="1939278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54580491-3528-A744-B4BA-53AC200548A9}"/>
              </a:ext>
            </a:extLst>
          </p:cNvPr>
          <p:cNvCxnSpPr>
            <a:cxnSpLocks/>
          </p:cNvCxnSpPr>
          <p:nvPr/>
        </p:nvCxnSpPr>
        <p:spPr>
          <a:xfrm>
            <a:off x="2594351" y="5313889"/>
            <a:ext cx="4090427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74A2A52A-D070-6347-8DE0-F71F74C02AC2}"/>
              </a:ext>
            </a:extLst>
          </p:cNvPr>
          <p:cNvCxnSpPr>
            <a:cxnSpLocks/>
          </p:cNvCxnSpPr>
          <p:nvPr/>
        </p:nvCxnSpPr>
        <p:spPr>
          <a:xfrm>
            <a:off x="2594352" y="804070"/>
            <a:ext cx="4090427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FBDB59C8-EC90-4A42-A77A-6DF1C1745ACD}"/>
              </a:ext>
            </a:extLst>
          </p:cNvPr>
          <p:cNvCxnSpPr>
            <a:cxnSpLocks/>
          </p:cNvCxnSpPr>
          <p:nvPr/>
        </p:nvCxnSpPr>
        <p:spPr>
          <a:xfrm>
            <a:off x="2594352" y="2207753"/>
            <a:ext cx="4090427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3DDDA043-233D-014C-B023-586CE5E7C978}"/>
              </a:ext>
            </a:extLst>
          </p:cNvPr>
          <p:cNvCxnSpPr>
            <a:cxnSpLocks/>
          </p:cNvCxnSpPr>
          <p:nvPr/>
        </p:nvCxnSpPr>
        <p:spPr>
          <a:xfrm>
            <a:off x="2594351" y="6494961"/>
            <a:ext cx="4090427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 descr="Porte-documents avec un remplissage uni">
            <a:extLst>
              <a:ext uri="{FF2B5EF4-FFF2-40B4-BE49-F238E27FC236}">
                <a16:creationId xmlns:a16="http://schemas.microsoft.com/office/drawing/2014/main" id="{BD9716FF-20E9-4F43-9D23-5253A39B6498}"/>
              </a:ext>
            </a:extLst>
          </p:cNvPr>
          <p:cNvSpPr/>
          <p:nvPr/>
        </p:nvSpPr>
        <p:spPr>
          <a:xfrm>
            <a:off x="2227992" y="5024555"/>
            <a:ext cx="315000" cy="31500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C2ACB962-12B4-CD48-BB83-F6E173715679}"/>
              </a:ext>
            </a:extLst>
          </p:cNvPr>
          <p:cNvSpPr txBox="1"/>
          <p:nvPr/>
        </p:nvSpPr>
        <p:spPr>
          <a:xfrm>
            <a:off x="54668" y="2281139"/>
            <a:ext cx="2020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rgbClr val="798776"/>
                </a:solidFill>
              </a:rPr>
              <a:t>Détails personnels 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1D7CE5F4-CEC9-E744-970F-8B71C63D61A5}"/>
              </a:ext>
            </a:extLst>
          </p:cNvPr>
          <p:cNvSpPr txBox="1"/>
          <p:nvPr/>
        </p:nvSpPr>
        <p:spPr>
          <a:xfrm>
            <a:off x="86620" y="4847898"/>
            <a:ext cx="1441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rgbClr val="798776"/>
                </a:solidFill>
              </a:rPr>
              <a:t>Langues</a:t>
            </a:r>
            <a:r>
              <a:rPr lang="fr-BE" dirty="0"/>
              <a:t> 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B86C782E-89AD-B045-97EE-8B13E522C172}"/>
              </a:ext>
            </a:extLst>
          </p:cNvPr>
          <p:cNvSpPr txBox="1"/>
          <p:nvPr/>
        </p:nvSpPr>
        <p:spPr>
          <a:xfrm>
            <a:off x="120624" y="5765464"/>
            <a:ext cx="1475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rgbClr val="798776"/>
                </a:solidFill>
              </a:rPr>
              <a:t>Qualités</a:t>
            </a:r>
            <a:r>
              <a:rPr lang="fr-BE" dirty="0"/>
              <a:t> 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2CA9BFF5-4655-9C4C-A95A-0E27FBAF0E94}"/>
              </a:ext>
            </a:extLst>
          </p:cNvPr>
          <p:cNvSpPr txBox="1"/>
          <p:nvPr/>
        </p:nvSpPr>
        <p:spPr>
          <a:xfrm>
            <a:off x="2443979" y="434718"/>
            <a:ext cx="2881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798776"/>
                </a:solidFill>
              </a:rPr>
              <a:t> Diplômes </a:t>
            </a:r>
          </a:p>
          <a:p>
            <a:endParaRPr lang="fr-BE" dirty="0">
              <a:solidFill>
                <a:srgbClr val="798776"/>
              </a:solidFill>
            </a:endParaRPr>
          </a:p>
          <a:p>
            <a:endParaRPr lang="fr-FR" dirty="0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1F772539-81D3-D343-984A-E3783DEB49D0}"/>
              </a:ext>
            </a:extLst>
          </p:cNvPr>
          <p:cNvSpPr txBox="1"/>
          <p:nvPr/>
        </p:nvSpPr>
        <p:spPr>
          <a:xfrm>
            <a:off x="31136" y="7348867"/>
            <a:ext cx="2099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rgbClr val="798776"/>
                </a:solidFill>
              </a:rPr>
              <a:t>Centres d’intérêts</a:t>
            </a:r>
            <a:endParaRPr lang="fr-FR" sz="1600" dirty="0"/>
          </a:p>
        </p:txBody>
      </p:sp>
      <p:sp>
        <p:nvSpPr>
          <p:cNvPr id="62" name="Rectangle 61" descr="Diplôme roulé avec un remplissage uni">
            <a:extLst>
              <a:ext uri="{FF2B5EF4-FFF2-40B4-BE49-F238E27FC236}">
                <a16:creationId xmlns:a16="http://schemas.microsoft.com/office/drawing/2014/main" id="{8D28CDBD-9AEC-2349-AEC0-7FF3C7CE3195}"/>
              </a:ext>
            </a:extLst>
          </p:cNvPr>
          <p:cNvSpPr/>
          <p:nvPr/>
        </p:nvSpPr>
        <p:spPr>
          <a:xfrm>
            <a:off x="2226619" y="477733"/>
            <a:ext cx="315000" cy="315000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65" name="Rectangle 64" descr="Œil avec un remplissage uni">
            <a:extLst>
              <a:ext uri="{FF2B5EF4-FFF2-40B4-BE49-F238E27FC236}">
                <a16:creationId xmlns:a16="http://schemas.microsoft.com/office/drawing/2014/main" id="{D688F969-6390-AE4A-9D0C-F30CD296203A}"/>
              </a:ext>
            </a:extLst>
          </p:cNvPr>
          <p:cNvSpPr/>
          <p:nvPr/>
        </p:nvSpPr>
        <p:spPr>
          <a:xfrm>
            <a:off x="2223253" y="1897933"/>
            <a:ext cx="315000" cy="315000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CD8863F7-5334-0140-8C7C-F1B8E7A6C2B8}"/>
              </a:ext>
            </a:extLst>
          </p:cNvPr>
          <p:cNvSpPr txBox="1"/>
          <p:nvPr/>
        </p:nvSpPr>
        <p:spPr>
          <a:xfrm>
            <a:off x="2441010" y="1850324"/>
            <a:ext cx="153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/>
            <a:r>
              <a:rPr lang="fr-BE" dirty="0">
                <a:solidFill>
                  <a:srgbClr val="798776"/>
                </a:solidFill>
              </a:rPr>
              <a:t>Stages </a:t>
            </a:r>
            <a:endParaRPr lang="fr-FR" dirty="0"/>
          </a:p>
        </p:txBody>
      </p:sp>
      <p:sp>
        <p:nvSpPr>
          <p:cNvPr id="67" name="Rectangle 66" descr="Graphique à barres avec tendance à la hausse avec un remplissage uni">
            <a:extLst>
              <a:ext uri="{FF2B5EF4-FFF2-40B4-BE49-F238E27FC236}">
                <a16:creationId xmlns:a16="http://schemas.microsoft.com/office/drawing/2014/main" id="{A812C3BB-2EBF-2A40-A215-2A5D26F6C69E}"/>
              </a:ext>
            </a:extLst>
          </p:cNvPr>
          <p:cNvSpPr/>
          <p:nvPr/>
        </p:nvSpPr>
        <p:spPr>
          <a:xfrm>
            <a:off x="2224045" y="6206243"/>
            <a:ext cx="315000" cy="315000"/>
          </a:xfrm>
          <a:prstGeom prst="rect">
            <a:avLst/>
          </a:pr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E984225-FE72-D94D-AB46-C83B50E5F23D}"/>
              </a:ext>
            </a:extLst>
          </p:cNvPr>
          <p:cNvSpPr/>
          <p:nvPr/>
        </p:nvSpPr>
        <p:spPr>
          <a:xfrm>
            <a:off x="222895" y="2748542"/>
            <a:ext cx="45719" cy="45719"/>
          </a:xfrm>
          <a:prstGeom prst="rect">
            <a:avLst/>
          </a:prstGeom>
          <a:solidFill>
            <a:srgbClr val="79877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9CE0450-63F4-6E4B-8161-4D1E51FA2CA6}"/>
              </a:ext>
            </a:extLst>
          </p:cNvPr>
          <p:cNvSpPr/>
          <p:nvPr/>
        </p:nvSpPr>
        <p:spPr>
          <a:xfrm>
            <a:off x="222894" y="2996066"/>
            <a:ext cx="45719" cy="45719"/>
          </a:xfrm>
          <a:prstGeom prst="rect">
            <a:avLst/>
          </a:prstGeom>
          <a:solidFill>
            <a:srgbClr val="79877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0E750CC-F7CF-ED40-BF40-CF595043769B}"/>
              </a:ext>
            </a:extLst>
          </p:cNvPr>
          <p:cNvSpPr/>
          <p:nvPr/>
        </p:nvSpPr>
        <p:spPr>
          <a:xfrm>
            <a:off x="217523" y="3250824"/>
            <a:ext cx="45719" cy="45719"/>
          </a:xfrm>
          <a:prstGeom prst="rect">
            <a:avLst/>
          </a:prstGeom>
          <a:solidFill>
            <a:srgbClr val="79877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1080A57-28B2-5C40-8454-03AC882E5F42}"/>
              </a:ext>
            </a:extLst>
          </p:cNvPr>
          <p:cNvSpPr/>
          <p:nvPr/>
        </p:nvSpPr>
        <p:spPr>
          <a:xfrm>
            <a:off x="217524" y="3503564"/>
            <a:ext cx="45719" cy="45719"/>
          </a:xfrm>
          <a:prstGeom prst="rect">
            <a:avLst/>
          </a:prstGeom>
          <a:solidFill>
            <a:srgbClr val="79877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E8D3B53-D897-E343-85D8-5E6AB5990420}"/>
              </a:ext>
            </a:extLst>
          </p:cNvPr>
          <p:cNvSpPr/>
          <p:nvPr/>
        </p:nvSpPr>
        <p:spPr>
          <a:xfrm>
            <a:off x="220362" y="3752501"/>
            <a:ext cx="45719" cy="45719"/>
          </a:xfrm>
          <a:prstGeom prst="rect">
            <a:avLst/>
          </a:prstGeom>
          <a:solidFill>
            <a:srgbClr val="79877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EEEB20C-A18B-1248-B6DC-CB0A4FE12811}"/>
              </a:ext>
            </a:extLst>
          </p:cNvPr>
          <p:cNvSpPr/>
          <p:nvPr/>
        </p:nvSpPr>
        <p:spPr>
          <a:xfrm>
            <a:off x="217522" y="4504004"/>
            <a:ext cx="45719" cy="45719"/>
          </a:xfrm>
          <a:prstGeom prst="rect">
            <a:avLst/>
          </a:prstGeom>
          <a:solidFill>
            <a:srgbClr val="79877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695AD02-E052-EB40-A2CC-3D2FD97D68E5}"/>
              </a:ext>
            </a:extLst>
          </p:cNvPr>
          <p:cNvSpPr/>
          <p:nvPr/>
        </p:nvSpPr>
        <p:spPr>
          <a:xfrm>
            <a:off x="217524" y="4002925"/>
            <a:ext cx="45719" cy="45719"/>
          </a:xfrm>
          <a:prstGeom prst="rect">
            <a:avLst/>
          </a:prstGeom>
          <a:solidFill>
            <a:srgbClr val="79877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CC66C5F-3288-754D-80AF-F48D9752FAD6}"/>
              </a:ext>
            </a:extLst>
          </p:cNvPr>
          <p:cNvSpPr/>
          <p:nvPr/>
        </p:nvSpPr>
        <p:spPr>
          <a:xfrm>
            <a:off x="217522" y="5266103"/>
            <a:ext cx="45719" cy="45719"/>
          </a:xfrm>
          <a:prstGeom prst="rect">
            <a:avLst/>
          </a:prstGeom>
          <a:solidFill>
            <a:srgbClr val="79877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D591870-5F3C-6B42-A08A-AFFDF5DF79F4}"/>
              </a:ext>
            </a:extLst>
          </p:cNvPr>
          <p:cNvSpPr/>
          <p:nvPr/>
        </p:nvSpPr>
        <p:spPr>
          <a:xfrm flipV="1">
            <a:off x="213400" y="5512069"/>
            <a:ext cx="45719" cy="45719"/>
          </a:xfrm>
          <a:prstGeom prst="rect">
            <a:avLst/>
          </a:prstGeom>
          <a:solidFill>
            <a:srgbClr val="79877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D7F29D1-821E-434E-822C-6F557445D29F}"/>
              </a:ext>
            </a:extLst>
          </p:cNvPr>
          <p:cNvSpPr/>
          <p:nvPr/>
        </p:nvSpPr>
        <p:spPr>
          <a:xfrm>
            <a:off x="217522" y="6269806"/>
            <a:ext cx="45719" cy="45719"/>
          </a:xfrm>
          <a:prstGeom prst="rect">
            <a:avLst/>
          </a:prstGeom>
          <a:solidFill>
            <a:srgbClr val="79877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0F152D5-DBEC-F94F-A2BE-C19090D1EAF8}"/>
              </a:ext>
            </a:extLst>
          </p:cNvPr>
          <p:cNvSpPr/>
          <p:nvPr/>
        </p:nvSpPr>
        <p:spPr>
          <a:xfrm>
            <a:off x="217519" y="7019220"/>
            <a:ext cx="45719" cy="45719"/>
          </a:xfrm>
          <a:prstGeom prst="rect">
            <a:avLst/>
          </a:prstGeom>
          <a:solidFill>
            <a:srgbClr val="79877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A51F5C2-09FB-224D-81CC-AB087603B0A4}"/>
              </a:ext>
            </a:extLst>
          </p:cNvPr>
          <p:cNvSpPr/>
          <p:nvPr/>
        </p:nvSpPr>
        <p:spPr>
          <a:xfrm>
            <a:off x="217520" y="6768297"/>
            <a:ext cx="45719" cy="45719"/>
          </a:xfrm>
          <a:prstGeom prst="rect">
            <a:avLst/>
          </a:prstGeom>
          <a:solidFill>
            <a:srgbClr val="79877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BF4ABE0-23D7-DD47-89C9-797726D71B9D}"/>
              </a:ext>
            </a:extLst>
          </p:cNvPr>
          <p:cNvSpPr/>
          <p:nvPr/>
        </p:nvSpPr>
        <p:spPr>
          <a:xfrm>
            <a:off x="217521" y="6515516"/>
            <a:ext cx="45719" cy="45719"/>
          </a:xfrm>
          <a:prstGeom prst="rect">
            <a:avLst/>
          </a:prstGeom>
          <a:solidFill>
            <a:srgbClr val="79877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C2A19A4-E725-4048-BD2B-572B497512E4}"/>
              </a:ext>
            </a:extLst>
          </p:cNvPr>
          <p:cNvSpPr/>
          <p:nvPr/>
        </p:nvSpPr>
        <p:spPr>
          <a:xfrm>
            <a:off x="220362" y="8029113"/>
            <a:ext cx="45719" cy="45719"/>
          </a:xfrm>
          <a:prstGeom prst="rect">
            <a:avLst/>
          </a:prstGeom>
          <a:solidFill>
            <a:srgbClr val="79877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F881940-CD43-8146-881D-826B478D98C6}"/>
              </a:ext>
            </a:extLst>
          </p:cNvPr>
          <p:cNvSpPr/>
          <p:nvPr/>
        </p:nvSpPr>
        <p:spPr>
          <a:xfrm>
            <a:off x="213113" y="8280056"/>
            <a:ext cx="45719" cy="45719"/>
          </a:xfrm>
          <a:prstGeom prst="rect">
            <a:avLst/>
          </a:prstGeom>
          <a:solidFill>
            <a:srgbClr val="79877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6EDD667-CFE1-B243-8060-64391F63F5F5}"/>
              </a:ext>
            </a:extLst>
          </p:cNvPr>
          <p:cNvSpPr/>
          <p:nvPr/>
        </p:nvSpPr>
        <p:spPr>
          <a:xfrm>
            <a:off x="217519" y="7778170"/>
            <a:ext cx="45719" cy="45719"/>
          </a:xfrm>
          <a:prstGeom prst="rect">
            <a:avLst/>
          </a:prstGeom>
          <a:solidFill>
            <a:srgbClr val="79877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9A5AE1B-5967-024A-BC2E-0493877F1ACA}"/>
              </a:ext>
            </a:extLst>
          </p:cNvPr>
          <p:cNvSpPr/>
          <p:nvPr/>
        </p:nvSpPr>
        <p:spPr>
          <a:xfrm>
            <a:off x="2278479" y="6662533"/>
            <a:ext cx="45719" cy="45719"/>
          </a:xfrm>
          <a:prstGeom prst="rect">
            <a:avLst/>
          </a:prstGeom>
          <a:solidFill>
            <a:srgbClr val="79877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5337EE6-EE1D-9B45-934D-EE975DA93124}"/>
              </a:ext>
            </a:extLst>
          </p:cNvPr>
          <p:cNvSpPr/>
          <p:nvPr/>
        </p:nvSpPr>
        <p:spPr>
          <a:xfrm>
            <a:off x="2271592" y="6992209"/>
            <a:ext cx="45719" cy="45719"/>
          </a:xfrm>
          <a:prstGeom prst="rect">
            <a:avLst/>
          </a:prstGeom>
          <a:solidFill>
            <a:srgbClr val="79877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FC2D38D-1D02-5944-9464-3D0B9C8F22E7}"/>
              </a:ext>
            </a:extLst>
          </p:cNvPr>
          <p:cNvSpPr/>
          <p:nvPr/>
        </p:nvSpPr>
        <p:spPr>
          <a:xfrm>
            <a:off x="2271592" y="7326008"/>
            <a:ext cx="45719" cy="45719"/>
          </a:xfrm>
          <a:prstGeom prst="rect">
            <a:avLst/>
          </a:prstGeom>
          <a:solidFill>
            <a:srgbClr val="79877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A1532B0-9890-5441-B2D8-6E1533CF2E86}"/>
              </a:ext>
            </a:extLst>
          </p:cNvPr>
          <p:cNvSpPr/>
          <p:nvPr/>
        </p:nvSpPr>
        <p:spPr>
          <a:xfrm>
            <a:off x="2267880" y="7502461"/>
            <a:ext cx="45719" cy="45719"/>
          </a:xfrm>
          <a:prstGeom prst="rect">
            <a:avLst/>
          </a:prstGeom>
          <a:solidFill>
            <a:srgbClr val="79877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50CA7F9-0039-5946-A14C-05BF6C173B76}"/>
              </a:ext>
            </a:extLst>
          </p:cNvPr>
          <p:cNvSpPr/>
          <p:nvPr/>
        </p:nvSpPr>
        <p:spPr>
          <a:xfrm>
            <a:off x="2267880" y="7836260"/>
            <a:ext cx="45719" cy="45719"/>
          </a:xfrm>
          <a:prstGeom prst="rect">
            <a:avLst/>
          </a:prstGeom>
          <a:solidFill>
            <a:srgbClr val="79877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9B47527-3657-E045-805A-C27EBF8E8D66}"/>
              </a:ext>
            </a:extLst>
          </p:cNvPr>
          <p:cNvSpPr/>
          <p:nvPr/>
        </p:nvSpPr>
        <p:spPr>
          <a:xfrm>
            <a:off x="2270518" y="7673280"/>
            <a:ext cx="45719" cy="45719"/>
          </a:xfrm>
          <a:prstGeom prst="rect">
            <a:avLst/>
          </a:prstGeom>
          <a:solidFill>
            <a:srgbClr val="79877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64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8A-01CF-AD48-A136-F8F95D9B7A40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B046-F093-0E46-9E56-24F1C5525A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23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8A-01CF-AD48-A136-F8F95D9B7A40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B046-F093-0E46-9E56-24F1C5525A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16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8A-01CF-AD48-A136-F8F95D9B7A40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B046-F093-0E46-9E56-24F1C5525A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80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8A-01CF-AD48-A136-F8F95D9B7A40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B046-F093-0E46-9E56-24F1C5525A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85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8A-01CF-AD48-A136-F8F95D9B7A40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B046-F093-0E46-9E56-24F1C5525A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22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8A-01CF-AD48-A136-F8F95D9B7A40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B046-F093-0E46-9E56-24F1C5525A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8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8A-01CF-AD48-A136-F8F95D9B7A40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B046-F093-0E46-9E56-24F1C5525A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28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8A-01CF-AD48-A136-F8F95D9B7A40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B046-F093-0E46-9E56-24F1C5525A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46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8A-01CF-AD48-A136-F8F95D9B7A40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B046-F093-0E46-9E56-24F1C5525A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85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8A-01CF-AD48-A136-F8F95D9B7A40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B046-F093-0E46-9E56-24F1C5525A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44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8A-01CF-AD48-A136-F8F95D9B7A40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B046-F093-0E46-9E56-24F1C5525A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05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2818A-01CF-AD48-A136-F8F95D9B7A40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BB046-F093-0E46-9E56-24F1C5525A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55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98F466-5D4E-744C-863A-8E87313241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C5D4FF5-86D2-024E-B7D7-B22E175746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973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</TotalTime>
  <Words>224</Words>
  <Application>Microsoft Macintosh PowerPoint</Application>
  <PresentationFormat>Format A4 (210 x 297 mm)</PresentationFormat>
  <Paragraphs>69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emma.marech@icloud.com</dc:creator>
  <cp:lastModifiedBy>emma.marech@icloud.com</cp:lastModifiedBy>
  <cp:revision>25</cp:revision>
  <cp:lastPrinted>2021-06-16T21:59:55Z</cp:lastPrinted>
  <dcterms:created xsi:type="dcterms:W3CDTF">2021-06-16T14:43:06Z</dcterms:created>
  <dcterms:modified xsi:type="dcterms:W3CDTF">2021-06-16T22:00:59Z</dcterms:modified>
</cp:coreProperties>
</file>