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2" r:id="rId7"/>
    <p:sldId id="270" r:id="rId8"/>
    <p:sldId id="273" r:id="rId9"/>
    <p:sldId id="271" r:id="rId10"/>
    <p:sldId id="274" r:id="rId11"/>
    <p:sldId id="275" r:id="rId12"/>
    <p:sldId id="27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6232"/>
    <a:srgbClr val="0F7A2C"/>
    <a:srgbClr val="05612C"/>
    <a:srgbClr val="066631"/>
    <a:srgbClr val="1A8B2C"/>
    <a:srgbClr val="1A8D30"/>
    <a:srgbClr val="1C8C2E"/>
    <a:srgbClr val="1C9232"/>
    <a:srgbClr val="209636"/>
    <a:srgbClr val="147D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548-4530-ACBE-FB9E1DF9F66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548-4530-ACBE-FB9E1DF9F66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E548-4530-ACBE-FB9E1DF9F66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548-4530-ACBE-FB9E1DF9F66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548-4530-ACBE-FB9E1DF9F66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E548-4530-ACBE-FB9E1DF9F662}"/>
              </c:ext>
            </c:extLst>
          </c:dPt>
          <c:dLbls>
            <c:dLbl>
              <c:idx val="0"/>
              <c:layout>
                <c:manualLayout>
                  <c:x val="-0.18860515432098765"/>
                  <c:y val="0.1825140123456790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3200" b="0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4400" b="0" i="0" u="none" strike="noStrike" kern="1200" baseline="0" dirty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What is revenue expenditure?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3200" b="0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200" b="0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420345679012342"/>
                      <c:h val="0.1632146296296296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7-E548-4530-ACBE-FB9E1DF9F662}"/>
                </c:ext>
              </c:extLst>
            </c:dLbl>
            <c:dLbl>
              <c:idx val="1"/>
              <c:layout>
                <c:manualLayout>
                  <c:x val="-9.5411141975308755E-2"/>
                  <c:y val="-7.943580246913580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4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4400" dirty="0"/>
                      <a:t>What</a:t>
                    </a:r>
                    <a:r>
                      <a:rPr lang="en-US" sz="4400" baseline="0" dirty="0"/>
                      <a:t> are the internal sources of finance? </a:t>
                    </a:r>
                    <a:endParaRPr lang="en-US" sz="44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4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990919753086417"/>
                      <c:h val="0.153125185185185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E548-4530-ACBE-FB9E1DF9F662}"/>
                </c:ext>
              </c:extLst>
            </c:dLbl>
            <c:dLbl>
              <c:idx val="2"/>
              <c:layout>
                <c:manualLayout>
                  <c:x val="-0.20307422839506178"/>
                  <c:y val="-0.2105969753086419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4400" dirty="0"/>
                      <a:t>What</a:t>
                    </a:r>
                    <a:r>
                      <a:rPr lang="en-US" sz="4400" baseline="0" dirty="0"/>
                      <a:t> is “sale of assets”? </a:t>
                    </a:r>
                    <a:endParaRPr lang="en-US" sz="44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207537037037037"/>
                      <c:h val="0.13124901234567901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4-E548-4530-ACBE-FB9E1DF9F662}"/>
                </c:ext>
              </c:extLst>
            </c:dLbl>
            <c:dLbl>
              <c:idx val="3"/>
              <c:layout>
                <c:manualLayout>
                  <c:x val="0.20812790123456792"/>
                  <c:y val="-0.187717376543209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4400" dirty="0"/>
                      <a:t>What is “retained profit”?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131820987654319"/>
                      <c:h val="0.13886117283950616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E548-4530-ACBE-FB9E1DF9F662}"/>
                </c:ext>
              </c:extLst>
            </c:dLbl>
            <c:dLbl>
              <c:idx val="4"/>
              <c:layout>
                <c:manualLayout>
                  <c:x val="0.11001768518518519"/>
                  <c:y val="-7.8580246913580249E-5"/>
                </c:manualLayout>
              </c:layout>
              <c:tx>
                <c:rich>
                  <a:bodyPr/>
                  <a:lstStyle/>
                  <a:p>
                    <a:r>
                      <a:rPr lang="en-US" sz="4400" dirty="0"/>
                      <a:t>What do you think businesses need funds for?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E548-4530-ACBE-FB9E1DF9F662}"/>
                </c:ext>
              </c:extLst>
            </c:dLbl>
            <c:dLbl>
              <c:idx val="5"/>
              <c:layout>
                <c:manualLayout>
                  <c:x val="0.19440098765432093"/>
                  <c:y val="0.16992129629629629"/>
                </c:manualLayout>
              </c:layout>
              <c:tx>
                <c:rich>
                  <a:bodyPr/>
                  <a:lstStyle/>
                  <a:p>
                    <a:r>
                      <a:rPr lang="en-US" sz="4400" dirty="0"/>
                      <a:t>What is capital expenditure?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E548-4530-ACBE-FB9E1DF9F6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Hoja1!$A$2:$A$7</c:f>
              <c:strCache>
                <c:ptCount val="6"/>
                <c:pt idx="0">
                  <c:v>What is Marketing?</c:v>
                </c:pt>
                <c:pt idx="1">
                  <c:v>What is the Marketing relationship with other business functions?</c:v>
                </c:pt>
                <c:pt idx="2">
                  <c:v>What is the difference between the marketing of goods and the marketing of service?</c:v>
                </c:pt>
                <c:pt idx="3">
                  <c:v>What is the difference between market orientation and product orientation?</c:v>
                </c:pt>
                <c:pt idx="4">
                  <c:v>What are the benefits and the limitations to a business of being market – orientated?</c:v>
                </c:pt>
                <c:pt idx="5">
                  <c:v>What are the benefits and the limitations to a business of being product – orientated?</c:v>
                </c:pt>
              </c:strCache>
            </c:strRef>
          </c:cat>
          <c:val>
            <c:numRef>
              <c:f>Hoja1!$B$2:$B$7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48-4530-ACBE-FB9E1DF9F66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169266-18DB-4359-921A-1DDF11602B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110A81B-D5BD-4D84-A41D-F5F2EA9333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9F3044-B356-4DF7-8F16-6B4D19DDD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8801-8DD3-4EED-BAEE-0208AF9414F1}" type="datetimeFigureOut">
              <a:rPr lang="es-EC" smtClean="0"/>
              <a:t>16/5/2021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BA9419-5DB8-4293-8E42-F16E763F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8D6F2E-BBEF-4758-8062-D3161F411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E5E13-6CB6-428C-8BF4-26CC551994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97561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207EF-A036-45DA-9171-1AC7DEFB6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95686F9-B524-4CD7-8C5D-40ACA67AE6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E0B39E-A6B2-4F14-ABDF-2FE5EBAA7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8801-8DD3-4EED-BAEE-0208AF9414F1}" type="datetimeFigureOut">
              <a:rPr lang="es-EC" smtClean="0"/>
              <a:t>16/5/2021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D4BB66-7B25-42E5-8FD0-FD9AEE6FB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5E46E3-DFC9-4A02-A8CB-58BD5D46E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E5E13-6CB6-428C-8BF4-26CC551994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16485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068B9FF-F51E-480C-B2ED-2D3C976370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E14C4A0-A680-4A9A-988B-BF487B756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AA0731-C175-49D8-9B0B-815B9CA31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8801-8DD3-4EED-BAEE-0208AF9414F1}" type="datetimeFigureOut">
              <a:rPr lang="es-EC" smtClean="0"/>
              <a:t>16/5/2021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A9DCC6-0089-4066-8602-F3C3520EE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131DE-DDC3-4100-BC4D-7BEA72824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E5E13-6CB6-428C-8BF4-26CC551994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47025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5FDD2B-9B18-4C12-B9DB-5F3C26163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11E3F3-0767-4620-BD17-33D021DFF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A39261-E506-4B9A-91FB-680BF0D99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8801-8DD3-4EED-BAEE-0208AF9414F1}" type="datetimeFigureOut">
              <a:rPr lang="es-EC" smtClean="0"/>
              <a:t>16/5/2021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08D180-56DF-4404-8E5D-8232A7197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458059-091B-4EAF-8236-1ED8904A2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E5E13-6CB6-428C-8BF4-26CC551994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66861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AC6114-F4BE-4EB0-BCA9-D95012EB9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D9BD54F-099E-4111-AB2F-434373215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7C1A86-99B8-430C-B12F-DE1BFF862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8801-8DD3-4EED-BAEE-0208AF9414F1}" type="datetimeFigureOut">
              <a:rPr lang="es-EC" smtClean="0"/>
              <a:t>16/5/2021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8ACAFA-4CBB-4FFB-A203-65B66EC0D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6676FF-8C5E-4619-AC1F-B73ECD240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E5E13-6CB6-428C-8BF4-26CC551994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48286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D988C2-A294-4113-9425-A5932FE5D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2C333D-B2FB-4E8C-9DED-2109E872FC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5B907FA-2C3F-4C0B-AED2-F35FF6DD3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36240E3-9C0B-4314-BB74-F857C5EE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8801-8DD3-4EED-BAEE-0208AF9414F1}" type="datetimeFigureOut">
              <a:rPr lang="es-EC" smtClean="0"/>
              <a:t>16/5/2021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2E88BA-2168-4D09-91E7-71320A476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444768-8BBD-4833-80D8-932222C32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E5E13-6CB6-428C-8BF4-26CC551994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11972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FFC548-9318-4F1E-9F66-6EDDAE80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88BD46-83A8-48FA-931B-0BFB606DF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8176EBB-A31A-4A6A-A247-8E4DBBDDB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12FF3A7-5F36-465A-ACFA-B6D4770C45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368E0A2-4355-42BB-AE6C-47B12DA476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06B8CBD-1D49-4899-92F3-812C4C53D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8801-8DD3-4EED-BAEE-0208AF9414F1}" type="datetimeFigureOut">
              <a:rPr lang="es-EC" smtClean="0"/>
              <a:t>16/5/2021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A732B68-C1CA-4CE5-ABD3-2EF835A53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6CD59FF-7969-42A8-BEB3-4A1489F2B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E5E13-6CB6-428C-8BF4-26CC551994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04689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26FE7A-9A82-4ACA-B0C7-830990B96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993D60B-24CF-40AB-A680-C3235B027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8801-8DD3-4EED-BAEE-0208AF9414F1}" type="datetimeFigureOut">
              <a:rPr lang="es-EC" smtClean="0"/>
              <a:t>16/5/2021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E5F809C-7F7E-4716-8445-BE001D801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EDEAFE-434C-46AA-AB1A-A6880335E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E5E13-6CB6-428C-8BF4-26CC551994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18639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A5F5EA7-41FD-4B3A-93D7-8E8E9D079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8801-8DD3-4EED-BAEE-0208AF9414F1}" type="datetimeFigureOut">
              <a:rPr lang="es-EC" smtClean="0"/>
              <a:t>16/5/2021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506763E-9FC5-46B5-A9B3-4EDE67D98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CF3676D-D63A-4C52-8153-A98E7E558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E5E13-6CB6-428C-8BF4-26CC551994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46586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B2D3B9-F370-46BC-8FE1-16137CB47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138692-A6BE-47C9-B28A-CB2611629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7D59ADA-8E3C-41FF-8410-9F790502E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2F5B29A-4210-4290-B8E2-E4ED7EC1B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8801-8DD3-4EED-BAEE-0208AF9414F1}" type="datetimeFigureOut">
              <a:rPr lang="es-EC" smtClean="0"/>
              <a:t>16/5/2021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AB1B25-8F23-458E-97E6-862690F5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BB8AE7-D8CC-4686-8E63-CA15540B8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E5E13-6CB6-428C-8BF4-26CC551994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33777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244D4-0346-46A5-BD57-717C1C00E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2E1F82D-AC9A-4B5A-A365-4D6172E38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43C970-E8EB-466A-9639-04AD8C281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0C540B-67BF-4F9C-BDCC-C786D976B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8801-8DD3-4EED-BAEE-0208AF9414F1}" type="datetimeFigureOut">
              <a:rPr lang="es-EC" smtClean="0"/>
              <a:t>16/5/2021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5768F2F-0EC1-424B-9F35-EA4A99961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6E7E211-D9D9-4390-B9F7-ABA766BD5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E5E13-6CB6-428C-8BF4-26CC551994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80189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F884E08-617C-40E6-99BF-A6D0B76E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5E2392-7D74-476D-A691-B06D2796B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9592DA-35CE-4421-82F0-6C9E8F0475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18801-8DD3-4EED-BAEE-0208AF9414F1}" type="datetimeFigureOut">
              <a:rPr lang="es-EC" smtClean="0"/>
              <a:t>16/5/2021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A578A2-7728-4696-BAEB-C00182246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42FB15-41C3-4624-94EC-7D2E2148E4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E5E13-6CB6-428C-8BF4-26CC551994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57437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5" Type="http://schemas.openxmlformats.org/officeDocument/2006/relationships/image" Target="../media/image2.png"/><Relationship Id="rId4" Type="http://schemas.openxmlformats.org/officeDocument/2006/relationships/slide" Target="slide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slide" Target="slide9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slide" Target="slide9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slide" Target="slide3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gif"/><Relationship Id="rId5" Type="http://schemas.openxmlformats.org/officeDocument/2006/relationships/slide" Target="slide3.xml"/><Relationship Id="rId4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" Target="slide1.xml"/><Relationship Id="rId7" Type="http://schemas.openxmlformats.org/officeDocument/2006/relationships/image" Target="../media/image3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4.png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9.xml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8hIwQ5xFY8?start=16&amp;feature=oembed" TargetMode="External"/><Relationship Id="rId6" Type="http://schemas.openxmlformats.org/officeDocument/2006/relationships/slide" Target="slide3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t4Ed9HZR2g?start=43&amp;feature=oembed" TargetMode="External"/><Relationship Id="rId6" Type="http://schemas.openxmlformats.org/officeDocument/2006/relationships/slide" Target="slide7.xml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9UpUj3fbuU?feature=oembed" TargetMode="External"/><Relationship Id="rId6" Type="http://schemas.openxmlformats.org/officeDocument/2006/relationships/slide" Target="slide3.xml"/><Relationship Id="rId5" Type="http://schemas.openxmlformats.org/officeDocument/2006/relationships/image" Target="../media/image7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10.xml"/><Relationship Id="rId7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A40009B-1C95-4629-A806-1CC90A0AA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504" y="0"/>
            <a:ext cx="1219200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D0F9882-429F-4E45-9C9D-CA7FE9A2076B}"/>
              </a:ext>
            </a:extLst>
          </p:cNvPr>
          <p:cNvSpPr/>
          <p:nvPr/>
        </p:nvSpPr>
        <p:spPr>
          <a:xfrm>
            <a:off x="3472070" y="2620618"/>
            <a:ext cx="5791200" cy="1121388"/>
          </a:xfrm>
          <a:prstGeom prst="rect">
            <a:avLst/>
          </a:prstGeom>
          <a:solidFill>
            <a:srgbClr val="657B71"/>
          </a:solidFill>
          <a:ln>
            <a:solidFill>
              <a:srgbClr val="677D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dirty="0" err="1">
                <a:latin typeface="Arial Rounded MT Bold" panose="020F0704030504030204" pitchFamily="34" charset="0"/>
              </a:rPr>
              <a:t>Source</a:t>
            </a:r>
            <a:r>
              <a:rPr lang="es-ES" sz="4400" dirty="0">
                <a:latin typeface="Arial Rounded MT Bold" panose="020F0704030504030204" pitchFamily="34" charset="0"/>
              </a:rPr>
              <a:t> </a:t>
            </a:r>
            <a:r>
              <a:rPr lang="es-ES" sz="4400" dirty="0" err="1">
                <a:latin typeface="Arial Rounded MT Bold" panose="020F0704030504030204" pitchFamily="34" charset="0"/>
              </a:rPr>
              <a:t>of</a:t>
            </a:r>
            <a:r>
              <a:rPr lang="es-ES" sz="4400" dirty="0">
                <a:latin typeface="Arial Rounded MT Bold" panose="020F0704030504030204" pitchFamily="34" charset="0"/>
              </a:rPr>
              <a:t> </a:t>
            </a:r>
            <a:r>
              <a:rPr lang="es-ES" sz="4400" dirty="0" err="1">
                <a:latin typeface="Arial Rounded MT Bold" panose="020F0704030504030204" pitchFamily="34" charset="0"/>
              </a:rPr>
              <a:t>finance</a:t>
            </a:r>
            <a:endParaRPr lang="es-EC" sz="4400" dirty="0">
              <a:latin typeface="Arial Rounded MT Bold" panose="020F0704030504030204" pitchFamily="34" charset="0"/>
            </a:endParaRPr>
          </a:p>
        </p:txBody>
      </p:sp>
      <p:sp>
        <p:nvSpPr>
          <p:cNvPr id="6" name="Rectángulo 5">
            <a:hlinkClick r:id="rId3" action="ppaction://hlinksldjump"/>
            <a:extLst>
              <a:ext uri="{FF2B5EF4-FFF2-40B4-BE49-F238E27FC236}">
                <a16:creationId xmlns:a16="http://schemas.microsoft.com/office/drawing/2014/main" id="{0DCD7885-9653-4C30-ACFD-C91699C08EEA}"/>
              </a:ext>
            </a:extLst>
          </p:cNvPr>
          <p:cNvSpPr/>
          <p:nvPr/>
        </p:nvSpPr>
        <p:spPr>
          <a:xfrm>
            <a:off x="1364974" y="5202879"/>
            <a:ext cx="1424303" cy="711796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glow rad="469900">
              <a:schemeClr val="accent1">
                <a:lumMod val="75000"/>
                <a:alpha val="86000"/>
              </a:schemeClr>
            </a:glow>
          </a:effectLst>
          <a:scene3d>
            <a:camera prst="perspectiveFront">
              <a:rot lat="0" lon="20999997" rev="0"/>
            </a:camera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OBJETIVES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D534AFA-6212-4E73-8BF2-362D23A0B657}"/>
              </a:ext>
            </a:extLst>
          </p:cNvPr>
          <p:cNvSpPr/>
          <p:nvPr/>
        </p:nvSpPr>
        <p:spPr>
          <a:xfrm>
            <a:off x="5655518" y="5202879"/>
            <a:ext cx="1424304" cy="711796"/>
          </a:xfrm>
          <a:prstGeom prst="rect">
            <a:avLst/>
          </a:prstGeom>
          <a:effectLst>
            <a:glow rad="495300">
              <a:schemeClr val="accent1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QUESTIONS</a:t>
            </a:r>
            <a:endParaRPr lang="es-EC" dirty="0">
              <a:solidFill>
                <a:schemeClr val="bg1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001C1DE-6CFF-4207-9F55-B5C584781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905" y="2008509"/>
            <a:ext cx="1902434" cy="1420491"/>
          </a:xfrm>
          <a:prstGeom prst="rect">
            <a:avLst/>
          </a:prstGeom>
        </p:spPr>
      </p:pic>
      <p:sp>
        <p:nvSpPr>
          <p:cNvPr id="13" name="Rectángulo 12">
            <a:hlinkClick r:id="rId6" action="ppaction://hlinksldjump"/>
            <a:extLst>
              <a:ext uri="{FF2B5EF4-FFF2-40B4-BE49-F238E27FC236}">
                <a16:creationId xmlns:a16="http://schemas.microsoft.com/office/drawing/2014/main" id="{A0C540C7-9154-443D-AA6A-3E078E8E883B}"/>
              </a:ext>
            </a:extLst>
          </p:cNvPr>
          <p:cNvSpPr/>
          <p:nvPr/>
        </p:nvSpPr>
        <p:spPr>
          <a:xfrm>
            <a:off x="9495692" y="5202879"/>
            <a:ext cx="1702191" cy="711796"/>
          </a:xfrm>
          <a:prstGeom prst="rect">
            <a:avLst/>
          </a:prstGeom>
          <a:effectLst>
            <a:glow rad="419100">
              <a:schemeClr val="accent1">
                <a:alpha val="82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GAME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2038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325D9A8-6B00-4310-8EDA-3FA2F01E9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16874" cy="7134535"/>
          </a:xfrm>
          <a:prstGeom prst="rect">
            <a:avLst/>
          </a:prstGeom>
          <a:solidFill>
            <a:srgbClr val="066631"/>
          </a:solidFill>
          <a:ln>
            <a:solidFill>
              <a:srgbClr val="1C8C2E"/>
            </a:solidFill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563B76A-8FBD-4B91-9022-F8DA866EDAE8}"/>
              </a:ext>
            </a:extLst>
          </p:cNvPr>
          <p:cNvSpPr txBox="1"/>
          <p:nvPr/>
        </p:nvSpPr>
        <p:spPr>
          <a:xfrm>
            <a:off x="2945296" y="1148474"/>
            <a:ext cx="630140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Personal funds.</a:t>
            </a:r>
          </a:p>
          <a:p>
            <a:r>
              <a:rPr lang="en-US" sz="3200" dirty="0">
                <a:solidFill>
                  <a:schemeClr val="bg1"/>
                </a:solidFill>
              </a:rPr>
              <a:t>This is the key source of finance for sole trades and it comes mostly from their own personal savings.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F40567C-98EF-470F-8E3B-FDA229D13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660" y="3429000"/>
            <a:ext cx="4617554" cy="222326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4FE9A15-3D0C-4F43-BC49-624F1DE29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092" y="4803866"/>
            <a:ext cx="2173204" cy="1193732"/>
          </a:xfrm>
          <a:prstGeom prst="rect">
            <a:avLst/>
          </a:prstGeom>
        </p:spPr>
      </p:pic>
      <p:pic>
        <p:nvPicPr>
          <p:cNvPr id="10" name="Imagen 9">
            <a:hlinkClick r:id="rId5" action="ppaction://hlinksldjump"/>
            <a:extLst>
              <a:ext uri="{FF2B5EF4-FFF2-40B4-BE49-F238E27FC236}">
                <a16:creationId xmlns:a16="http://schemas.microsoft.com/office/drawing/2014/main" id="{338C715F-00AB-4DFB-8636-17DE57C387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4049" y="4772677"/>
            <a:ext cx="1487553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325D9A8-6B00-4310-8EDA-3FA2F01E9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16874" cy="7134535"/>
          </a:xfrm>
          <a:prstGeom prst="rect">
            <a:avLst/>
          </a:prstGeom>
          <a:solidFill>
            <a:srgbClr val="066631"/>
          </a:solidFill>
          <a:ln>
            <a:solidFill>
              <a:srgbClr val="1C8C2E"/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BF23BA2-8301-43E9-BFEC-2271531A16DC}"/>
              </a:ext>
            </a:extLst>
          </p:cNvPr>
          <p:cNvSpPr txBox="1"/>
          <p:nvPr/>
        </p:nvSpPr>
        <p:spPr>
          <a:xfrm>
            <a:off x="1285255" y="859239"/>
            <a:ext cx="942229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Retained profit.</a:t>
            </a:r>
          </a:p>
          <a:p>
            <a:r>
              <a:rPr lang="en-US" sz="3200" dirty="0">
                <a:solidFill>
                  <a:schemeClr val="bg1"/>
                </a:solidFill>
              </a:rPr>
              <a:t>This is the profit that remains after a business has paid tax to the government and dividends to shareholders. It is also known as </a:t>
            </a:r>
            <a:r>
              <a:rPr lang="en-US" sz="3200" b="1" i="1" dirty="0">
                <a:solidFill>
                  <a:schemeClr val="bg1"/>
                </a:solidFill>
              </a:rPr>
              <a:t>ploughed-back profit </a:t>
            </a:r>
            <a:r>
              <a:rPr lang="en-US" sz="3200" dirty="0">
                <a:solidFill>
                  <a:schemeClr val="bg1"/>
                </a:solidFill>
              </a:rPr>
              <a:t>and may be reinvested into the business, becoming an important source of finance for the organization.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7FDCBF6-9CD8-4FA9-A8AA-CF224964B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737" y="3868374"/>
            <a:ext cx="2057400" cy="222885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DAD4122-C7FD-47F3-998F-E5E5D7B44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255" y="4715075"/>
            <a:ext cx="1968050" cy="1081042"/>
          </a:xfrm>
          <a:prstGeom prst="rect">
            <a:avLst/>
          </a:prstGeom>
        </p:spPr>
      </p:pic>
      <p:pic>
        <p:nvPicPr>
          <p:cNvPr id="11" name="Imagen 10">
            <a:hlinkClick r:id="rId5" action="ppaction://hlinksldjump"/>
            <a:extLst>
              <a:ext uri="{FF2B5EF4-FFF2-40B4-BE49-F238E27FC236}">
                <a16:creationId xmlns:a16="http://schemas.microsoft.com/office/drawing/2014/main" id="{D19F8593-4C66-48DC-A760-28DC3DAF47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3229" y="5255596"/>
            <a:ext cx="1487553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7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325D9A8-6B00-4310-8EDA-3FA2F01E9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16874" cy="7134535"/>
          </a:xfrm>
          <a:prstGeom prst="rect">
            <a:avLst/>
          </a:prstGeom>
          <a:solidFill>
            <a:srgbClr val="066631"/>
          </a:solidFill>
          <a:ln>
            <a:solidFill>
              <a:srgbClr val="1C8C2E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4E52804-9BA0-4F53-A8F8-A5686ACADD97}"/>
              </a:ext>
            </a:extLst>
          </p:cNvPr>
          <p:cNvSpPr txBox="1"/>
          <p:nvPr/>
        </p:nvSpPr>
        <p:spPr>
          <a:xfrm>
            <a:off x="4348576" y="689943"/>
            <a:ext cx="4045226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711835" algn="l"/>
              </a:tabLst>
            </a:pPr>
            <a:r>
              <a:rPr lang="es-E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Sales </a:t>
            </a:r>
            <a:r>
              <a:rPr lang="es-ES" sz="32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s-E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assets</a:t>
            </a:r>
            <a:r>
              <a:rPr lang="es-E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086A497-E769-449C-BC25-0BCEFA959D82}"/>
              </a:ext>
            </a:extLst>
          </p:cNvPr>
          <p:cNvSpPr txBox="1"/>
          <p:nvPr/>
        </p:nvSpPr>
        <p:spPr>
          <a:xfrm>
            <a:off x="1242391" y="1285875"/>
            <a:ext cx="9770165" cy="3230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711835" algn="l"/>
              </a:tabLst>
            </a:pP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business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sells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off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its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unwanted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unused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assets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raise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funds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assets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no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longer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required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business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include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obsolete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mahinery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redundant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buildings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raise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cash,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business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could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also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sell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off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any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excess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equipment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 </a:t>
            </a:r>
            <a:r>
              <a:rPr lang="es-E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using</a:t>
            </a:r>
            <a:r>
              <a:rPr lang="es-E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90F2782-C959-467F-8270-1DBB8CDBD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750" y="4041913"/>
            <a:ext cx="2143125" cy="199403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D300683-1D8D-4F9C-9B80-F55701CFE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839" y="4762815"/>
            <a:ext cx="1934665" cy="1062704"/>
          </a:xfrm>
          <a:prstGeom prst="rect">
            <a:avLst/>
          </a:prstGeom>
        </p:spPr>
      </p:pic>
      <p:pic>
        <p:nvPicPr>
          <p:cNvPr id="11" name="Imagen 10">
            <a:hlinkClick r:id="rId5" action="ppaction://hlinksldjump"/>
            <a:extLst>
              <a:ext uri="{FF2B5EF4-FFF2-40B4-BE49-F238E27FC236}">
                <a16:creationId xmlns:a16="http://schemas.microsoft.com/office/drawing/2014/main" id="{00B0EFA8-2777-4167-9550-781C340A34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7788" y="4903989"/>
            <a:ext cx="1487553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0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8BBF4D75-E591-488B-9045-260AE6F13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96" y="160524"/>
            <a:ext cx="12428306" cy="6697476"/>
          </a:xfrm>
          <a:prstGeom prst="rect">
            <a:avLst/>
          </a:prstGeom>
        </p:spPr>
      </p:pic>
      <p:pic>
        <p:nvPicPr>
          <p:cNvPr id="9" name="Imagen 8">
            <a:hlinkClick r:id="rId5" action="ppaction://hlinksldjump"/>
            <a:extLst>
              <a:ext uri="{FF2B5EF4-FFF2-40B4-BE49-F238E27FC236}">
                <a16:creationId xmlns:a16="http://schemas.microsoft.com/office/drawing/2014/main" id="{6D8D8943-A658-4081-8A48-386996B1F0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586" y="5376740"/>
            <a:ext cx="1976916" cy="1157093"/>
          </a:xfrm>
          <a:prstGeom prst="rect">
            <a:avLst/>
          </a:prstGeom>
        </p:spPr>
      </p:pic>
      <p:grpSp>
        <p:nvGrpSpPr>
          <p:cNvPr id="16" name="BOTÓN">
            <a:extLst>
              <a:ext uri="{FF2B5EF4-FFF2-40B4-BE49-F238E27FC236}">
                <a16:creationId xmlns:a16="http://schemas.microsoft.com/office/drawing/2014/main" id="{DC6F716F-D373-487F-873E-270E83B8D102}"/>
              </a:ext>
            </a:extLst>
          </p:cNvPr>
          <p:cNvGrpSpPr/>
          <p:nvPr/>
        </p:nvGrpSpPr>
        <p:grpSpPr>
          <a:xfrm>
            <a:off x="872196" y="5058636"/>
            <a:ext cx="1313032" cy="1157093"/>
            <a:chOff x="872196" y="5058636"/>
            <a:chExt cx="1448972" cy="1483531"/>
          </a:xfrm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CB3CC9BF-4205-44DA-BCE7-BE82580D16B1}"/>
                </a:ext>
              </a:extLst>
            </p:cNvPr>
            <p:cNvSpPr/>
            <p:nvPr/>
          </p:nvSpPr>
          <p:spPr>
            <a:xfrm>
              <a:off x="872196" y="5058636"/>
              <a:ext cx="1448972" cy="1483531"/>
            </a:xfrm>
            <a:prstGeom prst="ellipse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A696233F-9CCB-48E5-A50A-191506D737E2}"/>
                </a:ext>
              </a:extLst>
            </p:cNvPr>
            <p:cNvSpPr/>
            <p:nvPr/>
          </p:nvSpPr>
          <p:spPr>
            <a:xfrm>
              <a:off x="1015123" y="5241516"/>
              <a:ext cx="1163119" cy="1101101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pic>
        <p:nvPicPr>
          <p:cNvPr id="17" name="Sonido ruleta">
            <a:hlinkClick r:id="" action="ppaction://media"/>
            <a:extLst>
              <a:ext uri="{FF2B5EF4-FFF2-40B4-BE49-F238E27FC236}">
                <a16:creationId xmlns:a16="http://schemas.microsoft.com/office/drawing/2014/main" id="{B583E049-9D75-4ED4-80C7-993C75CEFA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83702" y="1241612"/>
            <a:ext cx="609600" cy="609600"/>
          </a:xfrm>
          <a:prstGeom prst="rect">
            <a:avLst/>
          </a:prstGeom>
        </p:spPr>
      </p:pic>
      <p:graphicFrame>
        <p:nvGraphicFramePr>
          <p:cNvPr id="23" name="Gráfico 22">
            <a:extLst>
              <a:ext uri="{FF2B5EF4-FFF2-40B4-BE49-F238E27FC236}">
                <a16:creationId xmlns:a16="http://schemas.microsoft.com/office/drawing/2014/main" id="{4252250F-0A53-4390-9E75-679542F9CF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511490"/>
              </p:ext>
            </p:extLst>
          </p:nvPr>
        </p:nvGraphicFramePr>
        <p:xfrm>
          <a:off x="2383378" y="-4363393"/>
          <a:ext cx="16200000" cy="162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4" name="Elipse 23">
            <a:extLst>
              <a:ext uri="{FF2B5EF4-FFF2-40B4-BE49-F238E27FC236}">
                <a16:creationId xmlns:a16="http://schemas.microsoft.com/office/drawing/2014/main" id="{6C5F6A91-4DE9-4E3B-875A-A5203815E908}"/>
              </a:ext>
            </a:extLst>
          </p:cNvPr>
          <p:cNvSpPr/>
          <p:nvPr/>
        </p:nvSpPr>
        <p:spPr>
          <a:xfrm>
            <a:off x="9520460" y="2771898"/>
            <a:ext cx="1925835" cy="1789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Forma libre: forma 25">
            <a:extLst>
              <a:ext uri="{FF2B5EF4-FFF2-40B4-BE49-F238E27FC236}">
                <a16:creationId xmlns:a16="http://schemas.microsoft.com/office/drawing/2014/main" id="{5FA422E8-BA5E-4A6F-B797-7543CE91C4A8}"/>
              </a:ext>
            </a:extLst>
          </p:cNvPr>
          <p:cNvSpPr/>
          <p:nvPr/>
        </p:nvSpPr>
        <p:spPr>
          <a:xfrm rot="6674139">
            <a:off x="2676763" y="1899906"/>
            <a:ext cx="1293048" cy="1638726"/>
          </a:xfrm>
          <a:custGeom>
            <a:avLst/>
            <a:gdLst>
              <a:gd name="connsiteX0" fmla="*/ 0 w 1266093"/>
              <a:gd name="connsiteY0" fmla="*/ 1157093 h 1659987"/>
              <a:gd name="connsiteX1" fmla="*/ 1266092 w 1266093"/>
              <a:gd name="connsiteY1" fmla="*/ 1157093 h 1659987"/>
              <a:gd name="connsiteX2" fmla="*/ 1266092 w 1266093"/>
              <a:gd name="connsiteY2" fmla="*/ 1659987 h 1659987"/>
              <a:gd name="connsiteX3" fmla="*/ 0 w 1266093"/>
              <a:gd name="connsiteY3" fmla="*/ 1659987 h 1659987"/>
              <a:gd name="connsiteX4" fmla="*/ 0 w 1266093"/>
              <a:gd name="connsiteY4" fmla="*/ 1157092 h 1659987"/>
              <a:gd name="connsiteX5" fmla="*/ 1 w 1266093"/>
              <a:gd name="connsiteY5" fmla="*/ 1157092 h 1659987"/>
              <a:gd name="connsiteX6" fmla="*/ 0 w 1266093"/>
              <a:gd name="connsiteY6" fmla="*/ 1157093 h 1659987"/>
              <a:gd name="connsiteX7" fmla="*/ 633047 w 1266093"/>
              <a:gd name="connsiteY7" fmla="*/ 0 h 1659987"/>
              <a:gd name="connsiteX8" fmla="*/ 1266093 w 1266093"/>
              <a:gd name="connsiteY8" fmla="*/ 1157093 h 1659987"/>
              <a:gd name="connsiteX9" fmla="*/ 1266092 w 1266093"/>
              <a:gd name="connsiteY9" fmla="*/ 1157093 h 1659987"/>
              <a:gd name="connsiteX10" fmla="*/ 1266092 w 1266093"/>
              <a:gd name="connsiteY10" fmla="*/ 1157092 h 1659987"/>
              <a:gd name="connsiteX11" fmla="*/ 1 w 1266093"/>
              <a:gd name="connsiteY11" fmla="*/ 1157092 h 165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66093" h="1659987">
                <a:moveTo>
                  <a:pt x="0" y="1157093"/>
                </a:moveTo>
                <a:lnTo>
                  <a:pt x="1266092" y="1157093"/>
                </a:lnTo>
                <a:lnTo>
                  <a:pt x="1266092" y="1659987"/>
                </a:lnTo>
                <a:lnTo>
                  <a:pt x="0" y="1659987"/>
                </a:lnTo>
                <a:close/>
                <a:moveTo>
                  <a:pt x="0" y="1157092"/>
                </a:moveTo>
                <a:lnTo>
                  <a:pt x="1" y="1157092"/>
                </a:lnTo>
                <a:lnTo>
                  <a:pt x="0" y="1157093"/>
                </a:lnTo>
                <a:close/>
                <a:moveTo>
                  <a:pt x="633047" y="0"/>
                </a:moveTo>
                <a:lnTo>
                  <a:pt x="1266093" y="1157093"/>
                </a:lnTo>
                <a:lnTo>
                  <a:pt x="1266092" y="1157093"/>
                </a:lnTo>
                <a:lnTo>
                  <a:pt x="1266092" y="1157092"/>
                </a:lnTo>
                <a:lnTo>
                  <a:pt x="1" y="1157092"/>
                </a:ln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451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8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Graphic spid="23" grpId="0">
        <p:bldAsOne/>
      </p:bldGraphic>
      <p:bldGraphic spid="23" grpId="1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325D9A8-6B00-4310-8EDA-3FA2F01E9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6908" y="-138268"/>
            <a:ext cx="12416874" cy="713453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6AF9D3B-C5E0-410A-828F-851D04EB4231}"/>
              </a:ext>
            </a:extLst>
          </p:cNvPr>
          <p:cNvSpPr/>
          <p:nvPr/>
        </p:nvSpPr>
        <p:spPr>
          <a:xfrm>
            <a:off x="623260" y="520691"/>
            <a:ext cx="9988061" cy="5303519"/>
          </a:xfrm>
          <a:prstGeom prst="rect">
            <a:avLst/>
          </a:prstGeom>
          <a:solidFill>
            <a:srgbClr val="1A9129"/>
          </a:solidFill>
          <a:ln>
            <a:solidFill>
              <a:srgbClr val="1C90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Did we fulfil our objectives? </a:t>
            </a:r>
          </a:p>
          <a:p>
            <a:endParaRPr lang="en-US" sz="2000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Explain the role of finance for businesses in terms of capital expenditures and revenues expenditures.</a:t>
            </a:r>
            <a:endParaRPr lang="es-EC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Comment on the following internal sources of finance: personal funds, retained profits and sale of assets</a:t>
            </a:r>
            <a:endParaRPr lang="es-EC" sz="2000" dirty="0"/>
          </a:p>
          <a:p>
            <a:pPr>
              <a:tabLst>
                <a:tab pos="449580" algn="l"/>
              </a:tabLst>
            </a:pPr>
            <a:endParaRPr lang="es-EC" sz="2200" kern="50" dirty="0">
              <a:solidFill>
                <a:srgbClr val="00000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Elipse 7">
            <a:hlinkClick r:id="rId3" action="ppaction://hlinksldjump"/>
            <a:extLst>
              <a:ext uri="{FF2B5EF4-FFF2-40B4-BE49-F238E27FC236}">
                <a16:creationId xmlns:a16="http://schemas.microsoft.com/office/drawing/2014/main" id="{E8D0686C-D1FF-4488-8D1D-202ECD2F9E0A}"/>
              </a:ext>
            </a:extLst>
          </p:cNvPr>
          <p:cNvSpPr/>
          <p:nvPr/>
        </p:nvSpPr>
        <p:spPr>
          <a:xfrm>
            <a:off x="8503515" y="4862439"/>
            <a:ext cx="2001585" cy="805820"/>
          </a:xfrm>
          <a:prstGeom prst="ellipse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FINISH</a:t>
            </a:r>
            <a:endParaRPr lang="es-EC" dirty="0">
              <a:solidFill>
                <a:schemeClr val="bg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276514B-C034-40E6-8A6C-F2421080B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3050" y="476447"/>
            <a:ext cx="2594328" cy="142658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F86C259-0107-4189-AE6C-340BBC28D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927" y="2098462"/>
            <a:ext cx="782343" cy="103923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75BD598-AE2D-41F1-91FA-B611358A0E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675" y="3480450"/>
            <a:ext cx="782343" cy="1039232"/>
          </a:xfrm>
          <a:prstGeom prst="rect">
            <a:avLst/>
          </a:prstGeom>
        </p:spPr>
      </p:pic>
      <p:sp>
        <p:nvSpPr>
          <p:cNvPr id="10" name="Elipse 9">
            <a:hlinkClick r:id="rId3" action="ppaction://hlinksldjump"/>
            <a:extLst>
              <a:ext uri="{FF2B5EF4-FFF2-40B4-BE49-F238E27FC236}">
                <a16:creationId xmlns:a16="http://schemas.microsoft.com/office/drawing/2014/main" id="{8936DFB1-72FE-40F7-9C3C-F3134117AB20}"/>
              </a:ext>
            </a:extLst>
          </p:cNvPr>
          <p:cNvSpPr/>
          <p:nvPr/>
        </p:nvSpPr>
        <p:spPr>
          <a:xfrm>
            <a:off x="1128680" y="4862439"/>
            <a:ext cx="2001585" cy="805820"/>
          </a:xfrm>
          <a:prstGeom prst="ellipse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RETURN</a:t>
            </a:r>
            <a:endParaRPr lang="es-EC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73A0767-0DC1-4198-B03D-D43247812D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56" y="1128611"/>
            <a:ext cx="2331082" cy="154884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492B4EB-931C-4AD5-8024-729FE7E04E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181" y="4052560"/>
            <a:ext cx="209550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4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33BA910-D5B5-4643-86E0-01AAD637A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22" y="167101"/>
            <a:ext cx="11868978" cy="643291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51B1964-9D5C-4D7E-AF62-C0F27F39C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22" y="3429000"/>
            <a:ext cx="3707295" cy="370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02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325D9A8-6B00-4310-8EDA-3FA2F01E9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6908" y="-138268"/>
            <a:ext cx="12416874" cy="713453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6AF9D3B-C5E0-410A-828F-851D04EB4231}"/>
              </a:ext>
            </a:extLst>
          </p:cNvPr>
          <p:cNvSpPr/>
          <p:nvPr/>
        </p:nvSpPr>
        <p:spPr>
          <a:xfrm>
            <a:off x="689317" y="629784"/>
            <a:ext cx="9988061" cy="5303519"/>
          </a:xfrm>
          <a:prstGeom prst="rect">
            <a:avLst/>
          </a:prstGeom>
          <a:solidFill>
            <a:srgbClr val="1A9129"/>
          </a:solidFill>
          <a:ln>
            <a:solidFill>
              <a:srgbClr val="1C90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Explain the role of finance for businesses in terms of capital expenditures and revenues expenditures.</a:t>
            </a:r>
            <a:endParaRPr lang="es-EC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Comment on the following internal sources of finance: personal funds, retained profits and sale of assets</a:t>
            </a:r>
            <a:endParaRPr lang="es-EC" sz="2400" dirty="0"/>
          </a:p>
          <a:p>
            <a:endParaRPr lang="es-EC" sz="2400" dirty="0"/>
          </a:p>
          <a:p>
            <a:pPr>
              <a:tabLst>
                <a:tab pos="449580" algn="l"/>
              </a:tabLst>
            </a:pPr>
            <a:endParaRPr lang="es-EC" sz="2200" kern="50" dirty="0">
              <a:solidFill>
                <a:srgbClr val="00000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Elipse 7">
            <a:hlinkClick r:id="rId3" action="ppaction://hlinksldjump"/>
            <a:extLst>
              <a:ext uri="{FF2B5EF4-FFF2-40B4-BE49-F238E27FC236}">
                <a16:creationId xmlns:a16="http://schemas.microsoft.com/office/drawing/2014/main" id="{E8D0686C-D1FF-4488-8D1D-202ECD2F9E0A}"/>
              </a:ext>
            </a:extLst>
          </p:cNvPr>
          <p:cNvSpPr/>
          <p:nvPr/>
        </p:nvSpPr>
        <p:spPr>
          <a:xfrm>
            <a:off x="8781810" y="5280820"/>
            <a:ext cx="2001585" cy="805820"/>
          </a:xfrm>
          <a:prstGeom prst="ellipse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RETURN</a:t>
            </a:r>
            <a:endParaRPr lang="es-EC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276514B-C034-40E6-8A6C-F2421080B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3050" y="476447"/>
            <a:ext cx="2594328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15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3D1D2243-2C98-4677-B2BE-351C375B5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1" y="181259"/>
            <a:ext cx="12106649" cy="6660903"/>
          </a:xfrm>
          <a:prstGeom prst="rect">
            <a:avLst/>
          </a:prstGeom>
        </p:spPr>
      </p:pic>
      <p:sp>
        <p:nvSpPr>
          <p:cNvPr id="23" name="Rectángulo 22">
            <a:hlinkClick r:id="rId3" action="ppaction://hlinksldjump"/>
            <a:extLst>
              <a:ext uri="{FF2B5EF4-FFF2-40B4-BE49-F238E27FC236}">
                <a16:creationId xmlns:a16="http://schemas.microsoft.com/office/drawing/2014/main" id="{0FF0BA8B-F039-4B7B-ADE1-DDF35BC0794F}"/>
              </a:ext>
            </a:extLst>
          </p:cNvPr>
          <p:cNvSpPr/>
          <p:nvPr/>
        </p:nvSpPr>
        <p:spPr>
          <a:xfrm>
            <a:off x="2643581" y="1854898"/>
            <a:ext cx="6473405" cy="885507"/>
          </a:xfrm>
          <a:prstGeom prst="rect">
            <a:avLst/>
          </a:prstGeom>
          <a:solidFill>
            <a:srgbClr val="002060"/>
          </a:soli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400" dirty="0"/>
              <a:t>1. </a:t>
            </a:r>
            <a:r>
              <a:rPr lang="es-EC" sz="2400" dirty="0" err="1"/>
              <a:t>What</a:t>
            </a:r>
            <a:r>
              <a:rPr lang="es-EC" sz="2400" dirty="0"/>
              <a:t> do </a:t>
            </a:r>
            <a:r>
              <a:rPr lang="es-EC" sz="2400" dirty="0" err="1"/>
              <a:t>you</a:t>
            </a:r>
            <a:r>
              <a:rPr lang="es-EC" sz="2400" dirty="0"/>
              <a:t> </a:t>
            </a:r>
            <a:r>
              <a:rPr lang="es-EC" sz="2400" dirty="0" err="1"/>
              <a:t>think</a:t>
            </a:r>
            <a:r>
              <a:rPr lang="es-EC" sz="2400" dirty="0"/>
              <a:t> </a:t>
            </a:r>
            <a:r>
              <a:rPr lang="es-EC" sz="2400" dirty="0" err="1"/>
              <a:t>businesses</a:t>
            </a:r>
            <a:r>
              <a:rPr lang="es-EC" sz="2400" dirty="0"/>
              <a:t> </a:t>
            </a:r>
            <a:r>
              <a:rPr lang="es-EC" sz="2400" dirty="0" err="1"/>
              <a:t>need</a:t>
            </a:r>
            <a:r>
              <a:rPr lang="es-EC" sz="2400" dirty="0"/>
              <a:t> </a:t>
            </a:r>
            <a:r>
              <a:rPr lang="es-EC" sz="2400" dirty="0" err="1"/>
              <a:t>funds</a:t>
            </a:r>
            <a:r>
              <a:rPr lang="es-EC" sz="2400" dirty="0"/>
              <a:t> </a:t>
            </a:r>
            <a:r>
              <a:rPr lang="es-EC" sz="2400" dirty="0" err="1"/>
              <a:t>for</a:t>
            </a:r>
            <a:r>
              <a:rPr lang="es-EC" sz="2400" dirty="0"/>
              <a:t>?</a:t>
            </a:r>
          </a:p>
          <a:p>
            <a:pPr algn="ctr"/>
            <a:endParaRPr lang="es-EC" sz="2400" dirty="0"/>
          </a:p>
        </p:txBody>
      </p:sp>
      <p:sp>
        <p:nvSpPr>
          <p:cNvPr id="24" name="Rectángulo 23">
            <a:hlinkClick r:id="rId4" action="ppaction://hlinksldjump"/>
            <a:extLst>
              <a:ext uri="{FF2B5EF4-FFF2-40B4-BE49-F238E27FC236}">
                <a16:creationId xmlns:a16="http://schemas.microsoft.com/office/drawing/2014/main" id="{26875D94-1C6A-4E65-81B9-355EB81F64FA}"/>
              </a:ext>
            </a:extLst>
          </p:cNvPr>
          <p:cNvSpPr/>
          <p:nvPr/>
        </p:nvSpPr>
        <p:spPr>
          <a:xfrm>
            <a:off x="2168290" y="3039065"/>
            <a:ext cx="7741984" cy="885507"/>
          </a:xfrm>
          <a:prstGeom prst="rect">
            <a:avLst/>
          </a:prstGeom>
          <a:solidFill>
            <a:srgbClr val="002060"/>
          </a:solidFill>
          <a:ln>
            <a:solidFill>
              <a:srgbClr val="4472C4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/>
              <a:t>2. What is capital expenditures and revenue expenditures?</a:t>
            </a:r>
            <a:endParaRPr lang="es-ES" sz="2400" dirty="0"/>
          </a:p>
        </p:txBody>
      </p:sp>
      <p:sp>
        <p:nvSpPr>
          <p:cNvPr id="26" name="Rectángulo 25">
            <a:hlinkClick r:id="rId5" action="ppaction://hlinksldjump"/>
            <a:extLst>
              <a:ext uri="{FF2B5EF4-FFF2-40B4-BE49-F238E27FC236}">
                <a16:creationId xmlns:a16="http://schemas.microsoft.com/office/drawing/2014/main" id="{BB2F779E-237F-4F67-8032-2890834051B1}"/>
              </a:ext>
            </a:extLst>
          </p:cNvPr>
          <p:cNvSpPr/>
          <p:nvPr/>
        </p:nvSpPr>
        <p:spPr>
          <a:xfrm>
            <a:off x="3044782" y="4521891"/>
            <a:ext cx="5671005" cy="885507"/>
          </a:xfrm>
          <a:prstGeom prst="rect">
            <a:avLst/>
          </a:prstGeom>
          <a:solidFill>
            <a:srgbClr val="002060"/>
          </a:solidFill>
          <a:ln>
            <a:solidFill>
              <a:srgbClr val="4472C4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3. What are the internal sources of finance?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A7828E2-2A4E-4E5F-8B89-D947DA6E1042}"/>
              </a:ext>
            </a:extLst>
          </p:cNvPr>
          <p:cNvSpPr txBox="1"/>
          <p:nvPr/>
        </p:nvSpPr>
        <p:spPr>
          <a:xfrm>
            <a:off x="5113430" y="278545"/>
            <a:ext cx="31515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6600" dirty="0" err="1">
                <a:solidFill>
                  <a:schemeClr val="bg1"/>
                </a:solidFill>
                <a:latin typeface="Brush Script MT" panose="03060802040406070304" pitchFamily="66" charset="0"/>
              </a:rPr>
              <a:t>Questions</a:t>
            </a:r>
            <a:r>
              <a:rPr lang="es-EC" dirty="0"/>
              <a:t> </a:t>
            </a:r>
          </a:p>
        </p:txBody>
      </p:sp>
      <p:sp>
        <p:nvSpPr>
          <p:cNvPr id="30" name="Elipse 29">
            <a:hlinkClick r:id="rId6" action="ppaction://hlinksldjump"/>
            <a:extLst>
              <a:ext uri="{FF2B5EF4-FFF2-40B4-BE49-F238E27FC236}">
                <a16:creationId xmlns:a16="http://schemas.microsoft.com/office/drawing/2014/main" id="{9F3C1F36-B17D-41CA-95D7-A8CEA02AAD85}"/>
              </a:ext>
            </a:extLst>
          </p:cNvPr>
          <p:cNvSpPr/>
          <p:nvPr/>
        </p:nvSpPr>
        <p:spPr>
          <a:xfrm>
            <a:off x="9780104" y="5857461"/>
            <a:ext cx="2001585" cy="805820"/>
          </a:xfrm>
          <a:prstGeom prst="ellipse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RETURN</a:t>
            </a:r>
            <a:endParaRPr lang="es-EC" dirty="0"/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33656AB1-8253-46B5-B527-BCE08A1170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311" y="258875"/>
            <a:ext cx="1902117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91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325D9A8-6B00-4310-8EDA-3FA2F01E9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6908" y="-138268"/>
            <a:ext cx="12416874" cy="713453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772F0D1-5653-4BAA-950A-129857880D13}"/>
              </a:ext>
            </a:extLst>
          </p:cNvPr>
          <p:cNvSpPr txBox="1"/>
          <p:nvPr/>
        </p:nvSpPr>
        <p:spPr>
          <a:xfrm>
            <a:off x="7001409" y="909155"/>
            <a:ext cx="3693095" cy="4688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forms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business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organization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fundings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various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activities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undertake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money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could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needed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variety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reasons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including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starting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business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its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day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day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operations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its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future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growth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expansion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As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businesses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ascertain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clear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exact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purpose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finance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purpose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can be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classified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either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capital </a:t>
            </a:r>
            <a:r>
              <a:rPr lang="es-ES" sz="20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expenditure</a:t>
            </a:r>
            <a:r>
              <a:rPr lang="es-ES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es-ES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revenue</a:t>
            </a:r>
            <a:r>
              <a:rPr lang="es-ES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expenditure</a:t>
            </a:r>
            <a:r>
              <a:rPr lang="es-ES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Elementos multimedia en línea 2" title="Business Studies - Sources of Finance: Business Exam Tips">
            <a:hlinkClick r:id="" action="ppaction://media"/>
            <a:extLst>
              <a:ext uri="{FF2B5EF4-FFF2-40B4-BE49-F238E27FC236}">
                <a16:creationId xmlns:a16="http://schemas.microsoft.com/office/drawing/2014/main" id="{3E3E0479-E219-4132-AA04-21C71E2B189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42122" y="909155"/>
            <a:ext cx="6110913" cy="40206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B71B01C-7449-48B4-8457-4AF16A9F4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314" y="4929809"/>
            <a:ext cx="1963922" cy="1158847"/>
          </a:xfrm>
          <a:prstGeom prst="rect">
            <a:avLst/>
          </a:prstGeom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5CD4E3A1-FF0E-4831-A0BB-ED5C81631BE9}"/>
              </a:ext>
            </a:extLst>
          </p:cNvPr>
          <p:cNvSpPr/>
          <p:nvPr/>
        </p:nvSpPr>
        <p:spPr>
          <a:xfrm>
            <a:off x="9124120" y="5229972"/>
            <a:ext cx="1444488" cy="734778"/>
          </a:xfrm>
          <a:prstGeom prst="roundRect">
            <a:avLst/>
          </a:prstGeom>
          <a:solidFill>
            <a:srgbClr val="066232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hlinkClick r:id="rId6" action="ppaction://hlinksldjump"/>
              </a:rPr>
              <a:t>RETURN</a:t>
            </a:r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408465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325D9A8-6B00-4310-8EDA-3FA2F01E9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4837" y="-54387"/>
            <a:ext cx="12416874" cy="713453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21C9557-3D5E-4845-829B-B475EDCBF901}"/>
              </a:ext>
            </a:extLst>
          </p:cNvPr>
          <p:cNvSpPr txBox="1"/>
          <p:nvPr/>
        </p:nvSpPr>
        <p:spPr>
          <a:xfrm>
            <a:off x="1060174" y="787617"/>
            <a:ext cx="9766852" cy="2352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Capital </a:t>
            </a:r>
            <a:r>
              <a:rPr lang="es-ES" sz="22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expenditure</a:t>
            </a:r>
            <a:r>
              <a:rPr lang="es-ES" sz="2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sz="2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money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spent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acquire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ítems in a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business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last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more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used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again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Such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ítems are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known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</a:t>
            </a:r>
            <a:r>
              <a:rPr lang="es-ES" sz="22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fixed</a:t>
            </a:r>
            <a:r>
              <a:rPr lang="es-ES" sz="2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assets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include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machinery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buildings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vehicles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fixed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assets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needed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purpose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generating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income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business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longer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order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succeed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s-ES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</a:t>
            </a: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EC" sz="2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D74E1FA-2CDF-4CBD-957A-BBC8146DE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928" y="3429000"/>
            <a:ext cx="2398998" cy="143786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48B2698-9089-49E4-8D32-221142252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479" y="4312714"/>
            <a:ext cx="2705100" cy="16859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84E0604-C736-4C3D-8928-853F386AF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3250" y="4498758"/>
            <a:ext cx="2857500" cy="15716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AA61712-C4CF-49E3-8ECF-012A94DFCB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2927" y="3030122"/>
            <a:ext cx="2619375" cy="174307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2CA94B4-C3FE-46BF-8FE9-0795877287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674" y="5068272"/>
            <a:ext cx="1824355" cy="1002111"/>
          </a:xfrm>
          <a:prstGeom prst="rect">
            <a:avLst/>
          </a:prstGeom>
        </p:spPr>
      </p:pic>
      <p:pic>
        <p:nvPicPr>
          <p:cNvPr id="15" name="Imagen 14">
            <a:hlinkClick r:id="rId8" action="ppaction://hlinksldjump"/>
            <a:extLst>
              <a:ext uri="{FF2B5EF4-FFF2-40B4-BE49-F238E27FC236}">
                <a16:creationId xmlns:a16="http://schemas.microsoft.com/office/drawing/2014/main" id="{1106F94F-DC97-4BC6-A324-7CB1192228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08225" y="2984094"/>
            <a:ext cx="1280271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3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325D9A8-6B00-4310-8EDA-3FA2F01E9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4874" y="0"/>
            <a:ext cx="12416874" cy="713453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21C9557-3D5E-4845-829B-B475EDCBF901}"/>
              </a:ext>
            </a:extLst>
          </p:cNvPr>
          <p:cNvSpPr txBox="1"/>
          <p:nvPr/>
        </p:nvSpPr>
        <p:spPr>
          <a:xfrm>
            <a:off x="3458818" y="768504"/>
            <a:ext cx="4625009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Capital </a:t>
            </a:r>
            <a:r>
              <a:rPr lang="es-ES" sz="32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expenditure</a:t>
            </a:r>
            <a:r>
              <a:rPr lang="es-E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Elementos multimedia en línea 1" title="What is Capital Expenditure?">
            <a:hlinkClick r:id="" action="ppaction://media"/>
            <a:extLst>
              <a:ext uri="{FF2B5EF4-FFF2-40B4-BE49-F238E27FC236}">
                <a16:creationId xmlns:a16="http://schemas.microsoft.com/office/drawing/2014/main" id="{BBE7D835-3595-4697-9D5D-14D1D5A1194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60174" y="1425990"/>
            <a:ext cx="8220164" cy="464439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A399A5B-BC46-466D-BC54-F6E8D0D26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5219" y="768504"/>
            <a:ext cx="1666479" cy="915390"/>
          </a:xfrm>
          <a:prstGeom prst="rect">
            <a:avLst/>
          </a:prstGeom>
        </p:spPr>
      </p:pic>
      <p:pic>
        <p:nvPicPr>
          <p:cNvPr id="9" name="Imagen 8">
            <a:hlinkClick r:id="rId6" action="ppaction://hlinksldjump"/>
            <a:extLst>
              <a:ext uri="{FF2B5EF4-FFF2-40B4-BE49-F238E27FC236}">
                <a16:creationId xmlns:a16="http://schemas.microsoft.com/office/drawing/2014/main" id="{E706F0A9-33F2-4DA9-81AC-6FFBAD3A21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4779" y="2927131"/>
            <a:ext cx="1280271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325D9A8-6B00-4310-8EDA-3FA2F01E9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874" y="0"/>
            <a:ext cx="12416874" cy="713453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21C9557-3D5E-4845-829B-B475EDCBF901}"/>
              </a:ext>
            </a:extLst>
          </p:cNvPr>
          <p:cNvSpPr txBox="1"/>
          <p:nvPr/>
        </p:nvSpPr>
        <p:spPr>
          <a:xfrm>
            <a:off x="1060174" y="787617"/>
            <a:ext cx="9766852" cy="2018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Revenue</a:t>
            </a:r>
            <a:r>
              <a:rPr lang="es-E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expenditure</a:t>
            </a:r>
            <a:r>
              <a:rPr lang="es-E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money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spent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day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day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running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business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payments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expenses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include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rent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wages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raw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materials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insurance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fuel.</a:t>
            </a:r>
            <a:endParaRPr lang="es-EC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30949C6-D8B5-4293-899B-9A1279009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469" y="3989538"/>
            <a:ext cx="2619375" cy="174307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5F66266-9586-4CE5-B848-A016D7618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6921" y="2806183"/>
            <a:ext cx="2667000" cy="1714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402D7B5-2C60-486B-B99D-77DD1C020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0985" y="2551394"/>
            <a:ext cx="2466975" cy="18478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A659021-0BFD-45AC-B395-D2C6E7C881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4179" y="4222533"/>
            <a:ext cx="2776824" cy="18478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DB06546-5B51-44DA-BCBF-233474D90C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7007" y="4911002"/>
            <a:ext cx="1509662" cy="1136411"/>
          </a:xfrm>
          <a:prstGeom prst="rect">
            <a:avLst/>
          </a:prstGeom>
        </p:spPr>
      </p:pic>
      <p:pic>
        <p:nvPicPr>
          <p:cNvPr id="8" name="Imagen 7">
            <a:hlinkClick r:id="rId8" action="ppaction://hlinksldjump"/>
            <a:extLst>
              <a:ext uri="{FF2B5EF4-FFF2-40B4-BE49-F238E27FC236}">
                <a16:creationId xmlns:a16="http://schemas.microsoft.com/office/drawing/2014/main" id="{27565C56-2666-417D-BB96-9A9918E3EF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89708" y="3124555"/>
            <a:ext cx="1280271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6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325D9A8-6B00-4310-8EDA-3FA2F01E9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4874" y="0"/>
            <a:ext cx="12416874" cy="713453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21C9557-3D5E-4845-829B-B475EDCBF901}"/>
              </a:ext>
            </a:extLst>
          </p:cNvPr>
          <p:cNvSpPr txBox="1"/>
          <p:nvPr/>
        </p:nvSpPr>
        <p:spPr>
          <a:xfrm>
            <a:off x="4254154" y="785554"/>
            <a:ext cx="4638054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2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Revenue</a:t>
            </a:r>
            <a:r>
              <a:rPr lang="es-E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expenditure</a:t>
            </a:r>
            <a:r>
              <a:rPr lang="es-E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Elementos multimedia en línea 6" title="What is Revenue Expenditure?">
            <a:hlinkClick r:id="" action="ppaction://media"/>
            <a:extLst>
              <a:ext uri="{FF2B5EF4-FFF2-40B4-BE49-F238E27FC236}">
                <a16:creationId xmlns:a16="http://schemas.microsoft.com/office/drawing/2014/main" id="{5D197119-704B-48C3-A46D-E9C791E9FCB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50311" y="1381486"/>
            <a:ext cx="8366798" cy="467136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E91EEF6-7D22-447B-80C4-ADA3C781D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7109" y="5128454"/>
            <a:ext cx="1682874" cy="924396"/>
          </a:xfrm>
          <a:prstGeom prst="rect">
            <a:avLst/>
          </a:prstGeom>
        </p:spPr>
      </p:pic>
      <p:pic>
        <p:nvPicPr>
          <p:cNvPr id="9" name="Imagen 8">
            <a:hlinkClick r:id="rId6" action="ppaction://hlinksldjump"/>
            <a:extLst>
              <a:ext uri="{FF2B5EF4-FFF2-40B4-BE49-F238E27FC236}">
                <a16:creationId xmlns:a16="http://schemas.microsoft.com/office/drawing/2014/main" id="{381D91F8-5597-4ABA-8EB1-992987D81E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7109" y="3580519"/>
            <a:ext cx="1487553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325D9A8-6B00-4310-8EDA-3FA2F01E9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16874" cy="7134535"/>
          </a:xfrm>
          <a:prstGeom prst="rect">
            <a:avLst/>
          </a:prstGeom>
          <a:solidFill>
            <a:srgbClr val="066631"/>
          </a:solidFill>
          <a:ln>
            <a:solidFill>
              <a:srgbClr val="1C8C2E"/>
            </a:solidFill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21C9557-3D5E-4845-829B-B475EDCBF901}"/>
              </a:ext>
            </a:extLst>
          </p:cNvPr>
          <p:cNvSpPr txBox="1"/>
          <p:nvPr/>
        </p:nvSpPr>
        <p:spPr>
          <a:xfrm>
            <a:off x="1060174" y="787617"/>
            <a:ext cx="9766852" cy="2018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Internal</a:t>
            </a:r>
            <a:r>
              <a:rPr lang="es-E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sources</a:t>
            </a:r>
            <a:r>
              <a:rPr lang="es-E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s-E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finance</a:t>
            </a:r>
            <a:r>
              <a:rPr lang="es-E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EC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711835" algn="l"/>
              </a:tabLst>
            </a:pP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Internal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finance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money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obtained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within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business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usually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already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established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businesses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sources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include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following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: esquinas redondeadas 2">
            <a:hlinkClick r:id="rId3" action="ppaction://hlinksldjump"/>
            <a:extLst>
              <a:ext uri="{FF2B5EF4-FFF2-40B4-BE49-F238E27FC236}">
                <a16:creationId xmlns:a16="http://schemas.microsoft.com/office/drawing/2014/main" id="{10E1B592-7EE1-4324-AE6C-FD488A5DB06B}"/>
              </a:ext>
            </a:extLst>
          </p:cNvPr>
          <p:cNvSpPr/>
          <p:nvPr/>
        </p:nvSpPr>
        <p:spPr>
          <a:xfrm>
            <a:off x="1250569" y="3000402"/>
            <a:ext cx="2506681" cy="1646401"/>
          </a:xfrm>
          <a:prstGeom prst="roundRect">
            <a:avLst/>
          </a:prstGeom>
          <a:solidFill>
            <a:srgbClr val="05612C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800" dirty="0"/>
          </a:p>
          <a:p>
            <a:pPr algn="ctr"/>
            <a:r>
              <a:rPr lang="es-EC" sz="2800" dirty="0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Personal </a:t>
            </a:r>
            <a:r>
              <a:rPr lang="es-EC" sz="2800" dirty="0" err="1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funds</a:t>
            </a:r>
            <a:r>
              <a:rPr lang="es-EC" sz="2800" dirty="0">
                <a:solidFill>
                  <a:schemeClr val="bg1"/>
                </a:solidFill>
              </a:rPr>
              <a:t>.</a:t>
            </a:r>
          </a:p>
          <a:p>
            <a:pPr algn="ctr"/>
            <a:endParaRPr lang="es-EC" dirty="0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606670E6-26D8-41B8-945A-C3E9FBE9AAC9}"/>
              </a:ext>
            </a:extLst>
          </p:cNvPr>
          <p:cNvSpPr/>
          <p:nvPr/>
        </p:nvSpPr>
        <p:spPr>
          <a:xfrm>
            <a:off x="4134600" y="3042494"/>
            <a:ext cx="2751327" cy="1646402"/>
          </a:xfrm>
          <a:prstGeom prst="roundRect">
            <a:avLst/>
          </a:prstGeom>
          <a:solidFill>
            <a:srgbClr val="1A8B2C"/>
          </a:solidFill>
          <a:ln>
            <a:solidFill>
              <a:srgbClr val="1A8D3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711835" algn="l"/>
              </a:tabLst>
            </a:pP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Retained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profit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lang="es-EC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s-EC" dirty="0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51010F5E-81C0-446D-80DE-03F536E7F237}"/>
              </a:ext>
            </a:extLst>
          </p:cNvPr>
          <p:cNvSpPr/>
          <p:nvPr/>
        </p:nvSpPr>
        <p:spPr>
          <a:xfrm>
            <a:off x="7669955" y="3084587"/>
            <a:ext cx="2587228" cy="1562217"/>
          </a:xfrm>
          <a:prstGeom prst="roundRect">
            <a:avLst/>
          </a:prstGeom>
          <a:solidFill>
            <a:srgbClr val="0F7A2C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800" dirty="0"/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711835" algn="l"/>
              </a:tabLst>
            </a:pP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Sales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E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assets</a:t>
            </a:r>
            <a:r>
              <a:rPr lang="es-E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lang="es-EC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D3FD31E-4ACB-4BC2-888C-ADB65B873C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0569" y="4974277"/>
            <a:ext cx="1728476" cy="1096106"/>
          </a:xfrm>
          <a:prstGeom prst="rect">
            <a:avLst/>
          </a:prstGeom>
        </p:spPr>
      </p:pic>
      <p:pic>
        <p:nvPicPr>
          <p:cNvPr id="9" name="Imagen 8">
            <a:hlinkClick r:id="rId7" action="ppaction://hlinksldjump"/>
            <a:extLst>
              <a:ext uri="{FF2B5EF4-FFF2-40B4-BE49-F238E27FC236}">
                <a16:creationId xmlns:a16="http://schemas.microsoft.com/office/drawing/2014/main" id="{39A7B913-9807-4E85-8FF5-92BB778223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3569" y="4974277"/>
            <a:ext cx="1487553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1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513</Words>
  <Application>Microsoft Office PowerPoint</Application>
  <PresentationFormat>Panorámica</PresentationFormat>
  <Paragraphs>51</Paragraphs>
  <Slides>15</Slides>
  <Notes>0</Notes>
  <HiddenSlides>0</HiddenSlides>
  <MMClips>4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2" baseType="lpstr">
      <vt:lpstr>Arial</vt:lpstr>
      <vt:lpstr>Arial Rounded MT Bold</vt:lpstr>
      <vt:lpstr>Brush Script MT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User</cp:lastModifiedBy>
  <cp:revision>48</cp:revision>
  <dcterms:created xsi:type="dcterms:W3CDTF">2021-05-14T23:15:19Z</dcterms:created>
  <dcterms:modified xsi:type="dcterms:W3CDTF">2021-05-17T03:56:34Z</dcterms:modified>
</cp:coreProperties>
</file>