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57" r:id="rId2"/>
    <p:sldId id="256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58" r:id="rId15"/>
    <p:sldId id="259" r:id="rId1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3700"/>
    <a:srgbClr val="AB7515"/>
    <a:srgbClr val="1B00C0"/>
    <a:srgbClr val="514878"/>
    <a:srgbClr val="130A38"/>
    <a:srgbClr val="0B0620"/>
    <a:srgbClr val="135F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79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856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1D511E-10CB-466A-B94A-65586209C100}" type="datetimeFigureOut">
              <a:rPr lang="fr-FR" smtClean="0"/>
              <a:pPr/>
              <a:t>19/05/2021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00E249-4976-4B88-8DB8-5CABBA8E63B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85F4B8-8ED7-41CA-950F-D01D422A9254}" type="datetimeFigureOut">
              <a:rPr lang="fr-FR" smtClean="0"/>
              <a:pPr/>
              <a:t>19/05/2021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269936-1339-4767-9F78-5797E30A3BC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69936-1339-4767-9F78-5797E30A3BC8}" type="slidenum">
              <a:rPr lang="fr-FR" smtClean="0"/>
              <a:pPr/>
              <a:t>1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69936-1339-4767-9F78-5797E30A3BC8}" type="slidenum">
              <a:rPr lang="fr-FR" smtClean="0"/>
              <a:pPr/>
              <a:t>2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69936-1339-4767-9F78-5797E30A3BC8}" type="slidenum">
              <a:rPr lang="fr-FR" smtClean="0"/>
              <a:pPr/>
              <a:t>3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69936-1339-4767-9F78-5797E30A3BC8}" type="slidenum">
              <a:rPr lang="fr-FR" smtClean="0"/>
              <a:pPr/>
              <a:t>4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269936-1339-4767-9F78-5797E30A3BC8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5487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925F2-4312-4C92-80D8-84881D70C11F}" type="datetimeFigureOut">
              <a:rPr lang="fr-FR" smtClean="0"/>
              <a:pPr/>
              <a:t>19/05/2021</a:t>
            </a:fld>
            <a:endParaRPr lang="fr-FR" dirty="0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C3FCF-5FE0-48FD-9825-761BA951E5A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/>
              <a:t>Cliquez pour modifier le style des sous-titres du masque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1000">
        <p:pull dir="u"/>
      </p:transition>
    </mc:Choice>
    <mc:Fallback>
      <p:transition spd="slow" advClick="0" advTm="11000">
        <p:pull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925F2-4312-4C92-80D8-84881D70C11F}" type="datetimeFigureOut">
              <a:rPr lang="fr-FR" smtClean="0"/>
              <a:pPr/>
              <a:t>19/05/2021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C3FCF-5FE0-48FD-9825-761BA951E5A1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1000">
        <p:pull dir="u"/>
      </p:transition>
    </mc:Choice>
    <mc:Fallback>
      <p:transition spd="slow" advClick="0" advTm="11000">
        <p:pull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925F2-4312-4C92-80D8-84881D70C11F}" type="datetimeFigureOut">
              <a:rPr lang="fr-FR" smtClean="0"/>
              <a:pPr/>
              <a:t>19/05/2021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C3FCF-5FE0-48FD-9825-761BA951E5A1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1000">
        <p:pull dir="u"/>
      </p:transition>
    </mc:Choice>
    <mc:Fallback>
      <p:transition spd="slow" advClick="0" advTm="11000">
        <p:pull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925F2-4312-4C92-80D8-84881D70C11F}" type="datetimeFigureOut">
              <a:rPr lang="fr-FR" smtClean="0"/>
              <a:pPr/>
              <a:t>19/05/2021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C3FCF-5FE0-48FD-9825-761BA951E5A1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1000">
        <p:pull dir="u"/>
      </p:transition>
    </mc:Choice>
    <mc:Fallback>
      <p:transition spd="slow" advClick="0" advTm="11000">
        <p:pull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925F2-4312-4C92-80D8-84881D70C11F}" type="datetimeFigureOut">
              <a:rPr lang="fr-FR" smtClean="0"/>
              <a:pPr/>
              <a:t>19/05/2021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D87C3FCF-5FE0-48FD-9825-761BA951E5A1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1000">
        <p:pull dir="u"/>
      </p:transition>
    </mc:Choice>
    <mc:Fallback>
      <p:transition spd="slow" advClick="0" advTm="11000">
        <p:pull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925F2-4312-4C92-80D8-84881D70C11F}" type="datetimeFigureOut">
              <a:rPr lang="fr-FR" smtClean="0"/>
              <a:pPr/>
              <a:t>19/05/2021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C3FCF-5FE0-48FD-9825-761BA951E5A1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1000">
        <p:pull dir="u"/>
      </p:transition>
    </mc:Choice>
    <mc:Fallback>
      <p:transition spd="slow" advClick="0" advTm="11000">
        <p:pull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925F2-4312-4C92-80D8-84881D70C11F}" type="datetimeFigureOut">
              <a:rPr lang="fr-FR" smtClean="0"/>
              <a:pPr/>
              <a:t>19/05/2021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C3FCF-5FE0-48FD-9825-761BA951E5A1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1000">
        <p:pull dir="u"/>
      </p:transition>
    </mc:Choice>
    <mc:Fallback>
      <p:transition spd="slow" advClick="0" advTm="11000">
        <p:pull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925F2-4312-4C92-80D8-84881D70C11F}" type="datetimeFigureOut">
              <a:rPr lang="fr-FR" smtClean="0"/>
              <a:pPr/>
              <a:t>19/05/2021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C3FCF-5FE0-48FD-9825-761BA951E5A1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1000">
        <p:pull dir="u"/>
      </p:transition>
    </mc:Choice>
    <mc:Fallback>
      <p:transition spd="slow" advClick="0" advTm="11000">
        <p:pull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925F2-4312-4C92-80D8-84881D70C11F}" type="datetimeFigureOut">
              <a:rPr lang="fr-FR" smtClean="0"/>
              <a:pPr/>
              <a:t>19/05/2021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C3FCF-5FE0-48FD-9825-761BA951E5A1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1000">
        <p:pull dir="u"/>
      </p:transition>
    </mc:Choice>
    <mc:Fallback>
      <p:transition spd="slow" advClick="0" advTm="11000">
        <p:pull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925F2-4312-4C92-80D8-84881D70C11F}" type="datetimeFigureOut">
              <a:rPr lang="fr-FR" smtClean="0"/>
              <a:pPr/>
              <a:t>19/05/2021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C3FCF-5FE0-48FD-9825-761BA951E5A1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1000">
        <p:pull dir="u"/>
      </p:transition>
    </mc:Choice>
    <mc:Fallback>
      <p:transition spd="slow" advClick="0" advTm="11000">
        <p:pull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fr-FR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Cliquez sur l'icône pour ajouter une image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925F2-4312-4C92-80D8-84881D70C11F}" type="datetimeFigureOut">
              <a:rPr lang="fr-FR" smtClean="0"/>
              <a:pPr/>
              <a:t>19/05/2021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C3FCF-5FE0-48FD-9825-761BA951E5A1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1000">
        <p:pull dir="u"/>
      </p:transition>
    </mc:Choice>
    <mc:Fallback>
      <p:transition spd="slow" advClick="0" advTm="11000">
        <p:pull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/>
              <a:t>Cliquez pour modifier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2F925F2-4312-4C92-80D8-84881D70C11F}" type="datetimeFigureOut">
              <a:rPr lang="fr-FR" smtClean="0"/>
              <a:pPr/>
              <a:t>19/05/2021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87C3FCF-5FE0-48FD-9825-761BA951E5A1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3000" advClick="0" advTm="11000">
        <p:pull dir="u"/>
      </p:transition>
    </mc:Choice>
    <mc:Fallback>
      <p:transition spd="slow" advClick="0" advTm="11000">
        <p:pull dir="u"/>
      </p:transition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hyperlink" Target="https://www.pinterest.com/pin/733031276827554305/" TargetMode="Externa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url?sa=i&amp;url=https://fr.wikipedia.org/wiki/Panzerkampfwagen_V_Panther&amp;psig=AOvVaw0NL-Jhbcbm9d4gWIw-iaj7&amp;ust=1612252467905000&amp;source=images&amp;cd=vfe&amp;ved=0CAMQjB1qFwoTCMiQsuuayO4CFQAAAAAdAAAAABAE" TargetMode="External"/><Relationship Id="rId13" Type="http://schemas.openxmlformats.org/officeDocument/2006/relationships/hyperlink" Target="https://www.google.com/url?sa=i&amp;url=http://sam40.fr/le-char-fcm-36-un-engin-splendide/&amp;psig=AOvVaw24qrXYMa20OtfITT06b6N3&amp;ust=1612521559630000&amp;source=images&amp;cd=vfe&amp;ved=0CAMQjB1qFwoTCNisrYiF0O4CFQAAAAAdAAAAABAF" TargetMode="External"/><Relationship Id="rId18" Type="http://schemas.openxmlformats.org/officeDocument/2006/relationships/hyperlink" Target="https://www.pinterest.jp/" TargetMode="External"/><Relationship Id="rId26" Type="http://schemas.openxmlformats.org/officeDocument/2006/relationships/hyperlink" Target="http://www.tanks-encyclopedia.com/ww2/US/M6A1_Heavy_Tank.php" TargetMode="External"/><Relationship Id="rId39" Type="http://schemas.openxmlformats.org/officeDocument/2006/relationships/hyperlink" Target="http://www.materielsterrestres39-45.fr/fr/index.php/chars-urss/128-chars-legers-urss/857-t-50" TargetMode="External"/><Relationship Id="rId3" Type="http://schemas.openxmlformats.org/officeDocument/2006/relationships/hyperlink" Target="https://nationalinterest.org/" TargetMode="External"/><Relationship Id="rId21" Type="http://schemas.openxmlformats.org/officeDocument/2006/relationships/hyperlink" Target="https://ostfront.forumpro.fr/t4468-char-m22-locust" TargetMode="External"/><Relationship Id="rId34" Type="http://schemas.openxmlformats.org/officeDocument/2006/relationships/hyperlink" Target="https://www.secondeguerre.net/articles/chars/uk/mo/ch_cromwell1.html" TargetMode="External"/><Relationship Id="rId7" Type="http://schemas.openxmlformats.org/officeDocument/2006/relationships/hyperlink" Target="https://www.google.com/url?sa=i&amp;url=http://www.chars100.fr/autres-chars/Blindes-Allemands/Maus.php&amp;psig=AOvVaw3WU3MTjS-mYag3p2qBCcTL&amp;ust=1612251879964000&amp;source=images&amp;cd=vfe&amp;ved=0CAMQjB1qFwoTCNC-5tGYyO4CFQAAAAAdAAAAABAD" TargetMode="External"/><Relationship Id="rId12" Type="http://schemas.openxmlformats.org/officeDocument/2006/relationships/hyperlink" Target="https://www.google.com/url?sa=i&amp;url=https://rcf.fr/actualite/journees-du-patrimoine-1916-le-char-st-chamond&amp;psig=AOvVaw0-Hz8PN_1sAGat0F5YXB2r&amp;ust=1612436876737000&amp;source=images&amp;cd=vfe&amp;ved=0CAMQjB1qFwoTCPC_s8zJze4CFQAAAAAdAAAAABAE" TargetMode="External"/><Relationship Id="rId17" Type="http://schemas.openxmlformats.org/officeDocument/2006/relationships/hyperlink" Target="https://www.google.fr/url?sa=i&amp;url=https%3A%2F%2Fworldoftanks.jeuxonline.info%2Factualite%2F41707%2Fpeu-histoire-b1bis&amp;psig=AOvVaw2ca9EtBuzDo90A3vfrJQuZ&amp;ust=1615882262675000&amp;source=images&amp;cd=vfe&amp;ved=0CAMQjB1qFwoTCMjEkcftse8CFQAAAAAdAAAAABAE" TargetMode="External"/><Relationship Id="rId25" Type="http://schemas.openxmlformats.org/officeDocument/2006/relationships/hyperlink" Target="https://modelist.ro/u-s-medium-tank-m4a3-76-w-from-meng-1-35/" TargetMode="External"/><Relationship Id="rId33" Type="http://schemas.openxmlformats.org/officeDocument/2006/relationships/image" Target="../media/image49.png"/><Relationship Id="rId38" Type="http://schemas.openxmlformats.org/officeDocument/2006/relationships/hyperlink" Target="https://www.bcnp-wot.fr/mcscp/mechanic/multi-tourelles-principales-2.html" TargetMode="External"/><Relationship Id="rId2" Type="http://schemas.openxmlformats.org/officeDocument/2006/relationships/notesSlide" Target="../notesSlides/notesSlide5.xml"/><Relationship Id="rId16" Type="http://schemas.openxmlformats.org/officeDocument/2006/relationships/hyperlink" Target="https://www.google.fr/url?sa=i&amp;url=https%3A%2F%2Facierettranchees.wordpress.com%2F2020%2F02%2F12%2Fle-projet-fcm-f1-gigantisme-chez-les-chars-francais%2F&amp;psig=AOvVaw0SBn8z7Ai8OScvblx3tjqw&amp;ust=1615881915744000&amp;source=images&amp;cd=vfe&amp;ved=0CAMQjB1qFwoTCPid2f3rse8CFQAAAAAdAAAAABAL" TargetMode="External"/><Relationship Id="rId20" Type="http://schemas.openxmlformats.org/officeDocument/2006/relationships/hyperlink" Target="https://www.pinterest.com/pin/727612883529408564/" TargetMode="External"/><Relationship Id="rId29" Type="http://schemas.openxmlformats.org/officeDocument/2006/relationships/hyperlink" Target="https://forums.spacebattles.com/threads/fixing-the-m26-pershing-testing-of-the-troubled-t40-and-m46.383637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mgur.com/" TargetMode="External"/><Relationship Id="rId11" Type="http://schemas.openxmlformats.org/officeDocument/2006/relationships/hyperlink" Target="https://www.pinterest.fr/" TargetMode="External"/><Relationship Id="rId24" Type="http://schemas.openxmlformats.org/officeDocument/2006/relationships/image" Target="../media/image46.png"/><Relationship Id="rId32" Type="http://schemas.openxmlformats.org/officeDocument/2006/relationships/hyperlink" Target="https://www.museedelaguerre.ca/premiereguerremondiale/objets-et-photos/art-et-culture/art-officiel/char-britannique-a-loeuvre/" TargetMode="External"/><Relationship Id="rId37" Type="http://schemas.openxmlformats.org/officeDocument/2006/relationships/hyperlink" Target="https://www.materielsterrestres39-45.fr/fr/index.php/chars-urss/128-chars-legers-urss/852-ms-1-t-18m" TargetMode="External"/><Relationship Id="rId40" Type="http://schemas.openxmlformats.org/officeDocument/2006/relationships/hyperlink" Target="http://2iemeguerre.ca/blindes/t34_85.htm" TargetMode="External"/><Relationship Id="rId5" Type="http://schemas.openxmlformats.org/officeDocument/2006/relationships/hyperlink" Target="https://www.google.com/url?sa=i&amp;url=https://www.militaer-wissen.de/engins-blindes-de-tempete-a7v/?lang=fr&amp;psig=AOvVaw0ODkkTD9mMK0Ld_lUhgBJA&amp;ust=1611311644820000&amp;source=images&amp;cd=vfe&amp;ved=0CAMQjB1qFwoTCPConurprO4CFQAAAAAdAAAAABAD" TargetMode="External"/><Relationship Id="rId15" Type="http://schemas.openxmlformats.org/officeDocument/2006/relationships/hyperlink" Target="https://www.google.fr/url?sa=i&amp;url=https%3A%2F%2Ffr.wikipedia.org%2Fwiki%2FFCM_2C&amp;psig=AOvVaw01RDsNfII3-e46I0_c8OzR&amp;ust=1615881137611000&amp;source=images&amp;cd=vfe&amp;ved=0CAMQjB1qFwoTCOD2p-Tose8CFQAAAAAdAAAAABAD" TargetMode="External"/><Relationship Id="rId23" Type="http://schemas.openxmlformats.org/officeDocument/2006/relationships/hyperlink" Target="https://wikiwiki.jp/warthunder/M2%20Medium%20Tank" TargetMode="External"/><Relationship Id="rId28" Type="http://schemas.openxmlformats.org/officeDocument/2006/relationships/image" Target="../media/image47.png"/><Relationship Id="rId36" Type="http://schemas.openxmlformats.org/officeDocument/2006/relationships/hyperlink" Target="https://www.pinterest.com/pin/733031276827554305/" TargetMode="External"/><Relationship Id="rId10" Type="http://schemas.openxmlformats.org/officeDocument/2006/relationships/hyperlink" Target="http://www.centerblog.net/" TargetMode="External"/><Relationship Id="rId19" Type="http://schemas.openxmlformats.org/officeDocument/2006/relationships/hyperlink" Target="http://www.ww2incolor.com/french/h39resistance.html" TargetMode="External"/><Relationship Id="rId31" Type="http://schemas.openxmlformats.org/officeDocument/2006/relationships/hyperlink" Target="https://www.passionmilitaria.com/t28925-nouvelles-photos-de-chars-britanniques" TargetMode="External"/><Relationship Id="rId4" Type="http://schemas.openxmlformats.org/officeDocument/2006/relationships/hyperlink" Target="https://www.google.com/url?sa=i&amp;url=http://www.opex360.com/2016/09/18/il-y-100-ans-le-char-dassaut-faisait-sa-premiere-apparition-sur-champ-de-bataille/&amp;psig=AOvVaw0lhUaP9V4oxzrZU6ljm0qq&amp;ust=1611043548830000&amp;source=images&amp;cd=vfe&amp;ved=0CAMQjB1qFwoTCICjhqKDpe4CFQAAAAAdAAAAABAD" TargetMode="External"/><Relationship Id="rId9" Type="http://schemas.openxmlformats.org/officeDocument/2006/relationships/hyperlink" Target="https://www.google.com/url?sa=i&amp;url=https://fr.wikipedia.org/wiki/Panzerkampfwagen_I&amp;psig=AOvVaw35EAD3ZBiOm9lqrgrqzkbw&amp;ust=1612252881795000&amp;source=images&amp;cd=vfe&amp;ved=0CAMQjB1qFwoTCMijp6-cyO4CFQAAAAAdAAAAABAE" TargetMode="External"/><Relationship Id="rId14" Type="http://schemas.openxmlformats.org/officeDocument/2006/relationships/hyperlink" Target="https://www.fronta.cz/somua-s-35" TargetMode="External"/><Relationship Id="rId22" Type="http://schemas.openxmlformats.org/officeDocument/2006/relationships/hyperlink" Target="http://ostfront.forumpro.fr/t2003-char-m3-lee-pret-bail-2012" TargetMode="External"/><Relationship Id="rId27" Type="http://schemas.openxmlformats.org/officeDocument/2006/relationships/hyperlink" Target="http://tank-photographs.s3-website-eu-west-1.amazonaws.com/m4a3e2-75-jumbo-sherman-tank-hermeton-sur-meuse-belgium.html" TargetMode="External"/><Relationship Id="rId30" Type="http://schemas.openxmlformats.org/officeDocument/2006/relationships/image" Target="../media/image48.png"/><Relationship Id="rId35" Type="http://schemas.openxmlformats.org/officeDocument/2006/relationships/hyperlink" Target="http://fr.wikipedia.org/wiki/Mark_V_(char)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Il y a 100 ans, le char d'assaut faisait sa première apparition sur un  champ de bataille | Zone Militair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 rot="10800000" flipV="1">
            <a:off x="899592" y="72207"/>
            <a:ext cx="70567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Bogaert                                                       3</a:t>
            </a:r>
            <a:r>
              <a:rPr lang="fr-FR" sz="24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Copernic</a:t>
            </a:r>
          </a:p>
          <a:p>
            <a:r>
              <a:rPr lang="fr-F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Baptiste</a:t>
            </a:r>
          </a:p>
          <a:p>
            <a:r>
              <a:rPr lang="fr-FR" b="1" dirty="0"/>
              <a:t>                                  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971600" y="2636912"/>
            <a:ext cx="720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3200" b="1" i="1" u="sng" dirty="0">
                <a:solidFill>
                  <a:srgbClr val="C037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L’évolution des chars pendant de la Première à la Seconde Guerre Mondial</a:t>
            </a:r>
          </a:p>
        </p:txBody>
      </p:sp>
      <p:sp>
        <p:nvSpPr>
          <p:cNvPr id="22532" name="AutoShape 4" descr="Pz.Kpfw. III Ausf. J1 — Warthunder Wiki F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22534" name="AutoShape 6" descr="Pz.Kpfw. III Ausf. J1 — Warthunder Wiki F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22536" name="AutoShape 8" descr="Pz.Kpfw. III Ausf. J1 — Warthunder Wiki F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22538" name="AutoShape 10" descr="Pz.Kpfw. III Ausf. J1 — Warthunder Wiki F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22540" name="AutoShape 12" descr="Pz.Kpfw. III Ausf. J1 — Warthunder Wiki F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22542" name="AutoShape 14" descr="Pz.Kpfw. III Ausf. J1 — Warthunder Wiki F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22544" name="AutoShape 16" descr="Pz.Kpfw. III Ausf. J1 — Warthunder Wiki F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22546" name="AutoShape 18" descr="Pz.Kpfw. III Ausf. J1 — Warthunder Wiki F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22548" name="AutoShape 20" descr="Pz.Kpfw. III Ausf. J1 — Warthunder Wiki F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22550" name="AutoShape 22" descr="Pz.Kpfw. III Ausf. J1 — Warthunder Wiki F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22552" name="AutoShape 24" descr="Pz.Kpfw. III Ausf. J1 — Warthunder Wiki F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22554" name="AutoShape 26" descr="PzKpfw III Ausf.J avec canon de 5 cm Lang | Char militaire, Panzer iii,  Photos militair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4098" name="AutoShape 2" descr="Panzer III – 2e GUERRE MONDIA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4100" name="AutoShape 4" descr="Panzer III – 2e GUERRE MONDIA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4102" name="AutoShape 6" descr="Panzer III – 2e GUERRE MONDIA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4104" name="AutoShape 8" descr="Panzer III – 2e GUERRE MONDIA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pic>
        <p:nvPicPr>
          <p:cNvPr id="2" name="Jesper Kyd - Heroes And Generals_ Main Theme">
            <a:hlinkClick r:id="" action="ppaction://media"/>
            <a:extLst>
              <a:ext uri="{FF2B5EF4-FFF2-40B4-BE49-F238E27FC236}">
                <a16:creationId xmlns:a16="http://schemas.microsoft.com/office/drawing/2014/main" id="{A542246E-49B3-4114-9A03-28243B94AA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0" out="5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6256400"/>
            <a:ext cx="609600" cy="609600"/>
          </a:xfrm>
          <a:prstGeom prst="rect">
            <a:avLst/>
          </a:prstGeom>
        </p:spPr>
      </p:pic>
      <p:pic>
        <p:nvPicPr>
          <p:cNvPr id="3" name="Jesper Kyd - Heroes And Generals_ Main Theme">
            <a:hlinkClick r:id="" action="ppaction://media"/>
            <a:extLst>
              <a:ext uri="{FF2B5EF4-FFF2-40B4-BE49-F238E27FC236}">
                <a16:creationId xmlns:a16="http://schemas.microsoft.com/office/drawing/2014/main" id="{447FE92C-7019-49DB-9DBA-9D7645E41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0" out="5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24745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1000">
        <p:pull dir="u"/>
      </p:transition>
    </mc:Choice>
    <mc:Fallback>
      <p:transition spd="slow" advClick="0" advTm="11000">
        <p:pull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EAE6807A-8E76-4A57-AE02-702F1906F363}"/>
              </a:ext>
            </a:extLst>
          </p:cNvPr>
          <p:cNvSpPr txBox="1"/>
          <p:nvPr/>
        </p:nvSpPr>
        <p:spPr>
          <a:xfrm>
            <a:off x="0" y="188640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L’évolution des chars moyens Britannique lors de la</a:t>
            </a:r>
          </a:p>
          <a:p>
            <a:pPr algn="ctr"/>
            <a:r>
              <a:rPr lang="fr-FR" sz="2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Première Guerre Mondiale à la Seconde Guerre Mondiale</a:t>
            </a:r>
            <a:endParaRPr lang="fr-FR" sz="2600" dirty="0"/>
          </a:p>
          <a:p>
            <a:endParaRPr lang="fr-FR" sz="2600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4FBFA26-3B6A-4B68-8F25-6A574A2D2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567317"/>
            <a:ext cx="2962913" cy="198515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C2595F3-83F8-40AF-8EB5-953E52620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1386" y="1712497"/>
            <a:ext cx="3697906" cy="1738217"/>
          </a:xfrm>
          <a:prstGeom prst="rect">
            <a:avLst/>
          </a:prstGeom>
        </p:spPr>
      </p:pic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FE70F273-8437-4E7E-AC85-16984CD504FA}"/>
              </a:ext>
            </a:extLst>
          </p:cNvPr>
          <p:cNvCxnSpPr>
            <a:cxnSpLocks/>
            <a:stCxn id="10" idx="3"/>
            <a:endCxn id="11" idx="1"/>
          </p:cNvCxnSpPr>
          <p:nvPr/>
        </p:nvCxnSpPr>
        <p:spPr>
          <a:xfrm>
            <a:off x="3358449" y="2559893"/>
            <a:ext cx="1432937" cy="217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Connecteur : en angle 4">
            <a:extLst>
              <a:ext uri="{FF2B5EF4-FFF2-40B4-BE49-F238E27FC236}">
                <a16:creationId xmlns:a16="http://schemas.microsoft.com/office/drawing/2014/main" id="{26E6B53A-74E9-486A-9AD0-5EEA057C103B}"/>
              </a:ext>
            </a:extLst>
          </p:cNvPr>
          <p:cNvCxnSpPr>
            <a:cxnSpLocks/>
          </p:cNvCxnSpPr>
          <p:nvPr/>
        </p:nvCxnSpPr>
        <p:spPr>
          <a:xfrm rot="10800000" flipV="1">
            <a:off x="5916368" y="3429000"/>
            <a:ext cx="2572924" cy="1985154"/>
          </a:xfrm>
          <a:prstGeom prst="bentConnector3">
            <a:avLst>
              <a:gd name="adj1" fmla="val 6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3D6577C4-92EF-4455-805A-FC62C3731941}"/>
              </a:ext>
            </a:extLst>
          </p:cNvPr>
          <p:cNvSpPr txBox="1"/>
          <p:nvPr/>
        </p:nvSpPr>
        <p:spPr>
          <a:xfrm>
            <a:off x="539552" y="3486564"/>
            <a:ext cx="2818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 moyen britannique de 1916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EEA85A6F-E1C8-4EE6-9A92-396B0A5AD5D5}"/>
              </a:ext>
            </a:extLst>
          </p:cNvPr>
          <p:cNvSpPr txBox="1"/>
          <p:nvPr/>
        </p:nvSpPr>
        <p:spPr>
          <a:xfrm>
            <a:off x="5292080" y="3450714"/>
            <a:ext cx="2818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 moyen britannique de 1941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D97B2AE9-FC43-4060-A497-99C0FCC2EA56}"/>
              </a:ext>
            </a:extLst>
          </p:cNvPr>
          <p:cNvSpPr txBox="1"/>
          <p:nvPr/>
        </p:nvSpPr>
        <p:spPr>
          <a:xfrm>
            <a:off x="3358449" y="6398605"/>
            <a:ext cx="3000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 moyen britannique de 1944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1E76A7D-C531-452B-8F41-E726653D1A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3600" y="3977713"/>
            <a:ext cx="2382768" cy="2420892"/>
          </a:xfrm>
          <a:prstGeom prst="rect">
            <a:avLst/>
          </a:prstGeom>
        </p:spPr>
      </p:pic>
      <p:pic>
        <p:nvPicPr>
          <p:cNvPr id="1026" name="Picture 2" descr="Pinterest">
            <a:hlinkClick r:id="rId5" tooltip="Afficher la page"/>
            <a:extLst>
              <a:ext uri="{FF2B5EF4-FFF2-40B4-BE49-F238E27FC236}">
                <a16:creationId xmlns:a16="http://schemas.microsoft.com/office/drawing/2014/main" id="{45859E31-0903-41E0-AAF9-19A893664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136525"/>
            <a:ext cx="1143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9134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1000">
        <p:pull dir="u"/>
      </p:transition>
    </mc:Choice>
    <mc:Fallback>
      <p:transition spd="slow" advClick="0" advTm="11000">
        <p:pull dir="u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19E72959-471D-4D86-B364-656482B71450}"/>
              </a:ext>
            </a:extLst>
          </p:cNvPr>
          <p:cNvSpPr txBox="1"/>
          <p:nvPr/>
        </p:nvSpPr>
        <p:spPr>
          <a:xfrm>
            <a:off x="0" y="332656"/>
            <a:ext cx="9144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L’évolution des chars lourds Britannique lors de la</a:t>
            </a:r>
          </a:p>
          <a:p>
            <a:pPr algn="ctr"/>
            <a:r>
              <a:rPr lang="fr-FR" sz="2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Première Guerre Mondiale à la Seconde Guerre Mondiale</a:t>
            </a:r>
            <a:endParaRPr lang="fr-FR" sz="2600" dirty="0"/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79F2332-A594-4712-8FA1-EBE688591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420888"/>
            <a:ext cx="3888432" cy="1502841"/>
          </a:xfrm>
          <a:prstGeom prst="rect">
            <a:avLst/>
          </a:prstGeom>
        </p:spPr>
      </p:pic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A56F8B31-C894-4881-BC50-607CF89E9A5D}"/>
              </a:ext>
            </a:extLst>
          </p:cNvPr>
          <p:cNvCxnSpPr>
            <a:cxnSpLocks/>
            <a:stCxn id="5" idx="3"/>
            <a:endCxn id="6" idx="1"/>
          </p:cNvCxnSpPr>
          <p:nvPr/>
        </p:nvCxnSpPr>
        <p:spPr>
          <a:xfrm flipV="1">
            <a:off x="4139952" y="2941158"/>
            <a:ext cx="1489735" cy="2311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Image 5">
            <a:extLst>
              <a:ext uri="{FF2B5EF4-FFF2-40B4-BE49-F238E27FC236}">
                <a16:creationId xmlns:a16="http://schemas.microsoft.com/office/drawing/2014/main" id="{9636F0DD-D8EC-4CC1-85AE-0A062FF6F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9687" y="1789030"/>
            <a:ext cx="3072342" cy="2304256"/>
          </a:xfrm>
          <a:prstGeom prst="rect">
            <a:avLst/>
          </a:prstGeom>
        </p:spPr>
      </p:pic>
      <p:cxnSp>
        <p:nvCxnSpPr>
          <p:cNvPr id="15" name="Connecteur : en angle 14">
            <a:extLst>
              <a:ext uri="{FF2B5EF4-FFF2-40B4-BE49-F238E27FC236}">
                <a16:creationId xmlns:a16="http://schemas.microsoft.com/office/drawing/2014/main" id="{5B28439E-29F9-45EB-AE88-E0EEDFDBC9A9}"/>
              </a:ext>
            </a:extLst>
          </p:cNvPr>
          <p:cNvCxnSpPr/>
          <p:nvPr/>
        </p:nvCxnSpPr>
        <p:spPr>
          <a:xfrm rot="10800000" flipV="1">
            <a:off x="5796136" y="4093286"/>
            <a:ext cx="2808312" cy="1639970"/>
          </a:xfrm>
          <a:prstGeom prst="bentConnector3">
            <a:avLst>
              <a:gd name="adj1" fmla="val 6485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Image 15">
            <a:extLst>
              <a:ext uri="{FF2B5EF4-FFF2-40B4-BE49-F238E27FC236}">
                <a16:creationId xmlns:a16="http://schemas.microsoft.com/office/drawing/2014/main" id="{779E42F5-25B4-4F1E-A7AE-CDDD70E100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1662" y="4627907"/>
            <a:ext cx="3494474" cy="169731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C9B195BE-A22C-43E8-BE9D-2866ED7FE846}"/>
              </a:ext>
            </a:extLst>
          </p:cNvPr>
          <p:cNvSpPr txBox="1"/>
          <p:nvPr/>
        </p:nvSpPr>
        <p:spPr>
          <a:xfrm>
            <a:off x="546011" y="3894881"/>
            <a:ext cx="3888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Char lourd britannique de 1917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4C00831-BDDA-42F4-B352-269393A1EF4E}"/>
              </a:ext>
            </a:extLst>
          </p:cNvPr>
          <p:cNvSpPr txBox="1"/>
          <p:nvPr/>
        </p:nvSpPr>
        <p:spPr>
          <a:xfrm>
            <a:off x="5698555" y="4081491"/>
            <a:ext cx="30034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Char lourd britannique de 1938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2D2267F-9698-4527-835B-30C083B707F8}"/>
              </a:ext>
            </a:extLst>
          </p:cNvPr>
          <p:cNvSpPr txBox="1"/>
          <p:nvPr/>
        </p:nvSpPr>
        <p:spPr>
          <a:xfrm>
            <a:off x="2555776" y="6325223"/>
            <a:ext cx="33968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Char lourd britannique de 1942</a:t>
            </a:r>
          </a:p>
        </p:txBody>
      </p:sp>
    </p:spTree>
    <p:extLst>
      <p:ext uri="{BB962C8B-B14F-4D97-AF65-F5344CB8AC3E}">
        <p14:creationId xmlns:p14="http://schemas.microsoft.com/office/powerpoint/2010/main" val="149517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1000">
        <p:pull dir="u"/>
      </p:transition>
    </mc:Choice>
    <mc:Fallback>
      <p:transition spd="slow" advClick="0" advTm="11000">
        <p:pull dir="u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6FD5DC1C-806F-4B88-9E3E-2AB5BA02F70B}"/>
              </a:ext>
            </a:extLst>
          </p:cNvPr>
          <p:cNvSpPr txBox="1"/>
          <p:nvPr/>
        </p:nvSpPr>
        <p:spPr>
          <a:xfrm>
            <a:off x="7962" y="332656"/>
            <a:ext cx="914400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L’évolution des chars légers de l’URSS lors de la</a:t>
            </a:r>
          </a:p>
          <a:p>
            <a:pPr algn="ctr"/>
            <a:r>
              <a:rPr lang="fr-FR" sz="2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Première Guerre Mondiale à la Seconde Guerre Mondiale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CEB4B04-D022-4715-AA14-5D9F9043C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2060848"/>
            <a:ext cx="3045938" cy="194421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8543DC8-6C12-492D-A899-653C6ACE6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496" y="2088822"/>
            <a:ext cx="3240360" cy="191624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7D123FC-1D06-4074-9D7F-15836AE5BB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3712" y="4840704"/>
            <a:ext cx="3076575" cy="1476375"/>
          </a:xfrm>
          <a:prstGeom prst="rect">
            <a:avLst/>
          </a:prstGeom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33081C62-D1CC-4E86-A5AC-30EE96F71B0E}"/>
              </a:ext>
            </a:extLst>
          </p:cNvPr>
          <p:cNvCxnSpPr>
            <a:stCxn id="6" idx="3"/>
            <a:endCxn id="7" idx="1"/>
          </p:cNvCxnSpPr>
          <p:nvPr/>
        </p:nvCxnSpPr>
        <p:spPr>
          <a:xfrm>
            <a:off x="3729506" y="3032956"/>
            <a:ext cx="1684990" cy="139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necteur : en angle 11">
            <a:extLst>
              <a:ext uri="{FF2B5EF4-FFF2-40B4-BE49-F238E27FC236}">
                <a16:creationId xmlns:a16="http://schemas.microsoft.com/office/drawing/2014/main" id="{BF946F2E-915E-4F19-B81C-019BF5A19F7F}"/>
              </a:ext>
            </a:extLst>
          </p:cNvPr>
          <p:cNvCxnSpPr/>
          <p:nvPr/>
        </p:nvCxnSpPr>
        <p:spPr>
          <a:xfrm rot="10800000" flipV="1">
            <a:off x="6156176" y="4005064"/>
            <a:ext cx="2376264" cy="1656184"/>
          </a:xfrm>
          <a:prstGeom prst="bentConnector3">
            <a:avLst>
              <a:gd name="adj1" fmla="val 697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FFB1F770-5A42-4132-BEB3-02107594A239}"/>
              </a:ext>
            </a:extLst>
          </p:cNvPr>
          <p:cNvSpPr txBox="1"/>
          <p:nvPr/>
        </p:nvSpPr>
        <p:spPr>
          <a:xfrm>
            <a:off x="917429" y="3961218"/>
            <a:ext cx="345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Char léger de l’URSS de 1919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6F573A2-CD4E-4ACF-95CA-BB9F5FCC4916}"/>
              </a:ext>
            </a:extLst>
          </p:cNvPr>
          <p:cNvSpPr txBox="1"/>
          <p:nvPr/>
        </p:nvSpPr>
        <p:spPr>
          <a:xfrm>
            <a:off x="5508104" y="4005064"/>
            <a:ext cx="3146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Char léger de l’URSS de 1930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58B7BAD-2B25-4132-B0A3-C570EF0A78E2}"/>
              </a:ext>
            </a:extLst>
          </p:cNvPr>
          <p:cNvSpPr txBox="1"/>
          <p:nvPr/>
        </p:nvSpPr>
        <p:spPr>
          <a:xfrm>
            <a:off x="3175806" y="6321990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Char léger de l’URSS de 1941</a:t>
            </a:r>
          </a:p>
        </p:txBody>
      </p:sp>
    </p:spTree>
    <p:extLst>
      <p:ext uri="{BB962C8B-B14F-4D97-AF65-F5344CB8AC3E}">
        <p14:creationId xmlns:p14="http://schemas.microsoft.com/office/powerpoint/2010/main" val="1442696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1000">
        <p:pull dir="u"/>
      </p:transition>
    </mc:Choice>
    <mc:Fallback>
      <p:transition spd="slow" advClick="0" advTm="11000">
        <p:pull dir="u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CA03114-E626-4077-B014-1C6BD6DEE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043572"/>
            <a:ext cx="3557034" cy="186320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22F8EB9-C406-414F-BD6A-D0F9F5E0F811}"/>
              </a:ext>
            </a:extLst>
          </p:cNvPr>
          <p:cNvSpPr txBox="1"/>
          <p:nvPr/>
        </p:nvSpPr>
        <p:spPr>
          <a:xfrm>
            <a:off x="0" y="332656"/>
            <a:ext cx="914400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L’évolution des chars légers de l’URSS lors de la</a:t>
            </a:r>
          </a:p>
          <a:p>
            <a:pPr algn="ctr"/>
            <a:r>
              <a:rPr lang="fr-FR" sz="2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Première Guerre Mondiale à la Seconde Guerre Mondiale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4426ABE-6D05-40D6-8D9D-131A618C6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164" y="1954288"/>
            <a:ext cx="3157778" cy="204177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B6CF7C8-A46E-42A9-8E3C-A34978379F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4725144"/>
            <a:ext cx="3345323" cy="162039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DC90F66-F9D5-496B-896E-76BA7BC22F6A}"/>
              </a:ext>
            </a:extLst>
          </p:cNvPr>
          <p:cNvSpPr txBox="1"/>
          <p:nvPr/>
        </p:nvSpPr>
        <p:spPr>
          <a:xfrm>
            <a:off x="683568" y="3902270"/>
            <a:ext cx="3557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 moyen de l’URSS de 1932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AEDDC87-D11E-46D7-9FE0-EEC15908B63F}"/>
              </a:ext>
            </a:extLst>
          </p:cNvPr>
          <p:cNvSpPr txBox="1"/>
          <p:nvPr/>
        </p:nvSpPr>
        <p:spPr>
          <a:xfrm>
            <a:off x="5796136" y="4077072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 moyen de l’URSS de 1940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52D0984-A115-4855-AB8E-C590AEAF3E76}"/>
              </a:ext>
            </a:extLst>
          </p:cNvPr>
          <p:cNvSpPr txBox="1"/>
          <p:nvPr/>
        </p:nvSpPr>
        <p:spPr>
          <a:xfrm>
            <a:off x="3491880" y="6336515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 moyen de l’URSS de 1943</a:t>
            </a: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861C9768-C1AC-4933-8291-58902655CAFB}"/>
              </a:ext>
            </a:extLst>
          </p:cNvPr>
          <p:cNvCxnSpPr>
            <a:stCxn id="4" idx="3"/>
            <a:endCxn id="7" idx="1"/>
          </p:cNvCxnSpPr>
          <p:nvPr/>
        </p:nvCxnSpPr>
        <p:spPr>
          <a:xfrm>
            <a:off x="4096586" y="2975176"/>
            <a:ext cx="163357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necteur : en angle 12">
            <a:extLst>
              <a:ext uri="{FF2B5EF4-FFF2-40B4-BE49-F238E27FC236}">
                <a16:creationId xmlns:a16="http://schemas.microsoft.com/office/drawing/2014/main" id="{5AAA2082-71C4-4EAD-A58D-0B9842FFD97C}"/>
              </a:ext>
            </a:extLst>
          </p:cNvPr>
          <p:cNvCxnSpPr>
            <a:endCxn id="8" idx="3"/>
          </p:cNvCxnSpPr>
          <p:nvPr/>
        </p:nvCxnSpPr>
        <p:spPr>
          <a:xfrm rot="10800000" flipV="1">
            <a:off x="6405156" y="3996064"/>
            <a:ext cx="2482787" cy="1539276"/>
          </a:xfrm>
          <a:prstGeom prst="bentConnector3">
            <a:avLst>
              <a:gd name="adj1" fmla="val 1385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1051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1000">
        <p:pull dir="u"/>
      </p:transition>
    </mc:Choice>
    <mc:Fallback>
      <p:transition spd="slow" advClick="0" advTm="11000">
        <p:pull dir="u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Panzer III – 2e GUERRE MONDIA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028" name="AutoShape 4" descr="Panzer III – 2e GUERRE MONDIA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030" name="AutoShape 6" descr="Panzer III – 2e GUERRE MONDIA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032" name="AutoShape 8" descr="Panzer III – 2e GUERRE MONDIA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034" name="AutoShape 10" descr="Panzer III – 2e GUERRE MONDIA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036" name="AutoShape 12" descr="Panzer III – 2e GUERRE MONDIA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038" name="AutoShape 14" descr="Panzer III – 2e GUERRE MONDIA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040" name="AutoShape 16" descr="Panzer III – 2e GUERRE MONDIA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042" name="AutoShape 18" descr="Panzer III – 2e GUERRE MONDIA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044" name="AutoShape 20" descr="Panzer III – 2e GUERRE MONDIA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046" name="AutoShape 22" descr="Panzer III – 2e GUERRE MONDIA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048" name="AutoShape 24" descr="Panzer III – 2e GUERRE MONDIA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050" name="AutoShape 26" descr="Panzer III – 2e GUERRE MONDIA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052" name="AutoShape 28" descr="Panzer III – 2e GUERRE MONDIA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054" name="AutoShape 30" descr="Panzer III – 2e GUERRE MONDIA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056" name="AutoShape 32" descr="Panzer III – 2e GUERRE MONDIA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058" name="AutoShape 34" descr="Panzer III – 2e GUERRE MONDIA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060" name="AutoShape 36" descr="Panzer III – 2e GUERRE MONDIA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062" name="AutoShape 38" descr="Panzer III – 2e GUERRE MONDIA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064" name="AutoShape 40" descr="Panzer III – 2e GUERRE MONDIA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066" name="AutoShape 42" descr="Panzer III – 2e GUERRE MONDIA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068" name="AutoShape 44" descr="Panzer III – 2e GUERRE MONDIA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070" name="AutoShape 46" descr="Panzer III – 2e GUERRE MONDIA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072" name="AutoShape 48" descr="Panzer III – 2e GUERRE MONDIA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074" name="AutoShape 50" descr="Panzer III – 2e GUERRE MONDIA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076" name="AutoShape 52" descr="Panzer III – 2e GUERRE MONDIA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078" name="AutoShape 54" descr="Panzer III – 2e GUERRE MONDIA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080" name="AutoShape 56" descr="Panzer III – 2e GUERRE MONDIA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082" name="AutoShape 58" descr="Panzer III – 2e GUERRE MONDIA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084" name="AutoShape 60" descr="Panzer III – 2e GUERRE MONDIA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086" name="AutoShape 62" descr="Panzer III – 2e GUERRE MONDIA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088" name="AutoShape 64" descr="Panzer III – 2e GUERRE MONDIA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090" name="AutoShape 66" descr="Panzer III – 2e GUERRE MONDIA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092" name="AutoShape 68" descr="Panzer III – 2e GUERRE MONDIA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094" name="AutoShape 70" descr="Panzer III – 2e GUERRE MONDIA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096" name="AutoShape 72" descr="Panzer III – 2e GUERRE MONDIA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098" name="AutoShape 74" descr="Panzer III – 2e GUERRE MONDIA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100" name="AutoShape 76" descr="Panzer III – 2e GUERRE MONDIA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102" name="AutoShape 78" descr="Panzer III – 2e GUERRE MONDIA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104" name="AutoShape 80" descr="Panzer III – 2e GUERRE MONDIA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106" name="AutoShape 82" descr="Panzer III – 2e GUERRE MONDIA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108" name="AutoShape 84" descr="Panzer III – 2e GUERRE MONDIA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110" name="AutoShape 86" descr="Panzer III – 2e GUERRE MONDIA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112" name="AutoShape 88" descr="Panzer III – 2e GUERRE MONDIA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114" name="AutoShape 90" descr="Panzer III – 2e GUERRE MONDIA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116" name="AutoShape 92" descr="Panzer III – 2e GUERRE MONDIA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118" name="AutoShape 94" descr="Panzer III – 2e GUERRE MONDIA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120" name="AutoShape 96" descr="Panzer III – 2e GUERRE MONDIA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122" name="AutoShape 98" descr="Panzer III – 2e GUERRE MONDIA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124" name="AutoShape 100" descr="Panzer III – 2e GUERRE MONDIA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126" name="AutoShape 102" descr="Panzer III – 2e GUERRE MONDIA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128" name="AutoShape 104" descr="Panzer III – 2e GUERRE MONDIA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130" name="AutoShape 106" descr="Panzer III – 2e GUERRE MONDIA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132" name="AutoShape 108" descr="Panzer III – 2e GUERRE MONDIA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134" name="AutoShape 110" descr="Panzer III – 2e GUERRE MONDIA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136" name="AutoShape 112" descr="Panzer III – 2e GUERRE MONDIA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138" name="AutoShape 114" descr="Panzer III – 2e GUERRE MONDIA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140" name="AutoShape 116" descr="Panzer III – 2e GUERRE MONDIA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142" name="AutoShape 118" descr="Panzer III – 2e GUERRE MONDIA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144" name="AutoShape 120" descr="Panzer III – 2e GUERRE MONDIA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2" name="AutoShape 2" descr="Chronologie sommaire - La naissance du char d'assaut (1914/5-1918). - Le char  d'assaut en France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3" name="AutoShape 2" descr="FCM 2C —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4" name="AutoShape 4" descr="FCM 2C —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AutoShape 6" descr="FCM 2C —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AutoShape 8" descr="FCM 2C —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7" name="AutoShape 10" descr="FCM 2C —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8" name="AutoShape 12" descr="FCM 2C —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9" name="AutoShape 14" descr="FCM 2C —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0" name="AutoShape 16" descr="FCM 2C —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1" name="AutoShape 18" descr="FCM 2C —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2" name="AutoShape 20" descr="FCM 2C —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3" name="AutoShape 22" descr="FCM 2C —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4" name="AutoShape 24" descr="FCM 2C —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5" name="AutoShape 26" descr="FCM 2C —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6" name="AutoShape 28" descr="FCM 2C —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7" name="AutoShape 30" descr="FCM 2C —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8" name="AutoShape 32" descr="FCM 2C —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9" name="AutoShape 34" descr="FCM 2C —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20" name="AutoShape 36" descr="FCM 2C —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21" name="AutoShape 38" descr="FCM 2C —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22" name="AutoShape 40" descr="FCM 2C —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23" name="AutoShape 42" descr="FCM 2C —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24" name="AutoShape 44" descr="FCM 2C —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25" name="AutoShape 46" descr="FCM 2C —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26" name="AutoShape 48" descr="FCM 2C —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27" name="AutoShape 50" descr="FCM 2C —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28" name="AutoShape 52" descr="FCM 2C —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29" name="AutoShape 54" descr="FCM 2C —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30" name="AutoShape 56" descr="FCM 2C —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31" name="AutoShape 58" descr="FCM 2C —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121" name="AutoShape 60" descr="FCM 2C —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123" name="AutoShape 62" descr="FCM 2C —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125" name="AutoShape 64" descr="FCM 2C —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127" name="AutoShape 66" descr="FCM 2C —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129" name="AutoShape 68" descr="FCM 2C —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131" name="AutoShape 70" descr="FCM 2C —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133" name="AutoShape 72" descr="FCM 2C —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135" name="AutoShape 74" descr="FCM 2C —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137" name="AutoShape 76" descr="FCM 2C —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139" name="AutoShape 78" descr="FCM 2C —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141" name="AutoShape 80" descr="FCM 2C —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143" name="AutoShape 82" descr="FCM 2C —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145" name="AutoShape 84" descr="FCM 2C —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146" name="AutoShape 86" descr="FCM 2C —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147" name="AutoShape 88" descr="FCM 2C —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148" name="AutoShape 90" descr="FCM 2C —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149" name="AutoShape 92" descr="FCM 2C —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150" name="AutoShape 94" descr="FCM 2C —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151" name="AutoShape 96" descr="FCM 2C —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024" name="AutoShape 98" descr="FCM 2C —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025" name="AutoShape 100" descr="FCM 2C —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027" name="AutoShape 102" descr="FCM 2C —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029" name="AutoShape 104" descr="FCM 2C —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031" name="AutoShape 106" descr="FCM 2C —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033" name="AutoShape 108" descr="FCM 2C —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035" name="AutoShape 110" descr="FCM 2C —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037" name="AutoShape 112" descr="FCM 2C —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039" name="AutoShape 114" descr="FCM 2C —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041" name="AutoShape 116" descr="FCM 2C —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pic>
        <p:nvPicPr>
          <p:cNvPr id="121" name="Picture 41" descr="D:\Histoire\KV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484784"/>
            <a:ext cx="3559671" cy="2271514"/>
          </a:xfrm>
          <a:prstGeom prst="rect">
            <a:avLst/>
          </a:prstGeom>
          <a:noFill/>
        </p:spPr>
      </p:pic>
      <p:pic>
        <p:nvPicPr>
          <p:cNvPr id="122" name="Picture 2" descr="D:\Histoire\kv 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509120"/>
            <a:ext cx="3038218" cy="1767127"/>
          </a:xfrm>
          <a:prstGeom prst="rect">
            <a:avLst/>
          </a:prstGeom>
          <a:noFill/>
        </p:spPr>
      </p:pic>
      <p:cxnSp>
        <p:nvCxnSpPr>
          <p:cNvPr id="124" name="Connecteur droit avec flèche 123"/>
          <p:cNvCxnSpPr/>
          <p:nvPr/>
        </p:nvCxnSpPr>
        <p:spPr>
          <a:xfrm>
            <a:off x="2627784" y="3789040"/>
            <a:ext cx="0" cy="72008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ZoneTexte 130"/>
          <p:cNvSpPr txBox="1"/>
          <p:nvPr/>
        </p:nvSpPr>
        <p:spPr>
          <a:xfrm>
            <a:off x="0" y="215821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L’évolution</a:t>
            </a:r>
            <a:r>
              <a:rPr lang="fr-FR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fr-FR" sz="2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des chars lourds de l’URSS lors de la Première Guerre Mondiale à la Seconde Guerre Mondiale</a:t>
            </a:r>
          </a:p>
        </p:txBody>
      </p:sp>
      <p:sp>
        <p:nvSpPr>
          <p:cNvPr id="132" name="ZoneTexte 131"/>
          <p:cNvSpPr txBox="1"/>
          <p:nvPr/>
        </p:nvSpPr>
        <p:spPr>
          <a:xfrm>
            <a:off x="611560" y="6237312"/>
            <a:ext cx="3024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Dernier modèle du prototype</a:t>
            </a:r>
          </a:p>
        </p:txBody>
      </p:sp>
      <p:sp>
        <p:nvSpPr>
          <p:cNvPr id="126" name="ZoneTexte 125"/>
          <p:cNvSpPr txBox="1"/>
          <p:nvPr/>
        </p:nvSpPr>
        <p:spPr>
          <a:xfrm>
            <a:off x="2339752" y="1196752"/>
            <a:ext cx="3672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Premier version d’un char lourd de l’URSS</a:t>
            </a:r>
          </a:p>
        </p:txBody>
      </p:sp>
      <p:pic>
        <p:nvPicPr>
          <p:cNvPr id="2050" name="Picture 2" descr="Afficher l’image sourc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4437112"/>
            <a:ext cx="3240360" cy="1872208"/>
          </a:xfrm>
          <a:prstGeom prst="rect">
            <a:avLst/>
          </a:prstGeom>
          <a:noFill/>
        </p:spPr>
      </p:pic>
      <p:cxnSp>
        <p:nvCxnSpPr>
          <p:cNvPr id="130" name="Connecteur droit avec flèche 129"/>
          <p:cNvCxnSpPr/>
          <p:nvPr/>
        </p:nvCxnSpPr>
        <p:spPr>
          <a:xfrm>
            <a:off x="5652120" y="3789040"/>
            <a:ext cx="0" cy="64807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ZoneTexte 133"/>
          <p:cNvSpPr txBox="1"/>
          <p:nvPr/>
        </p:nvSpPr>
        <p:spPr>
          <a:xfrm>
            <a:off x="4716016" y="6309320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</a:rPr>
              <a:t>Même modèle avec un obusier à la place du canon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1500">
        <p:pull dir="u"/>
      </p:transition>
    </mc:Choice>
    <mc:Fallback>
      <p:transition spd="slow" advClick="0" advTm="11500">
        <p:pull dir="u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2" descr="PzKpfw III Ausf.J avec canon de 5 cm Lang | Char militaire, Panzer iii,  Photos militair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27652" name="AutoShape 4" descr="PzKpfw III Ausf.J avec canon de 5 cm Lang | Char militaire, Panzer iii,  Photos militaires"/>
          <p:cNvSpPr>
            <a:spLocks noChangeAspect="1" noChangeArrowheads="1"/>
          </p:cNvSpPr>
          <p:nvPr/>
        </p:nvSpPr>
        <p:spPr bwMode="auto">
          <a:xfrm>
            <a:off x="379383" y="-78046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2286000" y="-57002928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800" dirty="0"/>
              <a:t>==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431800" y="517645"/>
            <a:ext cx="576064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 err="1"/>
              <a:t>Military</a:t>
            </a:r>
            <a:r>
              <a:rPr lang="fr-FR" sz="1050" dirty="0"/>
              <a:t> </a:t>
            </a:r>
            <a:r>
              <a:rPr lang="fr-FR" sz="1050" dirty="0" err="1"/>
              <a:t>Factory</a:t>
            </a:r>
            <a:r>
              <a:rPr lang="fr-FR" sz="1050" dirty="0"/>
              <a:t> =</a:t>
            </a:r>
            <a:r>
              <a:rPr lang="fr-FR" sz="1050" dirty="0">
                <a:solidFill>
                  <a:schemeClr val="bg1"/>
                </a:solidFill>
              </a:rPr>
              <a:t>Dernier  modèle du prototype</a:t>
            </a:r>
          </a:p>
          <a:p>
            <a:r>
              <a:rPr lang="fr-FR" sz="1050" dirty="0"/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5536" y="764704"/>
            <a:ext cx="453650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50" dirty="0">
                <a:hlinkClick r:id="rId3" tooltip="Home"/>
              </a:rPr>
              <a:t>The National </a:t>
            </a:r>
            <a:r>
              <a:rPr lang="fr-FR" sz="1050" dirty="0" err="1">
                <a:hlinkClick r:id="rId3" tooltip="Home"/>
              </a:rPr>
              <a:t>Interest</a:t>
            </a:r>
            <a:r>
              <a:rPr lang="fr-FR" sz="1050" dirty="0">
                <a:hlinkClick r:id="rId3" tooltip="Home"/>
              </a:rPr>
              <a:t> </a:t>
            </a:r>
            <a:r>
              <a:rPr lang="fr-FR" sz="1050" dirty="0"/>
              <a:t>=chars lourds de la fin de la Première Guerre Mondial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23528" y="1124744"/>
            <a:ext cx="389080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50" dirty="0">
                <a:hlinkClick r:id="rId4"/>
              </a:rPr>
              <a:t>Zone Militaire = chars à gauche dans la passe de présentation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23528" y="1340768"/>
            <a:ext cx="46805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u="sng" dirty="0">
                <a:solidFill>
                  <a:schemeClr val="accent5">
                    <a:lumMod val="50000"/>
                  </a:schemeClr>
                </a:solidFill>
              </a:rPr>
              <a:t>Matériels  Terrestres: </a:t>
            </a:r>
            <a:r>
              <a:rPr lang="fr-FR" sz="1050" dirty="0">
                <a:solidFill>
                  <a:schemeClr val="bg1"/>
                </a:solidFill>
              </a:rPr>
              <a:t>KV1</a:t>
            </a:r>
            <a:r>
              <a:rPr lang="fr-FR" sz="1050" u="sng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r>
              <a:rPr lang="fr-FR" sz="1050" u="sng" dirty="0">
                <a:solidFill>
                  <a:schemeClr val="accent5">
                    <a:lumMod val="50000"/>
                  </a:schemeClr>
                </a:solidFill>
              </a:rPr>
              <a:t>Matériels  Terrestres: </a:t>
            </a:r>
            <a:r>
              <a:rPr lang="fr-FR" sz="1050" dirty="0">
                <a:solidFill>
                  <a:schemeClr val="bg1"/>
                </a:solidFill>
              </a:rPr>
              <a:t>Panzer III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23528" y="1700808"/>
            <a:ext cx="145905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50" dirty="0" err="1">
                <a:hlinkClick r:id="rId5"/>
              </a:rPr>
              <a:t>Militär</a:t>
            </a:r>
            <a:r>
              <a:rPr lang="fr-FR" sz="1050" dirty="0">
                <a:hlinkClick r:id="rId5"/>
              </a:rPr>
              <a:t> </a:t>
            </a:r>
            <a:r>
              <a:rPr lang="fr-FR" sz="1050" dirty="0" err="1">
                <a:hlinkClick r:id="rId5"/>
              </a:rPr>
              <a:t>Wissen</a:t>
            </a:r>
            <a:r>
              <a:rPr lang="fr-FR" sz="1050" dirty="0">
                <a:hlinkClick r:id="rId5"/>
              </a:rPr>
              <a:t>: </a:t>
            </a:r>
            <a:r>
              <a:rPr lang="fr-FR" sz="1050" dirty="0">
                <a:solidFill>
                  <a:schemeClr val="bg1"/>
                </a:solidFill>
                <a:hlinkClick r:id="rId5"/>
              </a:rPr>
              <a:t> </a:t>
            </a:r>
            <a:r>
              <a:rPr lang="fr-FR" sz="1050" u="sng" dirty="0">
                <a:solidFill>
                  <a:schemeClr val="bg1"/>
                </a:solidFill>
                <a:hlinkClick r:id="rId5"/>
              </a:rPr>
              <a:t> AV7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23528" y="2060848"/>
            <a:ext cx="2016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>
                <a:hlinkClick r:id="rId6"/>
              </a:rPr>
              <a:t>I</a:t>
            </a:r>
            <a:r>
              <a:rPr lang="fr-FR" sz="1050" dirty="0" err="1">
                <a:hlinkClick r:id="rId6"/>
              </a:rPr>
              <a:t>mgur</a:t>
            </a:r>
            <a:r>
              <a:rPr lang="fr-FR" sz="1050" dirty="0"/>
              <a:t>  : KV2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23528" y="1916832"/>
            <a:ext cx="266429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50" dirty="0">
                <a:hlinkClick r:id="rId7"/>
              </a:rPr>
              <a:t>Le centenaire des chars Français </a:t>
            </a:r>
            <a:r>
              <a:rPr lang="fr-FR" sz="1050" dirty="0">
                <a:solidFill>
                  <a:srgbClr val="FF0000"/>
                </a:solidFill>
                <a:hlinkClick r:id="rId7"/>
              </a:rPr>
              <a:t>: </a:t>
            </a:r>
            <a:r>
              <a:rPr lang="fr-FR" sz="1050" dirty="0" err="1">
                <a:solidFill>
                  <a:srgbClr val="FF0000"/>
                </a:solidFill>
                <a:hlinkClick r:id="rId7"/>
              </a:rPr>
              <a:t>Maus</a:t>
            </a:r>
            <a:endParaRPr lang="fr-FR" sz="1050" dirty="0">
              <a:solidFill>
                <a:srgbClr val="FF0000"/>
              </a:solidFill>
              <a:hlinkClick r:id="rId7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3528" y="2348881"/>
            <a:ext cx="352839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50" dirty="0">
                <a:hlinkClick r:id="rId8"/>
              </a:rPr>
              <a:t>Wikipédia : </a:t>
            </a:r>
            <a:r>
              <a:rPr lang="fr-FR" sz="1050" dirty="0" err="1"/>
              <a:t>Panzerkampfwagen</a:t>
            </a:r>
            <a:r>
              <a:rPr lang="fr-FR" sz="1050" dirty="0"/>
              <a:t> V Panther</a:t>
            </a:r>
            <a:endParaRPr lang="fr-FR" sz="1050" dirty="0">
              <a:hlinkClick r:id="rId9"/>
            </a:endParaRPr>
          </a:p>
          <a:p>
            <a:endParaRPr lang="fr-FR" sz="1050" dirty="0">
              <a:hlinkClick r:id="rId8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23528" y="2564904"/>
            <a:ext cx="139493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50" dirty="0" err="1">
                <a:hlinkClick r:id="rId9"/>
              </a:rPr>
              <a:t>Wikipédia</a:t>
            </a:r>
            <a:r>
              <a:rPr lang="fr-FR" sz="1050" dirty="0">
                <a:hlinkClick r:id="rId9"/>
              </a:rPr>
              <a:t> : Panzer I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E7257C5-D97D-4745-B01F-5CE194CB9BE7}"/>
              </a:ext>
            </a:extLst>
          </p:cNvPr>
          <p:cNvSpPr txBox="1"/>
          <p:nvPr/>
        </p:nvSpPr>
        <p:spPr>
          <a:xfrm>
            <a:off x="307975" y="2732192"/>
            <a:ext cx="457200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50" dirty="0" err="1">
                <a:hlinkClick r:id="rId10"/>
              </a:rPr>
              <a:t>Centerblog</a:t>
            </a:r>
            <a:r>
              <a:rPr lang="fr-FR" sz="1050" dirty="0"/>
              <a:t>: Char Renault F17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DA66D91-5C32-475F-B87A-5DB71F1DD4E2}"/>
              </a:ext>
            </a:extLst>
          </p:cNvPr>
          <p:cNvSpPr txBox="1"/>
          <p:nvPr/>
        </p:nvSpPr>
        <p:spPr>
          <a:xfrm>
            <a:off x="323528" y="2903401"/>
            <a:ext cx="457200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50" b="1" dirty="0">
                <a:effectLst/>
                <a:hlinkClick r:id="rId11"/>
              </a:rPr>
              <a:t>Pinterest: </a:t>
            </a:r>
            <a:r>
              <a:rPr lang="fr-FR" sz="1050" dirty="0">
                <a:effectLst/>
                <a:hlinkClick r:id="rId11"/>
              </a:rPr>
              <a:t>Char R40</a:t>
            </a:r>
            <a:endParaRPr lang="fr-FR" sz="1050" b="1" dirty="0">
              <a:effectLst/>
              <a:hlinkClick r:id="rId11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57158" y="3071810"/>
            <a:ext cx="173957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50" dirty="0">
                <a:hlinkClick r:id="rId12"/>
              </a:rPr>
              <a:t>RCF: char saints </a:t>
            </a:r>
            <a:r>
              <a:rPr lang="fr-FR" sz="1050" dirty="0" err="1">
                <a:hlinkClick r:id="rId12"/>
              </a:rPr>
              <a:t>chamond</a:t>
            </a:r>
            <a:endParaRPr lang="fr-FR" sz="1050" dirty="0">
              <a:hlinkClick r:id="rId12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57158" y="3214686"/>
            <a:ext cx="116570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50" dirty="0">
                <a:hlinkClick r:id="rId13"/>
              </a:rPr>
              <a:t>SAM40: FCM-36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57158" y="3357562"/>
            <a:ext cx="2286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050" dirty="0">
                <a:hlinkClick r:id="rId14" tooltip="Afficher la page"/>
              </a:rPr>
              <a:t>SOMUA S-35 | Fronta.cz</a:t>
            </a:r>
            <a:endParaRPr lang="fr-FR" sz="1050" dirty="0"/>
          </a:p>
        </p:txBody>
      </p:sp>
      <p:sp>
        <p:nvSpPr>
          <p:cNvPr id="24" name="Rectangle 23"/>
          <p:cNvSpPr/>
          <p:nvPr/>
        </p:nvSpPr>
        <p:spPr>
          <a:xfrm>
            <a:off x="395536" y="3501008"/>
            <a:ext cx="139974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50" dirty="0" err="1">
                <a:hlinkClick r:id="rId15"/>
              </a:rPr>
              <a:t>Wikipédia</a:t>
            </a:r>
            <a:r>
              <a:rPr lang="fr-FR" sz="1050" dirty="0">
                <a:hlinkClick r:id="rId15"/>
              </a:rPr>
              <a:t> : FCM 2C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51520" y="3645024"/>
            <a:ext cx="316835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50" dirty="0">
                <a:hlinkClick r:id="rId16"/>
              </a:rPr>
              <a:t>Acier et tranchées - WordPress.com : FCM  F1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23528" y="3789040"/>
            <a:ext cx="266429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50" dirty="0">
                <a:hlinkClick r:id="rId17"/>
              </a:rPr>
              <a:t>World of Tanks – </a:t>
            </a:r>
            <a:r>
              <a:rPr lang="fr-FR" sz="1050" dirty="0" err="1">
                <a:hlinkClick r:id="rId17"/>
              </a:rPr>
              <a:t>JeuxOnLine</a:t>
            </a:r>
            <a:r>
              <a:rPr lang="fr-FR" sz="1050" dirty="0">
                <a:hlinkClick r:id="rId17"/>
              </a:rPr>
              <a:t> : Char B1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8AD32E7D-E66A-44BE-81E5-07F8F1900A27}"/>
              </a:ext>
            </a:extLst>
          </p:cNvPr>
          <p:cNvSpPr txBox="1"/>
          <p:nvPr/>
        </p:nvSpPr>
        <p:spPr>
          <a:xfrm>
            <a:off x="315346" y="3921874"/>
            <a:ext cx="403244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50" b="1" dirty="0">
                <a:effectLst/>
                <a:hlinkClick r:id="rId18"/>
              </a:rPr>
              <a:t>Pinterest char D2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F7F66731-C423-490E-8271-6E0B0FD561D9}"/>
              </a:ext>
            </a:extLst>
          </p:cNvPr>
          <p:cNvSpPr txBox="1"/>
          <p:nvPr/>
        </p:nvSpPr>
        <p:spPr>
          <a:xfrm>
            <a:off x="313858" y="4042956"/>
            <a:ext cx="457200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50" dirty="0">
                <a:hlinkClick r:id="rId19" tooltip="Afficher la page"/>
              </a:rPr>
              <a:t>ww2incolor.com</a:t>
            </a:r>
            <a:r>
              <a:rPr lang="fr-FR" sz="1050" dirty="0"/>
              <a:t> : H.39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60F3431-8B68-43C5-B62D-0A1E2272C9FF}"/>
              </a:ext>
            </a:extLst>
          </p:cNvPr>
          <p:cNvSpPr txBox="1"/>
          <p:nvPr/>
        </p:nvSpPr>
        <p:spPr>
          <a:xfrm>
            <a:off x="323528" y="4197315"/>
            <a:ext cx="11434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/>
              <a:t>Wikipédia: M1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6F85720D-7146-4FAB-99B4-76FD17BB2C12}"/>
              </a:ext>
            </a:extLst>
          </p:cNvPr>
          <p:cNvSpPr txBox="1"/>
          <p:nvPr/>
        </p:nvSpPr>
        <p:spPr>
          <a:xfrm>
            <a:off x="315346" y="4311223"/>
            <a:ext cx="457200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50" dirty="0">
                <a:hlinkClick r:id="rId20" tooltip="Afficher la page"/>
              </a:rPr>
              <a:t>pinterest.com</a:t>
            </a:r>
            <a:r>
              <a:rPr lang="fr-FR" sz="1050" dirty="0"/>
              <a:t> M24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40AF4C82-6290-4DA9-9CD5-1C61F1274FBA}"/>
              </a:ext>
            </a:extLst>
          </p:cNvPr>
          <p:cNvSpPr txBox="1"/>
          <p:nvPr/>
        </p:nvSpPr>
        <p:spPr>
          <a:xfrm>
            <a:off x="296576" y="4452532"/>
            <a:ext cx="4244931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50" dirty="0">
                <a:hlinkClick r:id="rId21" tooltip="Afficher la page"/>
              </a:rPr>
              <a:t>ostfront.forumpro.fr</a:t>
            </a:r>
            <a:r>
              <a:rPr lang="fr-FR" sz="1050" dirty="0"/>
              <a:t>: M22</a:t>
            </a:r>
          </a:p>
          <a:p>
            <a:endParaRPr lang="fr-FR" sz="1050" dirty="0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4F47F83C-0AC7-4E74-9721-390C778F1BF6}"/>
              </a:ext>
            </a:extLst>
          </p:cNvPr>
          <p:cNvSpPr txBox="1"/>
          <p:nvPr/>
        </p:nvSpPr>
        <p:spPr>
          <a:xfrm>
            <a:off x="274211" y="4596548"/>
            <a:ext cx="457200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50" dirty="0">
                <a:hlinkClick r:id="rId22" tooltip="Afficher la page"/>
              </a:rPr>
              <a:t>ostfront.forumpro.fr</a:t>
            </a:r>
            <a:r>
              <a:rPr lang="fr-FR" sz="1050" dirty="0"/>
              <a:t>: M3 Lee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22E60F4C-9097-4ADB-8156-36B768F7E089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127000" y="4654358"/>
            <a:ext cx="89884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fr-FR" altLang="fr-FR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3" tooltip="Afficher la page"/>
              </a:rPr>
              <a:t>     </a:t>
            </a:r>
            <a:r>
              <a:rPr kumimoji="0" lang="fr-FR" altLang="fr-FR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3" tooltip="Afficher la page"/>
              </a:rPr>
              <a:t>wikiwiki.jp</a:t>
            </a:r>
            <a:r>
              <a:rPr kumimoji="0" lang="fr-FR" altLang="fr-FR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M2 </a:t>
            </a:r>
          </a:p>
        </p:txBody>
      </p:sp>
      <p:pic>
        <p:nvPicPr>
          <p:cNvPr id="1026" name="Picture 2" descr="wikiwiki.jp">
            <a:hlinkClick r:id="rId23" tooltip="Afficher la page"/>
            <a:extLst>
              <a:ext uri="{FF2B5EF4-FFF2-40B4-BE49-F238E27FC236}">
                <a16:creationId xmlns:a16="http://schemas.microsoft.com/office/drawing/2014/main" id="{D73CEA32-89E9-4D5D-97D4-E34C5FE16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136525"/>
            <a:ext cx="1143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62A0A326-48D9-4657-9BC5-9C67757F95C0}"/>
              </a:ext>
            </a:extLst>
          </p:cNvPr>
          <p:cNvSpPr txBox="1"/>
          <p:nvPr/>
        </p:nvSpPr>
        <p:spPr>
          <a:xfrm>
            <a:off x="255522" y="4942946"/>
            <a:ext cx="457200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50" dirty="0">
                <a:hlinkClick r:id="rId25" tooltip="Afficher la page"/>
              </a:rPr>
              <a:t>modelist.ro</a:t>
            </a:r>
            <a:r>
              <a:rPr lang="fr-FR" sz="1050" dirty="0"/>
              <a:t>: M4A3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F865627A-284C-44D3-8003-C6DE7C79AB53}"/>
              </a:ext>
            </a:extLst>
          </p:cNvPr>
          <p:cNvSpPr txBox="1"/>
          <p:nvPr/>
        </p:nvSpPr>
        <p:spPr>
          <a:xfrm>
            <a:off x="229841" y="5131686"/>
            <a:ext cx="457200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50" dirty="0">
                <a:hlinkClick r:id="rId26" tooltip="Afficher la page"/>
              </a:rPr>
              <a:t>tanks-encyclopedia.com</a:t>
            </a:r>
            <a:r>
              <a:rPr lang="fr-FR" sz="1050" dirty="0"/>
              <a:t>: M6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1B68AC08-37BD-4EC6-B886-12AC06F5FE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00" y="5260558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fr-FR" altLang="fr-FR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7" tooltip="Afficher la page"/>
              </a:rPr>
              <a:t>tank-photographs.s3-website-eu-west-1.amazonaws.com</a:t>
            </a:r>
            <a:r>
              <a:rPr kumimoji="0" lang="fr-FR" altLang="fr-FR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: M4A3E2 </a:t>
            </a:r>
          </a:p>
        </p:txBody>
      </p:sp>
      <p:pic>
        <p:nvPicPr>
          <p:cNvPr id="5" name="Picture 2" descr="tank-photographs.s3-website-eu-west-1.amazonaws.com">
            <a:hlinkClick r:id="rId27" tooltip="Afficher la page"/>
            <a:extLst>
              <a:ext uri="{FF2B5EF4-FFF2-40B4-BE49-F238E27FC236}">
                <a16:creationId xmlns:a16="http://schemas.microsoft.com/office/drawing/2014/main" id="{AC2EB013-BC05-4098-9F15-9EABBBBDA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73626"/>
            <a:ext cx="1143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5A819E20-28D9-4EE6-9448-3A564E0C82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24581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lang="fr-FR" altLang="fr-FR" sz="700" dirty="0">
                <a:latin typeface="Arial" panose="020B0604020202020204" pitchFamily="34" charset="0"/>
              </a:rPr>
              <a:t>    </a:t>
            </a:r>
            <a:r>
              <a:rPr kumimoji="0" lang="fr-FR" altLang="fr-FR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9" tooltip="Afficher la page"/>
              </a:rPr>
              <a:t> </a:t>
            </a:r>
            <a:r>
              <a:rPr kumimoji="0" lang="fr-FR" altLang="fr-FR" sz="105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9" tooltip="Afficher la page"/>
              </a:rPr>
              <a:t>SpaceBattles</a:t>
            </a:r>
            <a:r>
              <a:rPr kumimoji="0" lang="fr-FR" altLang="fr-FR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M26 </a:t>
            </a:r>
          </a:p>
        </p:txBody>
      </p:sp>
      <p:pic>
        <p:nvPicPr>
          <p:cNvPr id="1028" name="Picture 4" descr="SpaceBattles">
            <a:hlinkClick r:id="rId29" tooltip="Afficher la page"/>
            <a:extLst>
              <a:ext uri="{FF2B5EF4-FFF2-40B4-BE49-F238E27FC236}">
                <a16:creationId xmlns:a16="http://schemas.microsoft.com/office/drawing/2014/main" id="{56F2D631-EC17-472E-94E0-591ACAA2B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297406"/>
            <a:ext cx="1143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5992E67D-381B-468E-8B20-5174A3BA07E3}"/>
              </a:ext>
            </a:extLst>
          </p:cNvPr>
          <p:cNvSpPr txBox="1"/>
          <p:nvPr/>
        </p:nvSpPr>
        <p:spPr>
          <a:xfrm>
            <a:off x="243967" y="5710375"/>
            <a:ext cx="463600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50" dirty="0">
                <a:hlinkClick r:id="rId31" tooltip="Afficher la page"/>
              </a:rPr>
              <a:t>passionmilitaria.com</a:t>
            </a:r>
            <a:r>
              <a:rPr lang="fr-FR" sz="1050" dirty="0"/>
              <a:t>: Mark 4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7387F108-149F-4202-8C82-7AF012B03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575" y="5888158"/>
            <a:ext cx="914400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fr-FR" altLang="fr-FR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32" tooltip="Afficher la page"/>
              </a:rPr>
              <a:t>museedelaguerre.ca</a:t>
            </a:r>
            <a:r>
              <a:rPr kumimoji="0" lang="fr-FR" altLang="fr-FR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Mark 1 </a:t>
            </a:r>
          </a:p>
        </p:txBody>
      </p:sp>
      <p:pic>
        <p:nvPicPr>
          <p:cNvPr id="15" name="Picture 2" descr="museedelaguerre.ca">
            <a:hlinkClick r:id="rId32" tooltip="Afficher la page"/>
            <a:extLst>
              <a:ext uri="{FF2B5EF4-FFF2-40B4-BE49-F238E27FC236}">
                <a16:creationId xmlns:a16="http://schemas.microsoft.com/office/drawing/2014/main" id="{3439DFF1-B9A7-46C9-989D-8DE47770A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47" y="6014870"/>
            <a:ext cx="1143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C1EA2E2A-7910-47A8-8F87-400C2131F732}"/>
              </a:ext>
            </a:extLst>
          </p:cNvPr>
          <p:cNvSpPr txBox="1"/>
          <p:nvPr/>
        </p:nvSpPr>
        <p:spPr>
          <a:xfrm>
            <a:off x="190979" y="6064922"/>
            <a:ext cx="4649724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r-FR" sz="1050" dirty="0">
                <a:hlinkClick r:id="rId34" tooltip="Afficher la page"/>
              </a:rPr>
              <a:t>secondeguerre.net</a:t>
            </a:r>
            <a:r>
              <a:rPr lang="fr-FR" sz="1050" dirty="0"/>
              <a:t>: </a:t>
            </a:r>
            <a:r>
              <a:rPr lang="fr-FR" sz="1050" dirty="0" err="1"/>
              <a:t>Crowell</a:t>
            </a:r>
            <a:endParaRPr lang="fr-FR" sz="1050" dirty="0">
              <a:hlinkClick r:id="rId35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sz="1050" dirty="0" err="1">
                <a:hlinkClick r:id="rId35"/>
              </a:rPr>
              <a:t>Wikipedia</a:t>
            </a:r>
            <a:r>
              <a:rPr lang="fr-FR" sz="1050" dirty="0"/>
              <a:t>: Mark 5</a:t>
            </a:r>
          </a:p>
          <a:p>
            <a:endParaRPr lang="fr-FR" sz="1050" dirty="0"/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76EA9208-E1C2-4682-8FE0-90CE3A47A9C1}"/>
              </a:ext>
            </a:extLst>
          </p:cNvPr>
          <p:cNvSpPr txBox="1"/>
          <p:nvPr/>
        </p:nvSpPr>
        <p:spPr>
          <a:xfrm>
            <a:off x="-324544" y="6283684"/>
            <a:ext cx="22685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    </a:t>
            </a:r>
            <a:r>
              <a:rPr lang="fr-FR" sz="1050" dirty="0"/>
              <a:t> </a:t>
            </a:r>
            <a:r>
              <a:rPr kumimoji="0" lang="fr-FR" altLang="fr-FR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36" tooltip="Afficher la page"/>
              </a:rPr>
              <a:t>     Pinterest</a:t>
            </a:r>
            <a:r>
              <a:rPr lang="fr-FR" altLang="fr-FR" sz="1050" dirty="0">
                <a:latin typeface="Arial" panose="020B0604020202020204" pitchFamily="34" charset="0"/>
              </a:rPr>
              <a:t>: char Comet 1</a:t>
            </a:r>
            <a:r>
              <a:rPr kumimoji="0" lang="fr-FR" altLang="fr-FR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fr-FR" sz="1050" dirty="0"/>
              <a:t> 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42B86AE8-F6D7-4E63-85D9-964858D9AAA6}"/>
              </a:ext>
            </a:extLst>
          </p:cNvPr>
          <p:cNvSpPr txBox="1"/>
          <p:nvPr/>
        </p:nvSpPr>
        <p:spPr>
          <a:xfrm>
            <a:off x="431800" y="236615"/>
            <a:ext cx="481128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50" dirty="0" err="1"/>
              <a:t>Wikipedia</a:t>
            </a:r>
            <a:r>
              <a:rPr lang="fr-FR" sz="1050" dirty="0"/>
              <a:t>: </a:t>
            </a:r>
            <a:r>
              <a:rPr lang="fr-FR" sz="1050" dirty="0" err="1"/>
              <a:t>matilda</a:t>
            </a:r>
            <a:endParaRPr lang="fr-FR" sz="1050" dirty="0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FC29643E-1D47-4DFD-BC10-4C39C671A562}"/>
              </a:ext>
            </a:extLst>
          </p:cNvPr>
          <p:cNvSpPr txBox="1"/>
          <p:nvPr/>
        </p:nvSpPr>
        <p:spPr>
          <a:xfrm>
            <a:off x="-1309655" y="6564851"/>
            <a:ext cx="481012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050" dirty="0">
                <a:hlinkClick r:id="rId37" tooltip="Afficher la page"/>
              </a:rPr>
              <a:t>materielsterrestres39-45.fr</a:t>
            </a:r>
            <a:r>
              <a:rPr lang="fr-FR" sz="1050" dirty="0"/>
              <a:t>: MS-1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33A33A89-045E-4DB3-8EDB-5223EAAA8064}"/>
              </a:ext>
            </a:extLst>
          </p:cNvPr>
          <p:cNvSpPr txBox="1"/>
          <p:nvPr/>
        </p:nvSpPr>
        <p:spPr>
          <a:xfrm>
            <a:off x="492795" y="401253"/>
            <a:ext cx="530066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" dirty="0">
                <a:hlinkClick r:id="rId38" tooltip="Afficher la page"/>
              </a:rPr>
              <a:t>bcnp-wot.fr</a:t>
            </a:r>
            <a:r>
              <a:rPr lang="fr-FR" sz="1000" dirty="0"/>
              <a:t>: BT-7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F2752E58-47EC-4112-8D1B-67F79BB5F4BA}"/>
              </a:ext>
            </a:extLst>
          </p:cNvPr>
          <p:cNvSpPr txBox="1"/>
          <p:nvPr/>
        </p:nvSpPr>
        <p:spPr>
          <a:xfrm>
            <a:off x="4555596" y="281225"/>
            <a:ext cx="530066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50" dirty="0">
                <a:hlinkClick r:id="rId39" tooltip="Afficher la page"/>
              </a:rPr>
              <a:t>materielsterrestres39-45.fr</a:t>
            </a:r>
            <a:r>
              <a:rPr lang="fr-FR" sz="1050" dirty="0"/>
              <a:t>: T-50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5655F8E4-A23E-41F7-A7C9-1B9A0B6414C1}"/>
              </a:ext>
            </a:extLst>
          </p:cNvPr>
          <p:cNvSpPr txBox="1"/>
          <p:nvPr/>
        </p:nvSpPr>
        <p:spPr>
          <a:xfrm>
            <a:off x="4555596" y="504247"/>
            <a:ext cx="558165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50" dirty="0">
                <a:hlinkClick r:id="rId40" tooltip="Afficher la page"/>
              </a:rPr>
              <a:t>2iemeguerre.ca</a:t>
            </a:r>
            <a:r>
              <a:rPr lang="fr-FR" sz="1050" dirty="0"/>
              <a:t>T-28/T34(1940)/T-34-85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000">
        <p:pull dir="u"/>
      </p:transition>
    </mc:Choice>
    <mc:Fallback>
      <p:transition spd="slow" advClick="0" advTm="1000">
        <p:pull dir="u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0" y="167779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3200" b="1" u="sng" dirty="0">
                <a:solidFill>
                  <a:srgbClr val="135F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Qu’elle est</a:t>
            </a:r>
            <a:r>
              <a:rPr kumimoji="0" lang="fr-FR" sz="3200" b="1" i="0" u="sng" strike="noStrike" cap="none" normalizeH="0" baseline="0" dirty="0">
                <a:ln>
                  <a:noFill/>
                </a:ln>
                <a:solidFill>
                  <a:srgbClr val="135F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 l’évolution des chars lors </a:t>
            </a:r>
            <a:r>
              <a:rPr lang="fr-FR" sz="3200" b="1" u="sng" dirty="0">
                <a:solidFill>
                  <a:srgbClr val="135F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de</a:t>
            </a:r>
            <a:r>
              <a:rPr kumimoji="0" lang="fr-FR" sz="3200" b="1" i="0" u="sng" strike="noStrike" cap="none" normalizeH="0" baseline="0" dirty="0">
                <a:ln>
                  <a:noFill/>
                </a:ln>
                <a:solidFill>
                  <a:srgbClr val="135F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 la Première Guerre mondial à  la Seconde guerre mondiale ?</a:t>
            </a:r>
            <a:endParaRPr kumimoji="0" lang="fr-FR" sz="3200" b="0" i="0" u="none" strike="noStrike" cap="none" normalizeH="0" baseline="0" dirty="0">
              <a:ln>
                <a:noFill/>
              </a:ln>
              <a:solidFill>
                <a:srgbClr val="135F0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79512" y="1412776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L’évolution des chars allemands lors de la Première Guerre Mondial à la Deuxième Guerre Mondial  </a:t>
            </a:r>
          </a:p>
        </p:txBody>
      </p:sp>
      <p:sp>
        <p:nvSpPr>
          <p:cNvPr id="24579" name="AutoShape 3" descr="Pz.Kpfw. III Ausf. J1 — Warthunder Wiki F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3074" name="AutoShape 2" descr="A7V - L UNIQUE CHAR ALLEMAND DE LA GRANDE GUERRE. - Panzer 7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3076" name="AutoShape 4" descr="A7V - L UNIQUE CHAR ALLEMAND DE LA GRANDE GUERRE. - Panzer 7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2" name="AutoShape 2" descr="Chronologie sommaire - La naissance du char d'assaut (1914/5-1918). - Le char  d'assaut en France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3" name="AutoShape 4" descr="Chronologie sommaire - La naissance du char d'assaut (1914/5-1918). - Le char  d'assaut en France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3078" name="AutoShape 6" descr="Chronologie sommaire - La naissance du char d'assaut (1914/5-1918). - Le char  d'assaut en France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3080" name="AutoShape 8" descr="Chronologie sommaire - La naissance du char d'assaut (1914/5-1918). - Le char  d'assaut en France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3082" name="AutoShape 10" descr="Chronologie sommaire - La naissance du char d'assaut (1914/5-1918). - Le char  d'assaut en France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3084" name="AutoShape 12" descr="Chronologie sommaire - La naissance du char d'assaut (1914/5-1918). - Le char  d'assaut en France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3086" name="AutoShape 14" descr="Chronologie sommaire - La naissance du char d'assaut (1914/5-1918). - Le char  d'assaut en France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3088" name="AutoShape 16" descr="Chronologie sommaire - La naissance du char d'assaut (1914/5-1918). - Le char  d'assaut en France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3090" name="AutoShape 18" descr="Chronologie sommaire - La naissance du char d'assaut (1914/5-1918). - Le char  d'assaut en France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3092" name="AutoShape 20" descr="Chronologie sommaire - La naissance du char d'assaut (1914/5-1918). - Le char  d'assaut en France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3094" name="AutoShape 22" descr="Chronologie sommaire - La naissance du char d'assaut (1914/5-1918). - Le char  d'assaut en France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3096" name="AutoShape 24" descr="Chronologie sommaire - La naissance du char d'assaut (1914/5-1918). - Le char  d'assaut en France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3098" name="AutoShape 26" descr="Chronologie sommaire - La naissance du char d'assaut (1914/5-1918). - Le char  d'assaut en France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3100" name="AutoShape 28" descr="Chronologie sommaire - La naissance du char d'assaut (1914/5-1918). - Le char  d'assaut en France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3102" name="AutoShape 30" descr="Chronologie sommaire - La naissance du char d'assaut (1914/5-1918). - Le char  d'assaut en France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3104" name="AutoShape 32" descr="Chronologie sommaire - La naissance du char d'assaut (1914/5-1918). - Le char  d'assaut en France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3106" name="AutoShape 34" descr="Chronologie sommaire - La naissance du char d'assaut (1914/5-1918). - Le char  d'assaut en France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3108" name="AutoShape 36" descr="Chronologie sommaire - La naissance du char d'assaut (1914/5-1918). - Le char  d'assaut en France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3110" name="AutoShape 38" descr="Chronologie sommaire - La naissance du char d'assaut (1914/5-1918). - Le char  d'assaut en France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3112" name="AutoShape 40" descr="Chronologie sommaire - La naissance du char d'assaut (1914/5-1918). - Le char  d'assaut en France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3114" name="AutoShape 42" descr="Chronologie sommaire - La naissance du char d'assaut (1914/5-1918). - Le char  d'assaut en France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3116" name="AutoShape 44" descr="Chronologie sommaire - La naissance du char d'assaut (1914/5-1918). - Le char  d'assaut en France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3118" name="AutoShape 46" descr="Chronologie sommaire - La naissance du char d'assaut (1914/5-1918). - Le char  d'assaut en France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3120" name="AutoShape 48" descr="Chronologie sommaire - La naissance du char d'assaut (1914/5-1918). - Le char  d'assaut en France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3122" name="AutoShape 50" descr="Chronologie sommaire - La naissance du char d'assaut (1914/5-1918). - Le char  d'assaut en France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3124" name="AutoShape 52" descr="Chronologie sommaire - La naissance du char d'assaut (1914/5-1918). - Le char  d'assaut en France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3126" name="AutoShape 54" descr="Chronologie sommaire - La naissance du char d'assaut (1914/5-1918). - Le char  d'assaut en France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3128" name="AutoShape 56" descr="Chronologie sommaire - La naissance du char d'assaut (1914/5-1918). - Le char  d'assaut en France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3130" name="AutoShape 58" descr="Chronologie sommaire - La naissance du char d'assaut (1914/5-1918). - Le char  d'assaut en France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3132" name="AutoShape 60" descr="Chronologie sommaire - La naissance du char d'assaut (1914/5-1918). - Le char  d'assaut en France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4" name="AutoShape 2" descr="FCM 2C —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AutoShape 4" descr="FCM 2C —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7" name="AutoShape 6" descr="FCM 2C —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8" name="AutoShape 8" descr="FCM 2C —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9" name="AutoShape 10" descr="FCM 2C —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0" name="AutoShape 12" descr="FCM 2C —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1" name="AutoShape 14" descr="FCM 2C —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2" name="AutoShape 16" descr="FCM 2C —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3" name="AutoShape 18" descr="FCM 2C —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4" name="AutoShape 20" descr="FCM 2C —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5" name="AutoShape 22" descr="FCM 2C —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6" name="AutoShape 24" descr="FCM 2C —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7" name="AutoShape 26" descr="FCM 2C —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8" name="AutoShape 28" descr="FCM 2C —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9" name="AutoShape 30" descr="FCM 2C —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20" name="AutoShape 32" descr="FCM 2C —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21" name="AutoShape 34" descr="FCM 2C —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22" name="AutoShape 36" descr="FCM 2C —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pic>
        <p:nvPicPr>
          <p:cNvPr id="23" name="Picture 38" descr="D:\Histoire\downloa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643182"/>
            <a:ext cx="2592288" cy="1656184"/>
          </a:xfrm>
          <a:prstGeom prst="rect">
            <a:avLst/>
          </a:prstGeom>
          <a:noFill/>
        </p:spPr>
      </p:pic>
      <p:sp>
        <p:nvSpPr>
          <p:cNvPr id="58" name="ZoneTexte 57"/>
          <p:cNvSpPr txBox="1"/>
          <p:nvPr/>
        </p:nvSpPr>
        <p:spPr>
          <a:xfrm>
            <a:off x="0" y="4286256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Char  de 1917  allemand  </a:t>
            </a:r>
          </a:p>
        </p:txBody>
      </p:sp>
      <p:sp>
        <p:nvSpPr>
          <p:cNvPr id="24" name="AutoShape 40" descr="KV-1 B Modèle 1940 Ekranam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25" name="AutoShape 2" descr="Sturmpanzerwagen A7V, le char allemand de la Grande Guerre - Theatrum Bell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26" name="AutoShape 4" descr="Sturmpanzerwagen A7V, le char allemand de la Grande Guerre - Theatrum Bell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3" name="ZoneTexte 62"/>
          <p:cNvSpPr txBox="1"/>
          <p:nvPr/>
        </p:nvSpPr>
        <p:spPr>
          <a:xfrm>
            <a:off x="0" y="6286520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Char Super lourd de 1944 allemand</a:t>
            </a:r>
          </a:p>
        </p:txBody>
      </p:sp>
      <p:cxnSp>
        <p:nvCxnSpPr>
          <p:cNvPr id="65" name="Connecteur droit avec flèche 64"/>
          <p:cNvCxnSpPr>
            <a:cxnSpLocks/>
            <a:stCxn id="23" idx="3"/>
            <a:endCxn id="1029" idx="1"/>
          </p:cNvCxnSpPr>
          <p:nvPr/>
        </p:nvCxnSpPr>
        <p:spPr>
          <a:xfrm>
            <a:off x="2592288" y="3471274"/>
            <a:ext cx="908142" cy="1544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D:\Histoire\Panzer Mau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714884"/>
            <a:ext cx="3384376" cy="1584176"/>
          </a:xfrm>
          <a:prstGeom prst="rect">
            <a:avLst/>
          </a:prstGeom>
          <a:noFill/>
        </p:spPr>
      </p:pic>
      <p:pic>
        <p:nvPicPr>
          <p:cNvPr id="1027" name="Picture 3" descr="D:\Histoire\Panzerkampfwagen V Panther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57884" y="4643446"/>
            <a:ext cx="2600325" cy="1752600"/>
          </a:xfrm>
          <a:prstGeom prst="rect">
            <a:avLst/>
          </a:prstGeom>
          <a:noFill/>
        </p:spPr>
      </p:pic>
      <p:sp>
        <p:nvSpPr>
          <p:cNvPr id="70" name="ZoneTexte 69"/>
          <p:cNvSpPr txBox="1"/>
          <p:nvPr/>
        </p:nvSpPr>
        <p:spPr>
          <a:xfrm>
            <a:off x="5715008" y="6357958"/>
            <a:ext cx="2771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Char moyen de 1943 allemand</a:t>
            </a:r>
          </a:p>
        </p:txBody>
      </p:sp>
      <p:cxnSp>
        <p:nvCxnSpPr>
          <p:cNvPr id="72" name="Connecteur droit avec flèche 71"/>
          <p:cNvCxnSpPr>
            <a:stCxn id="1027" idx="1"/>
            <a:endCxn id="1026" idx="3"/>
          </p:cNvCxnSpPr>
          <p:nvPr/>
        </p:nvCxnSpPr>
        <p:spPr>
          <a:xfrm rot="10800000">
            <a:off x="3384376" y="5506972"/>
            <a:ext cx="2473508" cy="1277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 descr="D:\Histoire\Panzer 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00430" y="2714620"/>
            <a:ext cx="2239516" cy="1544191"/>
          </a:xfrm>
          <a:prstGeom prst="rect">
            <a:avLst/>
          </a:prstGeom>
          <a:noFill/>
        </p:spPr>
      </p:pic>
      <p:sp>
        <p:nvSpPr>
          <p:cNvPr id="78" name="ZoneTexte 77"/>
          <p:cNvSpPr txBox="1"/>
          <p:nvPr/>
        </p:nvSpPr>
        <p:spPr>
          <a:xfrm>
            <a:off x="3500430" y="4214818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</a:rPr>
              <a:t>Char léger  de 1935 à 1954 allemand</a:t>
            </a:r>
          </a:p>
        </p:txBody>
      </p:sp>
      <p:cxnSp>
        <p:nvCxnSpPr>
          <p:cNvPr id="76" name="Forme 75"/>
          <p:cNvCxnSpPr>
            <a:stCxn id="1029" idx="3"/>
            <a:endCxn id="1027" idx="0"/>
          </p:cNvCxnSpPr>
          <p:nvPr/>
        </p:nvCxnSpPr>
        <p:spPr>
          <a:xfrm>
            <a:off x="5739946" y="3486716"/>
            <a:ext cx="1418101" cy="1156730"/>
          </a:xfrm>
          <a:prstGeom prst="bentConnector2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Jesper Kyd - Heroes And Generals_ Main Theme">
            <a:hlinkClick r:id="" action="ppaction://media"/>
            <a:extLst>
              <a:ext uri="{FF2B5EF4-FFF2-40B4-BE49-F238E27FC236}">
                <a16:creationId xmlns:a16="http://schemas.microsoft.com/office/drawing/2014/main" id="{95AD78B7-8302-44F6-8FD7-E5A4BA7319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504" y="194775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1000">
        <p:pull dir="u"/>
      </p:transition>
    </mc:Choice>
    <mc:Fallback>
      <p:transition spd="slow" advClick="0" advTm="11000">
        <p:pull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3BBF32E3-F2EE-4E28-A17E-88403685E9D1}"/>
              </a:ext>
            </a:extLst>
          </p:cNvPr>
          <p:cNvSpPr txBox="1"/>
          <p:nvPr/>
        </p:nvSpPr>
        <p:spPr>
          <a:xfrm>
            <a:off x="266910" y="260648"/>
            <a:ext cx="876958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L’évolution des chars légers français lors de la première guerre mondial à la seconde guerre mondial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6E7080C-6E25-40E1-963E-D9A0C44D52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10" y="1770971"/>
            <a:ext cx="3152962" cy="213285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FFC6E6B-C6D9-45C9-BE63-3CA1D9C38913}"/>
              </a:ext>
            </a:extLst>
          </p:cNvPr>
          <p:cNvSpPr txBox="1"/>
          <p:nvPr/>
        </p:nvSpPr>
        <p:spPr>
          <a:xfrm>
            <a:off x="357158" y="3857628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</a:rPr>
              <a:t>Char léger français de 1917</a:t>
            </a:r>
            <a:endParaRPr lang="fr-FR" dirty="0">
              <a:solidFill>
                <a:schemeClr val="bg1"/>
              </a:solidFill>
            </a:endParaRP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D61E7FEC-138F-4EB4-BEFA-900A08C54D02}"/>
              </a:ext>
            </a:extLst>
          </p:cNvPr>
          <p:cNvCxnSpPr>
            <a:cxnSpLocks/>
          </p:cNvCxnSpPr>
          <p:nvPr/>
        </p:nvCxnSpPr>
        <p:spPr>
          <a:xfrm flipH="1">
            <a:off x="5220072" y="3573016"/>
            <a:ext cx="216024" cy="8866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42F7E8FF-17DD-4303-A4CA-FF00028076BA}"/>
              </a:ext>
            </a:extLst>
          </p:cNvPr>
          <p:cNvSpPr txBox="1"/>
          <p:nvPr/>
        </p:nvSpPr>
        <p:spPr>
          <a:xfrm>
            <a:off x="2650976" y="6393902"/>
            <a:ext cx="2771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Char léger français de 1938-1944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328C7C36-8458-4422-84E6-3B17F90CAE54}"/>
              </a:ext>
            </a:extLst>
          </p:cNvPr>
          <p:cNvCxnSpPr>
            <a:cxnSpLocks/>
          </p:cNvCxnSpPr>
          <p:nvPr/>
        </p:nvCxnSpPr>
        <p:spPr>
          <a:xfrm>
            <a:off x="3419872" y="2928934"/>
            <a:ext cx="152199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3921C8A5-2A8F-474A-9499-FCEAFF4C2819}"/>
              </a:ext>
            </a:extLst>
          </p:cNvPr>
          <p:cNvSpPr txBox="1"/>
          <p:nvPr/>
        </p:nvSpPr>
        <p:spPr>
          <a:xfrm>
            <a:off x="4988410" y="3849361"/>
            <a:ext cx="2664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char léger français de 1939</a:t>
            </a:r>
          </a:p>
        </p:txBody>
      </p:sp>
      <p:pic>
        <p:nvPicPr>
          <p:cNvPr id="1026" name="Picture 2" descr="D:\Histoire\FCM-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43391" y="4459659"/>
            <a:ext cx="4032448" cy="1918702"/>
          </a:xfrm>
          <a:prstGeom prst="rect">
            <a:avLst/>
          </a:prstGeom>
          <a:noFill/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B39F11D-2A9A-4A47-BBF6-101F49D1A1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1871" y="1784574"/>
            <a:ext cx="2899982" cy="206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303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1000">
        <p:pull dir="u"/>
      </p:transition>
    </mc:Choice>
    <mc:Fallback>
      <p:transition spd="slow" advClick="0" advTm="11000">
        <p:pull dir="u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07504" y="428604"/>
            <a:ext cx="864096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L’évolution des chars moyens français pendants la première guerre mondial à la second guerre mondial</a:t>
            </a:r>
          </a:p>
        </p:txBody>
      </p:sp>
      <p:pic>
        <p:nvPicPr>
          <p:cNvPr id="1026" name="Picture 2" descr="E:\Histoire\char saint chamon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071678"/>
            <a:ext cx="3143250" cy="1447800"/>
          </a:xfrm>
          <a:prstGeom prst="rect">
            <a:avLst/>
          </a:prstGeom>
          <a:noFill/>
        </p:spPr>
      </p:pic>
      <p:cxnSp>
        <p:nvCxnSpPr>
          <p:cNvPr id="9" name="Connecteur droit avec flèche 8"/>
          <p:cNvCxnSpPr>
            <a:stCxn id="1026" idx="3"/>
            <a:endCxn id="3" idx="1"/>
          </p:cNvCxnSpPr>
          <p:nvPr/>
        </p:nvCxnSpPr>
        <p:spPr>
          <a:xfrm>
            <a:off x="3428970" y="2795578"/>
            <a:ext cx="1857410" cy="476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D:\Histoire\EPI\image\Somua S-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1928802"/>
            <a:ext cx="2638425" cy="1743075"/>
          </a:xfrm>
          <a:prstGeom prst="rect">
            <a:avLst/>
          </a:prstGeom>
          <a:noFill/>
        </p:spPr>
      </p:pic>
      <p:cxnSp>
        <p:nvCxnSpPr>
          <p:cNvPr id="18" name="Forme 17"/>
          <p:cNvCxnSpPr>
            <a:cxnSpLocks/>
            <a:stCxn id="3" idx="2"/>
          </p:cNvCxnSpPr>
          <p:nvPr/>
        </p:nvCxnSpPr>
        <p:spPr>
          <a:xfrm rot="5400000">
            <a:off x="5177922" y="3822986"/>
            <a:ext cx="1578780" cy="1276563"/>
          </a:xfrm>
          <a:prstGeom prst="bentConnector2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500034" y="3500438"/>
            <a:ext cx="27146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Char moyen français  1917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5253047" y="3634545"/>
            <a:ext cx="27860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Char moyen français 1935 à 1945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2483768" y="6215082"/>
            <a:ext cx="28026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Char moyen français 1936 à 1940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5B591EC-DE4A-4CF9-A4E0-C95ED258DC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4047" y="4204477"/>
            <a:ext cx="2883658" cy="19325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1000">
        <p:pull dir="u"/>
      </p:transition>
    </mc:Choice>
    <mc:Fallback>
      <p:transition spd="slow" advClick="0" advTm="11000">
        <p:pull dir="u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67544" y="188640"/>
            <a:ext cx="835292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L’évolution des chars lourds Français lors de la Première Guerre Mondial à la Seconde Guerre Mondiale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9074" y="2066794"/>
            <a:ext cx="2684773" cy="2010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Connecteur droit avec flèche 7"/>
          <p:cNvCxnSpPr>
            <a:cxnSpLocks/>
          </p:cNvCxnSpPr>
          <p:nvPr/>
        </p:nvCxnSpPr>
        <p:spPr>
          <a:xfrm>
            <a:off x="3195954" y="3110526"/>
            <a:ext cx="1448054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F2327570-D1C7-4605-9093-037D83113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2066794"/>
            <a:ext cx="3168352" cy="201027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083D0B6-96F8-4654-936D-F72933E2CA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7373" y="4725144"/>
            <a:ext cx="3426246" cy="175374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ED819F4-E13E-488A-8052-F594F8F18C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274356">
            <a:off x="4985521" y="4360941"/>
            <a:ext cx="1049502" cy="108714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514618F-6FC7-45BF-A593-E449CBCD32B9}"/>
              </a:ext>
            </a:extLst>
          </p:cNvPr>
          <p:cNvSpPr txBox="1"/>
          <p:nvPr/>
        </p:nvSpPr>
        <p:spPr>
          <a:xfrm>
            <a:off x="519074" y="4077072"/>
            <a:ext cx="2684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Char lourd français de la fin de la Première Guerre Mondiale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6B354D5-EF0B-476E-8A4B-4C4E722F08FE}"/>
              </a:ext>
            </a:extLst>
          </p:cNvPr>
          <p:cNvSpPr txBox="1"/>
          <p:nvPr/>
        </p:nvSpPr>
        <p:spPr>
          <a:xfrm>
            <a:off x="4644008" y="4077072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Char lourd français de 1936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CAB8D1A-01BA-431A-8FF5-F8A1B68A40D7}"/>
              </a:ext>
            </a:extLst>
          </p:cNvPr>
          <p:cNvSpPr txBox="1"/>
          <p:nvPr/>
        </p:nvSpPr>
        <p:spPr>
          <a:xfrm>
            <a:off x="2417373" y="6478885"/>
            <a:ext cx="3426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Char lourd français de 1940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1000">
        <p:pull dir="u"/>
      </p:transition>
    </mc:Choice>
    <mc:Fallback>
      <p:transition spd="slow" advClick="0" advTm="11000">
        <p:pull dir="u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B48F4C7-E7B4-4C43-A5D2-912286E91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17" y="1992362"/>
            <a:ext cx="3090595" cy="16336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46D1DE6-A88A-4116-8A7F-E93C465DE7CF}"/>
              </a:ext>
            </a:extLst>
          </p:cNvPr>
          <p:cNvSpPr txBox="1"/>
          <p:nvPr/>
        </p:nvSpPr>
        <p:spPr>
          <a:xfrm>
            <a:off x="107504" y="332656"/>
            <a:ext cx="9036496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L’évolution des chars légers Américain lors de la première Guerre Mondial à la Seconde Guerre Mondiale</a:t>
            </a:r>
            <a:endParaRPr lang="fr-FR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B47DF364-D289-4888-8036-87ED9EE0974F}"/>
              </a:ext>
            </a:extLst>
          </p:cNvPr>
          <p:cNvCxnSpPr>
            <a:cxnSpLocks/>
            <a:stCxn id="2" idx="3"/>
            <a:endCxn id="10" idx="1"/>
          </p:cNvCxnSpPr>
          <p:nvPr/>
        </p:nvCxnSpPr>
        <p:spPr>
          <a:xfrm flipV="1">
            <a:off x="3376112" y="2796528"/>
            <a:ext cx="1950413" cy="126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D41AE5F0-564C-452F-9180-60144A5534C7}"/>
              </a:ext>
            </a:extLst>
          </p:cNvPr>
          <p:cNvSpPr txBox="1"/>
          <p:nvPr/>
        </p:nvSpPr>
        <p:spPr>
          <a:xfrm>
            <a:off x="467544" y="3625962"/>
            <a:ext cx="2664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Char léger américain de 1937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4886F9B-62D4-4000-8ACF-0E5027CFB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6525" y="1925018"/>
            <a:ext cx="2921986" cy="174302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65BD5439-C4CA-4157-B13D-95AB739C4B62}"/>
              </a:ext>
            </a:extLst>
          </p:cNvPr>
          <p:cNvSpPr txBox="1"/>
          <p:nvPr/>
        </p:nvSpPr>
        <p:spPr>
          <a:xfrm>
            <a:off x="5523275" y="3625961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Char léger américain de 1943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061F04A-DDB9-430B-B372-2DCE5DFE4F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4492" y="3933739"/>
            <a:ext cx="2417930" cy="2463725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72EB618-2BB2-4521-8F89-36057B797390}"/>
              </a:ext>
            </a:extLst>
          </p:cNvPr>
          <p:cNvSpPr txBox="1"/>
          <p:nvPr/>
        </p:nvSpPr>
        <p:spPr>
          <a:xfrm>
            <a:off x="2923583" y="6397464"/>
            <a:ext cx="2694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Char léger américain de 1944</a:t>
            </a:r>
          </a:p>
        </p:txBody>
      </p:sp>
      <p:cxnSp>
        <p:nvCxnSpPr>
          <p:cNvPr id="5" name="Connecteur : en angle 4">
            <a:extLst>
              <a:ext uri="{FF2B5EF4-FFF2-40B4-BE49-F238E27FC236}">
                <a16:creationId xmlns:a16="http://schemas.microsoft.com/office/drawing/2014/main" id="{35E391B6-6512-4BF1-828D-CC12C1EFD398}"/>
              </a:ext>
            </a:extLst>
          </p:cNvPr>
          <p:cNvCxnSpPr/>
          <p:nvPr/>
        </p:nvCxnSpPr>
        <p:spPr>
          <a:xfrm>
            <a:off x="6783415" y="3653317"/>
            <a:ext cx="28865" cy="13427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 : en angle 16">
            <a:extLst>
              <a:ext uri="{FF2B5EF4-FFF2-40B4-BE49-F238E27FC236}">
                <a16:creationId xmlns:a16="http://schemas.microsoft.com/office/drawing/2014/main" id="{78A17E4B-101F-4317-8674-D85121BDBD53}"/>
              </a:ext>
            </a:extLst>
          </p:cNvPr>
          <p:cNvCxnSpPr/>
          <p:nvPr/>
        </p:nvCxnSpPr>
        <p:spPr>
          <a:xfrm rot="10800000" flipV="1">
            <a:off x="5336854" y="3666744"/>
            <a:ext cx="2619522" cy="1634464"/>
          </a:xfrm>
          <a:prstGeom prst="bentConnector3">
            <a:avLst>
              <a:gd name="adj1" fmla="val -1314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0753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1000">
        <p:pull dir="u"/>
      </p:transition>
    </mc:Choice>
    <mc:Fallback>
      <p:transition spd="slow" advClick="0" advTm="11000">
        <p:pull dir="u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90FA7171-FFF8-49FB-8954-A84F0FDEB127}"/>
              </a:ext>
            </a:extLst>
          </p:cNvPr>
          <p:cNvSpPr txBox="1"/>
          <p:nvPr/>
        </p:nvSpPr>
        <p:spPr>
          <a:xfrm>
            <a:off x="179512" y="188640"/>
            <a:ext cx="8964488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L’évolution des chars moyens Américain lors de la Première Guerre Mondial à la Seconde Guerre Mondiale</a:t>
            </a:r>
            <a:endParaRPr lang="fr-FR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872A547-0E68-4297-8007-1C5EE82BB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1842574"/>
            <a:ext cx="3312368" cy="200812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B913869-AAD1-4CCD-8EDA-6C4DE3F7BA23}"/>
              </a:ext>
            </a:extLst>
          </p:cNvPr>
          <p:cNvSpPr txBox="1"/>
          <p:nvPr/>
        </p:nvSpPr>
        <p:spPr>
          <a:xfrm>
            <a:off x="5600206" y="3850697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Char moyen américain de 1942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A135D5F-447E-4ABC-85E8-EFD11619D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24" y="1747857"/>
            <a:ext cx="3240360" cy="222176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E7A236D-A70C-46A1-AA1B-776962FCC75A}"/>
              </a:ext>
            </a:extLst>
          </p:cNvPr>
          <p:cNvSpPr txBox="1"/>
          <p:nvPr/>
        </p:nvSpPr>
        <p:spPr>
          <a:xfrm>
            <a:off x="539552" y="3969623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Char moyen américain de 1936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2E0C88F2-7424-4173-94A3-46875AD902DE}"/>
              </a:ext>
            </a:extLst>
          </p:cNvPr>
          <p:cNvCxnSpPr>
            <a:stCxn id="8" idx="3"/>
            <a:endCxn id="6" idx="1"/>
          </p:cNvCxnSpPr>
          <p:nvPr/>
        </p:nvCxnSpPr>
        <p:spPr>
          <a:xfrm flipV="1">
            <a:off x="3527884" y="2846636"/>
            <a:ext cx="1836204" cy="121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A1C5FA37-0643-450B-B1C0-5C65AD9E6B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808" y="4251821"/>
            <a:ext cx="2837892" cy="2128419"/>
          </a:xfrm>
          <a:prstGeom prst="rect">
            <a:avLst/>
          </a:prstGeom>
        </p:spPr>
      </p:pic>
      <p:cxnSp>
        <p:nvCxnSpPr>
          <p:cNvPr id="4" name="Connecteur : en angle 3">
            <a:extLst>
              <a:ext uri="{FF2B5EF4-FFF2-40B4-BE49-F238E27FC236}">
                <a16:creationId xmlns:a16="http://schemas.microsoft.com/office/drawing/2014/main" id="{D9642652-E6A2-4747-BEF9-D31E5B0B1E58}"/>
              </a:ext>
            </a:extLst>
          </p:cNvPr>
          <p:cNvCxnSpPr>
            <a:cxnSpLocks/>
            <a:endCxn id="2" idx="3"/>
          </p:cNvCxnSpPr>
          <p:nvPr/>
        </p:nvCxnSpPr>
        <p:spPr>
          <a:xfrm rot="10800000" flipV="1">
            <a:off x="5681700" y="3850697"/>
            <a:ext cx="2994756" cy="1465334"/>
          </a:xfrm>
          <a:prstGeom prst="bentConnector3">
            <a:avLst>
              <a:gd name="adj1" fmla="val 10917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01FAEC4B-97F9-438F-8446-9CDFD51E9248}"/>
              </a:ext>
            </a:extLst>
          </p:cNvPr>
          <p:cNvSpPr txBox="1"/>
          <p:nvPr/>
        </p:nvSpPr>
        <p:spPr>
          <a:xfrm>
            <a:off x="2948608" y="6319698"/>
            <a:ext cx="2994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Char moyen américain de 1944</a:t>
            </a:r>
          </a:p>
        </p:txBody>
      </p:sp>
    </p:spTree>
    <p:extLst>
      <p:ext uri="{BB962C8B-B14F-4D97-AF65-F5344CB8AC3E}">
        <p14:creationId xmlns:p14="http://schemas.microsoft.com/office/powerpoint/2010/main" val="1782139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1000">
        <p:pull dir="u"/>
      </p:transition>
    </mc:Choice>
    <mc:Fallback>
      <p:transition spd="slow" advClick="0" advTm="11000">
        <p:pull dir="u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7C780E1B-055F-4F86-B2C2-B9D21738016D}"/>
              </a:ext>
            </a:extLst>
          </p:cNvPr>
          <p:cNvSpPr txBox="1"/>
          <p:nvPr/>
        </p:nvSpPr>
        <p:spPr>
          <a:xfrm>
            <a:off x="89756" y="142197"/>
            <a:ext cx="8964488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L’évolution des chars lourds Américain lors de la Première Guerre Mondial à la Seconde Guerre Mondiale</a:t>
            </a:r>
            <a:endParaRPr lang="fr-FR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5D4E2AF-9BEB-498E-A17B-49A9B948A548}"/>
              </a:ext>
            </a:extLst>
          </p:cNvPr>
          <p:cNvSpPr txBox="1"/>
          <p:nvPr/>
        </p:nvSpPr>
        <p:spPr>
          <a:xfrm>
            <a:off x="5076056" y="3557475"/>
            <a:ext cx="3897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Char lourd américain de 1944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7750EDF-F083-4609-AB70-8EE5D4782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4167457"/>
            <a:ext cx="3897238" cy="210207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328CD0F-75D8-4137-9A3D-F755B6EF0948}"/>
              </a:ext>
            </a:extLst>
          </p:cNvPr>
          <p:cNvSpPr txBox="1"/>
          <p:nvPr/>
        </p:nvSpPr>
        <p:spPr>
          <a:xfrm>
            <a:off x="2843808" y="6288155"/>
            <a:ext cx="3537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Char lourds américain de 1945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EDA22CA-234C-49E5-9EA9-B07FE49B3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343834"/>
            <a:ext cx="3123431" cy="2282944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373B5101-E2D0-49FA-B6A4-A0A6E806D17E}"/>
              </a:ext>
            </a:extLst>
          </p:cNvPr>
          <p:cNvSpPr txBox="1"/>
          <p:nvPr/>
        </p:nvSpPr>
        <p:spPr>
          <a:xfrm>
            <a:off x="621696" y="3554270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Char lourd américain de 1942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ACF5F66-0338-4DEB-94D9-F9BEC949DE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3097" y="1379262"/>
            <a:ext cx="2975818" cy="2210608"/>
          </a:xfrm>
          <a:prstGeom prst="rect">
            <a:avLst/>
          </a:prstGeom>
        </p:spPr>
      </p:pic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7D7B6350-34EC-44C4-8933-BEF91D5A34EE}"/>
              </a:ext>
            </a:extLst>
          </p:cNvPr>
          <p:cNvCxnSpPr>
            <a:stCxn id="10" idx="3"/>
            <a:endCxn id="2" idx="1"/>
          </p:cNvCxnSpPr>
          <p:nvPr/>
        </p:nvCxnSpPr>
        <p:spPr>
          <a:xfrm flipV="1">
            <a:off x="3590975" y="2484566"/>
            <a:ext cx="1302122" cy="7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necteur : en angle 14">
            <a:extLst>
              <a:ext uri="{FF2B5EF4-FFF2-40B4-BE49-F238E27FC236}">
                <a16:creationId xmlns:a16="http://schemas.microsoft.com/office/drawing/2014/main" id="{11B12C9B-0D6E-400B-9227-F97DB86427E1}"/>
              </a:ext>
            </a:extLst>
          </p:cNvPr>
          <p:cNvCxnSpPr>
            <a:cxnSpLocks/>
            <a:endCxn id="8" idx="3"/>
          </p:cNvCxnSpPr>
          <p:nvPr/>
        </p:nvCxnSpPr>
        <p:spPr>
          <a:xfrm rot="5400000">
            <a:off x="6310652" y="3660225"/>
            <a:ext cx="1628621" cy="1487912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7930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1000">
        <p:pull dir="u"/>
      </p:transition>
    </mc:Choice>
    <mc:Fallback>
      <p:transition spd="slow" advClick="0" advTm="11000">
        <p:pull dir="u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1C21B54D-BD82-47F8-B73B-06BF2F2C16FA}"/>
              </a:ext>
            </a:extLst>
          </p:cNvPr>
          <p:cNvSpPr txBox="1"/>
          <p:nvPr/>
        </p:nvSpPr>
        <p:spPr>
          <a:xfrm>
            <a:off x="0" y="188640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L’évolution des chars légers Britannique lors de la</a:t>
            </a:r>
          </a:p>
          <a:p>
            <a:pPr algn="ctr"/>
            <a:r>
              <a:rPr lang="fr-FR" sz="2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Première Guerre Mondiale à la Seconde Guerre Mondiale</a:t>
            </a:r>
            <a:endParaRPr lang="fr-FR" sz="28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93ECBC8-9359-4568-84FE-4E2031653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023" y="1422678"/>
            <a:ext cx="2357354" cy="2802138"/>
          </a:xfrm>
          <a:prstGeom prst="rect">
            <a:avLst/>
          </a:prstGeom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D270111C-DC32-4578-B2C4-70AFB65EE4D8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3050377" y="2823747"/>
            <a:ext cx="216969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A165CF9D-B1AB-4B98-9DB7-299AE28ACA6D}"/>
              </a:ext>
            </a:extLst>
          </p:cNvPr>
          <p:cNvSpPr txBox="1"/>
          <p:nvPr/>
        </p:nvSpPr>
        <p:spPr>
          <a:xfrm>
            <a:off x="486199" y="4149183"/>
            <a:ext cx="2645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 léger britannique de 1917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3918B1A-2FBB-41E7-BDA3-7B5EB062580C}"/>
              </a:ext>
            </a:extLst>
          </p:cNvPr>
          <p:cNvSpPr txBox="1"/>
          <p:nvPr/>
        </p:nvSpPr>
        <p:spPr>
          <a:xfrm>
            <a:off x="5240788" y="3818773"/>
            <a:ext cx="33657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 léger britannique de 1938</a:t>
            </a:r>
          </a:p>
        </p:txBody>
      </p:sp>
      <p:cxnSp>
        <p:nvCxnSpPr>
          <p:cNvPr id="16" name="Connecteur : en angle 15">
            <a:extLst>
              <a:ext uri="{FF2B5EF4-FFF2-40B4-BE49-F238E27FC236}">
                <a16:creationId xmlns:a16="http://schemas.microsoft.com/office/drawing/2014/main" id="{9A3C18F3-2E88-450F-AC4C-2301B4920C9C}"/>
              </a:ext>
            </a:extLst>
          </p:cNvPr>
          <p:cNvCxnSpPr>
            <a:cxnSpLocks/>
          </p:cNvCxnSpPr>
          <p:nvPr/>
        </p:nvCxnSpPr>
        <p:spPr>
          <a:xfrm rot="10800000" flipV="1">
            <a:off x="5797960" y="3758532"/>
            <a:ext cx="2648021" cy="1784849"/>
          </a:xfrm>
          <a:prstGeom prst="bentConnector3">
            <a:avLst>
              <a:gd name="adj1" fmla="val -328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2AC57A88-1358-4C8F-92C1-85D2F06A027E}"/>
              </a:ext>
            </a:extLst>
          </p:cNvPr>
          <p:cNvSpPr txBox="1"/>
          <p:nvPr/>
        </p:nvSpPr>
        <p:spPr>
          <a:xfrm>
            <a:off x="3131840" y="6371168"/>
            <a:ext cx="29617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 léger britannique de 1942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C689A589-AB53-414C-91B9-A273DB3B8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0788" y="1594633"/>
            <a:ext cx="3231160" cy="2292295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C96C3E28-1E73-49D5-82C4-A437DA9616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7506" y="4300821"/>
            <a:ext cx="2370451" cy="210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781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1000">
        <p:pull dir="u"/>
      </p:transition>
    </mc:Choice>
    <mc:Fallback>
      <p:transition spd="slow" advClick="0" advTm="11000">
        <p:pull dir="u"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2397</TotalTime>
  <Words>704</Words>
  <Application>Microsoft Office PowerPoint</Application>
  <PresentationFormat>Affichage à l'écran (4:3)</PresentationFormat>
  <Paragraphs>109</Paragraphs>
  <Slides>15</Slides>
  <Notes>5</Notes>
  <HiddenSlides>0</HiddenSlides>
  <MMClips>3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3" baseType="lpstr">
      <vt:lpstr>Arial</vt:lpstr>
      <vt:lpstr>Book Antiqua</vt:lpstr>
      <vt:lpstr>Calibri</vt:lpstr>
      <vt:lpstr>Lucida Sans</vt:lpstr>
      <vt:lpstr>Wingdings</vt:lpstr>
      <vt:lpstr>Wingdings 2</vt:lpstr>
      <vt:lpstr>Wingdings 3</vt:lpstr>
      <vt:lpstr>Apex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Utilisateur Windows</dc:creator>
  <cp:lastModifiedBy>claire bogaert</cp:lastModifiedBy>
  <cp:revision>111</cp:revision>
  <dcterms:created xsi:type="dcterms:W3CDTF">2020-12-10T10:19:15Z</dcterms:created>
  <dcterms:modified xsi:type="dcterms:W3CDTF">2021-05-19T05:47:25Z</dcterms:modified>
</cp:coreProperties>
</file>