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3" r:id="rId2"/>
    <p:sldId id="257" r:id="rId3"/>
    <p:sldId id="270" r:id="rId4"/>
    <p:sldId id="258" r:id="rId5"/>
    <p:sldId id="260" r:id="rId6"/>
    <p:sldId id="262" r:id="rId7"/>
    <p:sldId id="274" r:id="rId8"/>
    <p:sldId id="275" r:id="rId9"/>
    <p:sldId id="264" r:id="rId10"/>
    <p:sldId id="272" r:id="rId11"/>
    <p:sldId id="263" r:id="rId12"/>
    <p:sldId id="265" r:id="rId13"/>
    <p:sldId id="266" r:id="rId14"/>
    <p:sldId id="267" r:id="rId15"/>
    <p:sldId id="268" r:id="rId16"/>
    <p:sldId id="269" r:id="rId17"/>
    <p:sldId id="276" r:id="rId18"/>
    <p:sldId id="277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7" autoAdjust="0"/>
    <p:restoredTop sz="94607" autoAdjust="0"/>
  </p:normalViewPr>
  <p:slideViewPr>
    <p:cSldViewPr>
      <p:cViewPr varScale="1">
        <p:scale>
          <a:sx n="68" d="100"/>
          <a:sy n="68" d="100"/>
        </p:scale>
        <p:origin x="13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-3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B900F-45A3-4932-9C85-1D870CAA21A9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E8B2F-08A1-4433-93E8-652419B460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8B2F-08A1-4433-93E8-652419B460B8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E8B2F-08A1-4433-93E8-652419B460B8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480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E8B2F-08A1-4433-93E8-652419B460B8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70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0061-9633-4DF6-BA95-D92B1569B787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BE605-C103-467E-8497-8969D1B274E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0061-9633-4DF6-BA95-D92B1569B787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E605-C103-467E-8497-8969D1B274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0061-9633-4DF6-BA95-D92B1569B787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E605-C103-467E-8497-8969D1B274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9D0061-9633-4DF6-BA95-D92B1569B787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F2BE605-C103-467E-8497-8969D1B274E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0061-9633-4DF6-BA95-D92B1569B787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E605-C103-467E-8497-8969D1B274E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0061-9633-4DF6-BA95-D92B1569B787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E605-C103-467E-8497-8969D1B274E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E605-C103-467E-8497-8969D1B274E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0061-9633-4DF6-BA95-D92B1569B787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0061-9633-4DF6-BA95-D92B1569B787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E605-C103-467E-8497-8969D1B274E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0061-9633-4DF6-BA95-D92B1569B787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E605-C103-467E-8497-8969D1B274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9D0061-9633-4DF6-BA95-D92B1569B787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2BE605-C103-467E-8497-8969D1B274E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0061-9633-4DF6-BA95-D92B1569B787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BE605-C103-467E-8497-8969D1B274E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9D0061-9633-4DF6-BA95-D92B1569B787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F2BE605-C103-467E-8497-8969D1B274E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95736" y="2367171"/>
            <a:ext cx="47525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i="1" u="sng" dirty="0">
                <a:latin typeface="+mj-lt"/>
              </a:rPr>
              <a:t>Les animaux durant la Première Guerre mondiale .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83568" y="55205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latin typeface="+mj-lt"/>
              </a:rPr>
              <a:t>Pilarski Gabriel</a:t>
            </a:r>
          </a:p>
          <a:p>
            <a:r>
              <a:rPr lang="fr-FR" b="1" u="sng" dirty="0">
                <a:latin typeface="+mj-lt"/>
              </a:rPr>
              <a:t>Parlakyildiz Ozan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896784" y="552058"/>
            <a:ext cx="1770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latin typeface="+mj-lt"/>
              </a:rPr>
              <a:t>3éme ARCHIMEDE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F287CF4-E0D1-4D3B-9C8F-27EC0E6FFE2A}"/>
              </a:ext>
            </a:extLst>
          </p:cNvPr>
          <p:cNvSpPr txBox="1"/>
          <p:nvPr/>
        </p:nvSpPr>
        <p:spPr>
          <a:xfrm>
            <a:off x="467544" y="584427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latin typeface="+mj-lt"/>
              </a:rPr>
              <a:t>19 mai 2021</a:t>
            </a:r>
          </a:p>
        </p:txBody>
      </p:sp>
      <p:pic>
        <p:nvPicPr>
          <p:cNvPr id="3" name="Charge de l'armée francaise">
            <a:hlinkClick r:id="" action="ppaction://media"/>
            <a:extLst>
              <a:ext uri="{FF2B5EF4-FFF2-40B4-BE49-F238E27FC236}">
                <a16:creationId xmlns:a16="http://schemas.microsoft.com/office/drawing/2014/main" id="{50823AB2-9680-41F1-9B0C-02F9CFAD66F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084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28573" y="6741368"/>
            <a:ext cx="116632" cy="1166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14:reveal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1515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979712" y="476672"/>
            <a:ext cx="4608512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800" b="1" i="1" u="sng" dirty="0"/>
              <a:t>La mortalité </a:t>
            </a:r>
          </a:p>
        </p:txBody>
      </p:sp>
      <p:sp>
        <p:nvSpPr>
          <p:cNvPr id="11266" name="AutoShape 2" descr="Les animaux et la Première Guerre Mondiale | Robin des Bo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68" name="AutoShape 4" descr="Les animaux et la Première Guerre Mondiale | Robin des Bo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70" name="AutoShape 6" descr="Les animaux et la Première Guerre Mondiale | Robin des Bo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72" name="AutoShape 8" descr="Les animaux et la Première Guerre Mondiale | Robin des Bo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 descr="mots 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628800"/>
            <a:ext cx="5328592" cy="3339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ZoneTexte 8"/>
          <p:cNvSpPr txBox="1"/>
          <p:nvPr/>
        </p:nvSpPr>
        <p:spPr>
          <a:xfrm>
            <a:off x="2951820" y="5414083"/>
            <a:ext cx="26642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</a:t>
            </a:r>
            <a:r>
              <a:rPr lang="fr-FR" i="1" dirty="0"/>
              <a:t>Chevaux morts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u="sng" dirty="0"/>
              <a:t> les mémoriaux</a:t>
            </a:r>
          </a:p>
        </p:txBody>
      </p:sp>
      <p:pic>
        <p:nvPicPr>
          <p:cNvPr id="7170" name="Picture 2" descr="Pigeons voyageurs de l'armée française pendant la Première Guerre mondiale  — Wikipé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2134" y="1034734"/>
            <a:ext cx="2688298" cy="40324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 descr="A la découverte des mémoriaux et cimetières militaires - Page 5 860_img_20170721_12181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90818"/>
            <a:ext cx="4368485" cy="32763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F74F151-55DF-4765-9051-0665D0FC0D76}"/>
              </a:ext>
            </a:extLst>
          </p:cNvPr>
          <p:cNvSpPr txBox="1"/>
          <p:nvPr/>
        </p:nvSpPr>
        <p:spPr>
          <a:xfrm>
            <a:off x="1691680" y="5486400"/>
            <a:ext cx="27363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Mémorial pour chien </a:t>
            </a:r>
          </a:p>
          <a:p>
            <a:pPr algn="ctr"/>
            <a:r>
              <a:rPr lang="fr-FR" dirty="0"/>
              <a:t>(Somme)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77375E3-3275-4F30-B4CF-F8BBC62262BE}"/>
              </a:ext>
            </a:extLst>
          </p:cNvPr>
          <p:cNvSpPr txBox="1"/>
          <p:nvPr/>
        </p:nvSpPr>
        <p:spPr>
          <a:xfrm>
            <a:off x="6108171" y="5458265"/>
            <a:ext cx="201622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Mémorial pigeon </a:t>
            </a:r>
          </a:p>
          <a:p>
            <a:pPr algn="ctr"/>
            <a:r>
              <a:rPr lang="fr-FR" dirty="0"/>
              <a:t>(Charlemagne en Belgique 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9000">
        <p14:reveal/>
      </p:transition>
    </mc:Choice>
    <mc:Fallback xmlns="">
      <p:transition spd="slow" advClick="0" advTm="9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744"/>
          </a:xfrm>
        </p:spPr>
        <p:txBody>
          <a:bodyPr>
            <a:normAutofit/>
          </a:bodyPr>
          <a:lstStyle/>
          <a:p>
            <a:r>
              <a:rPr lang="fr-FR" b="1" i="1" u="sng" dirty="0"/>
              <a:t>Œuvre :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7659D59-3E37-4A56-92B8-0F59D5A94D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2" r="50243"/>
          <a:stretch/>
        </p:blipFill>
        <p:spPr>
          <a:xfrm>
            <a:off x="2987824" y="1020911"/>
            <a:ext cx="3168352" cy="48161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58762E0-DAC2-47F6-AA97-18C872364B5A}"/>
              </a:ext>
            </a:extLst>
          </p:cNvPr>
          <p:cNvSpPr txBox="1"/>
          <p:nvPr/>
        </p:nvSpPr>
        <p:spPr>
          <a:xfrm>
            <a:off x="2987824" y="6165304"/>
            <a:ext cx="32403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Roman: cheval de guerre</a:t>
            </a:r>
          </a:p>
          <a:p>
            <a:pPr algn="ctr"/>
            <a:r>
              <a:rPr lang="fr-FR" dirty="0"/>
              <a:t>De Michael </a:t>
            </a:r>
            <a:r>
              <a:rPr lang="fr-FR" dirty="0" err="1"/>
              <a:t>Morpurco</a:t>
            </a:r>
            <a:r>
              <a:rPr lang="fr-FR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fr-FR" b="1" i="1" u="sng" dirty="0"/>
              <a:t>Sources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7608B0D-B575-46D5-8518-0FF1E0532624}"/>
              </a:ext>
            </a:extLst>
          </p:cNvPr>
          <p:cNvSpPr txBox="1"/>
          <p:nvPr/>
        </p:nvSpPr>
        <p:spPr>
          <a:xfrm>
            <a:off x="475318" y="1130751"/>
            <a:ext cx="82296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Photos </a:t>
            </a:r>
          </a:p>
          <a:p>
            <a:endParaRPr lang="fr-FR" sz="2200" dirty="0"/>
          </a:p>
          <a:p>
            <a:r>
              <a:rPr lang="fr-FR" sz="2200" b="1" dirty="0"/>
              <a:t>Problématique :</a:t>
            </a:r>
          </a:p>
          <a:p>
            <a:endParaRPr lang="fr-FR" b="1" u="sng" dirty="0"/>
          </a:p>
          <a:p>
            <a:r>
              <a:rPr lang="fr-FR" b="1" u="sng" dirty="0"/>
              <a:t>https://www.francetvinfo.fr/culture/arts-expos/chienne-de-guerre-les-animaux-sur-le-front-en-14-18_3283475.html</a:t>
            </a:r>
          </a:p>
          <a:p>
            <a:endParaRPr lang="fr-FR" b="1" u="sng" dirty="0"/>
          </a:p>
          <a:p>
            <a:r>
              <a:rPr lang="fr-FR" b="1" u="sng" dirty="0"/>
              <a:t>https://buclermont.hypotheses.org/1095</a:t>
            </a:r>
          </a:p>
          <a:p>
            <a:endParaRPr lang="fr-FR" b="1" u="sng" dirty="0"/>
          </a:p>
          <a:p>
            <a:r>
              <a:rPr lang="fr-FR" sz="2200" b="1" dirty="0"/>
              <a:t>Les animaux utilisés pendant la guerre </a:t>
            </a:r>
          </a:p>
          <a:p>
            <a:endParaRPr lang="fr-FR" sz="2200" b="1" dirty="0"/>
          </a:p>
          <a:p>
            <a:r>
              <a:rPr lang="fr-FR" sz="2200" b="1" dirty="0"/>
              <a:t>Les chiens :</a:t>
            </a:r>
          </a:p>
          <a:p>
            <a:endParaRPr lang="fr-FR" b="1" u="sng" dirty="0"/>
          </a:p>
          <a:p>
            <a:r>
              <a:rPr lang="fr-FR" b="1" u="sng" dirty="0"/>
              <a:t>http://www.upsavoie-mb.fr/wp/wp-content/plugins/calendrierUP/getDetails.php?eventID=5641</a:t>
            </a:r>
          </a:p>
          <a:p>
            <a:endParaRPr lang="fr-FR" b="1" u="sng" dirty="0"/>
          </a:p>
          <a:p>
            <a:r>
              <a:rPr lang="fr-FR" b="1" u="sng" dirty="0"/>
              <a:t>http://www.passion-animaux.com/2014/01/dossier-animaux-guerre/</a:t>
            </a:r>
          </a:p>
          <a:p>
            <a:endParaRPr lang="fr-FR" b="1" u="sng" dirty="0"/>
          </a:p>
          <a:p>
            <a:endParaRPr lang="fr-FR" b="1" u="sng" dirty="0"/>
          </a:p>
          <a:p>
            <a:endParaRPr lang="fr-FR" b="1" u="sng" dirty="0"/>
          </a:p>
          <a:p>
            <a:endParaRPr lang="fr-FR" b="1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5188610-D001-4689-90B8-ECABA81C94BB}"/>
              </a:ext>
            </a:extLst>
          </p:cNvPr>
          <p:cNvSpPr txBox="1"/>
          <p:nvPr/>
        </p:nvSpPr>
        <p:spPr>
          <a:xfrm>
            <a:off x="251520" y="476672"/>
            <a:ext cx="864096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Chevaux, Anes et mulets :</a:t>
            </a:r>
          </a:p>
          <a:p>
            <a:endParaRPr lang="fr-FR" sz="2200" dirty="0"/>
          </a:p>
          <a:p>
            <a:r>
              <a:rPr lang="fr-FR" u="sng" dirty="0"/>
              <a:t>https://rosalielebel75.franceserv.com/guerre-des-tranchees-gaz-de-combat.html</a:t>
            </a:r>
          </a:p>
          <a:p>
            <a:endParaRPr lang="fr-FR" u="sng" dirty="0"/>
          </a:p>
          <a:p>
            <a:r>
              <a:rPr lang="fr-FR" u="sng" dirty="0"/>
              <a:t>https://photoshistoriques.info/les-animaux-dans-la-guerre-mondiale-de-1914-a-1918/</a:t>
            </a:r>
          </a:p>
          <a:p>
            <a:endParaRPr lang="fr-FR" u="sng" dirty="0"/>
          </a:p>
          <a:p>
            <a:r>
              <a:rPr lang="fr-FR" sz="2200" dirty="0"/>
              <a:t>Pigeons :</a:t>
            </a:r>
          </a:p>
          <a:p>
            <a:endParaRPr lang="fr-FR" u="sng" dirty="0"/>
          </a:p>
          <a:p>
            <a:r>
              <a:rPr lang="fr-FR" u="sng" dirty="0"/>
              <a:t>https://j28ro.blogspot.com/2012/12/les-pigeons-voyageurs-de-la-seconde.html</a:t>
            </a:r>
          </a:p>
          <a:p>
            <a:endParaRPr lang="fr-FR" u="sng" dirty="0"/>
          </a:p>
          <a:p>
            <a:r>
              <a:rPr lang="fr-FR" sz="2200" dirty="0"/>
              <a:t>L’agriculture :</a:t>
            </a:r>
          </a:p>
          <a:p>
            <a:endParaRPr lang="fr-FR" u="sng" dirty="0"/>
          </a:p>
          <a:p>
            <a:r>
              <a:rPr lang="fr-FR" u="sng" dirty="0"/>
              <a:t>https://www.lefigaro.fr/histoire/centenaire-14-18/2014/09/12/26002-20140912ARTFIG00291-chiens-elephants-chameaux-ces-animaux-embrigades-dans-la-premiere-guerre-mondiale.php</a:t>
            </a:r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r>
              <a:rPr lang="fr-FR" u="sng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D5C14A7-5420-43A8-BE25-3AE60CF29A93}"/>
              </a:ext>
            </a:extLst>
          </p:cNvPr>
          <p:cNvSpPr txBox="1"/>
          <p:nvPr/>
        </p:nvSpPr>
        <p:spPr>
          <a:xfrm>
            <a:off x="539552" y="476672"/>
            <a:ext cx="813690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Animaux récompensés :</a:t>
            </a:r>
          </a:p>
          <a:p>
            <a:endParaRPr lang="fr-FR" u="sng" dirty="0"/>
          </a:p>
          <a:p>
            <a:r>
              <a:rPr lang="fr-FR" u="sng" dirty="0"/>
              <a:t>https://fr.wikipedia.org/wiki/Stubby</a:t>
            </a:r>
          </a:p>
          <a:p>
            <a:endParaRPr lang="fr-FR" u="sng" dirty="0"/>
          </a:p>
          <a:p>
            <a:r>
              <a:rPr lang="fr-FR" u="sng" dirty="0"/>
              <a:t>https://fr.wikipedia.org/wiki/Cher_Ami</a:t>
            </a:r>
          </a:p>
          <a:p>
            <a:endParaRPr lang="fr-FR" u="sng" dirty="0"/>
          </a:p>
          <a:p>
            <a:r>
              <a:rPr lang="fr-FR" sz="2200" dirty="0"/>
              <a:t>La mortalité :</a:t>
            </a:r>
          </a:p>
          <a:p>
            <a:endParaRPr lang="fr-FR" u="sng" dirty="0"/>
          </a:p>
          <a:p>
            <a:r>
              <a:rPr lang="fr-FR" u="sng" dirty="0"/>
              <a:t>https://robindesbois.org/les-animaux-et-la-premiere-guerre-mondiale/</a:t>
            </a:r>
          </a:p>
          <a:p>
            <a:endParaRPr lang="fr-FR" u="sng" dirty="0"/>
          </a:p>
          <a:p>
            <a:r>
              <a:rPr lang="fr-FR" sz="2200" dirty="0"/>
              <a:t>Les mémoriaux :</a:t>
            </a:r>
          </a:p>
          <a:p>
            <a:endParaRPr lang="fr-FR" u="sng" dirty="0"/>
          </a:p>
          <a:p>
            <a:r>
              <a:rPr lang="fr-FR" u="sng" dirty="0"/>
              <a:t>https://googlearth.forumpro.fr/t15079p60-a-la-decouverte-des-memoriaux-et-cimetieres-militaires</a:t>
            </a:r>
          </a:p>
          <a:p>
            <a:endParaRPr lang="fr-FR" u="sng" dirty="0"/>
          </a:p>
          <a:p>
            <a:r>
              <a:rPr lang="fr-FR" u="sng" dirty="0"/>
              <a:t>http://pileface.com/sollers/imprime.php3?id_article=1163&amp;var_mode=recalcul</a:t>
            </a:r>
          </a:p>
          <a:p>
            <a:endParaRPr lang="fr-FR" u="sng" dirty="0"/>
          </a:p>
          <a:p>
            <a:r>
              <a:rPr lang="fr-FR" sz="2200" dirty="0"/>
              <a:t>Œuvre :</a:t>
            </a:r>
          </a:p>
          <a:p>
            <a:endParaRPr lang="fr-FR" u="sng" dirty="0"/>
          </a:p>
          <a:p>
            <a:r>
              <a:rPr lang="fr-FR" u="sng" dirty="0"/>
              <a:t>https://www.francois-place.fr/portfolio-item/cheval-de-guerre/</a:t>
            </a:r>
          </a:p>
          <a:p>
            <a:endParaRPr lang="fr-FR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7DF2488-5003-44C8-B13F-4657A7D4D5E4}"/>
              </a:ext>
            </a:extLst>
          </p:cNvPr>
          <p:cNvSpPr txBox="1"/>
          <p:nvPr/>
        </p:nvSpPr>
        <p:spPr>
          <a:xfrm>
            <a:off x="539552" y="476672"/>
            <a:ext cx="820891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Oral </a:t>
            </a:r>
          </a:p>
          <a:p>
            <a:endParaRPr lang="fr-FR" sz="2200" dirty="0"/>
          </a:p>
          <a:p>
            <a:r>
              <a:rPr lang="fr-FR" sz="2200" dirty="0"/>
              <a:t>Chiens :</a:t>
            </a:r>
          </a:p>
          <a:p>
            <a:endParaRPr lang="fr-FR" u="sng" dirty="0"/>
          </a:p>
          <a:p>
            <a:endParaRPr lang="fr-FR" u="sng" dirty="0"/>
          </a:p>
          <a:p>
            <a:r>
              <a:rPr lang="fr-FR" u="sng" dirty="0"/>
              <a:t>http://www.animaniacs.fr/ces-chiens-premiere-guerre-mondiale/</a:t>
            </a:r>
          </a:p>
          <a:p>
            <a:r>
              <a:rPr lang="fr-FR" u="sng" dirty="0"/>
              <a:t>traineau:</a:t>
            </a:r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r>
              <a:rPr lang="fr-FR" u="sng" dirty="0"/>
              <a:t> https://laconnectrice.wordpress.com/2012/02/20/chiens-de-guerre-et-chiens-de-traineau/</a:t>
            </a:r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r>
              <a:rPr lang="fr-FR" u="sng" dirty="0"/>
              <a:t>https://www.lumni.fr/video/grande-guerre-le-role-des-animaux#:~:text=Pendant%20la%20Premi%C3%A8re%20Guerre%20mondiale%2C%20les%20chiens%20servent,tranch%C3%A9es%2C%20il%20fonctionne%20mal%2C%20ou%20pas%20du%20tout.	</a:t>
            </a:r>
          </a:p>
          <a:p>
            <a:endParaRPr lang="fr-FR" u="sng" dirty="0"/>
          </a:p>
          <a:p>
            <a:r>
              <a:rPr lang="fr-FR" u="sng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7DF2488-5003-44C8-B13F-4657A7D4D5E4}"/>
              </a:ext>
            </a:extLst>
          </p:cNvPr>
          <p:cNvSpPr txBox="1"/>
          <p:nvPr/>
        </p:nvSpPr>
        <p:spPr>
          <a:xfrm>
            <a:off x="431540" y="394692"/>
            <a:ext cx="828092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Chevaux :</a:t>
            </a:r>
          </a:p>
          <a:p>
            <a:endParaRPr lang="fr-FR" u="sng" dirty="0"/>
          </a:p>
          <a:p>
            <a:r>
              <a:rPr lang="fr-FR" u="sng" dirty="0"/>
              <a:t> https://www.rtbf.be/14-18/thematiques/detail_le-cheval-acteur-incontournable-de-la-grande-guerre?id=8262497</a:t>
            </a:r>
          </a:p>
          <a:p>
            <a:endParaRPr lang="fr-FR" u="sng" dirty="0"/>
          </a:p>
          <a:p>
            <a:r>
              <a:rPr lang="fr-FR" sz="2200" dirty="0"/>
              <a:t>Pigeon photographe:</a:t>
            </a:r>
          </a:p>
          <a:p>
            <a:endParaRPr lang="fr-FR" u="sng" dirty="0"/>
          </a:p>
          <a:p>
            <a:r>
              <a:rPr lang="fr-FR" u="sng" dirty="0"/>
              <a:t> https://www.techno-science.net/glossaire-definition/Pigeon-photographe.html</a:t>
            </a:r>
          </a:p>
          <a:p>
            <a:endParaRPr lang="fr-FR" u="sng" dirty="0"/>
          </a:p>
          <a:p>
            <a:r>
              <a:rPr lang="fr-FR" sz="2200" dirty="0"/>
              <a:t>Pigeon vaillant :</a:t>
            </a:r>
          </a:p>
          <a:p>
            <a:r>
              <a:rPr lang="fr-FR" u="sng" dirty="0"/>
              <a:t> https://fr.wikipedia.org/wiki/Animaux_durant_la_Premi%C3%A8re_Guerre_mondiale#Pigeons_voyageurs</a:t>
            </a:r>
          </a:p>
          <a:p>
            <a:endParaRPr lang="fr-FR" u="sng" dirty="0"/>
          </a:p>
          <a:p>
            <a:r>
              <a:rPr lang="fr-FR" u="sng" dirty="0"/>
              <a:t>https://fr.wikipedia.org/wiki/Pigeons_voyageurs_de_l%27arm%C3%A9e_fran%C3%A7aise_pendant_la_Premi%C3%A8re_Guerre_mondiale</a:t>
            </a:r>
          </a:p>
          <a:p>
            <a:endParaRPr lang="fr-FR" u="sng" dirty="0"/>
          </a:p>
          <a:p>
            <a:r>
              <a:rPr lang="fr-FR" sz="2200" dirty="0"/>
              <a:t>Stubby :</a:t>
            </a:r>
          </a:p>
          <a:p>
            <a:endParaRPr lang="fr-FR" u="sng" dirty="0"/>
          </a:p>
          <a:p>
            <a:r>
              <a:rPr lang="fr-FR" u="sng" dirty="0"/>
              <a:t>https://www.curieuseshistoires.net/sergent-stubby-chient-plus-decore-de-premiere-guerre-mondial/</a:t>
            </a:r>
          </a:p>
          <a:p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304349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539EE52-D82D-4D3B-85C3-063A95C823DC}"/>
              </a:ext>
            </a:extLst>
          </p:cNvPr>
          <p:cNvSpPr txBox="1"/>
          <p:nvPr/>
        </p:nvSpPr>
        <p:spPr>
          <a:xfrm>
            <a:off x="376460" y="332656"/>
            <a:ext cx="835292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u="sng" dirty="0"/>
          </a:p>
          <a:p>
            <a:r>
              <a:rPr lang="fr-FR" u="sng" dirty="0"/>
              <a:t>https://www.defense.gouv.fr/english/actualites/articles/le-saviez-vous-stubby-heros-canin-de-la-grande-guerre</a:t>
            </a:r>
          </a:p>
          <a:p>
            <a:endParaRPr lang="fr-FR" u="sng" dirty="0"/>
          </a:p>
          <a:p>
            <a:r>
              <a:rPr lang="fr-FR" u="sng" dirty="0"/>
              <a:t>https://www.retronews.fr/conflits-et-relations-internationales/echo-de-presse/2018/06/08/lhistoire-de-cher-ami-pigeon</a:t>
            </a:r>
          </a:p>
          <a:p>
            <a:endParaRPr lang="fr-FR" u="sng" dirty="0"/>
          </a:p>
          <a:p>
            <a:r>
              <a:rPr lang="fr-FR" sz="2200" dirty="0"/>
              <a:t>Mémoriaux :</a:t>
            </a:r>
          </a:p>
          <a:p>
            <a:r>
              <a:rPr lang="fr-FR" u="sng" dirty="0"/>
              <a:t> https://fr.wikipedia.org/wiki/Animaux_de_guerre#Premi%C3%A8re_Guerre_mondiale</a:t>
            </a:r>
          </a:p>
          <a:p>
            <a:endParaRPr lang="fr-FR" u="sng" dirty="0"/>
          </a:p>
          <a:p>
            <a:r>
              <a:rPr lang="fr-FR" sz="2200" dirty="0"/>
              <a:t>Pigeons : </a:t>
            </a:r>
          </a:p>
          <a:p>
            <a:endParaRPr lang="fr-FR" u="sng" dirty="0"/>
          </a:p>
          <a:p>
            <a:r>
              <a:rPr lang="fr-FR" u="sng" dirty="0"/>
              <a:t>http://pileface.com/sollers/imprime.php3?id_article=1163&amp;var_mode=recalcul</a:t>
            </a:r>
          </a:p>
          <a:p>
            <a:endParaRPr lang="fr-FR" u="sng" dirty="0"/>
          </a:p>
          <a:p>
            <a:r>
              <a:rPr lang="fr-FR" sz="2200" dirty="0"/>
              <a:t>Œuvre:</a:t>
            </a:r>
          </a:p>
          <a:p>
            <a:endParaRPr lang="fr-FR" u="sng" dirty="0"/>
          </a:p>
          <a:p>
            <a:r>
              <a:rPr lang="fr-FR" u="sng" dirty="0"/>
              <a:t>https://fr.wikipedia.org/wiki/Cheval_de_guerre</a:t>
            </a:r>
          </a:p>
        </p:txBody>
      </p:sp>
    </p:spTree>
    <p:extLst>
      <p:ext uri="{BB962C8B-B14F-4D97-AF65-F5344CB8AC3E}">
        <p14:creationId xmlns:p14="http://schemas.microsoft.com/office/powerpoint/2010/main" val="143433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538899" y="482176"/>
            <a:ext cx="7772400" cy="1619384"/>
          </a:xfrm>
          <a:ln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fr-FR" dirty="0">
                <a:solidFill>
                  <a:srgbClr val="92D050"/>
                </a:solidFill>
              </a:rPr>
              <a:t>Quelle est le rôle des animaux durant la 1</a:t>
            </a:r>
            <a:r>
              <a:rPr lang="fr-FR" baseline="30000" dirty="0">
                <a:solidFill>
                  <a:srgbClr val="92D050"/>
                </a:solidFill>
              </a:rPr>
              <a:t>er</a:t>
            </a:r>
            <a:r>
              <a:rPr lang="fr-FR" dirty="0">
                <a:solidFill>
                  <a:srgbClr val="92D050"/>
                </a:solidFill>
              </a:rPr>
              <a:t> Guerre mondiale ?</a:t>
            </a:r>
          </a:p>
        </p:txBody>
      </p:sp>
      <p:pic>
        <p:nvPicPr>
          <p:cNvPr id="4098" name="Picture 2" descr="Les animaux, héros oubliés de la Grande Guer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01008"/>
            <a:ext cx="3078863" cy="22048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 descr="Les animaux pendant la Première Guerre mondiale - Archives départementales  et patrimoine du Ch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73016"/>
            <a:ext cx="3475817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12" name="Connecteur droit 11"/>
          <p:cNvCxnSpPr/>
          <p:nvPr/>
        </p:nvCxnSpPr>
        <p:spPr>
          <a:xfrm>
            <a:off x="2915816" y="3140968"/>
            <a:ext cx="1224136" cy="0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4139952" y="3140968"/>
            <a:ext cx="0" cy="1296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3275856" y="3356992"/>
            <a:ext cx="64807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3923928" y="3356992"/>
            <a:ext cx="0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95536" y="5157192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395536" y="5877272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79512" y="4653136"/>
            <a:ext cx="0" cy="1512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179512" y="6165304"/>
            <a:ext cx="18722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716016" y="5157192"/>
            <a:ext cx="0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716016" y="5949280"/>
            <a:ext cx="792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427984" y="4797152"/>
            <a:ext cx="0" cy="1368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4427984" y="6165304"/>
            <a:ext cx="18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7740352" y="3284984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8604448" y="3284984"/>
            <a:ext cx="0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7380312" y="3068960"/>
            <a:ext cx="144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8820472" y="3068960"/>
            <a:ext cx="0" cy="1944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1161" y="2608257"/>
            <a:ext cx="6973115" cy="1785951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i="1" u="sng" dirty="0"/>
              <a:t>Les animaux utilisés </a:t>
            </a:r>
            <a:br>
              <a:rPr lang="fr-FR" b="1" i="1" u="sng" dirty="0"/>
            </a:br>
            <a:r>
              <a:rPr lang="fr-FR" b="1" i="1" u="sng" dirty="0"/>
              <a:t>pendant la guerre et leurs utilités   </a:t>
            </a:r>
          </a:p>
        </p:txBody>
      </p:sp>
      <p:cxnSp>
        <p:nvCxnSpPr>
          <p:cNvPr id="14" name="Connecteur droit 13"/>
          <p:cNvCxnSpPr/>
          <p:nvPr/>
        </p:nvCxnSpPr>
        <p:spPr>
          <a:xfrm rot="10800000">
            <a:off x="1071538" y="1928802"/>
            <a:ext cx="17859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5400000">
            <a:off x="178563" y="2821777"/>
            <a:ext cx="17859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>
            <a:off x="6858810" y="4286256"/>
            <a:ext cx="114221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10800000">
            <a:off x="6215074" y="4857760"/>
            <a:ext cx="12144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rot="10800000">
            <a:off x="1643042" y="2428868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5400000">
            <a:off x="1035819" y="3036091"/>
            <a:ext cx="12144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rot="5400000">
            <a:off x="6750065" y="4250537"/>
            <a:ext cx="207249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rot="10800000">
            <a:off x="5929322" y="5286388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rot="10800000">
            <a:off x="500034" y="1214422"/>
            <a:ext cx="28575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rot="5400000">
            <a:off x="-1071602" y="2786058"/>
            <a:ext cx="314327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rot="5400000">
            <a:off x="6429388" y="4143380"/>
            <a:ext cx="34290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rot="10800000">
            <a:off x="5072066" y="5857892"/>
            <a:ext cx="307183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7" y="172228"/>
            <a:ext cx="8229600" cy="1219200"/>
          </a:xfrm>
        </p:spPr>
        <p:txBody>
          <a:bodyPr/>
          <a:lstStyle/>
          <a:p>
            <a:r>
              <a:rPr lang="fr-FR" b="1" i="1" u="sng" dirty="0"/>
              <a:t>les Chiens</a:t>
            </a:r>
          </a:p>
        </p:txBody>
      </p:sp>
      <p:pic>
        <p:nvPicPr>
          <p:cNvPr id="3074" name="Picture 2" descr="http://www.upsavoie-mb.fr/wp/wp-content/uploads/10-11-2017-CHIENS-GUERRE-1914-SANIT022-Copie-192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2448272" cy="3825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https://tse1.mm.bing.net/th?id=OIP.LJr4im2h-QaUpcaSV9mMSwAAAA&amp;pid=Api&amp;P=0&amp;w=233&amp;h=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85926"/>
            <a:ext cx="3789183" cy="2780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714347" y="5733256"/>
            <a:ext cx="244827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/>
              <a:t>Chien assistant </a:t>
            </a:r>
          </a:p>
          <a:p>
            <a:pPr algn="ctr"/>
            <a:r>
              <a:rPr lang="fr-FR" sz="2000" i="1" dirty="0"/>
              <a:t>médical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256727" y="4981156"/>
            <a:ext cx="381642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/>
              <a:t>Compagnon de guerre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r>
              <a:rPr lang="fr-FR" i="1" u="sng" dirty="0">
                <a:solidFill>
                  <a:schemeClr val="tx1"/>
                </a:solidFill>
              </a:rPr>
              <a:t>les Chevaux, mulets et ânes</a:t>
            </a:r>
          </a:p>
        </p:txBody>
      </p:sp>
      <p:sp>
        <p:nvSpPr>
          <p:cNvPr id="1026" name="AutoShape 2" descr="Les animaux pendant la Première Guerre mondiale | NoTimeSt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Les animaux pendant la Première Guerre mondiale | NoTimeSt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Les animaux pendant la Première Guerre mondiale | NoTimeSt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Les animaux pendant la Première Guerre mondiale | NoTimeSt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4" name="AutoShape 10" descr="Les animaux pendant la Première Guerre mondiale | NoTimeSt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6" name="AutoShape 12" descr="Les animaux pendant la Première Guerre mondiale | NoTimeSt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8" name="AutoShape 14" descr="Les animaux pendant la Première Guerre mondiale | NoTimeSt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42" name="AutoShape 2" descr="La Grande Guerre des animaux | CNRS Le 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44" name="AutoShape 4" descr="La Grande Guerre des animaux | CNRS Le 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46" name="AutoShape 6" descr="La Grande Guerre des animaux | CNRS Le 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48" name="AutoShape 8" descr="La Grande Guerre des animaux | CNRS Le 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50" name="AutoShape 10" descr="La Grande Guerre des animaux | CNRS Le 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54" name="AutoShape 14" descr="La Grande Guerre des animaux | CNRS Le 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37702" y="6201308"/>
            <a:ext cx="33843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Cheval monté d’une mitrailleuse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959578" y="6016642"/>
            <a:ext cx="25202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Ane avec masque à gaz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62BC981-202A-4353-B9F1-88C93C93D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578" y="3284984"/>
            <a:ext cx="2520280" cy="25202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62F2366-29F2-4582-9089-08BC7108D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50" y="3754228"/>
            <a:ext cx="3662688" cy="2373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D082F1F-A288-42DF-92C5-256BAEF48F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7053" y="1502411"/>
            <a:ext cx="3203848" cy="2178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1CE40E5-83FB-4DD2-8432-CF3518B3752A}"/>
              </a:ext>
            </a:extLst>
          </p:cNvPr>
          <p:cNvSpPr txBox="1"/>
          <p:nvPr/>
        </p:nvSpPr>
        <p:spPr>
          <a:xfrm>
            <a:off x="5508104" y="2276872"/>
            <a:ext cx="21602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Mule en train d'être déchargée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9000">
        <p14:reveal/>
      </p:transition>
    </mc:Choice>
    <mc:Fallback xmlns="">
      <p:transition spd="slow" advClick="0" advTm="9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Le pigeon photographe – BCU 1914-19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96" name="AutoShape 4" descr="Le pigeon photographe – BCU 1914-19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98" name="AutoShape 6" descr="Le pigeon photographe – BCU 1914-19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00" name="AutoShape 8" descr="Le pigeon photographe – BCU 1914-19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02" name="AutoShape 10" descr="Le pigeon photographe – BCU 1914-19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83568" y="428573"/>
            <a:ext cx="8676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i="1" u="sng" dirty="0">
                <a:latin typeface="+mj-lt"/>
              </a:rPr>
              <a:t>Les pigeons</a:t>
            </a:r>
          </a:p>
        </p:txBody>
      </p:sp>
      <p:sp>
        <p:nvSpPr>
          <p:cNvPr id="8204" name="AutoShape 12" descr="Les pigeons de la Grande Guerre — Tartines de Cul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06" name="AutoShape 14" descr="Les pigeons de la Grande Guerre — Tartines de Cul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08" name="AutoShape 16" descr="Les pigeons de la Grande Guerre — Tartines de Cul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Image 12" descr="post-8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811" y="1741458"/>
            <a:ext cx="4380708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210" name="Picture 18" descr="14-18, les animaux de guerre] Le pigeon, messager voyageur - Bourges (1800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170586"/>
            <a:ext cx="3528392" cy="29011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ZoneTexte 13"/>
          <p:cNvSpPr txBox="1"/>
          <p:nvPr/>
        </p:nvSpPr>
        <p:spPr>
          <a:xfrm>
            <a:off x="1115617" y="4910919"/>
            <a:ext cx="28083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Pigeon photographe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544108" y="2276872"/>
            <a:ext cx="28803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 Pigeon messager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B724FE3-1004-4CBE-9F33-FD384EF4D64A}"/>
              </a:ext>
            </a:extLst>
          </p:cNvPr>
          <p:cNvSpPr txBox="1"/>
          <p:nvPr/>
        </p:nvSpPr>
        <p:spPr>
          <a:xfrm>
            <a:off x="2051720" y="2505670"/>
            <a:ext cx="50405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i="1" u="sng" dirty="0"/>
              <a:t>Les animaux utilisés à l'arrière et leurs utilités 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0C9A693-77F4-4C7D-ACC7-44A22DABADEC}"/>
              </a:ext>
            </a:extLst>
          </p:cNvPr>
          <p:cNvCxnSpPr/>
          <p:nvPr/>
        </p:nvCxnSpPr>
        <p:spPr>
          <a:xfrm flipH="1">
            <a:off x="1835696" y="2276872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3970D99-8B42-4517-9DDE-4A7EDD38E470}"/>
              </a:ext>
            </a:extLst>
          </p:cNvPr>
          <p:cNvCxnSpPr/>
          <p:nvPr/>
        </p:nvCxnSpPr>
        <p:spPr>
          <a:xfrm>
            <a:off x="1835696" y="227687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BC2706F-D38B-49F2-972A-D511137E99FA}"/>
              </a:ext>
            </a:extLst>
          </p:cNvPr>
          <p:cNvCxnSpPr/>
          <p:nvPr/>
        </p:nvCxnSpPr>
        <p:spPr>
          <a:xfrm flipH="1">
            <a:off x="1403648" y="1988840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EADEFB2-6226-4945-B7DC-C71FADA07657}"/>
              </a:ext>
            </a:extLst>
          </p:cNvPr>
          <p:cNvCxnSpPr/>
          <p:nvPr/>
        </p:nvCxnSpPr>
        <p:spPr>
          <a:xfrm>
            <a:off x="1403648" y="1988840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775F2E8-0993-42CC-8592-76A9407F52BD}"/>
              </a:ext>
            </a:extLst>
          </p:cNvPr>
          <p:cNvCxnSpPr/>
          <p:nvPr/>
        </p:nvCxnSpPr>
        <p:spPr>
          <a:xfrm>
            <a:off x="827584" y="1412776"/>
            <a:ext cx="0" cy="3240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9462BA6-59C2-4CF0-BE7F-6778D5FCC8E1}"/>
              </a:ext>
            </a:extLst>
          </p:cNvPr>
          <p:cNvCxnSpPr/>
          <p:nvPr/>
        </p:nvCxnSpPr>
        <p:spPr>
          <a:xfrm>
            <a:off x="827584" y="1412776"/>
            <a:ext cx="3528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6AD81C6-8F34-4002-9038-B38DC1153406}"/>
              </a:ext>
            </a:extLst>
          </p:cNvPr>
          <p:cNvCxnSpPr>
            <a:cxnSpLocks/>
          </p:cNvCxnSpPr>
          <p:nvPr/>
        </p:nvCxnSpPr>
        <p:spPr>
          <a:xfrm>
            <a:off x="7092280" y="3717032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11EC781E-971E-4E53-A630-CFBBFB3C9E9F}"/>
              </a:ext>
            </a:extLst>
          </p:cNvPr>
          <p:cNvCxnSpPr/>
          <p:nvPr/>
        </p:nvCxnSpPr>
        <p:spPr>
          <a:xfrm flipH="1">
            <a:off x="6084168" y="4653136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412687B3-9D79-47F5-B04B-AF21549E7A6B}"/>
              </a:ext>
            </a:extLst>
          </p:cNvPr>
          <p:cNvCxnSpPr/>
          <p:nvPr/>
        </p:nvCxnSpPr>
        <p:spPr>
          <a:xfrm>
            <a:off x="7596336" y="2996952"/>
            <a:ext cx="0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8C9AAA19-B190-48C9-80F0-8698D0BAA142}"/>
              </a:ext>
            </a:extLst>
          </p:cNvPr>
          <p:cNvCxnSpPr/>
          <p:nvPr/>
        </p:nvCxnSpPr>
        <p:spPr>
          <a:xfrm flipH="1">
            <a:off x="5148064" y="5229200"/>
            <a:ext cx="2448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98E71886-B588-4A6D-ABCE-74BECE3344DF}"/>
              </a:ext>
            </a:extLst>
          </p:cNvPr>
          <p:cNvCxnSpPr/>
          <p:nvPr/>
        </p:nvCxnSpPr>
        <p:spPr>
          <a:xfrm>
            <a:off x="8244408" y="2276872"/>
            <a:ext cx="0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E5D69C4E-7A8B-43BA-B28C-98675B440DFA}"/>
              </a:ext>
            </a:extLst>
          </p:cNvPr>
          <p:cNvCxnSpPr/>
          <p:nvPr/>
        </p:nvCxnSpPr>
        <p:spPr>
          <a:xfrm flipH="1">
            <a:off x="4355976" y="5661248"/>
            <a:ext cx="3888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89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99F6900-53D0-4771-983D-05B7E21FC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23198"/>
            <a:ext cx="4248472" cy="24104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574E6F3-1A2E-4A7E-BF5B-A6A8549155B0}"/>
              </a:ext>
            </a:extLst>
          </p:cNvPr>
          <p:cNvSpPr txBox="1"/>
          <p:nvPr/>
        </p:nvSpPr>
        <p:spPr>
          <a:xfrm>
            <a:off x="611560" y="476672"/>
            <a:ext cx="7776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i="1" u="sng" dirty="0">
                <a:latin typeface="+mj-lt"/>
              </a:rPr>
              <a:t>L’agriculture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4ACBE5E-3055-4079-A430-D7F3C7EE8E12}"/>
              </a:ext>
            </a:extLst>
          </p:cNvPr>
          <p:cNvSpPr txBox="1"/>
          <p:nvPr/>
        </p:nvSpPr>
        <p:spPr>
          <a:xfrm>
            <a:off x="5436096" y="2420888"/>
            <a:ext cx="244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Eléphant en train de labourer les champs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394078A-A631-4FA2-AE7C-C411C79FE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127" y="4163527"/>
            <a:ext cx="3970210" cy="21906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C51463B-7970-41C5-8D5F-72B1E58EB531}"/>
              </a:ext>
            </a:extLst>
          </p:cNvPr>
          <p:cNvSpPr txBox="1"/>
          <p:nvPr/>
        </p:nvSpPr>
        <p:spPr>
          <a:xfrm>
            <a:off x="2117515" y="4962815"/>
            <a:ext cx="21602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Vaches en train de labourer les champs </a:t>
            </a:r>
          </a:p>
        </p:txBody>
      </p:sp>
    </p:spTree>
    <p:extLst>
      <p:ext uri="{BB962C8B-B14F-4D97-AF65-F5344CB8AC3E}">
        <p14:creationId xmlns:p14="http://schemas.microsoft.com/office/powerpoint/2010/main" val="158613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u="sng" dirty="0"/>
              <a:t>Animaux récompensés</a:t>
            </a:r>
          </a:p>
        </p:txBody>
      </p:sp>
      <p:sp>
        <p:nvSpPr>
          <p:cNvPr id="6146" name="AutoShape 2" descr="Cher Ami —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 descr="cher a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668463"/>
            <a:ext cx="2896914" cy="3384376"/>
          </a:xfrm>
          <a:prstGeom prst="rect">
            <a:avLst/>
          </a:prstGeom>
        </p:spPr>
      </p:pic>
      <p:pic>
        <p:nvPicPr>
          <p:cNvPr id="6" name="Picture 2" descr="Résultat de recherche d'images pour &quot;IMAGE ANIMAUX 1er guerre mondial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52539"/>
            <a:ext cx="4572000" cy="2400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DA859E0-07C9-48AB-8C2A-71CC36D50CBE}"/>
              </a:ext>
            </a:extLst>
          </p:cNvPr>
          <p:cNvSpPr txBox="1"/>
          <p:nvPr/>
        </p:nvSpPr>
        <p:spPr>
          <a:xfrm>
            <a:off x="1447056" y="5814556"/>
            <a:ext cx="25922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Sergent Stubby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3EEAB28-501C-4480-8DA5-72C549487AC7}"/>
              </a:ext>
            </a:extLst>
          </p:cNvPr>
          <p:cNvSpPr txBox="1"/>
          <p:nvPr/>
        </p:nvSpPr>
        <p:spPr>
          <a:xfrm>
            <a:off x="5940152" y="5445224"/>
            <a:ext cx="2016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Cher Ami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2722</TotalTime>
  <Words>671</Words>
  <Application>Microsoft Office PowerPoint</Application>
  <PresentationFormat>Affichage à l'écran (4:3)</PresentationFormat>
  <Paragraphs>144</Paragraphs>
  <Slides>18</Slides>
  <Notes>3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Calibri</vt:lpstr>
      <vt:lpstr>Constantia</vt:lpstr>
      <vt:lpstr>Wingdings 2</vt:lpstr>
      <vt:lpstr>Papier</vt:lpstr>
      <vt:lpstr>Présentation PowerPoint</vt:lpstr>
      <vt:lpstr>Quelle est le rôle des animaux durant la 1er Guerre mondiale ?</vt:lpstr>
      <vt:lpstr>Les animaux utilisés  pendant la guerre et leurs utilités   </vt:lpstr>
      <vt:lpstr>les Chiens</vt:lpstr>
      <vt:lpstr>les Chevaux, mulets et ânes</vt:lpstr>
      <vt:lpstr>Présentation PowerPoint</vt:lpstr>
      <vt:lpstr>Présentation PowerPoint</vt:lpstr>
      <vt:lpstr>Présentation PowerPoint</vt:lpstr>
      <vt:lpstr>Animaux récompensés</vt:lpstr>
      <vt:lpstr>Présentation PowerPoint</vt:lpstr>
      <vt:lpstr> les mémoriaux</vt:lpstr>
      <vt:lpstr>Œuvre : </vt:lpstr>
      <vt:lpstr>Sources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animaux durant la  1er Guerre Mondiale</dc:title>
  <dc:creator>Utilisateur Windows</dc:creator>
  <cp:lastModifiedBy>mariemariemarie1979@outlook.fr</cp:lastModifiedBy>
  <cp:revision>92</cp:revision>
  <dcterms:created xsi:type="dcterms:W3CDTF">2021-01-07T10:22:35Z</dcterms:created>
  <dcterms:modified xsi:type="dcterms:W3CDTF">2021-05-18T17:52:03Z</dcterms:modified>
</cp:coreProperties>
</file>