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73" r:id="rId4"/>
    <p:sldId id="268" r:id="rId5"/>
    <p:sldId id="257" r:id="rId6"/>
    <p:sldId id="265" r:id="rId7"/>
    <p:sldId id="262" r:id="rId8"/>
    <p:sldId id="266" r:id="rId9"/>
    <p:sldId id="260" r:id="rId10"/>
    <p:sldId id="267" r:id="rId11"/>
    <p:sldId id="269" r:id="rId12"/>
    <p:sldId id="277" r:id="rId13"/>
    <p:sldId id="276" r:id="rId14"/>
    <p:sldId id="272" r:id="rId15"/>
    <p:sldId id="270" r:id="rId16"/>
    <p:sldId id="275" r:id="rId17"/>
    <p:sldId id="274" r:id="rId18"/>
    <p:sldId id="271" r:id="rId19"/>
    <p:sldId id="263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F2D"/>
    <a:srgbClr val="BDC468"/>
    <a:srgbClr val="5A3016"/>
    <a:srgbClr val="255941"/>
    <a:srgbClr val="351D61"/>
    <a:srgbClr val="73562B"/>
    <a:srgbClr val="C6AC90"/>
    <a:srgbClr val="FFFFFF"/>
    <a:srgbClr val="5E5E5E"/>
    <a:srgbClr val="0733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9F7DD-A80B-46D3-90A9-B4225F74575A}" type="datetimeFigureOut">
              <a:rPr lang="fr-FR" smtClean="0"/>
              <a:pPr/>
              <a:t>22/04/2021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B6125-1DFA-4B55-9529-EF386710DC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048-F8BC-4C4D-9218-AAE6EE083FB3}" type="datetimeFigureOut">
              <a:rPr lang="fr-FR" smtClean="0"/>
              <a:pPr/>
              <a:t>22/04/2021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526-0DAA-45A8-8284-F221919E29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048-F8BC-4C4D-9218-AAE6EE083FB3}" type="datetimeFigureOut">
              <a:rPr lang="fr-FR" smtClean="0"/>
              <a:pPr/>
              <a:t>22/04/2021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526-0DAA-45A8-8284-F221919E29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048-F8BC-4C4D-9218-AAE6EE083FB3}" type="datetimeFigureOut">
              <a:rPr lang="fr-FR" smtClean="0"/>
              <a:pPr/>
              <a:t>22/04/2021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526-0DAA-45A8-8284-F221919E29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048-F8BC-4C4D-9218-AAE6EE083FB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526-0DAA-45A8-8284-F221919E29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048-F8BC-4C4D-9218-AAE6EE083FB3}" type="datetimeFigureOut">
              <a:rPr lang="fr-FR" smtClean="0"/>
              <a:pPr/>
              <a:t>22/04/2021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526-0DAA-45A8-8284-F221919E29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048-F8BC-4C4D-9218-AAE6EE083FB3}" type="datetimeFigureOut">
              <a:rPr lang="fr-FR" smtClean="0"/>
              <a:pPr/>
              <a:t>22/04/2021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526-0DAA-45A8-8284-F221919E29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048-F8BC-4C4D-9218-AAE6EE083FB3}" type="datetimeFigureOut">
              <a:rPr lang="fr-FR" smtClean="0"/>
              <a:pPr/>
              <a:t>22/04/2021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526-0DAA-45A8-8284-F221919E29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048-F8BC-4C4D-9218-AAE6EE083FB3}" type="datetimeFigureOut">
              <a:rPr lang="fr-FR" smtClean="0"/>
              <a:pPr/>
              <a:t>22/04/2021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526-0DAA-45A8-8284-F221919E29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048-F8BC-4C4D-9218-AAE6EE083FB3}" type="datetimeFigureOut">
              <a:rPr lang="fr-FR" smtClean="0"/>
              <a:pPr/>
              <a:t>22/04/2021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526-0DAA-45A8-8284-F221919E29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048-F8BC-4C4D-9218-AAE6EE083FB3}" type="datetimeFigureOut">
              <a:rPr lang="fr-FR" smtClean="0"/>
              <a:pPr/>
              <a:t>22/04/2021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526-0DAA-45A8-8284-F221919E29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048-F8BC-4C4D-9218-AAE6EE083FB3}" type="datetimeFigureOut">
              <a:rPr lang="fr-FR" smtClean="0"/>
              <a:pPr/>
              <a:t>22/04/2021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526-0DAA-45A8-8284-F221919E29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048-F8BC-4C4D-9218-AAE6EE083FB3}" type="datetimeFigureOut">
              <a:rPr lang="fr-FR" smtClean="0"/>
              <a:pPr/>
              <a:t>22/04/2021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7526-0DAA-45A8-8284-F221919E29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C048-F8BC-4C4D-9218-AAE6EE083FB3}" type="datetimeFigureOut">
              <a:rPr lang="fr-FR" smtClean="0"/>
              <a:pPr/>
              <a:t>22/04/2021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07526-0DAA-45A8-8284-F221919E29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C048-F8BC-4C4D-9218-AAE6EE083FB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07526-0DAA-45A8-8284-F221919E29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7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diap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6746134" cy="48656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83360" y="4929198"/>
            <a:ext cx="5760640" cy="165618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0" y="5357826"/>
            <a:ext cx="3491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Anaïs HONDERMARCK</a:t>
            </a:r>
          </a:p>
          <a:p>
            <a:pPr algn="ctr"/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Juline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DUFRENNE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4282" y="5286388"/>
            <a:ext cx="3131840" cy="8640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983760" y="450057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eme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Archimède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11752" y="4500570"/>
            <a:ext cx="2232248" cy="50006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643042" y="6072206"/>
            <a:ext cx="1857388" cy="648072"/>
          </a:xfrm>
          <a:prstGeom prst="rect">
            <a:avLst/>
          </a:prstGeom>
          <a:noFill/>
          <a:ln>
            <a:solidFill>
              <a:srgbClr val="8C4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428960" y="4929198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L’alimentation des hommes et des femmes durant la Première Guerre Mondiale</a:t>
            </a:r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00034" y="0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soldats préparant leur repas  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1643042" y="6215082"/>
            <a:ext cx="2133600" cy="365125"/>
          </a:xfrm>
        </p:spPr>
        <p:txBody>
          <a:bodyPr/>
          <a:lstStyle/>
          <a:p>
            <a:fld id="{AFAEC048-F8BC-4C4D-9218-AAE6EE083FB3}" type="datetimeFigureOut">
              <a:rPr lang="fr-FR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22/04/2021</a:t>
            </a:fld>
            <a:endParaRPr lang="fr-F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6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71802" y="18573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 repas à l’arrière</a:t>
            </a:r>
            <a:endParaRPr lang="fr-F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 descr="agricultr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4431499" cy="3143272"/>
          </a:xfrm>
          <a:prstGeom prst="rect">
            <a:avLst/>
          </a:prstGeom>
        </p:spPr>
      </p:pic>
      <p:pic>
        <p:nvPicPr>
          <p:cNvPr id="6" name="Image 5" descr="queue arrie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500306"/>
            <a:ext cx="5284634" cy="376220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0034" y="342900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Femmes dans un champ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1670" y="6215082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Civils en attente de leur rationnement en décembre 1914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30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411760" y="26064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 ravitaillement </a:t>
            </a:r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 descr="file rationn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7091698" cy="468052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00232" y="557214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Femmes et enfants attendant le ravitaillement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5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rte d'alim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08720"/>
            <a:ext cx="6373122" cy="55446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19672" y="116632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carte d’alimentation</a:t>
            </a:r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3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28860" y="214290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 tickets</a:t>
            </a:r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 descr="ticke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857232"/>
            <a:ext cx="5715040" cy="57942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6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28860" y="214290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 prix  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 descr="prix du p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2949558" cy="3939920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D58A8882-2A8F-401B-B2AE-F9F5E30D4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36712"/>
            <a:ext cx="2663156" cy="4101649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EE7C2DC5-AE7F-4F1C-83C8-4E58722CD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64904"/>
            <a:ext cx="2617485" cy="41468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5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99792" y="26064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 taxes</a:t>
            </a:r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taxes blés et fari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908720"/>
            <a:ext cx="3475107" cy="547260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04048" y="6396335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août 1916: taxation farines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 9" descr="taxe sucre.jpg"/>
          <p:cNvPicPr>
            <a:picLocks noChangeAspect="1"/>
          </p:cNvPicPr>
          <p:nvPr/>
        </p:nvPicPr>
        <p:blipFill>
          <a:blip r:embed="rId3" cstate="print"/>
          <a:srcRect b="7691"/>
          <a:stretch>
            <a:fillRect/>
          </a:stretch>
        </p:blipFill>
        <p:spPr>
          <a:xfrm>
            <a:off x="251520" y="1556792"/>
            <a:ext cx="3888432" cy="510651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95536" y="40466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 novembre 1916: taxation sur la vente au détail du sucre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85918" y="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Œuvre </a:t>
            </a:r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 descr="la baionette affi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642918"/>
            <a:ext cx="4377059" cy="595314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857752" y="1500174"/>
            <a:ext cx="4286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-Albert Guillaume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-numéro du 6 janvier 1916</a:t>
            </a:r>
          </a:p>
          <a:p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rot="10800000">
            <a:off x="1643042" y="3214686"/>
            <a:ext cx="3429024" cy="20717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143504" y="507207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poilu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10800000">
            <a:off x="3929058" y="3929066"/>
            <a:ext cx="214314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072198" y="3714752"/>
            <a:ext cx="335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Marianne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27A3EDD4-966C-4F35-B0E6-86BA6CEAFB3A}"/>
              </a:ext>
            </a:extLst>
          </p:cNvPr>
          <p:cNvSpPr txBox="1"/>
          <p:nvPr/>
        </p:nvSpPr>
        <p:spPr>
          <a:xfrm>
            <a:off x="3563888" y="260648"/>
            <a:ext cx="154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Recettes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7595E297-651B-40BB-9161-6AFC73CA6223}"/>
              </a:ext>
            </a:extLst>
          </p:cNvPr>
          <p:cNvSpPr txBox="1"/>
          <p:nvPr/>
        </p:nvSpPr>
        <p:spPr>
          <a:xfrm>
            <a:off x="107504" y="1268760"/>
            <a:ext cx="2232248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 descr="Une image contenant table, assiette, alimentation, bol&#10;&#10;Description générée automatiquement">
            <a:extLst>
              <a:ext uri="{FF2B5EF4-FFF2-40B4-BE49-F238E27FC236}">
                <a16:creationId xmlns="" xmlns:a16="http://schemas.microsoft.com/office/drawing/2014/main" id="{9C816B2B-901D-487B-B2D5-F79C86786E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285860"/>
            <a:ext cx="2571768" cy="257176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14E8F90C-771A-4D28-A2AF-7C8AD747A435}"/>
              </a:ext>
            </a:extLst>
          </p:cNvPr>
          <p:cNvSpPr txBox="1"/>
          <p:nvPr/>
        </p:nvSpPr>
        <p:spPr>
          <a:xfrm rot="5400000">
            <a:off x="1774998" y="2296912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soupe à la bière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A26C719A-4451-484F-A3B7-C32D0530C259}"/>
              </a:ext>
            </a:extLst>
          </p:cNvPr>
          <p:cNvSpPr txBox="1"/>
          <p:nvPr/>
        </p:nvSpPr>
        <p:spPr>
          <a:xfrm>
            <a:off x="571472" y="92867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Dans les tranchées,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 10" descr="Une image contenant alimentation, morceau, intérieur, tranche&#10;&#10;Description générée automatiquement">
            <a:extLst>
              <a:ext uri="{FF2B5EF4-FFF2-40B4-BE49-F238E27FC236}">
                <a16:creationId xmlns="" xmlns:a16="http://schemas.microsoft.com/office/drawing/2014/main" id="{E1721BB7-09D1-4524-AFD6-AAD95D4F7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3643313"/>
            <a:ext cx="3500462" cy="262301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A003FD2C-24D4-4504-B209-841915ED80B0}"/>
              </a:ext>
            </a:extLst>
          </p:cNvPr>
          <p:cNvSpPr txBox="1"/>
          <p:nvPr/>
        </p:nvSpPr>
        <p:spPr>
          <a:xfrm>
            <a:off x="1115616" y="6165304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Classe moyenne, beignet de riz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63E267C7-9B68-4451-9562-91B18DE93293}"/>
              </a:ext>
            </a:extLst>
          </p:cNvPr>
          <p:cNvSpPr txBox="1"/>
          <p:nvPr/>
        </p:nvSpPr>
        <p:spPr>
          <a:xfrm>
            <a:off x="4286248" y="928670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Classe populaire, bouillie 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05FEC9E7-029A-4E20-9279-8489F4038CF1}"/>
              </a:ext>
            </a:extLst>
          </p:cNvPr>
          <p:cNvSpPr txBox="1"/>
          <p:nvPr/>
        </p:nvSpPr>
        <p:spPr>
          <a:xfrm rot="5400000">
            <a:off x="5968734" y="2675208"/>
            <a:ext cx="324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 riz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Image 18" descr="Une image contenant table, alimentation, assis, coupant&#10;&#10;Description générée automatiquement">
            <a:extLst>
              <a:ext uri="{FF2B5EF4-FFF2-40B4-BE49-F238E27FC236}">
                <a16:creationId xmlns="" xmlns:a16="http://schemas.microsoft.com/office/drawing/2014/main" id="{783FD489-C7B0-4188-A115-4E19AAD29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571876"/>
            <a:ext cx="3429024" cy="228601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66226620-849F-47F0-9690-BF0B608D3C31}"/>
              </a:ext>
            </a:extLst>
          </p:cNvPr>
          <p:cNvSpPr txBox="1"/>
          <p:nvPr/>
        </p:nvSpPr>
        <p:spPr>
          <a:xfrm>
            <a:off x="5903639" y="5786454"/>
            <a:ext cx="324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Classe bourgeoise,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0920B9D9-CE70-42CD-9045-43ADCF934B78}"/>
              </a:ext>
            </a:extLst>
          </p:cNvPr>
          <p:cNvSpPr txBox="1"/>
          <p:nvPr/>
        </p:nvSpPr>
        <p:spPr>
          <a:xfrm rot="16200000">
            <a:off x="7131159" y="4513179"/>
            <a:ext cx="2487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râble de chevreuil</a:t>
            </a:r>
          </a:p>
        </p:txBody>
      </p:sp>
      <p:pic>
        <p:nvPicPr>
          <p:cNvPr id="18" name="Image 17" descr="bouill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1340768"/>
            <a:ext cx="3446512" cy="23021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6343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7904" y="404664"/>
            <a:ext cx="1800200" cy="504056"/>
          </a:xfrm>
          <a:noFill/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sources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1052736"/>
            <a:ext cx="9144000" cy="76559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Diapo 1: image issue de l’article « manger et boire en temps de guerre, l’exemple de 14-18 » du blog « du bruit coté cuisine </a:t>
            </a:r>
            <a:r>
              <a:rPr lang="fr-FR" sz="16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fr-FR" sz="16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Diapo 3: 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« </a:t>
            </a:r>
            <a:r>
              <a:rPr lang="fr-FR" sz="1650" dirty="0" err="1" smtClean="0">
                <a:latin typeface="Times New Roman" pitchFamily="18" charset="0"/>
                <a:cs typeface="Times New Roman" pitchFamily="18" charset="0"/>
              </a:rPr>
              <a:t>badsquirrel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 » de l’article « un repas improbable dans les tranchées 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tiré du site "histoire en questions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fr-FR" sz="16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Diapo </a:t>
            </a:r>
            <a:r>
              <a:rPr lang="fr-FR" sz="16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16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fr-FR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image issue de l’article  « pain de munition » sur </a:t>
            </a:r>
            <a:r>
              <a:rPr lang="fr-FR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wikipedia</a:t>
            </a:r>
            <a:r>
              <a:rPr lang="fr-FR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la boite de singe issue du site « </a:t>
            </a:r>
            <a:r>
              <a:rPr lang="fr-FR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toluna</a:t>
            </a:r>
            <a:r>
              <a:rPr lang="fr-FR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», biscuits de guerre du blog « panier de saison » de l’article « Biscuits de guerre… ou comment mangeait-on pendant 14-18</a:t>
            </a:r>
            <a:r>
              <a:rPr lang="fr-FR" sz="16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 </a:t>
            </a:r>
            <a:r>
              <a:rPr lang="fr-FR" sz="16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fr-FR" sz="16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16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iapo 5: les trois images proviennent de </a:t>
            </a:r>
            <a:r>
              <a:rPr lang="fr-FR" sz="16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wikipedia</a:t>
            </a:r>
            <a:endParaRPr lang="fr-FR" sz="16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Diapo 6: </a:t>
            </a:r>
            <a:r>
              <a:rPr lang="fr-FR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image issue de l’article « la guerre contre le vin est déclarée » du site </a:t>
            </a:r>
            <a:r>
              <a:rPr lang="fr-FR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lhistoire</a:t>
            </a:r>
            <a:r>
              <a:rPr lang="fr-FR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image issue du site « </a:t>
            </a:r>
            <a:r>
              <a:rPr lang="fr-FR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defence.gouv</a:t>
            </a:r>
            <a:r>
              <a:rPr lang="fr-FR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» de l’article « Le saviez-vous ? « un petit coup de gnôle ? » »</a:t>
            </a:r>
          </a:p>
          <a:p>
            <a:r>
              <a:rPr lang="fr-FR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Diapo </a:t>
            </a:r>
            <a:r>
              <a:rPr lang="fr-FR" sz="16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7: </a:t>
            </a:r>
            <a:r>
              <a:rPr lang="fr-FR" sz="16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images </a:t>
            </a:r>
            <a:r>
              <a:rPr lang="fr-FR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issue du site « quelques beaux matériels du lot A » </a:t>
            </a:r>
            <a:endParaRPr lang="fr-FR" sz="165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Diapo </a:t>
            </a:r>
            <a:r>
              <a:rPr lang="fr-FR" sz="16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8: site 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"musée 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de la grande guerre" article "ravitaillement et alimentation du soldat 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français »,  site "levain 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bio" 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article 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"le pain de la grande guerre"</a:t>
            </a:r>
            <a:endParaRPr lang="fr-FR" sz="16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Diapo 9: 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"musée de la grande guerre" article "ravitaillement et alimentation du soldat français" </a:t>
            </a:r>
            <a:endParaRPr lang="fr-FR" sz="16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Diapo 10: site « </a:t>
            </a:r>
            <a:r>
              <a:rPr lang="fr-FR" sz="1650" dirty="0" err="1" smtClean="0">
                <a:latin typeface="Times New Roman" pitchFamily="18" charset="0"/>
                <a:cs typeface="Times New Roman" pitchFamily="18" charset="0"/>
              </a:rPr>
              <a:t>canalblog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 » article « les femmes aux champs »,  site « cvce.eu » article « </a:t>
            </a:r>
            <a:r>
              <a:rPr lang="en-US" sz="1650" dirty="0" smtClean="0">
                <a:latin typeface="Times New Roman" pitchFamily="18" charset="0"/>
                <a:cs typeface="Times New Roman" pitchFamily="18" charset="0"/>
              </a:rPr>
              <a:t>Rationing of essential commodities (Paris, December 1945</a:t>
            </a:r>
            <a:r>
              <a:rPr lang="en-US" sz="1650" dirty="0" smtClean="0">
                <a:latin typeface="Times New Roman" pitchFamily="18" charset="0"/>
                <a:cs typeface="Times New Roman" pitchFamily="18" charset="0"/>
              </a:rPr>
              <a:t>)”</a:t>
            </a:r>
          </a:p>
          <a:p>
            <a:r>
              <a:rPr lang="en-US" sz="1650" dirty="0" err="1" smtClean="0">
                <a:latin typeface="Times New Roman" pitchFamily="18" charset="0"/>
                <a:cs typeface="Times New Roman" pitchFamily="18" charset="0"/>
              </a:rPr>
              <a:t>Diapo</a:t>
            </a:r>
            <a:r>
              <a:rPr lang="en-US" sz="1650" dirty="0" smtClean="0">
                <a:latin typeface="Times New Roman" pitchFamily="18" charset="0"/>
                <a:cs typeface="Times New Roman" pitchFamily="18" charset="0"/>
              </a:rPr>
              <a:t> 11: 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Restrictions et rationnement à l'arrière du front, pénurie des denrées alimentaires de </a:t>
            </a:r>
            <a:r>
              <a:rPr lang="fr-FR" sz="1650" dirty="0" err="1" smtClean="0">
                <a:latin typeface="Times New Roman" pitchFamily="18" charset="0"/>
                <a:cs typeface="Times New Roman" pitchFamily="18" charset="0"/>
              </a:rPr>
              <a:t>canalblog</a:t>
            </a:r>
            <a:endParaRPr lang="fr-FR" sz="16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Diapo 12: 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Restrictions et rationnement à l'arrière du front, pénurie des denrées alimentaires de </a:t>
            </a:r>
            <a:r>
              <a:rPr lang="fr-FR" sz="1650" dirty="0" err="1" smtClean="0">
                <a:latin typeface="Times New Roman" pitchFamily="18" charset="0"/>
                <a:cs typeface="Times New Roman" pitchFamily="18" charset="0"/>
              </a:rPr>
              <a:t>canalblog</a:t>
            </a:r>
            <a:endParaRPr lang="fr-FR" sz="16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Diapo 13: 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« </a:t>
            </a:r>
            <a:r>
              <a:rPr lang="fr-FR" sz="1650" dirty="0" err="1" smtClean="0">
                <a:latin typeface="Times New Roman" pitchFamily="18" charset="0"/>
                <a:cs typeface="Times New Roman" pitchFamily="18" charset="0"/>
              </a:rPr>
              <a:t>canalblog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 » de l’article « restrictions et rationnement a l’</a:t>
            </a:r>
            <a:r>
              <a:rPr lang="fr-FR" sz="1650" dirty="0" err="1" smtClean="0">
                <a:latin typeface="Times New Roman" pitchFamily="18" charset="0"/>
                <a:cs typeface="Times New Roman" pitchFamily="18" charset="0"/>
              </a:rPr>
              <a:t>arriere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 du front 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Diapo 14: article « </a:t>
            </a:r>
            <a:r>
              <a:rPr lang="fr-FR" sz="1650" dirty="0" err="1" smtClean="0">
                <a:latin typeface="Times New Roman" pitchFamily="18" charset="0"/>
                <a:cs typeface="Times New Roman" pitchFamily="18" charset="0"/>
              </a:rPr>
              <a:t>besancon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 en état de guerre… premier effet » du site « hier et aujourd’hui »</a:t>
            </a:r>
          </a:p>
          <a:p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Diapo 15: 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Restrictions et rationnement à l'arrière du front, pénurie des denrées alimentaires de </a:t>
            </a:r>
            <a:r>
              <a:rPr lang="fr-FR" sz="1650" dirty="0" err="1" smtClean="0">
                <a:latin typeface="Times New Roman" pitchFamily="18" charset="0"/>
                <a:cs typeface="Times New Roman" pitchFamily="18" charset="0"/>
              </a:rPr>
              <a:t>canalblog</a:t>
            </a:r>
            <a:endParaRPr lang="fr-FR" sz="16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Diapo 16: 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: « le cœur au ventre » article « 14-18 du singe pour les poilus 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Diapo 17: site « </a:t>
            </a:r>
            <a:r>
              <a:rPr lang="fr-FR" sz="1650" dirty="0" err="1" smtClean="0">
                <a:latin typeface="Times New Roman" pitchFamily="18" charset="0"/>
                <a:cs typeface="Times New Roman" pitchFamily="18" charset="0"/>
              </a:rPr>
              <a:t>rtbf</a:t>
            </a:r>
            <a:r>
              <a:rPr lang="fr-FR" sz="1650" dirty="0" smtClean="0">
                <a:latin typeface="Times New Roman" pitchFamily="18" charset="0"/>
                <a:cs typeface="Times New Roman" pitchFamily="18" charset="0"/>
              </a:rPr>
              <a:t> » article « cuisiner pendant la guerre »</a:t>
            </a:r>
            <a:endParaRPr lang="fr-FR" sz="16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fr-FR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400" dirty="0">
              <a:solidFill>
                <a:prstClr val="black"/>
              </a:solidFill>
            </a:endParaRPr>
          </a:p>
          <a:p>
            <a:endParaRPr lang="fr-FR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F2D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28728" y="2143116"/>
            <a:ext cx="657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Comment s’alimentaient les hommes et les femmes durant la Première Guerre mondiale?</a:t>
            </a:r>
            <a:endParaRPr lang="fr-F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epas allemand francais britannique.png"/>
          <p:cNvPicPr>
            <a:picLocks noChangeAspect="1"/>
          </p:cNvPicPr>
          <p:nvPr/>
        </p:nvPicPr>
        <p:blipFill>
          <a:blip r:embed="rId2" cstate="print"/>
          <a:srcRect t="5176" b="6575"/>
          <a:stretch>
            <a:fillRect/>
          </a:stretch>
        </p:blipFill>
        <p:spPr>
          <a:xfrm>
            <a:off x="2571736" y="2500306"/>
            <a:ext cx="6105860" cy="3937415"/>
          </a:xfrm>
          <a:prstGeom prst="rect">
            <a:avLst/>
          </a:prstGeom>
        </p:spPr>
      </p:pic>
      <p:pic>
        <p:nvPicPr>
          <p:cNvPr id="5" name="Image 4" descr="sou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3041562" cy="414704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00232" y="185736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F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repas dans les tranchées</a:t>
            </a:r>
            <a:endParaRPr lang="fr-F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85984" y="6396335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Repas entre un allemand, un français et un britannique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4357694"/>
            <a:ext cx="242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Préparation soupe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3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23728" y="18864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 repas type du soldat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576" y="76470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boite de singe</a:t>
            </a:r>
          </a:p>
        </p:txBody>
      </p:sp>
      <p:pic>
        <p:nvPicPr>
          <p:cNvPr id="3074" name="Picture 2" descr="La boîte de singe . | Tolu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2759968" cy="2069977"/>
          </a:xfrm>
          <a:prstGeom prst="rect">
            <a:avLst/>
          </a:prstGeom>
          <a:noFill/>
        </p:spPr>
      </p:pic>
      <p:sp>
        <p:nvSpPr>
          <p:cNvPr id="2" name="AutoShape 2" descr="Pain de munition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pain de muni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708920"/>
            <a:ext cx="2520280" cy="255649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131840" y="227687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pain de munition</a:t>
            </a:r>
          </a:p>
        </p:txBody>
      </p:sp>
      <p:pic>
        <p:nvPicPr>
          <p:cNvPr id="9" name="Image 8" descr="biscuits guer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140968"/>
            <a:ext cx="1743075" cy="26193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16200000">
            <a:off x="-345738" y="4314292"/>
            <a:ext cx="30963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biscuits de guerre</a:t>
            </a:r>
          </a:p>
        </p:txBody>
      </p:sp>
      <p:pic>
        <p:nvPicPr>
          <p:cNvPr id="11" name="Image 10" descr="léguments se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869160"/>
            <a:ext cx="2991723" cy="180535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364088" y="443711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différents légumes </a:t>
            </a:r>
          </a:p>
        </p:txBody>
      </p:sp>
      <p:pic>
        <p:nvPicPr>
          <p:cNvPr id="13" name="Image 12" descr="camembe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1556792"/>
            <a:ext cx="1731740" cy="172084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508104" y="3140968"/>
            <a:ext cx="20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camembert</a:t>
            </a:r>
          </a:p>
        </p:txBody>
      </p:sp>
      <p:sp>
        <p:nvSpPr>
          <p:cNvPr id="16" name="ZoneTexte 15"/>
          <p:cNvSpPr txBox="1"/>
          <p:nvPr/>
        </p:nvSpPr>
        <p:spPr>
          <a:xfrm rot="5400000">
            <a:off x="7251104" y="499836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38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23728" y="11663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viande</a:t>
            </a:r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Les pâtes au corned-beef | MARGU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3365376" cy="3938207"/>
          </a:xfrm>
          <a:prstGeom prst="rect">
            <a:avLst/>
          </a:prstGeom>
          <a:noFill/>
        </p:spPr>
      </p:pic>
      <p:pic>
        <p:nvPicPr>
          <p:cNvPr id="1030" name="Picture 6" descr="Les viandes consommées durant la Grande Guerre - clg pompidou courbevoie -  l'alimentation pendant la première guerre mondial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4536504" cy="3323253"/>
          </a:xfrm>
          <a:prstGeom prst="rect">
            <a:avLst/>
          </a:prstGeom>
          <a:noFill/>
        </p:spPr>
      </p:pic>
      <p:pic>
        <p:nvPicPr>
          <p:cNvPr id="1026" name="Picture 2" descr="Saindoux — Wikipé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764704"/>
            <a:ext cx="3683722" cy="252028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475656" y="40466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 saindoux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19672" y="639633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Viande de chien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868144" y="90872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boite de singe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93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95936" y="11663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L’alcool</a:t>
            </a:r>
          </a:p>
        </p:txBody>
      </p:sp>
      <p:pic>
        <p:nvPicPr>
          <p:cNvPr id="8" name="Image 7" descr="vin chaud cu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764704"/>
            <a:ext cx="4718298" cy="3491541"/>
          </a:xfrm>
          <a:prstGeom prst="rect">
            <a:avLst/>
          </a:prstGeom>
        </p:spPr>
      </p:pic>
      <p:pic>
        <p:nvPicPr>
          <p:cNvPr id="6" name="Image 5" descr="vin guer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346459"/>
            <a:ext cx="3297269" cy="522350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319464" y="41490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Vin chaud conservé dans les cuves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6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83768" y="11663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 matériel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Le repas du poil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80728"/>
            <a:ext cx="3920480" cy="522730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836712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bidon de 2 litres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979712" y="1268760"/>
            <a:ext cx="1800200" cy="72008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876256" y="357301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 quart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3347864" y="3068960"/>
            <a:ext cx="3528392" cy="7920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23528" y="371703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gamelle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763688" y="4005064"/>
            <a:ext cx="216024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04248" y="234888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boite à vivre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Connecteur droit avec flèche 19"/>
          <p:cNvCxnSpPr>
            <a:stCxn id="18" idx="1"/>
          </p:cNvCxnSpPr>
          <p:nvPr/>
        </p:nvCxnSpPr>
        <p:spPr>
          <a:xfrm flipH="1">
            <a:off x="5940152" y="2579713"/>
            <a:ext cx="864096" cy="41723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2339752" y="5301208"/>
            <a:ext cx="720080" cy="28803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2339752" y="5517232"/>
            <a:ext cx="1440160" cy="7200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2339752" y="5589240"/>
            <a:ext cx="2304256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55576" y="530120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 couverts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 flipH="1">
            <a:off x="6012160" y="3861048"/>
            <a:ext cx="864096" cy="135334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723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a roula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320480" cy="282991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476672"/>
            <a:ext cx="2304256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roulante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627784" y="33265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ravitaillement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12160" y="155679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 train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AutoShape 6" descr="Le ravitaillement d'une armée, la nourriture des solda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8" name="AutoShape 8" descr="Le ravitaillement d'une armée, la nourriture des solda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30" name="AutoShape 10" descr="Le ravitaillement d'une armée, la nourriture des solda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32" name="Picture 12" descr="CREBE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4580012" cy="2880320"/>
          </a:xfrm>
          <a:prstGeom prst="rect">
            <a:avLst/>
          </a:prstGeom>
          <a:noFill/>
        </p:spPr>
      </p:pic>
      <p:pic>
        <p:nvPicPr>
          <p:cNvPr id="5122" name="Picture 2" descr="La station gare de ravitaillement en vin de Brunay Photograph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916832"/>
            <a:ext cx="4405511" cy="3057746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971600" y="630932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station magasin boulangerie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3832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99792" y="1886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préparation des repas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Préparer les repas pour les soldats dans la Grande Guer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852936"/>
            <a:ext cx="5715000" cy="3810000"/>
          </a:xfrm>
          <a:prstGeom prst="rect">
            <a:avLst/>
          </a:prstGeom>
          <a:noFill/>
        </p:spPr>
      </p:pic>
      <p:pic>
        <p:nvPicPr>
          <p:cNvPr id="5" name="Image 4" descr="prepa rep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836712"/>
            <a:ext cx="5281927" cy="25431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796136" y="249289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corvée de patates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328498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préparation soupe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225</Words>
  <Application>Microsoft Office PowerPoint</Application>
  <PresentationFormat>Affichage à l'écran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Thème Office</vt:lpstr>
      <vt:lpstr>1_Thème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Anais</cp:lastModifiedBy>
  <cp:revision>85</cp:revision>
  <dcterms:created xsi:type="dcterms:W3CDTF">2020-12-15T15:13:46Z</dcterms:created>
  <dcterms:modified xsi:type="dcterms:W3CDTF">2021-04-22T09:55:48Z</dcterms:modified>
</cp:coreProperties>
</file>