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69" r:id="rId6"/>
    <p:sldId id="280" r:id="rId7"/>
    <p:sldId id="270" r:id="rId8"/>
    <p:sldId id="258" r:id="rId9"/>
    <p:sldId id="259" r:id="rId10"/>
    <p:sldId id="272" r:id="rId11"/>
    <p:sldId id="271" r:id="rId12"/>
    <p:sldId id="281" r:id="rId13"/>
    <p:sldId id="260" r:id="rId14"/>
    <p:sldId id="277" r:id="rId15"/>
    <p:sldId id="274" r:id="rId16"/>
    <p:sldId id="261" r:id="rId17"/>
    <p:sldId id="275" r:id="rId18"/>
    <p:sldId id="276" r:id="rId19"/>
    <p:sldId id="266" r:id="rId20"/>
    <p:sldId id="278" r:id="rId21"/>
    <p:sldId id="279"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FF"/>
    <a:srgbClr val="FF99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941"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FE018C3-96D6-423C-9691-D37899136DA4}" type="datetimeFigureOut">
              <a:rPr lang="fr-FR" smtClean="0"/>
              <a:pPr/>
              <a:t>02/05/2021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1F731F-7CCA-46C1-A40B-B40474F167A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FE018C3-96D6-423C-9691-D37899136DA4}" type="datetimeFigureOut">
              <a:rPr lang="fr-FR" smtClean="0"/>
              <a:pPr/>
              <a:t>02/05/2021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1F731F-7CCA-46C1-A40B-B40474F167A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FE018C3-96D6-423C-9691-D37899136DA4}" type="datetimeFigureOut">
              <a:rPr lang="fr-FR" smtClean="0"/>
              <a:pPr/>
              <a:t>02/05/2021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1F731F-7CCA-46C1-A40B-B40474F167A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FE018C3-96D6-423C-9691-D37899136DA4}" type="datetimeFigureOut">
              <a:rPr lang="fr-FR" smtClean="0"/>
              <a:pPr/>
              <a:t>02/05/2021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1F731F-7CCA-46C1-A40B-B40474F167A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FE018C3-96D6-423C-9691-D37899136DA4}" type="datetimeFigureOut">
              <a:rPr lang="fr-FR" smtClean="0"/>
              <a:pPr/>
              <a:t>02/05/2021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41F731F-7CCA-46C1-A40B-B40474F167A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FE018C3-96D6-423C-9691-D37899136DA4}" type="datetimeFigureOut">
              <a:rPr lang="fr-FR" smtClean="0"/>
              <a:pPr/>
              <a:t>02/05/2021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1F731F-7CCA-46C1-A40B-B40474F167A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FE018C3-96D6-423C-9691-D37899136DA4}" type="datetimeFigureOut">
              <a:rPr lang="fr-FR" smtClean="0"/>
              <a:pPr/>
              <a:t>02/05/2021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41F731F-7CCA-46C1-A40B-B40474F167A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FE018C3-96D6-423C-9691-D37899136DA4}" type="datetimeFigureOut">
              <a:rPr lang="fr-FR" smtClean="0"/>
              <a:pPr/>
              <a:t>02/05/2021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41F731F-7CCA-46C1-A40B-B40474F167A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FE018C3-96D6-423C-9691-D37899136DA4}" type="datetimeFigureOut">
              <a:rPr lang="fr-FR" smtClean="0"/>
              <a:pPr/>
              <a:t>02/05/2021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41F731F-7CCA-46C1-A40B-B40474F167A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FE018C3-96D6-423C-9691-D37899136DA4}" type="datetimeFigureOut">
              <a:rPr lang="fr-FR" smtClean="0"/>
              <a:pPr/>
              <a:t>02/05/2021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1F731F-7CCA-46C1-A40B-B40474F167A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FE018C3-96D6-423C-9691-D37899136DA4}" type="datetimeFigureOut">
              <a:rPr lang="fr-FR" smtClean="0"/>
              <a:pPr/>
              <a:t>02/05/2021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41F731F-7CCA-46C1-A40B-B40474F167A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018C3-96D6-423C-9691-D37899136DA4}" type="datetimeFigureOut">
              <a:rPr lang="fr-FR" smtClean="0"/>
              <a:pPr/>
              <a:t>02/05/2021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F731F-7CCA-46C1-A40B-B40474F167A4}"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esteb\Desktop\EPI\war-horse-soundtrack-05-seeding-and-horse-vs-car.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esteb\Videos\Cheval%20de%20guerre%202.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file:///C:\Users\esteb\Desktop\EPI\war-horse-soundtrack-08-the-charge-and-capture%20(1).mp3"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esteb\Videos\Montage%20EPI%202.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C:\Users\esteb\Desktop\EPI\war-horse-soundtrack-08-the-charge-and-capture%20(1).mp3"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428604"/>
            <a:ext cx="1785950" cy="461665"/>
          </a:xfrm>
          <a:prstGeom prst="rect">
            <a:avLst/>
          </a:prstGeom>
          <a:noFill/>
        </p:spPr>
        <p:txBody>
          <a:bodyPr wrap="square" rtlCol="0">
            <a:spAutoFit/>
          </a:bodyPr>
          <a:lstStyle/>
          <a:p>
            <a:r>
              <a:rPr lang="fr-FR" sz="2400" dirty="0" smtClean="0">
                <a:solidFill>
                  <a:srgbClr val="0000FF"/>
                </a:solidFill>
              </a:rPr>
              <a:t>Tronchon</a:t>
            </a:r>
            <a:endParaRPr lang="fr-FR" sz="2400" dirty="0">
              <a:solidFill>
                <a:srgbClr val="0000FF"/>
              </a:solidFill>
            </a:endParaRPr>
          </a:p>
        </p:txBody>
      </p:sp>
      <p:sp>
        <p:nvSpPr>
          <p:cNvPr id="5" name="ZoneTexte 4"/>
          <p:cNvSpPr txBox="1"/>
          <p:nvPr/>
        </p:nvSpPr>
        <p:spPr>
          <a:xfrm>
            <a:off x="357158" y="1000108"/>
            <a:ext cx="1571636" cy="461665"/>
          </a:xfrm>
          <a:prstGeom prst="rect">
            <a:avLst/>
          </a:prstGeom>
          <a:noFill/>
        </p:spPr>
        <p:txBody>
          <a:bodyPr wrap="square" rtlCol="0">
            <a:spAutoFit/>
          </a:bodyPr>
          <a:lstStyle/>
          <a:p>
            <a:r>
              <a:rPr lang="fr-FR" sz="2400" dirty="0" smtClean="0">
                <a:solidFill>
                  <a:srgbClr val="0000FF"/>
                </a:solidFill>
              </a:rPr>
              <a:t>Esteban</a:t>
            </a:r>
            <a:endParaRPr lang="fr-FR" dirty="0">
              <a:solidFill>
                <a:srgbClr val="0000FF"/>
              </a:solidFill>
            </a:endParaRPr>
          </a:p>
        </p:txBody>
      </p:sp>
      <p:sp>
        <p:nvSpPr>
          <p:cNvPr id="6" name="ZoneTexte 5"/>
          <p:cNvSpPr txBox="1"/>
          <p:nvPr/>
        </p:nvSpPr>
        <p:spPr>
          <a:xfrm>
            <a:off x="6500826" y="428604"/>
            <a:ext cx="2357454" cy="461665"/>
          </a:xfrm>
          <a:prstGeom prst="rect">
            <a:avLst/>
          </a:prstGeom>
          <a:noFill/>
        </p:spPr>
        <p:txBody>
          <a:bodyPr wrap="square" rtlCol="0">
            <a:spAutoFit/>
          </a:bodyPr>
          <a:lstStyle/>
          <a:p>
            <a:r>
              <a:rPr lang="fr-FR" sz="2400" dirty="0" smtClean="0">
                <a:solidFill>
                  <a:srgbClr val="0000FF"/>
                </a:solidFill>
              </a:rPr>
              <a:t>3eme</a:t>
            </a:r>
            <a:r>
              <a:rPr lang="fr-FR" sz="2400" dirty="0" smtClean="0"/>
              <a:t> </a:t>
            </a:r>
            <a:r>
              <a:rPr lang="fr-FR" sz="2400" dirty="0" smtClean="0">
                <a:solidFill>
                  <a:srgbClr val="0000FF"/>
                </a:solidFill>
              </a:rPr>
              <a:t>Archimède</a:t>
            </a:r>
            <a:endParaRPr lang="fr-FR" dirty="0">
              <a:solidFill>
                <a:srgbClr val="0000FF"/>
              </a:solidFill>
            </a:endParaRPr>
          </a:p>
        </p:txBody>
      </p:sp>
      <p:pic>
        <p:nvPicPr>
          <p:cNvPr id="7" name="war-horse-soundtrack-05-seeding-and-horse-vs-car.mp3">
            <a:hlinkClick r:id="" action="ppaction://media"/>
          </p:cNvPr>
          <p:cNvPicPr>
            <a:picLocks noRot="1" noChangeAspect="1"/>
          </p:cNvPicPr>
          <p:nvPr>
            <a:audioFile r:link="rId1"/>
          </p:nvPr>
        </p:nvPicPr>
        <p:blipFill>
          <a:blip r:embed="rId3"/>
          <a:stretch>
            <a:fillRect/>
          </a:stretch>
        </p:blipFill>
        <p:spPr>
          <a:xfrm>
            <a:off x="8358214" y="6286520"/>
            <a:ext cx="244475" cy="244475"/>
          </a:xfrm>
          <a:prstGeom prst="rect">
            <a:avLst/>
          </a:prstGeom>
        </p:spPr>
      </p:pic>
      <p:sp>
        <p:nvSpPr>
          <p:cNvPr id="10" name="Rectangle 9"/>
          <p:cNvSpPr/>
          <p:nvPr/>
        </p:nvSpPr>
        <p:spPr>
          <a:xfrm>
            <a:off x="928662" y="2571744"/>
            <a:ext cx="7643834" cy="1938992"/>
          </a:xfrm>
          <a:prstGeom prst="rect">
            <a:avLst/>
          </a:prstGeom>
          <a:noFill/>
        </p:spPr>
        <p:txBody>
          <a:bodyPr wrap="square" lIns="91440" tIns="45720" rIns="91440" bIns="45720">
            <a:spAutoFit/>
          </a:bodyPr>
          <a:lstStyle/>
          <a:p>
            <a:pPr algn="ctr"/>
            <a:r>
              <a:rPr lang="fr-FR" sz="40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Quel était le rôle des</a:t>
            </a:r>
          </a:p>
          <a:p>
            <a:pPr algn="ctr"/>
            <a:r>
              <a:rPr lang="fr-FR" sz="40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Chevaux pendant la </a:t>
            </a:r>
          </a:p>
          <a:p>
            <a:pPr algn="ctr"/>
            <a:r>
              <a:rPr lang="fr-FR" sz="40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Première Guerre mondiale ?</a:t>
            </a:r>
            <a:endParaRPr lang="fr-FR" sz="40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Tree>
  </p:cSld>
  <p:clrMapOvr>
    <a:masterClrMapping/>
  </p:clrMapOvr>
  <p:transition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000" fill="hold"/>
                                        <p:tgtEl>
                                          <p:spTgt spid="10"/>
                                        </p:tgtEl>
                                        <p:attrNameLst>
                                          <p:attrName>ppt_w</p:attrName>
                                        </p:attrNameLst>
                                      </p:cBhvr>
                                      <p:tavLst>
                                        <p:tav tm="0">
                                          <p:val>
                                            <p:fltVal val="0"/>
                                          </p:val>
                                        </p:tav>
                                        <p:tav tm="100000">
                                          <p:val>
                                            <p:strVal val="#ppt_w"/>
                                          </p:val>
                                        </p:tav>
                                      </p:tavLst>
                                    </p:anim>
                                    <p:anim calcmode="lin" valueType="num">
                                      <p:cBhvr>
                                        <p:cTn id="12" dur="2000" fill="hold"/>
                                        <p:tgtEl>
                                          <p:spTgt spid="10"/>
                                        </p:tgtEl>
                                        <p:attrNameLst>
                                          <p:attrName>ppt_h</p:attrName>
                                        </p:attrNameLst>
                                      </p:cBhvr>
                                      <p:tavLst>
                                        <p:tav tm="0">
                                          <p:val>
                                            <p:fltVal val="0"/>
                                          </p:val>
                                        </p:tav>
                                        <p:tav tm="100000">
                                          <p:val>
                                            <p:strVal val="#ppt_h"/>
                                          </p:val>
                                        </p:tav>
                                      </p:tavLst>
                                    </p:anim>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4"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571480"/>
            <a:ext cx="5572164" cy="461665"/>
          </a:xfrm>
          <a:prstGeom prst="rect">
            <a:avLst/>
          </a:prstGeom>
          <a:noFill/>
        </p:spPr>
        <p:txBody>
          <a:bodyPr wrap="square" rtlCol="0">
            <a:spAutoFit/>
          </a:bodyPr>
          <a:lstStyle/>
          <a:p>
            <a:r>
              <a:rPr lang="fr-FR" sz="2400" dirty="0" smtClean="0">
                <a:solidFill>
                  <a:srgbClr val="FFFF00"/>
                </a:solidFill>
              </a:rPr>
              <a:t>Les chevaux </a:t>
            </a:r>
            <a:r>
              <a:rPr lang="fr-FR" sz="2400" dirty="0" smtClean="0">
                <a:solidFill>
                  <a:srgbClr val="FFFF00"/>
                </a:solidFill>
              </a:rPr>
              <a:t>sont des êtres sensibles:</a:t>
            </a:r>
            <a:endParaRPr lang="fr-FR" dirty="0">
              <a:solidFill>
                <a:srgbClr val="FFFF00"/>
              </a:solidFill>
            </a:endParaRPr>
          </a:p>
        </p:txBody>
      </p:sp>
      <p:pic>
        <p:nvPicPr>
          <p:cNvPr id="5" name="Cheval de guerre 2.mp4">
            <a:hlinkClick r:id="" action="ppaction://media"/>
          </p:cNvPr>
          <p:cNvPicPr>
            <a:picLocks noRot="1" noChangeAspect="1"/>
          </p:cNvPicPr>
          <p:nvPr>
            <a:videoFile r:link="rId1"/>
          </p:nvPr>
        </p:nvPicPr>
        <p:blipFill>
          <a:blip r:embed="rId3"/>
          <a:stretch>
            <a:fillRect/>
          </a:stretch>
        </p:blipFill>
        <p:spPr>
          <a:xfrm>
            <a:off x="285720" y="1714488"/>
            <a:ext cx="5334037" cy="4000528"/>
          </a:xfrm>
          <a:prstGeom prst="rect">
            <a:avLst/>
          </a:prstGeom>
        </p:spPr>
      </p:pic>
      <p:sp>
        <p:nvSpPr>
          <p:cNvPr id="6" name="ZoneTexte 5"/>
          <p:cNvSpPr txBox="1"/>
          <p:nvPr/>
        </p:nvSpPr>
        <p:spPr>
          <a:xfrm>
            <a:off x="9144000" y="2857496"/>
            <a:ext cx="3857652" cy="1015663"/>
          </a:xfrm>
          <a:prstGeom prst="rect">
            <a:avLst/>
          </a:prstGeom>
          <a:noFill/>
        </p:spPr>
        <p:txBody>
          <a:bodyPr wrap="square" rtlCol="0">
            <a:spAutoFit/>
          </a:bodyPr>
          <a:lstStyle/>
          <a:p>
            <a:pPr>
              <a:buFont typeface="Wingdings" pitchFamily="2" charset="2"/>
              <a:buChar char="Ø"/>
            </a:pPr>
            <a:r>
              <a:rPr lang="fr-FR" sz="2000" dirty="0" smtClean="0">
                <a:solidFill>
                  <a:srgbClr val="FFFF00"/>
                </a:solidFill>
              </a:rPr>
              <a:t>Ils ressentent le stress des soldats</a:t>
            </a:r>
            <a:endParaRPr lang="fr-FR" sz="2000" dirty="0" smtClean="0">
              <a:solidFill>
                <a:srgbClr val="FFFF00"/>
              </a:solidFill>
            </a:endParaRPr>
          </a:p>
          <a:p>
            <a:pPr>
              <a:buFont typeface="Wingdings" pitchFamily="2" charset="2"/>
              <a:buChar char="Ø"/>
            </a:pPr>
            <a:r>
              <a:rPr lang="fr-FR" sz="2000" dirty="0" smtClean="0">
                <a:solidFill>
                  <a:srgbClr val="FFFF00"/>
                </a:solidFill>
              </a:rPr>
              <a:t>Les détonations de l’artillerie</a:t>
            </a:r>
          </a:p>
        </p:txBody>
      </p:sp>
    </p:spTree>
  </p:cSld>
  <p:clrMapOvr>
    <a:masterClrMapping/>
  </p:clrMapOvr>
  <p:transition advTm="34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par>
                                <p:cTn id="8" presetID="2" presetClass="mediacall" presetSubtype="0" fill="hold" nodeType="withEffect">
                                  <p:stCondLst>
                                    <p:cond delay="2000"/>
                                  </p:stCondLst>
                                  <p:childTnLst>
                                    <p:cmd type="call" cmd="togglePause">
                                      <p:cBhvr>
                                        <p:cTn id="9" dur="1" fill="hold"/>
                                        <p:tgtEl>
                                          <p:spTgt spid="5"/>
                                        </p:tgtEl>
                                      </p:cBhvr>
                                    </p:cmd>
                                  </p:childTnLst>
                                </p:cTn>
                              </p:par>
                            </p:childTnLst>
                          </p:cTn>
                        </p:par>
                        <p:par>
                          <p:cTn id="10" fill="hold">
                            <p:stCondLst>
                              <p:cond delay="2000"/>
                            </p:stCondLst>
                            <p:childTnLst>
                              <p:par>
                                <p:cTn id="11" presetID="35" presetClass="path" presetSubtype="0" accel="50000" decel="50000" fill="hold" grpId="0" nodeType="afterEffect">
                                  <p:stCondLst>
                                    <p:cond delay="0"/>
                                  </p:stCondLst>
                                  <p:childTnLst>
                                    <p:animMotion origin="layout" path="M 2.5E-6 -7.40741E-7 L -0.38021 -0.00116 " pathEditMode="relative" rAng="0" ptsTypes="AA">
                                      <p:cBhvr>
                                        <p:cTn id="12" dur="2000" fill="hold"/>
                                        <p:tgtEl>
                                          <p:spTgt spid="6">
                                            <p:txEl>
                                              <p:pRg st="0" end="0"/>
                                            </p:txEl>
                                          </p:spTgt>
                                        </p:tgtEl>
                                        <p:attrNameLst>
                                          <p:attrName>ppt_x</p:attrName>
                                          <p:attrName>ppt_y</p:attrName>
                                        </p:attrNameLst>
                                      </p:cBhvr>
                                      <p:rCtr x="-190" y="-1"/>
                                    </p:animMotion>
                                  </p:childTnLst>
                                </p:cTn>
                              </p:par>
                            </p:childTnLst>
                          </p:cTn>
                        </p:par>
                        <p:par>
                          <p:cTn id="13" fill="hold">
                            <p:stCondLst>
                              <p:cond delay="4000"/>
                            </p:stCondLst>
                            <p:childTnLst>
                              <p:par>
                                <p:cTn id="14" presetID="35" presetClass="path" presetSubtype="0" accel="50000" decel="50000" fill="hold" grpId="0" nodeType="afterEffect">
                                  <p:stCondLst>
                                    <p:cond delay="2000"/>
                                  </p:stCondLst>
                                  <p:childTnLst>
                                    <p:animMotion origin="layout" path="M 2.5E-6 -7.40741E-7 L -0.38021 -0.00116 " pathEditMode="relative" rAng="0" ptsTypes="AA">
                                      <p:cBhvr>
                                        <p:cTn id="15" dur="2000" fill="hold"/>
                                        <p:tgtEl>
                                          <p:spTgt spid="6">
                                            <p:txEl>
                                              <p:pRg st="1" end="1"/>
                                            </p:txEl>
                                          </p:spTgt>
                                        </p:tgtEl>
                                        <p:attrNameLst>
                                          <p:attrName>ppt_x</p:attrName>
                                          <p:attrName>ppt_y</p:attrName>
                                        </p:attrNameLst>
                                      </p:cBhvr>
                                      <p:rCtr x="-190" y="-1"/>
                                    </p:animMotion>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4" grpId="0"/>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71472" y="428604"/>
            <a:ext cx="4214842" cy="1631216"/>
          </a:xfrm>
          <a:prstGeom prst="rect">
            <a:avLst/>
          </a:prstGeom>
          <a:noFill/>
        </p:spPr>
        <p:txBody>
          <a:bodyPr wrap="square" rtlCol="0">
            <a:spAutoFit/>
          </a:bodyPr>
          <a:lstStyle/>
          <a:p>
            <a:pPr>
              <a:buFont typeface="Wingdings" pitchFamily="2" charset="2"/>
              <a:buChar char="Ø"/>
            </a:pPr>
            <a:r>
              <a:rPr lang="fr-FR" sz="2000" dirty="0" smtClean="0">
                <a:solidFill>
                  <a:srgbClr val="FFFF00"/>
                </a:solidFill>
              </a:rPr>
              <a:t>Ils subissent les gaz et on invente des </a:t>
            </a:r>
            <a:r>
              <a:rPr lang="fr-FR" sz="2000" dirty="0" smtClean="0">
                <a:solidFill>
                  <a:srgbClr val="FFFF00"/>
                </a:solidFill>
              </a:rPr>
              <a:t>masques </a:t>
            </a:r>
            <a:r>
              <a:rPr lang="fr-FR" sz="2000" dirty="0" smtClean="0">
                <a:solidFill>
                  <a:srgbClr val="FFFF00"/>
                </a:solidFill>
              </a:rPr>
              <a:t>pour les protéger </a:t>
            </a:r>
          </a:p>
          <a:p>
            <a:pPr>
              <a:buFont typeface="Wingdings" pitchFamily="2" charset="2"/>
              <a:buChar char="Ø"/>
            </a:pPr>
            <a:r>
              <a:rPr lang="fr-FR" sz="2000" dirty="0" smtClean="0">
                <a:solidFill>
                  <a:srgbClr val="FFFF00"/>
                </a:solidFill>
              </a:rPr>
              <a:t>Poids de charge beaucoup trop importante</a:t>
            </a:r>
          </a:p>
          <a:p>
            <a:pPr>
              <a:buFont typeface="Wingdings" pitchFamily="2" charset="2"/>
              <a:buChar char="Ø"/>
            </a:pPr>
            <a:r>
              <a:rPr lang="fr-FR" sz="2000" dirty="0" smtClean="0">
                <a:solidFill>
                  <a:srgbClr val="FFFF00"/>
                </a:solidFill>
              </a:rPr>
              <a:t>Harnais mal adaptés</a:t>
            </a:r>
            <a:endParaRPr lang="fr-FR" dirty="0">
              <a:solidFill>
                <a:srgbClr val="FFFF00"/>
              </a:solidFill>
            </a:endParaRPr>
          </a:p>
        </p:txBody>
      </p:sp>
      <p:pic>
        <p:nvPicPr>
          <p:cNvPr id="30724" name="Picture 4" descr="https://tse1.mm.bing.net/th?id=OIP.5sZeBK0-x8FIl0j6Y7SZlAHaFe&amp;pid=Api&amp;P=0&amp;w=208&amp;h=154"/>
          <p:cNvPicPr>
            <a:picLocks noChangeAspect="1" noChangeArrowheads="1"/>
          </p:cNvPicPr>
          <p:nvPr/>
        </p:nvPicPr>
        <p:blipFill>
          <a:blip r:embed="rId3"/>
          <a:srcRect/>
          <a:stretch>
            <a:fillRect/>
          </a:stretch>
        </p:blipFill>
        <p:spPr bwMode="auto">
          <a:xfrm>
            <a:off x="9429784" y="1857364"/>
            <a:ext cx="4918089" cy="3641280"/>
          </a:xfrm>
          <a:prstGeom prst="rect">
            <a:avLst/>
          </a:prstGeom>
          <a:noFill/>
        </p:spPr>
      </p:pic>
      <p:sp>
        <p:nvSpPr>
          <p:cNvPr id="8" name="ZoneTexte 7"/>
          <p:cNvSpPr txBox="1"/>
          <p:nvPr/>
        </p:nvSpPr>
        <p:spPr>
          <a:xfrm>
            <a:off x="4572000" y="8286784"/>
            <a:ext cx="3000396" cy="369332"/>
          </a:xfrm>
          <a:prstGeom prst="rect">
            <a:avLst/>
          </a:prstGeom>
          <a:noFill/>
        </p:spPr>
        <p:txBody>
          <a:bodyPr wrap="square" rtlCol="0">
            <a:spAutoFit/>
          </a:bodyPr>
          <a:lstStyle/>
          <a:p>
            <a:r>
              <a:rPr lang="fr-FR" i="1" dirty="0" smtClean="0">
                <a:latin typeface="Berlin Sans FB" pitchFamily="34" charset="0"/>
              </a:rPr>
              <a:t>Masque à gaz pour chevaux </a:t>
            </a:r>
            <a:endParaRPr lang="fr-FR" i="1" dirty="0">
              <a:latin typeface="Berlin Sans FB" pitchFamily="34" charset="0"/>
            </a:endParaRPr>
          </a:p>
        </p:txBody>
      </p:sp>
      <p:pic>
        <p:nvPicPr>
          <p:cNvPr id="7" name="war-horse-soundtrack-08-the-charge-and-capture (1).mp3">
            <a:hlinkClick r:id="" action="ppaction://media"/>
          </p:cNvPr>
          <p:cNvPicPr>
            <a:picLocks noRot="1" noChangeAspect="1"/>
          </p:cNvPicPr>
          <p:nvPr>
            <a:audioFile r:link="rId1"/>
          </p:nvPr>
        </p:nvPicPr>
        <p:blipFill>
          <a:blip r:embed="rId4"/>
          <a:stretch>
            <a:fillRect/>
          </a:stretch>
        </p:blipFill>
        <p:spPr>
          <a:xfrm>
            <a:off x="642910" y="6215082"/>
            <a:ext cx="244475" cy="244475"/>
          </a:xfrm>
          <a:prstGeom prst="rect">
            <a:avLst/>
          </a:prstGeom>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53" presetClass="entr" presetSubtype="0"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p:cTn id="10" dur="3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1" dur="3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2" dur="3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3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3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9" dur="3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3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3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6" dur="3000"/>
                                        <p:tgtEl>
                                          <p:spTgt spid="4">
                                            <p:txEl>
                                              <p:pRg st="2" end="2"/>
                                            </p:txEl>
                                          </p:spTgt>
                                        </p:tgtEl>
                                      </p:cBhvr>
                                    </p:animEffect>
                                  </p:childTnLst>
                                </p:cTn>
                              </p:par>
                            </p:childTnLst>
                          </p:cTn>
                        </p:par>
                        <p:par>
                          <p:cTn id="27" fill="hold">
                            <p:stCondLst>
                              <p:cond delay="3000"/>
                            </p:stCondLst>
                            <p:childTnLst>
                              <p:par>
                                <p:cTn id="28" presetID="35" presetClass="path" presetSubtype="0" accel="50000" decel="50000" fill="hold" nodeType="afterEffect">
                                  <p:stCondLst>
                                    <p:cond delay="0"/>
                                  </p:stCondLst>
                                  <p:childTnLst>
                                    <p:animMotion origin="layout" path="M -3.61111E-6 -2.59259E-6 L -0.65052 -0.00486 " pathEditMode="relative" rAng="0" ptsTypes="AA">
                                      <p:cBhvr>
                                        <p:cTn id="29" dur="3000" fill="hold"/>
                                        <p:tgtEl>
                                          <p:spTgt spid="30724"/>
                                        </p:tgtEl>
                                        <p:attrNameLst>
                                          <p:attrName>ppt_x</p:attrName>
                                          <p:attrName>ppt_y</p:attrName>
                                        </p:attrNameLst>
                                      </p:cBhvr>
                                      <p:rCtr x="-325" y="-3"/>
                                    </p:animMotion>
                                  </p:childTnLst>
                                </p:cTn>
                              </p:par>
                            </p:childTnLst>
                          </p:cTn>
                        </p:par>
                        <p:par>
                          <p:cTn id="30" fill="hold">
                            <p:stCondLst>
                              <p:cond delay="6000"/>
                            </p:stCondLst>
                            <p:childTnLst>
                              <p:par>
                                <p:cTn id="31" presetID="64" presetClass="path" presetSubtype="0" accel="50000" decel="50000" fill="hold" grpId="0" nodeType="afterEffect">
                                  <p:stCondLst>
                                    <p:cond delay="0"/>
                                  </p:stCondLst>
                                  <p:childTnLst>
                                    <p:animMotion origin="layout" path="M -2.5E-6 4.81481E-6 L 0.00139 -0.38866 " pathEditMode="relative" rAng="0" ptsTypes="AA">
                                      <p:cBhvr>
                                        <p:cTn id="32" dur="2000" fill="hold"/>
                                        <p:tgtEl>
                                          <p:spTgt spid="8"/>
                                        </p:tgtEl>
                                        <p:attrNameLst>
                                          <p:attrName>ppt_x</p:attrName>
                                          <p:attrName>ppt_y</p:attrName>
                                        </p:attrNameLst>
                                      </p:cBhvr>
                                      <p:rCtr x="1" y="-194"/>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33"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4" grpId="0"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71472" y="428604"/>
            <a:ext cx="4214842" cy="1631216"/>
          </a:xfrm>
          <a:prstGeom prst="rect">
            <a:avLst/>
          </a:prstGeom>
          <a:noFill/>
        </p:spPr>
        <p:txBody>
          <a:bodyPr wrap="square" rtlCol="0">
            <a:spAutoFit/>
          </a:bodyPr>
          <a:lstStyle/>
          <a:p>
            <a:pPr>
              <a:buFont typeface="Wingdings" pitchFamily="2" charset="2"/>
              <a:buChar char="Ø"/>
            </a:pPr>
            <a:r>
              <a:rPr lang="fr-FR" sz="2000" dirty="0" smtClean="0">
                <a:solidFill>
                  <a:srgbClr val="FFFF00"/>
                </a:solidFill>
              </a:rPr>
              <a:t>Ils subissent les gaz et on invente des </a:t>
            </a:r>
            <a:r>
              <a:rPr lang="fr-FR" sz="2000" dirty="0" smtClean="0">
                <a:solidFill>
                  <a:srgbClr val="FFFF00"/>
                </a:solidFill>
              </a:rPr>
              <a:t>masques </a:t>
            </a:r>
            <a:r>
              <a:rPr lang="fr-FR" sz="2000" dirty="0" smtClean="0">
                <a:solidFill>
                  <a:srgbClr val="FFFF00"/>
                </a:solidFill>
              </a:rPr>
              <a:t>pour les protéger </a:t>
            </a:r>
          </a:p>
          <a:p>
            <a:pPr>
              <a:buFont typeface="Wingdings" pitchFamily="2" charset="2"/>
              <a:buChar char="Ø"/>
            </a:pPr>
            <a:r>
              <a:rPr lang="fr-FR" sz="2000" dirty="0" smtClean="0">
                <a:solidFill>
                  <a:srgbClr val="FFFF00"/>
                </a:solidFill>
              </a:rPr>
              <a:t>Poids de charge beaucoup trop importante</a:t>
            </a:r>
          </a:p>
          <a:p>
            <a:pPr>
              <a:buFont typeface="Wingdings" pitchFamily="2" charset="2"/>
              <a:buChar char="Ø"/>
            </a:pPr>
            <a:r>
              <a:rPr lang="fr-FR" sz="2000" dirty="0" smtClean="0">
                <a:solidFill>
                  <a:srgbClr val="FFFF00"/>
                </a:solidFill>
              </a:rPr>
              <a:t>Harnais mal adaptés</a:t>
            </a:r>
            <a:endParaRPr lang="fr-FR" dirty="0">
              <a:solidFill>
                <a:srgbClr val="FFFF00"/>
              </a:solidFill>
            </a:endParaRPr>
          </a:p>
        </p:txBody>
      </p:sp>
      <p:pic>
        <p:nvPicPr>
          <p:cNvPr id="30722" name="Picture 2" descr="https://www.defense.gouv.fr/var/dicod/storage/images/base-de-medias/images/actualites/images-actu/d193-1-636/7716475-1-fre-FR/d193-1-636.jpg"/>
          <p:cNvPicPr>
            <a:picLocks noChangeAspect="1" noChangeArrowheads="1"/>
          </p:cNvPicPr>
          <p:nvPr/>
        </p:nvPicPr>
        <p:blipFill>
          <a:blip r:embed="rId2"/>
          <a:srcRect/>
          <a:stretch>
            <a:fillRect/>
          </a:stretch>
        </p:blipFill>
        <p:spPr bwMode="auto">
          <a:xfrm>
            <a:off x="1142976" y="2357430"/>
            <a:ext cx="4525951" cy="3213425"/>
          </a:xfrm>
          <a:prstGeom prst="rect">
            <a:avLst/>
          </a:prstGeom>
          <a:noFill/>
        </p:spPr>
      </p:pic>
      <p:sp>
        <p:nvSpPr>
          <p:cNvPr id="6" name="ZoneTexte 5"/>
          <p:cNvSpPr txBox="1"/>
          <p:nvPr/>
        </p:nvSpPr>
        <p:spPr>
          <a:xfrm>
            <a:off x="5786446" y="3714752"/>
            <a:ext cx="2857520" cy="369332"/>
          </a:xfrm>
          <a:prstGeom prst="rect">
            <a:avLst/>
          </a:prstGeom>
          <a:noFill/>
        </p:spPr>
        <p:txBody>
          <a:bodyPr wrap="square" rtlCol="0">
            <a:spAutoFit/>
          </a:bodyPr>
          <a:lstStyle/>
          <a:p>
            <a:r>
              <a:rPr lang="fr-FR" i="1" dirty="0" smtClean="0">
                <a:latin typeface="Berlin Sans FB" pitchFamily="34" charset="0"/>
              </a:rPr>
              <a:t>Poilus poussant un attelage </a:t>
            </a:r>
            <a:endParaRPr lang="fr-FR" i="1" dirty="0">
              <a:latin typeface="Berlin Sans FB" pitchFamily="34" charset="0"/>
            </a:endParaRPr>
          </a:p>
        </p:txBody>
      </p:sp>
    </p:spTree>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30722"/>
                                        </p:tgtEl>
                                        <p:attrNameLst>
                                          <p:attrName>style.visibility</p:attrName>
                                        </p:attrNameLst>
                                      </p:cBhvr>
                                      <p:to>
                                        <p:strVal val="visible"/>
                                      </p:to>
                                    </p:set>
                                    <p:anim calcmode="lin" valueType="num">
                                      <p:cBhvr>
                                        <p:cTn id="13" dur="3000" fill="hold"/>
                                        <p:tgtEl>
                                          <p:spTgt spid="30722"/>
                                        </p:tgtEl>
                                        <p:attrNameLst>
                                          <p:attrName>ppt_w</p:attrName>
                                        </p:attrNameLst>
                                      </p:cBhvr>
                                      <p:tavLst>
                                        <p:tav tm="0">
                                          <p:val>
                                            <p:fltVal val="0"/>
                                          </p:val>
                                        </p:tav>
                                        <p:tav tm="100000">
                                          <p:val>
                                            <p:strVal val="#ppt_w"/>
                                          </p:val>
                                        </p:tav>
                                      </p:tavLst>
                                    </p:anim>
                                    <p:anim calcmode="lin" valueType="num">
                                      <p:cBhvr>
                                        <p:cTn id="14" dur="3000" fill="hold"/>
                                        <p:tgtEl>
                                          <p:spTgt spid="30722"/>
                                        </p:tgtEl>
                                        <p:attrNameLst>
                                          <p:attrName>ppt_h</p:attrName>
                                        </p:attrNameLst>
                                      </p:cBhvr>
                                      <p:tavLst>
                                        <p:tav tm="0">
                                          <p:val>
                                            <p:fltVal val="0"/>
                                          </p:val>
                                        </p:tav>
                                        <p:tav tm="100000">
                                          <p:val>
                                            <p:strVal val="#ppt_h"/>
                                          </p:val>
                                        </p:tav>
                                      </p:tavLst>
                                    </p:anim>
                                    <p:animEffect transition="in" filter="fade">
                                      <p:cBhvr>
                                        <p:cTn id="15" dur="3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57422" y="2643182"/>
            <a:ext cx="4857784" cy="584775"/>
          </a:xfrm>
          <a:prstGeom prst="rect">
            <a:avLst/>
          </a:prstGeom>
          <a:noFill/>
          <a:ln w="41275" cmpd="sng">
            <a:solidFill>
              <a:srgbClr val="FF6600"/>
            </a:solidFill>
          </a:ln>
          <a:effectLst>
            <a:outerShdw blurRad="50800" dist="838200" dir="2700000" algn="ctr" rotWithShape="0">
              <a:srgbClr val="000000">
                <a:alpha val="43137"/>
              </a:srgbClr>
            </a:outerShdw>
          </a:effectLst>
        </p:spPr>
        <p:txBody>
          <a:bodyPr wrap="square" rtlCol="0">
            <a:spAutoFit/>
          </a:bodyPr>
          <a:lstStyle/>
          <a:p>
            <a:pPr algn="ctr"/>
            <a:r>
              <a:rPr lang="fr-FR" sz="3200" dirty="0" smtClean="0">
                <a:solidFill>
                  <a:srgbClr val="FFFF00"/>
                </a:solidFill>
              </a:rPr>
              <a:t>   III) Le service vétérinaire	</a:t>
            </a:r>
            <a:endParaRPr lang="fr-FR" sz="3200" dirty="0" smtClean="0">
              <a:solidFill>
                <a:srgbClr val="FFFF00"/>
              </a:solidFill>
            </a:endParaRPr>
          </a:p>
        </p:txBody>
      </p:sp>
    </p:spTree>
  </p:cSld>
  <p:clrMapOvr>
    <a:masterClrMapping/>
  </p:clrMapOvr>
  <p:transition advTm="5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oins des chevaux pendant le premiere guerre mondial"/>
          <p:cNvPicPr>
            <a:picLocks noChangeAspect="1" noChangeArrowheads="1"/>
          </p:cNvPicPr>
          <p:nvPr/>
        </p:nvPicPr>
        <p:blipFill>
          <a:blip r:embed="rId2"/>
          <a:srcRect/>
          <a:stretch>
            <a:fillRect/>
          </a:stretch>
        </p:blipFill>
        <p:spPr bwMode="auto">
          <a:xfrm>
            <a:off x="785786" y="-2357478"/>
            <a:ext cx="3952875" cy="2085976"/>
          </a:xfrm>
          <a:prstGeom prst="rect">
            <a:avLst/>
          </a:prstGeom>
          <a:noFill/>
        </p:spPr>
      </p:pic>
      <p:sp>
        <p:nvSpPr>
          <p:cNvPr id="5" name="ZoneTexte 4"/>
          <p:cNvSpPr txBox="1"/>
          <p:nvPr/>
        </p:nvSpPr>
        <p:spPr>
          <a:xfrm>
            <a:off x="1428728" y="2500306"/>
            <a:ext cx="2928958" cy="369332"/>
          </a:xfrm>
          <a:prstGeom prst="rect">
            <a:avLst/>
          </a:prstGeom>
          <a:noFill/>
        </p:spPr>
        <p:txBody>
          <a:bodyPr wrap="square" rtlCol="0">
            <a:spAutoFit/>
          </a:bodyPr>
          <a:lstStyle/>
          <a:p>
            <a:r>
              <a:rPr lang="fr-FR" i="1" dirty="0" smtClean="0">
                <a:latin typeface="Berlin Sans FB" pitchFamily="34" charset="0"/>
              </a:rPr>
              <a:t>Soins vétérinaires Allemand</a:t>
            </a:r>
            <a:endParaRPr lang="fr-FR" i="1" dirty="0">
              <a:latin typeface="Berlin Sans FB" pitchFamily="34" charset="0"/>
            </a:endParaRPr>
          </a:p>
        </p:txBody>
      </p:sp>
      <p:pic>
        <p:nvPicPr>
          <p:cNvPr id="35844" name="Picture 4" descr="Soins des chevaux pendant le premiere guerre mondial"/>
          <p:cNvPicPr>
            <a:picLocks noChangeAspect="1" noChangeArrowheads="1"/>
          </p:cNvPicPr>
          <p:nvPr/>
        </p:nvPicPr>
        <p:blipFill>
          <a:blip r:embed="rId3"/>
          <a:srcRect/>
          <a:stretch>
            <a:fillRect/>
          </a:stretch>
        </p:blipFill>
        <p:spPr bwMode="auto">
          <a:xfrm>
            <a:off x="5572132" y="642918"/>
            <a:ext cx="3105150" cy="4762500"/>
          </a:xfrm>
          <a:prstGeom prst="rect">
            <a:avLst/>
          </a:prstGeom>
          <a:noFill/>
        </p:spPr>
      </p:pic>
      <p:sp>
        <p:nvSpPr>
          <p:cNvPr id="7" name="ZoneTexte 6"/>
          <p:cNvSpPr txBox="1"/>
          <p:nvPr/>
        </p:nvSpPr>
        <p:spPr>
          <a:xfrm>
            <a:off x="9358346" y="5429264"/>
            <a:ext cx="4000528" cy="369332"/>
          </a:xfrm>
          <a:prstGeom prst="rect">
            <a:avLst/>
          </a:prstGeom>
          <a:noFill/>
        </p:spPr>
        <p:txBody>
          <a:bodyPr wrap="square" rtlCol="0">
            <a:spAutoFit/>
          </a:bodyPr>
          <a:lstStyle/>
          <a:p>
            <a:r>
              <a:rPr lang="fr-FR" i="1" dirty="0" smtClean="0">
                <a:latin typeface="Berlin Sans FB" pitchFamily="34" charset="0"/>
              </a:rPr>
              <a:t>Sociétés civiles d'assistance aux animaux</a:t>
            </a:r>
            <a:endParaRPr lang="fr-FR" i="1" dirty="0">
              <a:latin typeface="Berlin Sans FB" pitchFamily="34" charset="0"/>
            </a:endParaRPr>
          </a:p>
        </p:txBody>
      </p:sp>
    </p:spTree>
  </p:cSld>
  <p:clrMapOvr>
    <a:masterClrMapping/>
  </p:clrMapOvr>
  <p:transition advTm="16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3.33333E-6 -3.33333E-6 L 0.00105 0.38727 " pathEditMode="relative" rAng="0" ptsTypes="AA">
                                      <p:cBhvr>
                                        <p:cTn id="6" dur="2000" fill="hold"/>
                                        <p:tgtEl>
                                          <p:spTgt spid="35842"/>
                                        </p:tgtEl>
                                        <p:attrNameLst>
                                          <p:attrName>ppt_x</p:attrName>
                                          <p:attrName>ppt_y</p:attrName>
                                        </p:attrNameLst>
                                      </p:cBhvr>
                                      <p:rCtr x="1" y="194"/>
                                    </p:animMotion>
                                  </p:childTnLst>
                                </p:cTn>
                              </p:par>
                            </p:childTnLst>
                          </p:cTn>
                        </p:par>
                        <p:par>
                          <p:cTn id="7" fill="hold">
                            <p:stCondLst>
                              <p:cond delay="2000"/>
                            </p:stCondLst>
                            <p:childTnLst>
                              <p:par>
                                <p:cTn id="8" presetID="53"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2000" fill="hold"/>
                                        <p:tgtEl>
                                          <p:spTgt spid="5"/>
                                        </p:tgtEl>
                                        <p:attrNameLst>
                                          <p:attrName>ppt_w</p:attrName>
                                        </p:attrNameLst>
                                      </p:cBhvr>
                                      <p:tavLst>
                                        <p:tav tm="0">
                                          <p:val>
                                            <p:fltVal val="0"/>
                                          </p:val>
                                        </p:tav>
                                        <p:tav tm="100000">
                                          <p:val>
                                            <p:strVal val="#ppt_w"/>
                                          </p:val>
                                        </p:tav>
                                      </p:tavLst>
                                    </p:anim>
                                    <p:anim calcmode="lin" valueType="num">
                                      <p:cBhvr>
                                        <p:cTn id="11" dur="2000" fill="hold"/>
                                        <p:tgtEl>
                                          <p:spTgt spid="5"/>
                                        </p:tgtEl>
                                        <p:attrNameLst>
                                          <p:attrName>ppt_h</p:attrName>
                                        </p:attrNameLst>
                                      </p:cBhvr>
                                      <p:tavLst>
                                        <p:tav tm="0">
                                          <p:val>
                                            <p:fltVal val="0"/>
                                          </p:val>
                                        </p:tav>
                                        <p:tav tm="100000">
                                          <p:val>
                                            <p:strVal val="#ppt_h"/>
                                          </p:val>
                                        </p:tav>
                                      </p:tavLst>
                                    </p:anim>
                                    <p:animEffect transition="in" filter="fade">
                                      <p:cBhvr>
                                        <p:cTn id="12" dur="2000"/>
                                        <p:tgtEl>
                                          <p:spTgt spid="5"/>
                                        </p:tgtEl>
                                      </p:cBhvr>
                                    </p:animEffect>
                                  </p:childTnLst>
                                </p:cTn>
                              </p:par>
                            </p:childTnLst>
                          </p:cTn>
                        </p:par>
                        <p:par>
                          <p:cTn id="13" fill="hold">
                            <p:stCondLst>
                              <p:cond delay="4000"/>
                            </p:stCondLst>
                            <p:childTnLst>
                              <p:par>
                                <p:cTn id="14" presetID="53" presetClass="entr" presetSubtype="0" fill="hold" nodeType="afterEffect">
                                  <p:stCondLst>
                                    <p:cond delay="0"/>
                                  </p:stCondLst>
                                  <p:childTnLst>
                                    <p:set>
                                      <p:cBhvr>
                                        <p:cTn id="15" dur="1" fill="hold">
                                          <p:stCondLst>
                                            <p:cond delay="0"/>
                                          </p:stCondLst>
                                        </p:cTn>
                                        <p:tgtEl>
                                          <p:spTgt spid="35844"/>
                                        </p:tgtEl>
                                        <p:attrNameLst>
                                          <p:attrName>style.visibility</p:attrName>
                                        </p:attrNameLst>
                                      </p:cBhvr>
                                      <p:to>
                                        <p:strVal val="visible"/>
                                      </p:to>
                                    </p:set>
                                    <p:anim calcmode="lin" valueType="num">
                                      <p:cBhvr>
                                        <p:cTn id="16" dur="2000" fill="hold"/>
                                        <p:tgtEl>
                                          <p:spTgt spid="35844"/>
                                        </p:tgtEl>
                                        <p:attrNameLst>
                                          <p:attrName>ppt_w</p:attrName>
                                        </p:attrNameLst>
                                      </p:cBhvr>
                                      <p:tavLst>
                                        <p:tav tm="0">
                                          <p:val>
                                            <p:fltVal val="0"/>
                                          </p:val>
                                        </p:tav>
                                        <p:tav tm="100000">
                                          <p:val>
                                            <p:strVal val="#ppt_w"/>
                                          </p:val>
                                        </p:tav>
                                      </p:tavLst>
                                    </p:anim>
                                    <p:anim calcmode="lin" valueType="num">
                                      <p:cBhvr>
                                        <p:cTn id="17" dur="2000" fill="hold"/>
                                        <p:tgtEl>
                                          <p:spTgt spid="35844"/>
                                        </p:tgtEl>
                                        <p:attrNameLst>
                                          <p:attrName>ppt_h</p:attrName>
                                        </p:attrNameLst>
                                      </p:cBhvr>
                                      <p:tavLst>
                                        <p:tav tm="0">
                                          <p:val>
                                            <p:fltVal val="0"/>
                                          </p:val>
                                        </p:tav>
                                        <p:tav tm="100000">
                                          <p:val>
                                            <p:strVal val="#ppt_h"/>
                                          </p:val>
                                        </p:tav>
                                      </p:tavLst>
                                    </p:anim>
                                    <p:animEffect transition="in" filter="fade">
                                      <p:cBhvr>
                                        <p:cTn id="18" dur="2000"/>
                                        <p:tgtEl>
                                          <p:spTgt spid="35844"/>
                                        </p:tgtEl>
                                      </p:cBhvr>
                                    </p:animEffect>
                                  </p:childTnLst>
                                </p:cTn>
                              </p:par>
                            </p:childTnLst>
                          </p:cTn>
                        </p:par>
                        <p:par>
                          <p:cTn id="19" fill="hold">
                            <p:stCondLst>
                              <p:cond delay="6000"/>
                            </p:stCondLst>
                            <p:childTnLst>
                              <p:par>
                                <p:cTn id="20" presetID="35" presetClass="path" presetSubtype="0" accel="50000" decel="50000" fill="hold" grpId="0" nodeType="afterEffect">
                                  <p:stCondLst>
                                    <p:cond delay="0"/>
                                  </p:stCondLst>
                                  <p:childTnLst>
                                    <p:animMotion origin="layout" path="M -0.11719 0.00694 L -0.45868 0.00694 " pathEditMode="relative" rAng="0" ptsTypes="AA">
                                      <p:cBhvr>
                                        <p:cTn id="21" dur="2000" fill="hold"/>
                                        <p:tgtEl>
                                          <p:spTgt spid="7"/>
                                        </p:tgtEl>
                                        <p:attrNameLst>
                                          <p:attrName>ppt_x</p:attrName>
                                          <p:attrName>ppt_y</p:attrName>
                                        </p:attrNameLst>
                                      </p:cBhvr>
                                      <p:rCtr x="-17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8596" y="928670"/>
            <a:ext cx="4214842" cy="1600438"/>
          </a:xfrm>
          <a:prstGeom prst="rect">
            <a:avLst/>
          </a:prstGeom>
          <a:noFill/>
        </p:spPr>
        <p:txBody>
          <a:bodyPr wrap="square" rtlCol="0">
            <a:spAutoFit/>
          </a:bodyPr>
          <a:lstStyle/>
          <a:p>
            <a:pPr>
              <a:buFont typeface="Wingdings" pitchFamily="2" charset="2"/>
              <a:buChar char="Ø"/>
            </a:pPr>
            <a:r>
              <a:rPr lang="fr-FR" sz="2000" dirty="0" smtClean="0">
                <a:solidFill>
                  <a:srgbClr val="FFFF00"/>
                </a:solidFill>
              </a:rPr>
              <a:t>Un cheval sur 7 est touché par la mitraille</a:t>
            </a:r>
          </a:p>
          <a:p>
            <a:pPr>
              <a:buFont typeface="Wingdings" pitchFamily="2" charset="2"/>
              <a:buChar char="Ø"/>
            </a:pPr>
            <a:r>
              <a:rPr lang="fr-FR" sz="2000" dirty="0" smtClean="0">
                <a:solidFill>
                  <a:srgbClr val="FFFF00"/>
                </a:solidFill>
              </a:rPr>
              <a:t>Sur 7 chevaux blessés 3 meurent</a:t>
            </a:r>
          </a:p>
          <a:p>
            <a:pPr>
              <a:buFont typeface="Wingdings" pitchFamily="2" charset="2"/>
              <a:buChar char="Ø"/>
            </a:pPr>
            <a:r>
              <a:rPr lang="fr-FR" sz="2000" dirty="0" smtClean="0">
                <a:solidFill>
                  <a:srgbClr val="FFFF00"/>
                </a:solidFill>
              </a:rPr>
              <a:t>Manque de </a:t>
            </a:r>
            <a:r>
              <a:rPr lang="fr-FR" sz="2000" dirty="0" smtClean="0">
                <a:solidFill>
                  <a:srgbClr val="FFFF00"/>
                </a:solidFill>
              </a:rPr>
              <a:t>personnel vétérinaire</a:t>
            </a:r>
            <a:endParaRPr lang="fr-FR" sz="2000" dirty="0" smtClean="0">
              <a:solidFill>
                <a:srgbClr val="FFFF00"/>
              </a:solidFill>
            </a:endParaRPr>
          </a:p>
          <a:p>
            <a:r>
              <a:rPr lang="fr-FR" dirty="0" smtClean="0"/>
              <a:t>  </a:t>
            </a:r>
            <a:endParaRPr lang="fr-FR" dirty="0"/>
          </a:p>
        </p:txBody>
      </p:sp>
      <p:pic>
        <p:nvPicPr>
          <p:cNvPr id="31746" name="Picture 2" descr="http://www.unc-boissire-montaigu.fr/images/animaux-f.jpg"/>
          <p:cNvPicPr>
            <a:picLocks noChangeAspect="1" noChangeArrowheads="1"/>
          </p:cNvPicPr>
          <p:nvPr/>
        </p:nvPicPr>
        <p:blipFill>
          <a:blip r:embed="rId2"/>
          <a:srcRect/>
          <a:stretch>
            <a:fillRect/>
          </a:stretch>
        </p:blipFill>
        <p:spPr bwMode="auto">
          <a:xfrm>
            <a:off x="5000628" y="1071546"/>
            <a:ext cx="3843326" cy="2402079"/>
          </a:xfrm>
          <a:prstGeom prst="rect">
            <a:avLst/>
          </a:prstGeom>
          <a:noFill/>
        </p:spPr>
      </p:pic>
      <p:pic>
        <p:nvPicPr>
          <p:cNvPr id="31748" name="Picture 4" descr="http://www.unc-boissire-montaigu.fr/images/animaux-a.png"/>
          <p:cNvPicPr>
            <a:picLocks noChangeAspect="1" noChangeArrowheads="1"/>
          </p:cNvPicPr>
          <p:nvPr/>
        </p:nvPicPr>
        <p:blipFill>
          <a:blip r:embed="rId3"/>
          <a:srcRect/>
          <a:stretch>
            <a:fillRect/>
          </a:stretch>
        </p:blipFill>
        <p:spPr bwMode="auto">
          <a:xfrm>
            <a:off x="-4000560" y="3143248"/>
            <a:ext cx="3619500" cy="2676525"/>
          </a:xfrm>
          <a:prstGeom prst="rect">
            <a:avLst/>
          </a:prstGeom>
          <a:noFill/>
        </p:spPr>
      </p:pic>
      <p:sp>
        <p:nvSpPr>
          <p:cNvPr id="5" name="Rectangle 4"/>
          <p:cNvSpPr/>
          <p:nvPr/>
        </p:nvSpPr>
        <p:spPr>
          <a:xfrm>
            <a:off x="9358346" y="3500438"/>
            <a:ext cx="3964547" cy="369332"/>
          </a:xfrm>
          <a:prstGeom prst="rect">
            <a:avLst/>
          </a:prstGeom>
        </p:spPr>
        <p:txBody>
          <a:bodyPr wrap="none">
            <a:spAutoFit/>
          </a:bodyPr>
          <a:lstStyle/>
          <a:p>
            <a:r>
              <a:rPr lang="fr-FR" i="1" dirty="0" smtClean="0">
                <a:latin typeface="Berlin Sans FB" pitchFamily="34" charset="0"/>
              </a:rPr>
              <a:t>Cadavres de chevaux sur une charrette </a:t>
            </a:r>
          </a:p>
        </p:txBody>
      </p:sp>
      <p:sp>
        <p:nvSpPr>
          <p:cNvPr id="6" name="Rectangle 5"/>
          <p:cNvSpPr/>
          <p:nvPr/>
        </p:nvSpPr>
        <p:spPr>
          <a:xfrm>
            <a:off x="1285852" y="7643842"/>
            <a:ext cx="2230098" cy="369332"/>
          </a:xfrm>
          <a:prstGeom prst="rect">
            <a:avLst/>
          </a:prstGeom>
        </p:spPr>
        <p:txBody>
          <a:bodyPr wrap="none">
            <a:spAutoFit/>
          </a:bodyPr>
          <a:lstStyle/>
          <a:p>
            <a:r>
              <a:rPr lang="fr-FR" i="1" dirty="0" smtClean="0">
                <a:latin typeface="Berlin Sans FB" pitchFamily="34" charset="0"/>
              </a:rPr>
              <a:t>Cadavres de chevaux</a:t>
            </a:r>
            <a:endParaRPr lang="fr-FR" i="1" dirty="0">
              <a:latin typeface="Berlin Sans FB" pitchFamily="34" charset="0"/>
            </a:endParaRPr>
          </a:p>
        </p:txBody>
      </p:sp>
    </p:spTree>
  </p:cSld>
  <p:clrMapOvr>
    <a:masterClrMapping/>
  </p:clrMapOvr>
  <p:transition advTm="18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63" presetClass="path" presetSubtype="0" accel="50000" decel="50000" fill="hold" nodeType="afterEffect">
                                  <p:stCondLst>
                                    <p:cond delay="0"/>
                                  </p:stCondLst>
                                  <p:childTnLst>
                                    <p:animMotion origin="layout" path="M 3.33333E-6 -2.22222E-6 L 0.51909 -0.00648 " pathEditMode="relative" rAng="0" ptsTypes="AA">
                                      <p:cBhvr>
                                        <p:cTn id="6" dur="2000" fill="hold"/>
                                        <p:tgtEl>
                                          <p:spTgt spid="31748"/>
                                        </p:tgtEl>
                                        <p:attrNameLst>
                                          <p:attrName>ppt_x</p:attrName>
                                          <p:attrName>ppt_y</p:attrName>
                                        </p:attrNameLst>
                                      </p:cBhvr>
                                      <p:rCtr x="260" y="-3"/>
                                    </p:animMotion>
                                  </p:childTnLst>
                                </p:cTn>
                              </p:par>
                              <p:par>
                                <p:cTn id="7" presetID="64" presetClass="path" presetSubtype="0" accel="50000" decel="50000" fill="hold" grpId="0" nodeType="withEffect">
                                  <p:stCondLst>
                                    <p:cond delay="0"/>
                                  </p:stCondLst>
                                  <p:childTnLst>
                                    <p:animMotion origin="layout" path="M 0 4.81481E-6 L 0.00122 -0.27385 " pathEditMode="relative" rAng="0" ptsTypes="AA">
                                      <p:cBhvr>
                                        <p:cTn id="8" dur="2000" fill="hold"/>
                                        <p:tgtEl>
                                          <p:spTgt spid="6"/>
                                        </p:tgtEl>
                                        <p:attrNameLst>
                                          <p:attrName>ppt_x</p:attrName>
                                          <p:attrName>ppt_y</p:attrName>
                                        </p:attrNameLst>
                                      </p:cBhvr>
                                      <p:rCtr x="1" y="-137"/>
                                    </p:animMotion>
                                  </p:childTnLst>
                                </p:cTn>
                              </p:par>
                            </p:childTnLst>
                          </p:cTn>
                        </p:par>
                        <p:par>
                          <p:cTn id="9" fill="hold">
                            <p:stCondLst>
                              <p:cond delay="4000"/>
                            </p:stCondLst>
                            <p:childTnLst>
                              <p:par>
                                <p:cTn id="10" presetID="53" presetClass="entr" presetSubtype="0" fill="hold" nodeType="afterEffect">
                                  <p:stCondLst>
                                    <p:cond delay="0"/>
                                  </p:stCondLst>
                                  <p:childTnLst>
                                    <p:set>
                                      <p:cBhvr>
                                        <p:cTn id="11" dur="1" fill="hold">
                                          <p:stCondLst>
                                            <p:cond delay="0"/>
                                          </p:stCondLst>
                                        </p:cTn>
                                        <p:tgtEl>
                                          <p:spTgt spid="31746"/>
                                        </p:tgtEl>
                                        <p:attrNameLst>
                                          <p:attrName>style.visibility</p:attrName>
                                        </p:attrNameLst>
                                      </p:cBhvr>
                                      <p:to>
                                        <p:strVal val="visible"/>
                                      </p:to>
                                    </p:set>
                                    <p:anim calcmode="lin" valueType="num">
                                      <p:cBhvr>
                                        <p:cTn id="12" dur="2000" fill="hold"/>
                                        <p:tgtEl>
                                          <p:spTgt spid="31746"/>
                                        </p:tgtEl>
                                        <p:attrNameLst>
                                          <p:attrName>ppt_w</p:attrName>
                                        </p:attrNameLst>
                                      </p:cBhvr>
                                      <p:tavLst>
                                        <p:tav tm="0">
                                          <p:val>
                                            <p:fltVal val="0"/>
                                          </p:val>
                                        </p:tav>
                                        <p:tav tm="100000">
                                          <p:val>
                                            <p:strVal val="#ppt_w"/>
                                          </p:val>
                                        </p:tav>
                                      </p:tavLst>
                                    </p:anim>
                                    <p:anim calcmode="lin" valueType="num">
                                      <p:cBhvr>
                                        <p:cTn id="13" dur="2000" fill="hold"/>
                                        <p:tgtEl>
                                          <p:spTgt spid="31746"/>
                                        </p:tgtEl>
                                        <p:attrNameLst>
                                          <p:attrName>ppt_h</p:attrName>
                                        </p:attrNameLst>
                                      </p:cBhvr>
                                      <p:tavLst>
                                        <p:tav tm="0">
                                          <p:val>
                                            <p:fltVal val="0"/>
                                          </p:val>
                                        </p:tav>
                                        <p:tav tm="100000">
                                          <p:val>
                                            <p:strVal val="#ppt_h"/>
                                          </p:val>
                                        </p:tav>
                                      </p:tavLst>
                                    </p:anim>
                                    <p:animEffect transition="in" filter="fade">
                                      <p:cBhvr>
                                        <p:cTn id="14" dur="2000"/>
                                        <p:tgtEl>
                                          <p:spTgt spid="31746"/>
                                        </p:tgtEl>
                                      </p:cBhvr>
                                    </p:animEffect>
                                  </p:childTnLst>
                                </p:cTn>
                              </p:par>
                              <p:par>
                                <p:cTn id="15" presetID="35" presetClass="path" presetSubtype="0" accel="50000" decel="50000" fill="hold" grpId="0" nodeType="withEffect">
                                  <p:stCondLst>
                                    <p:cond delay="0"/>
                                  </p:stCondLst>
                                  <p:childTnLst>
                                    <p:animMotion origin="layout" path="M -4.16667E-6 1.48148E-6 L -0.47239 0.00463 " pathEditMode="relative" rAng="0" ptsTypes="AA">
                                      <p:cBhvr>
                                        <p:cTn id="16" dur="2000" fill="hold"/>
                                        <p:tgtEl>
                                          <p:spTgt spid="5"/>
                                        </p:tgtEl>
                                        <p:attrNameLst>
                                          <p:attrName>ppt_x</p:attrName>
                                          <p:attrName>ppt_y</p:attrName>
                                        </p:attrNameLst>
                                      </p:cBhvr>
                                      <p:rCtr x="-236" y="2"/>
                                    </p:animMotion>
                                  </p:childTnLst>
                                </p:cTn>
                              </p:par>
                            </p:childTnLst>
                          </p:cTn>
                        </p:par>
                        <p:par>
                          <p:cTn id="17" fill="hold">
                            <p:stCondLst>
                              <p:cond delay="6000"/>
                            </p:stCondLst>
                            <p:childTnLst>
                              <p:par>
                                <p:cTn id="18" presetID="53" presetClass="entr" presetSubtype="0" fill="hold" grpId="0"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p:cTn id="27"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9" dur="20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p:cTn id="34"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5"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6" dur="20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p:cTn id="41"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2" dur="2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43"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71736" y="2643182"/>
            <a:ext cx="4000528" cy="584775"/>
          </a:xfrm>
          <a:prstGeom prst="rect">
            <a:avLst/>
          </a:prstGeom>
          <a:noFill/>
          <a:ln w="41275" cmpd="sng">
            <a:solidFill>
              <a:srgbClr val="FF6600"/>
            </a:solidFill>
          </a:ln>
          <a:effectLst>
            <a:outerShdw blurRad="50800" dist="838200" dir="2700000" algn="ctr" rotWithShape="0">
              <a:srgbClr val="000000">
                <a:alpha val="43137"/>
              </a:srgbClr>
            </a:outerShdw>
          </a:effectLst>
        </p:spPr>
        <p:txBody>
          <a:bodyPr wrap="square" rtlCol="0">
            <a:spAutoFit/>
          </a:bodyPr>
          <a:lstStyle/>
          <a:p>
            <a:pPr algn="ctr"/>
            <a:r>
              <a:rPr lang="fr-FR" sz="3200" dirty="0" smtClean="0">
                <a:solidFill>
                  <a:srgbClr val="FFFF00"/>
                </a:solidFill>
              </a:rPr>
              <a:t>IV) La mémoire</a:t>
            </a:r>
          </a:p>
        </p:txBody>
      </p:sp>
    </p:spTree>
  </p:cSld>
  <p:clrMapOvr>
    <a:masterClrMapping/>
  </p:clrMapOvr>
  <p:transition advTm="400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aumur"/>
          <p:cNvPicPr>
            <a:picLocks noChangeAspect="1" noChangeArrowheads="1"/>
          </p:cNvPicPr>
          <p:nvPr/>
        </p:nvPicPr>
        <p:blipFill>
          <a:blip r:embed="rId2"/>
          <a:srcRect/>
          <a:stretch>
            <a:fillRect/>
          </a:stretch>
        </p:blipFill>
        <p:spPr bwMode="auto">
          <a:xfrm>
            <a:off x="928662" y="428604"/>
            <a:ext cx="3419699" cy="2367741"/>
          </a:xfrm>
          <a:prstGeom prst="rect">
            <a:avLst/>
          </a:prstGeom>
          <a:noFill/>
        </p:spPr>
      </p:pic>
      <p:sp>
        <p:nvSpPr>
          <p:cNvPr id="8" name="Rectangle 7"/>
          <p:cNvSpPr/>
          <p:nvPr/>
        </p:nvSpPr>
        <p:spPr>
          <a:xfrm>
            <a:off x="-5000692" y="2786058"/>
            <a:ext cx="4572000" cy="646331"/>
          </a:xfrm>
          <a:prstGeom prst="rect">
            <a:avLst/>
          </a:prstGeom>
        </p:spPr>
        <p:txBody>
          <a:bodyPr wrap="square">
            <a:spAutoFit/>
          </a:bodyPr>
          <a:lstStyle/>
          <a:p>
            <a:pPr algn="ctr"/>
            <a:r>
              <a:rPr lang="fr-FR" i="1" dirty="0" smtClean="0">
                <a:latin typeface="Berlin Sans FB" pitchFamily="34" charset="0"/>
              </a:rPr>
              <a:t>Statue équestre sur monument aux morts de Saumur (Marie-Claude L.)</a:t>
            </a:r>
            <a:endParaRPr lang="fr-FR" i="1" dirty="0">
              <a:latin typeface="Berlin Sans FB" pitchFamily="34" charset="0"/>
            </a:endParaRPr>
          </a:p>
        </p:txBody>
      </p:sp>
      <p:pic>
        <p:nvPicPr>
          <p:cNvPr id="34819" name="Picture 3"/>
          <p:cNvPicPr>
            <a:picLocks noChangeAspect="1" noChangeArrowheads="1"/>
          </p:cNvPicPr>
          <p:nvPr/>
        </p:nvPicPr>
        <p:blipFill>
          <a:blip r:embed="rId3" cstate="print"/>
          <a:srcRect/>
          <a:stretch>
            <a:fillRect/>
          </a:stretch>
        </p:blipFill>
        <p:spPr bwMode="auto">
          <a:xfrm>
            <a:off x="5500694" y="1285860"/>
            <a:ext cx="3103562" cy="2070076"/>
          </a:xfrm>
          <a:prstGeom prst="rect">
            <a:avLst/>
          </a:prstGeom>
          <a:noFill/>
          <a:ln w="9525">
            <a:noFill/>
            <a:miter lim="800000"/>
            <a:headEnd/>
            <a:tailEnd/>
          </a:ln>
          <a:effectLst/>
        </p:spPr>
      </p:pic>
      <p:sp>
        <p:nvSpPr>
          <p:cNvPr id="10" name="ZoneTexte 9"/>
          <p:cNvSpPr txBox="1"/>
          <p:nvPr/>
        </p:nvSpPr>
        <p:spPr>
          <a:xfrm>
            <a:off x="9501222" y="3357562"/>
            <a:ext cx="2214578" cy="646331"/>
          </a:xfrm>
          <a:prstGeom prst="rect">
            <a:avLst/>
          </a:prstGeom>
          <a:noFill/>
        </p:spPr>
        <p:txBody>
          <a:bodyPr wrap="square" rtlCol="0">
            <a:spAutoFit/>
          </a:bodyPr>
          <a:lstStyle/>
          <a:p>
            <a:pPr algn="ctr"/>
            <a:r>
              <a:rPr lang="fr-FR" i="1" dirty="0" smtClean="0">
                <a:latin typeface="Berlin Sans FB" pitchFamily="34" charset="0"/>
              </a:rPr>
              <a:t>Musée de la cavalerie à Saumur</a:t>
            </a:r>
            <a:endParaRPr lang="fr-FR" i="1" dirty="0">
              <a:latin typeface="Berlin Sans FB" pitchFamily="34" charset="0"/>
            </a:endParaRPr>
          </a:p>
        </p:txBody>
      </p:sp>
      <p:pic>
        <p:nvPicPr>
          <p:cNvPr id="34821" name="Picture 5" descr="Statue équestre du maréchal Foch à Paris"/>
          <p:cNvPicPr>
            <a:picLocks noChangeAspect="1" noChangeArrowheads="1"/>
          </p:cNvPicPr>
          <p:nvPr/>
        </p:nvPicPr>
        <p:blipFill>
          <a:blip r:embed="rId4"/>
          <a:srcRect/>
          <a:stretch>
            <a:fillRect/>
          </a:stretch>
        </p:blipFill>
        <p:spPr bwMode="auto">
          <a:xfrm>
            <a:off x="3357554" y="7215214"/>
            <a:ext cx="2580069" cy="2086330"/>
          </a:xfrm>
          <a:prstGeom prst="rect">
            <a:avLst/>
          </a:prstGeom>
          <a:noFill/>
        </p:spPr>
      </p:pic>
      <p:sp>
        <p:nvSpPr>
          <p:cNvPr id="12" name="Rectangle 11"/>
          <p:cNvSpPr/>
          <p:nvPr/>
        </p:nvSpPr>
        <p:spPr>
          <a:xfrm>
            <a:off x="9715536" y="6215082"/>
            <a:ext cx="4469493" cy="369332"/>
          </a:xfrm>
          <a:prstGeom prst="rect">
            <a:avLst/>
          </a:prstGeom>
        </p:spPr>
        <p:txBody>
          <a:bodyPr wrap="none">
            <a:spAutoFit/>
          </a:bodyPr>
          <a:lstStyle/>
          <a:p>
            <a:r>
              <a:rPr lang="fr-FR" i="1" dirty="0" smtClean="0">
                <a:latin typeface="Berlin Sans FB" pitchFamily="34" charset="0"/>
              </a:rPr>
              <a:t>Statue équestre en bronze du maréchal Foch</a:t>
            </a:r>
            <a:endParaRPr lang="fr-FR" i="1" dirty="0">
              <a:latin typeface="Berlin Sans FB" pitchFamily="34" charset="0"/>
            </a:endParaRPr>
          </a:p>
        </p:txBody>
      </p:sp>
    </p:spTree>
  </p:cSld>
  <p:clrMapOvr>
    <a:masterClrMapping/>
  </p:clrMapOvr>
  <p:transition advTm="19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2000" fill="hold"/>
                                        <p:tgtEl>
                                          <p:spTgt spid="34818"/>
                                        </p:tgtEl>
                                        <p:attrNameLst>
                                          <p:attrName>ppt_w</p:attrName>
                                        </p:attrNameLst>
                                      </p:cBhvr>
                                      <p:tavLst>
                                        <p:tav tm="0">
                                          <p:val>
                                            <p:fltVal val="0"/>
                                          </p:val>
                                        </p:tav>
                                        <p:tav tm="100000">
                                          <p:val>
                                            <p:strVal val="#ppt_w"/>
                                          </p:val>
                                        </p:tav>
                                      </p:tavLst>
                                    </p:anim>
                                    <p:anim calcmode="lin" valueType="num">
                                      <p:cBhvr>
                                        <p:cTn id="8" dur="2000" fill="hold"/>
                                        <p:tgtEl>
                                          <p:spTgt spid="34818"/>
                                        </p:tgtEl>
                                        <p:attrNameLst>
                                          <p:attrName>ppt_h</p:attrName>
                                        </p:attrNameLst>
                                      </p:cBhvr>
                                      <p:tavLst>
                                        <p:tav tm="0">
                                          <p:val>
                                            <p:fltVal val="0"/>
                                          </p:val>
                                        </p:tav>
                                        <p:tav tm="100000">
                                          <p:val>
                                            <p:strVal val="#ppt_h"/>
                                          </p:val>
                                        </p:tav>
                                      </p:tavLst>
                                    </p:anim>
                                    <p:animEffect transition="in" filter="fade">
                                      <p:cBhvr>
                                        <p:cTn id="9" dur="2000"/>
                                        <p:tgtEl>
                                          <p:spTgt spid="34818"/>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0 2.22222E-6 L 0.57326 0.00532 " pathEditMode="relative" rAng="0" ptsTypes="AA">
                                      <p:cBhvr>
                                        <p:cTn id="13" dur="2000" fill="hold"/>
                                        <p:tgtEl>
                                          <p:spTgt spid="8">
                                            <p:txEl>
                                              <p:pRg st="0" end="0"/>
                                            </p:txEl>
                                          </p:spTgt>
                                        </p:tgtEl>
                                        <p:attrNameLst>
                                          <p:attrName>ppt_x</p:attrName>
                                          <p:attrName>ppt_y</p:attrName>
                                        </p:attrNameLst>
                                      </p:cBhvr>
                                      <p:rCtr x="287" y="3"/>
                                    </p:animMotion>
                                  </p:childTnLst>
                                </p:cTn>
                              </p:par>
                            </p:childTnLst>
                          </p:cTn>
                        </p:par>
                        <p:par>
                          <p:cTn id="14" fill="hold">
                            <p:stCondLst>
                              <p:cond delay="2000"/>
                            </p:stCondLst>
                            <p:childTnLst>
                              <p:par>
                                <p:cTn id="15" presetID="64" presetClass="path" presetSubtype="0" accel="50000" decel="50000" fill="hold" nodeType="afterEffect">
                                  <p:stCondLst>
                                    <p:cond delay="0"/>
                                  </p:stCondLst>
                                  <p:childTnLst>
                                    <p:animMotion origin="layout" path="M 2.77778E-7 3.33333E-6 L -0.00035 -0.49422 " pathEditMode="relative" rAng="0" ptsTypes="AA">
                                      <p:cBhvr>
                                        <p:cTn id="16" dur="2000" fill="hold"/>
                                        <p:tgtEl>
                                          <p:spTgt spid="34821"/>
                                        </p:tgtEl>
                                        <p:attrNameLst>
                                          <p:attrName>ppt_x</p:attrName>
                                          <p:attrName>ppt_y</p:attrName>
                                        </p:attrNameLst>
                                      </p:cBhvr>
                                      <p:rCtr x="0" y="-247"/>
                                    </p:animMotion>
                                  </p:childTnLst>
                                </p:cTn>
                              </p:par>
                              <p:par>
                                <p:cTn id="17" presetID="35" presetClass="path" presetSubtype="0" accel="50000" decel="50000" fill="hold" grpId="0" nodeType="withEffect">
                                  <p:stCondLst>
                                    <p:cond delay="2000"/>
                                  </p:stCondLst>
                                  <p:childTnLst>
                                    <p:animMotion origin="layout" path="M -8.33333E-7 -1.85185E-6 L -0.79896 -0.00254 " pathEditMode="relative" rAng="0" ptsTypes="AA">
                                      <p:cBhvr>
                                        <p:cTn id="18" dur="2000" fill="hold"/>
                                        <p:tgtEl>
                                          <p:spTgt spid="12"/>
                                        </p:tgtEl>
                                        <p:attrNameLst>
                                          <p:attrName>ppt_x</p:attrName>
                                          <p:attrName>ppt_y</p:attrName>
                                        </p:attrNameLst>
                                      </p:cBhvr>
                                      <p:rCtr x="-399" y="-1"/>
                                    </p:animMotion>
                                  </p:childTnLst>
                                </p:cTn>
                              </p:par>
                            </p:childTnLst>
                          </p:cTn>
                        </p:par>
                        <p:par>
                          <p:cTn id="19" fill="hold">
                            <p:stCondLst>
                              <p:cond delay="6000"/>
                            </p:stCondLst>
                            <p:childTnLst>
                              <p:par>
                                <p:cTn id="20" presetID="53" presetClass="entr" presetSubtype="0" fill="hold" nodeType="afterEffect">
                                  <p:stCondLst>
                                    <p:cond delay="2000"/>
                                  </p:stCondLst>
                                  <p:childTnLst>
                                    <p:set>
                                      <p:cBhvr>
                                        <p:cTn id="21" dur="1" fill="hold">
                                          <p:stCondLst>
                                            <p:cond delay="0"/>
                                          </p:stCondLst>
                                        </p:cTn>
                                        <p:tgtEl>
                                          <p:spTgt spid="34819"/>
                                        </p:tgtEl>
                                        <p:attrNameLst>
                                          <p:attrName>style.visibility</p:attrName>
                                        </p:attrNameLst>
                                      </p:cBhvr>
                                      <p:to>
                                        <p:strVal val="visible"/>
                                      </p:to>
                                    </p:set>
                                    <p:anim calcmode="lin" valueType="num">
                                      <p:cBhvr>
                                        <p:cTn id="22" dur="2000" fill="hold"/>
                                        <p:tgtEl>
                                          <p:spTgt spid="34819"/>
                                        </p:tgtEl>
                                        <p:attrNameLst>
                                          <p:attrName>ppt_w</p:attrName>
                                        </p:attrNameLst>
                                      </p:cBhvr>
                                      <p:tavLst>
                                        <p:tav tm="0">
                                          <p:val>
                                            <p:fltVal val="0"/>
                                          </p:val>
                                        </p:tav>
                                        <p:tav tm="100000">
                                          <p:val>
                                            <p:strVal val="#ppt_w"/>
                                          </p:val>
                                        </p:tav>
                                      </p:tavLst>
                                    </p:anim>
                                    <p:anim calcmode="lin" valueType="num">
                                      <p:cBhvr>
                                        <p:cTn id="23" dur="2000" fill="hold"/>
                                        <p:tgtEl>
                                          <p:spTgt spid="34819"/>
                                        </p:tgtEl>
                                        <p:attrNameLst>
                                          <p:attrName>ppt_h</p:attrName>
                                        </p:attrNameLst>
                                      </p:cBhvr>
                                      <p:tavLst>
                                        <p:tav tm="0">
                                          <p:val>
                                            <p:fltVal val="0"/>
                                          </p:val>
                                        </p:tav>
                                        <p:tav tm="100000">
                                          <p:val>
                                            <p:strVal val="#ppt_h"/>
                                          </p:val>
                                        </p:tav>
                                      </p:tavLst>
                                    </p:anim>
                                    <p:animEffect transition="in" filter="fade">
                                      <p:cBhvr>
                                        <p:cTn id="24" dur="2000"/>
                                        <p:tgtEl>
                                          <p:spTgt spid="34819"/>
                                        </p:tgtEl>
                                      </p:cBhvr>
                                    </p:animEffect>
                                  </p:childTnLst>
                                </p:cTn>
                              </p:par>
                            </p:childTnLst>
                          </p:cTn>
                        </p:par>
                        <p:par>
                          <p:cTn id="25" fill="hold">
                            <p:stCondLst>
                              <p:cond delay="10000"/>
                            </p:stCondLst>
                            <p:childTnLst>
                              <p:par>
                                <p:cTn id="26" presetID="35" presetClass="path" presetSubtype="0" accel="50000" decel="50000" fill="hold" grpId="0" nodeType="afterEffect">
                                  <p:stCondLst>
                                    <p:cond delay="0"/>
                                  </p:stCondLst>
                                  <p:childTnLst>
                                    <p:animMotion origin="layout" path="M 5.55556E-7 -4.07407E-6 L -0.37656 -0.00509 " pathEditMode="relative" rAng="0" ptsTypes="AA">
                                      <p:cBhvr>
                                        <p:cTn id="27" dur="2000" fill="hold"/>
                                        <p:tgtEl>
                                          <p:spTgt spid="10"/>
                                        </p:tgtEl>
                                        <p:attrNameLst>
                                          <p:attrName>ppt_x</p:attrName>
                                          <p:attrName>ppt_y</p:attrName>
                                        </p:attrNameLst>
                                      </p:cBhvr>
                                      <p:rCtr x="-188"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8662" y="1285860"/>
            <a:ext cx="7643866" cy="1815882"/>
          </a:xfrm>
          <a:prstGeom prst="rect">
            <a:avLst/>
          </a:prstGeom>
        </p:spPr>
        <p:txBody>
          <a:bodyPr wrap="square">
            <a:spAutoFit/>
          </a:bodyPr>
          <a:lstStyle/>
          <a:p>
            <a:pPr algn="ctr"/>
            <a:r>
              <a:rPr lang="fr-FR" sz="2800" dirty="0" smtClean="0">
                <a:solidFill>
                  <a:srgbClr val="FFFF00"/>
                </a:solidFill>
              </a:rPr>
              <a:t>Dans son rôle offensif sur le champ de bataille, le cheval disparaît presque complètement, mais sa présence reste significative tout au long </a:t>
            </a:r>
            <a:endParaRPr lang="fr-FR" sz="2800" dirty="0" smtClean="0">
              <a:solidFill>
                <a:srgbClr val="FFFF00"/>
              </a:solidFill>
            </a:endParaRPr>
          </a:p>
          <a:p>
            <a:pPr algn="ctr"/>
            <a:r>
              <a:rPr lang="fr-FR" sz="2800" dirty="0" smtClean="0">
                <a:solidFill>
                  <a:srgbClr val="FFFF00"/>
                </a:solidFill>
              </a:rPr>
              <a:t>de </a:t>
            </a:r>
            <a:r>
              <a:rPr lang="fr-FR" sz="2800" dirty="0" smtClean="0">
                <a:solidFill>
                  <a:srgbClr val="FFFF00"/>
                </a:solidFill>
              </a:rPr>
              <a:t>la guerre.</a:t>
            </a:r>
            <a:r>
              <a:rPr lang="fr-FR" sz="2000" dirty="0" smtClean="0">
                <a:solidFill>
                  <a:srgbClr val="FFFF00"/>
                </a:solidFill>
              </a:rPr>
              <a:t> </a:t>
            </a:r>
            <a:endParaRPr lang="fr-FR" sz="2000" dirty="0">
              <a:solidFill>
                <a:srgbClr val="FFFF00"/>
              </a:solidFill>
            </a:endParaRPr>
          </a:p>
        </p:txBody>
      </p:sp>
      <p:sp>
        <p:nvSpPr>
          <p:cNvPr id="6" name="Rectangle 5"/>
          <p:cNvSpPr/>
          <p:nvPr/>
        </p:nvSpPr>
        <p:spPr>
          <a:xfrm>
            <a:off x="1142976" y="3714752"/>
            <a:ext cx="7143800" cy="954107"/>
          </a:xfrm>
          <a:prstGeom prst="rect">
            <a:avLst/>
          </a:prstGeom>
        </p:spPr>
        <p:txBody>
          <a:bodyPr wrap="square">
            <a:spAutoFit/>
          </a:bodyPr>
          <a:lstStyle/>
          <a:p>
            <a:pPr algn="ctr"/>
            <a:r>
              <a:rPr lang="fr-FR" sz="2800" dirty="0" smtClean="0">
                <a:solidFill>
                  <a:srgbClr val="FFFF00"/>
                </a:solidFill>
              </a:rPr>
              <a:t>10 millions de chevaux ne survivront pas à la Grande Guerre.</a:t>
            </a:r>
            <a:endParaRPr lang="fr-FR" sz="2800" dirty="0">
              <a:solidFill>
                <a:srgbClr val="FFFF00"/>
              </a:solidFill>
            </a:endParaRPr>
          </a:p>
        </p:txBody>
      </p:sp>
    </p:spTree>
  </p:cSld>
  <p:clrMapOvr>
    <a:masterClrMapping/>
  </p:clrMapOvr>
  <p:transition advTm="18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2901"/>
                            </p:stCondLst>
                            <p:childTnLst>
                              <p:par>
                                <p:cTn id="8" presetID="53"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2000" fill="hold"/>
                                        <p:tgtEl>
                                          <p:spTgt spid="6"/>
                                        </p:tgtEl>
                                        <p:attrNameLst>
                                          <p:attrName>ppt_w</p:attrName>
                                        </p:attrNameLst>
                                      </p:cBhvr>
                                      <p:tavLst>
                                        <p:tav tm="0">
                                          <p:val>
                                            <p:fltVal val="0"/>
                                          </p:val>
                                        </p:tav>
                                        <p:tav tm="100000">
                                          <p:val>
                                            <p:strVal val="#ppt_w"/>
                                          </p:val>
                                        </p:tav>
                                      </p:tavLst>
                                    </p:anim>
                                    <p:anim calcmode="lin" valueType="num">
                                      <p:cBhvr>
                                        <p:cTn id="11" dur="2000" fill="hold"/>
                                        <p:tgtEl>
                                          <p:spTgt spid="6"/>
                                        </p:tgtEl>
                                        <p:attrNameLst>
                                          <p:attrName>ppt_h</p:attrName>
                                        </p:attrNameLst>
                                      </p:cBhvr>
                                      <p:tavLst>
                                        <p:tav tm="0">
                                          <p:val>
                                            <p:fltVal val="0"/>
                                          </p:val>
                                        </p:tav>
                                        <p:tav tm="100000">
                                          <p:val>
                                            <p:strVal val="#ppt_h"/>
                                          </p:val>
                                        </p:tav>
                                      </p:tavLst>
                                    </p:anim>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900" dirty="0" smtClean="0"/>
              <a:t>S</a:t>
            </a:r>
            <a:r>
              <a:rPr lang="fr-FR" sz="4900" dirty="0" smtClean="0"/>
              <a:t>ources</a:t>
            </a:r>
            <a:endParaRPr lang="fr-FR" dirty="0"/>
          </a:p>
        </p:txBody>
      </p:sp>
      <p:sp>
        <p:nvSpPr>
          <p:cNvPr id="3" name="ZoneTexte 2"/>
          <p:cNvSpPr txBox="1"/>
          <p:nvPr/>
        </p:nvSpPr>
        <p:spPr>
          <a:xfrm>
            <a:off x="428596" y="1785926"/>
            <a:ext cx="8572528" cy="2339102"/>
          </a:xfrm>
          <a:prstGeom prst="rect">
            <a:avLst/>
          </a:prstGeom>
          <a:noFill/>
        </p:spPr>
        <p:txBody>
          <a:bodyPr wrap="square" rtlCol="0">
            <a:spAutoFit/>
          </a:bodyPr>
          <a:lstStyle/>
          <a:p>
            <a:r>
              <a:rPr lang="fr-FR" dirty="0" smtClean="0"/>
              <a:t>Diapo 4:</a:t>
            </a:r>
          </a:p>
          <a:p>
            <a:r>
              <a:rPr lang="fr-FR" sz="1600" b="1" i="1" dirty="0" smtClean="0">
                <a:solidFill>
                  <a:srgbClr val="0000FF"/>
                </a:solidFill>
              </a:rPr>
              <a:t>Convoi de mulets  : </a:t>
            </a:r>
          </a:p>
          <a:p>
            <a:r>
              <a:rPr lang="fr-FR" sz="1600" u="sng" dirty="0" smtClean="0">
                <a:solidFill>
                  <a:srgbClr val="FF6600"/>
                </a:solidFill>
              </a:rPr>
              <a:t>http://www.histoire-passy-montblanc.fr/histoire-de-passy/de-la-prehistoire-au-xxie-s/la-guerre-de-1914-1918/les-principaux-regiments-des-soldats-de-passy-en-14-18/les-passerands-dans-la-cavalerie-en-14-18/les-mules-et-mulets-de-passy-requisitionnes-en-14-18/</a:t>
            </a:r>
            <a:endParaRPr lang="fr-FR" sz="1600" dirty="0" smtClean="0">
              <a:solidFill>
                <a:srgbClr val="FF6600"/>
              </a:solidFill>
            </a:endParaRPr>
          </a:p>
          <a:p>
            <a:r>
              <a:rPr lang="fr-FR" sz="1600" b="1" i="1" dirty="0" smtClean="0">
                <a:solidFill>
                  <a:srgbClr val="0000FF"/>
                </a:solidFill>
              </a:rPr>
              <a:t> Haute-Alsace, la corvée d’eau potable:</a:t>
            </a:r>
          </a:p>
          <a:p>
            <a:r>
              <a:rPr lang="fr-FR" sz="1600" dirty="0" smtClean="0">
                <a:solidFill>
                  <a:srgbClr val="0000FF"/>
                </a:solidFill>
              </a:rPr>
              <a:t> </a:t>
            </a:r>
            <a:r>
              <a:rPr lang="fr-FR" sz="1600" u="sng" dirty="0" smtClean="0">
                <a:solidFill>
                  <a:srgbClr val="FF6600"/>
                </a:solidFill>
              </a:rPr>
              <a:t>http://www.histoire-passy-montblanc.fr/histoire-de-passy/de-la-prehistoire-au-xxie-s/la-guerre-de-1914-1918/les-principaux-regiments-des-soldats-de-passy-en-14-18/les-passerands-dans-la-cavalerie-en-14-18/les-mules-et-mulets-de-passy-requisitionnes-en-14-18/</a:t>
            </a:r>
            <a:endParaRPr lang="fr-FR" sz="1600" dirty="0">
              <a:solidFill>
                <a:srgbClr val="FF6600"/>
              </a:solidFill>
            </a:endParaRPr>
          </a:p>
        </p:txBody>
      </p:sp>
      <p:sp>
        <p:nvSpPr>
          <p:cNvPr id="4" name="ZoneTexte 3"/>
          <p:cNvSpPr txBox="1"/>
          <p:nvPr/>
        </p:nvSpPr>
        <p:spPr>
          <a:xfrm>
            <a:off x="428596" y="4143380"/>
            <a:ext cx="8715404" cy="1846659"/>
          </a:xfrm>
          <a:prstGeom prst="rect">
            <a:avLst/>
          </a:prstGeom>
          <a:noFill/>
        </p:spPr>
        <p:txBody>
          <a:bodyPr wrap="square" rtlCol="0">
            <a:spAutoFit/>
          </a:bodyPr>
          <a:lstStyle/>
          <a:p>
            <a:r>
              <a:rPr lang="fr-FR" dirty="0" smtClean="0"/>
              <a:t>Diapo 5:</a:t>
            </a:r>
          </a:p>
          <a:p>
            <a:r>
              <a:rPr lang="fr-FR" sz="1600" b="1" i="1" dirty="0" smtClean="0">
                <a:solidFill>
                  <a:srgbClr val="0000FF"/>
                </a:solidFill>
              </a:rPr>
              <a:t>Des soldats allemands se posant près d’un cheval avec une mitrailleuse sur le dos: </a:t>
            </a:r>
          </a:p>
          <a:p>
            <a:r>
              <a:rPr lang="fr-FR" sz="1600" u="sng" dirty="0" smtClean="0">
                <a:solidFill>
                  <a:srgbClr val="FF6600"/>
                </a:solidFill>
              </a:rPr>
              <a:t>https://photoshistoriques.info/les-animaux-dans-la-guerre-mondiale-de-1914-a-1918/</a:t>
            </a:r>
            <a:endParaRPr lang="fr-FR" sz="1600" dirty="0" smtClean="0">
              <a:solidFill>
                <a:srgbClr val="FF6600"/>
              </a:solidFill>
            </a:endParaRPr>
          </a:p>
          <a:p>
            <a:r>
              <a:rPr lang="fr-FR" sz="1600" b="1" i="1" dirty="0" smtClean="0">
                <a:solidFill>
                  <a:srgbClr val="0000FF"/>
                </a:solidFill>
              </a:rPr>
              <a:t>Six chevaux pour tracter un canon:</a:t>
            </a:r>
          </a:p>
          <a:p>
            <a:r>
              <a:rPr lang="fr-FR" sz="1600" dirty="0" smtClean="0"/>
              <a:t> </a:t>
            </a:r>
            <a:r>
              <a:rPr lang="fr-FR" sz="1600" u="sng" dirty="0" smtClean="0">
                <a:solidFill>
                  <a:srgbClr val="FF6600"/>
                </a:solidFill>
              </a:rPr>
              <a:t>http://www.histoire-passy-montblanc.fr/histoire-de-passy/de-la-prehistoire-au-xxie-s/la-guerre-de-1914-1918/les-principaux-regiments-des-soldats-de-passy-en-14-18/les-passerands-dans-la-cavalerie-en-14-18/les-chevaux-de-passy-requisitionnes-en-14-18/</a:t>
            </a:r>
            <a:endParaRPr lang="fr-FR" dirty="0"/>
          </a:p>
        </p:txBody>
      </p:sp>
      <p:sp>
        <p:nvSpPr>
          <p:cNvPr id="5" name="ZoneTexte 4"/>
          <p:cNvSpPr txBox="1"/>
          <p:nvPr/>
        </p:nvSpPr>
        <p:spPr>
          <a:xfrm>
            <a:off x="428596" y="1142984"/>
            <a:ext cx="4143404" cy="615553"/>
          </a:xfrm>
          <a:prstGeom prst="rect">
            <a:avLst/>
          </a:prstGeom>
          <a:noFill/>
        </p:spPr>
        <p:txBody>
          <a:bodyPr wrap="square" rtlCol="0">
            <a:spAutoFit/>
          </a:bodyPr>
          <a:lstStyle/>
          <a:p>
            <a:r>
              <a:rPr lang="fr-FR" dirty="0" smtClean="0"/>
              <a:t>Diapo 3: </a:t>
            </a:r>
          </a:p>
          <a:p>
            <a:r>
              <a:rPr lang="fr-FR" sz="1600" b="1" i="1" dirty="0" smtClean="0">
                <a:solidFill>
                  <a:srgbClr val="0000FF"/>
                </a:solidFill>
              </a:rPr>
              <a:t>Extrait de film: </a:t>
            </a:r>
            <a:r>
              <a:rPr lang="fr-FR" sz="1600" dirty="0" smtClean="0">
                <a:solidFill>
                  <a:srgbClr val="FF6600"/>
                </a:solidFill>
              </a:rPr>
              <a:t>Le Cheval de Guerre </a:t>
            </a:r>
            <a:endParaRPr lang="fr-FR" sz="1600" dirty="0">
              <a:solidFill>
                <a:srgbClr val="FF6600"/>
              </a:solidFill>
            </a:endParaRPr>
          </a:p>
        </p:txBody>
      </p:sp>
    </p:spTree>
  </p:cSld>
  <p:clrMapOvr>
    <a:masterClrMapping/>
  </p:clrMapOvr>
  <p:transition advTm="2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28794" y="2571744"/>
            <a:ext cx="5643602" cy="1569660"/>
          </a:xfrm>
          <a:prstGeom prst="rect">
            <a:avLst/>
          </a:prstGeom>
          <a:noFill/>
          <a:ln w="41275" cmpd="sng">
            <a:solidFill>
              <a:srgbClr val="FF6600"/>
            </a:solidFill>
          </a:ln>
          <a:effectLst>
            <a:outerShdw blurRad="50800" dist="76200" dir="2700000" algn="ctr" rotWithShape="0">
              <a:srgbClr val="000000">
                <a:alpha val="43137"/>
              </a:srgbClr>
            </a:outerShdw>
          </a:effectLst>
        </p:spPr>
        <p:txBody>
          <a:bodyPr wrap="square" rtlCol="0">
            <a:spAutoFit/>
          </a:bodyPr>
          <a:lstStyle/>
          <a:p>
            <a:pPr algn="ctr"/>
            <a:r>
              <a:rPr lang="fr-FR" sz="3200" dirty="0" smtClean="0">
                <a:solidFill>
                  <a:srgbClr val="FFFF00"/>
                </a:solidFill>
              </a:rPr>
              <a:t>I) L’évolution du rôle du cheval au cours de la Première Guerre Mondiale</a:t>
            </a:r>
            <a:endParaRPr lang="fr-FR" sz="3200" dirty="0" smtClean="0">
              <a:solidFill>
                <a:srgbClr val="FFFF00"/>
              </a:solidFill>
            </a:endParaRPr>
          </a:p>
        </p:txBody>
      </p:sp>
    </p:spTree>
  </p:cSld>
  <p:clrMapOvr>
    <a:masterClrMapping/>
  </p:clrMapOvr>
  <p:transition advTm="400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285728"/>
            <a:ext cx="8072494" cy="1631216"/>
          </a:xfrm>
          <a:prstGeom prst="rect">
            <a:avLst/>
          </a:prstGeom>
          <a:noFill/>
        </p:spPr>
        <p:txBody>
          <a:bodyPr wrap="square" rtlCol="0">
            <a:spAutoFit/>
          </a:bodyPr>
          <a:lstStyle/>
          <a:p>
            <a:r>
              <a:rPr lang="fr-FR" dirty="0" smtClean="0"/>
              <a:t>Diapo 6:</a:t>
            </a:r>
          </a:p>
          <a:p>
            <a:r>
              <a:rPr lang="fr-FR" sz="1600" b="1" i="1" dirty="0" smtClean="0">
                <a:solidFill>
                  <a:srgbClr val="0000FF"/>
                </a:solidFill>
              </a:rPr>
              <a:t>Fourgon du service de santé de l’armée Belge:</a:t>
            </a:r>
          </a:p>
          <a:p>
            <a:r>
              <a:rPr lang="fr-FR" sz="1600" u="sng" dirty="0" smtClean="0">
                <a:solidFill>
                  <a:srgbClr val="FF6600"/>
                </a:solidFill>
              </a:rPr>
              <a:t>http://attelages-magazine.com/articles/tradition/contribution-des-equides-a-la.html</a:t>
            </a:r>
            <a:endParaRPr lang="fr-FR" sz="1600" dirty="0" smtClean="0">
              <a:solidFill>
                <a:srgbClr val="FF6600"/>
              </a:solidFill>
            </a:endParaRPr>
          </a:p>
          <a:p>
            <a:r>
              <a:rPr lang="fr-FR" sz="1600" b="1" i="1" dirty="0" smtClean="0">
                <a:solidFill>
                  <a:srgbClr val="0000FF"/>
                </a:solidFill>
              </a:rPr>
              <a:t>Ambulance au camp de </a:t>
            </a:r>
            <a:r>
              <a:rPr lang="fr-FR" sz="1600" b="1" i="1" dirty="0" err="1" smtClean="0">
                <a:solidFill>
                  <a:srgbClr val="0000FF"/>
                </a:solidFill>
              </a:rPr>
              <a:t>Beverloo</a:t>
            </a:r>
            <a:r>
              <a:rPr lang="fr-FR" sz="1600" b="1" i="1" dirty="0" smtClean="0">
                <a:solidFill>
                  <a:srgbClr val="0000FF"/>
                </a:solidFill>
              </a:rPr>
              <a:t>, au nord-est de la Belgique pendant la Grande Guerre</a:t>
            </a:r>
            <a:r>
              <a:rPr lang="fr-FR" sz="1600" dirty="0" smtClean="0">
                <a:solidFill>
                  <a:srgbClr val="0000FF"/>
                </a:solidFill>
              </a:rPr>
              <a:t> : </a:t>
            </a:r>
          </a:p>
          <a:p>
            <a:r>
              <a:rPr lang="fr-FR" sz="1600" u="sng" dirty="0" smtClean="0">
                <a:solidFill>
                  <a:srgbClr val="FF6600"/>
                </a:solidFill>
              </a:rPr>
              <a:t>http://attelages-magazine.com/articles/tradition/contribution-des-equides-a-la.html</a:t>
            </a:r>
            <a:r>
              <a:rPr lang="fr-FR" sz="1600" dirty="0" smtClean="0">
                <a:solidFill>
                  <a:srgbClr val="FF6600"/>
                </a:solidFill>
              </a:rPr>
              <a:t> </a:t>
            </a:r>
          </a:p>
          <a:p>
            <a:endParaRPr lang="fr-FR" dirty="0"/>
          </a:p>
        </p:txBody>
      </p:sp>
      <p:sp>
        <p:nvSpPr>
          <p:cNvPr id="5" name="ZoneTexte 4"/>
          <p:cNvSpPr txBox="1"/>
          <p:nvPr/>
        </p:nvSpPr>
        <p:spPr>
          <a:xfrm>
            <a:off x="357158" y="2500306"/>
            <a:ext cx="8572560" cy="1600438"/>
          </a:xfrm>
          <a:prstGeom prst="rect">
            <a:avLst/>
          </a:prstGeom>
          <a:noFill/>
        </p:spPr>
        <p:txBody>
          <a:bodyPr wrap="square" rtlCol="0">
            <a:spAutoFit/>
          </a:bodyPr>
          <a:lstStyle/>
          <a:p>
            <a:r>
              <a:rPr lang="fr-FR" dirty="0" smtClean="0"/>
              <a:t>Diapo 10:</a:t>
            </a:r>
          </a:p>
          <a:p>
            <a:r>
              <a:rPr lang="fr-FR" sz="1600" b="1" i="1" dirty="0" smtClean="0">
                <a:solidFill>
                  <a:srgbClr val="0000FF"/>
                </a:solidFill>
              </a:rPr>
              <a:t>Masque à gaz pour chevaux: </a:t>
            </a:r>
          </a:p>
          <a:p>
            <a:r>
              <a:rPr lang="fr-FR" sz="1600" u="sng" dirty="0" smtClean="0">
                <a:solidFill>
                  <a:srgbClr val="FF6600"/>
                </a:solidFill>
              </a:rPr>
              <a:t>http://unjouruneguerre.canalblog.com/albums/1917_03/index.html</a:t>
            </a:r>
            <a:endParaRPr lang="fr-FR" sz="1600" dirty="0" smtClean="0">
              <a:solidFill>
                <a:srgbClr val="FF6600"/>
              </a:solidFill>
            </a:endParaRPr>
          </a:p>
          <a:p>
            <a:r>
              <a:rPr lang="fr-FR" sz="1600" b="1" i="1" dirty="0" smtClean="0">
                <a:solidFill>
                  <a:srgbClr val="0000FF"/>
                </a:solidFill>
              </a:rPr>
              <a:t>Poilus poussant un attelage  :</a:t>
            </a:r>
          </a:p>
          <a:p>
            <a:r>
              <a:rPr lang="fr-FR" sz="1600" dirty="0" smtClean="0">
                <a:solidFill>
                  <a:srgbClr val="0000FF"/>
                </a:solidFill>
              </a:rPr>
              <a:t> </a:t>
            </a:r>
            <a:r>
              <a:rPr lang="fr-FR" sz="1600" u="sng" dirty="0" smtClean="0">
                <a:solidFill>
                  <a:srgbClr val="FF6600"/>
                </a:solidFill>
              </a:rPr>
              <a:t>https://www.defense.gouv.fr/actualites/articles/les-animaux-sur-le-front-francais-de-la-grande-guerre</a:t>
            </a:r>
            <a:endParaRPr lang="fr-FR" dirty="0"/>
          </a:p>
        </p:txBody>
      </p:sp>
      <p:sp>
        <p:nvSpPr>
          <p:cNvPr id="7" name="ZoneTexte 6"/>
          <p:cNvSpPr txBox="1"/>
          <p:nvPr/>
        </p:nvSpPr>
        <p:spPr>
          <a:xfrm>
            <a:off x="357158" y="4286256"/>
            <a:ext cx="8429684" cy="2031325"/>
          </a:xfrm>
          <a:prstGeom prst="rect">
            <a:avLst/>
          </a:prstGeom>
          <a:noFill/>
        </p:spPr>
        <p:txBody>
          <a:bodyPr wrap="square" rtlCol="0">
            <a:spAutoFit/>
          </a:bodyPr>
          <a:lstStyle/>
          <a:p>
            <a:r>
              <a:rPr lang="fr-FR" dirty="0" smtClean="0"/>
              <a:t>Diapo 12:</a:t>
            </a:r>
          </a:p>
          <a:p>
            <a:r>
              <a:rPr lang="fr-FR" b="1" i="1" dirty="0" smtClean="0">
                <a:solidFill>
                  <a:srgbClr val="0000FF"/>
                </a:solidFill>
              </a:rPr>
              <a:t>Soins vétérinaires Allemand:</a:t>
            </a:r>
          </a:p>
          <a:p>
            <a:r>
              <a:rPr lang="fr-FR" dirty="0" smtClean="0"/>
              <a:t> </a:t>
            </a:r>
            <a:r>
              <a:rPr lang="fr-FR" u="sng" dirty="0" smtClean="0">
                <a:solidFill>
                  <a:srgbClr val="FF6600"/>
                </a:solidFill>
              </a:rPr>
              <a:t>https://guerre-musique.skyrock.com/3168376154-Soins-des-chevaux-pendant-le-premiere-guerre-mondial.html</a:t>
            </a:r>
            <a:endParaRPr lang="fr-FR" dirty="0" smtClean="0">
              <a:solidFill>
                <a:srgbClr val="FF6600"/>
              </a:solidFill>
            </a:endParaRPr>
          </a:p>
          <a:p>
            <a:r>
              <a:rPr lang="fr-FR" b="1" i="1" dirty="0" smtClean="0">
                <a:solidFill>
                  <a:srgbClr val="0000FF"/>
                </a:solidFill>
              </a:rPr>
              <a:t>Soins vétérinaires Allemand: </a:t>
            </a:r>
          </a:p>
          <a:p>
            <a:r>
              <a:rPr lang="fr-FR" u="sng" dirty="0" smtClean="0">
                <a:solidFill>
                  <a:srgbClr val="FF6600"/>
                </a:solidFill>
              </a:rPr>
              <a:t>https://guerre-musique.skyrock.com/3168376154-Soins-des-chevaux-pendant-le-premiere-guerre-mondial.html</a:t>
            </a:r>
            <a:endParaRPr lang="fr-FR" dirty="0"/>
          </a:p>
        </p:txBody>
      </p:sp>
      <p:sp>
        <p:nvSpPr>
          <p:cNvPr id="8" name="ZoneTexte 7"/>
          <p:cNvSpPr txBox="1"/>
          <p:nvPr/>
        </p:nvSpPr>
        <p:spPr>
          <a:xfrm>
            <a:off x="357158" y="1857364"/>
            <a:ext cx="4143404" cy="615553"/>
          </a:xfrm>
          <a:prstGeom prst="rect">
            <a:avLst/>
          </a:prstGeom>
          <a:noFill/>
        </p:spPr>
        <p:txBody>
          <a:bodyPr wrap="square" rtlCol="0">
            <a:spAutoFit/>
          </a:bodyPr>
          <a:lstStyle/>
          <a:p>
            <a:r>
              <a:rPr lang="fr-FR" dirty="0" smtClean="0"/>
              <a:t>Diapo 9: </a:t>
            </a:r>
          </a:p>
          <a:p>
            <a:r>
              <a:rPr lang="fr-FR" sz="1600" b="1" i="1" dirty="0" smtClean="0">
                <a:solidFill>
                  <a:srgbClr val="0000FF"/>
                </a:solidFill>
              </a:rPr>
              <a:t>Extrait de film:</a:t>
            </a:r>
            <a:r>
              <a:rPr lang="fr-FR" sz="1600" dirty="0" smtClean="0">
                <a:solidFill>
                  <a:srgbClr val="0000FF"/>
                </a:solidFill>
              </a:rPr>
              <a:t> </a:t>
            </a:r>
            <a:r>
              <a:rPr lang="fr-FR" sz="1600" dirty="0" smtClean="0">
                <a:solidFill>
                  <a:srgbClr val="FF6600"/>
                </a:solidFill>
              </a:rPr>
              <a:t>Le Cheval de Guerre </a:t>
            </a:r>
            <a:endParaRPr lang="fr-FR" sz="1600" dirty="0">
              <a:solidFill>
                <a:srgbClr val="FF6600"/>
              </a:solidFill>
            </a:endParaRPr>
          </a:p>
        </p:txBody>
      </p:sp>
    </p:spTree>
  </p:cSld>
  <p:clrMapOvr>
    <a:masterClrMapping/>
  </p:clrMapOvr>
  <p:transition advTm="200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5720" y="1857364"/>
            <a:ext cx="8572528" cy="2092881"/>
          </a:xfrm>
          <a:prstGeom prst="rect">
            <a:avLst/>
          </a:prstGeom>
          <a:noFill/>
        </p:spPr>
        <p:txBody>
          <a:bodyPr wrap="square" rtlCol="0">
            <a:spAutoFit/>
          </a:bodyPr>
          <a:lstStyle/>
          <a:p>
            <a:r>
              <a:rPr lang="fr-FR" dirty="0" smtClean="0"/>
              <a:t>Diapo 15:</a:t>
            </a:r>
          </a:p>
          <a:p>
            <a:r>
              <a:rPr lang="fr-FR" sz="1600" b="1" i="1" dirty="0" smtClean="0">
                <a:solidFill>
                  <a:srgbClr val="0000FF"/>
                </a:solidFill>
              </a:rPr>
              <a:t>Statue équestre sur monument aux morts de Saumur : </a:t>
            </a:r>
          </a:p>
          <a:p>
            <a:r>
              <a:rPr lang="fr-FR" sz="1600" u="sng" dirty="0" smtClean="0">
                <a:solidFill>
                  <a:srgbClr val="FF6600"/>
                </a:solidFill>
              </a:rPr>
              <a:t>https://www.yala-photo.com/album-photos/autres-themes-fe-conserves/chevaux/statues-equestres/saumur.html</a:t>
            </a:r>
            <a:endParaRPr lang="fr-FR" sz="1600" dirty="0" smtClean="0">
              <a:solidFill>
                <a:srgbClr val="FF6600"/>
              </a:solidFill>
            </a:endParaRPr>
          </a:p>
          <a:p>
            <a:r>
              <a:rPr lang="fr-FR" sz="1600" b="1" i="1" dirty="0" smtClean="0">
                <a:solidFill>
                  <a:srgbClr val="0000FF"/>
                </a:solidFill>
              </a:rPr>
              <a:t>Musée de la cavalerie à Saumur:</a:t>
            </a:r>
          </a:p>
          <a:p>
            <a:r>
              <a:rPr lang="fr-FR" sz="1600" u="sng" dirty="0" smtClean="0">
                <a:solidFill>
                  <a:srgbClr val="FF6600"/>
                </a:solidFill>
              </a:rPr>
              <a:t>http://eroschevauxpassion.over-blog.com/article-saumur-1-musee-de-la-cavalerie-108250269.html</a:t>
            </a:r>
            <a:endParaRPr lang="fr-FR" sz="1600" dirty="0" smtClean="0">
              <a:solidFill>
                <a:srgbClr val="FF6600"/>
              </a:solidFill>
            </a:endParaRPr>
          </a:p>
          <a:p>
            <a:r>
              <a:rPr lang="fr-FR" sz="1600" b="1" i="1" dirty="0" smtClean="0">
                <a:solidFill>
                  <a:srgbClr val="0000FF"/>
                </a:solidFill>
              </a:rPr>
              <a:t>Statue équestre en bronze du maréchal Foch:</a:t>
            </a:r>
          </a:p>
          <a:p>
            <a:r>
              <a:rPr lang="fr-FR" sz="1600" u="sng" dirty="0" smtClean="0">
                <a:solidFill>
                  <a:srgbClr val="FF6600"/>
                </a:solidFill>
              </a:rPr>
              <a:t>https://www.eutouring.com/images_paris_statues_67.html</a:t>
            </a:r>
            <a:endParaRPr lang="fr-FR" sz="1600" dirty="0"/>
          </a:p>
        </p:txBody>
      </p:sp>
      <p:sp>
        <p:nvSpPr>
          <p:cNvPr id="5" name="ZoneTexte 4"/>
          <p:cNvSpPr txBox="1"/>
          <p:nvPr/>
        </p:nvSpPr>
        <p:spPr>
          <a:xfrm>
            <a:off x="285720" y="285728"/>
            <a:ext cx="8501122" cy="1908215"/>
          </a:xfrm>
          <a:prstGeom prst="rect">
            <a:avLst/>
          </a:prstGeom>
          <a:noFill/>
        </p:spPr>
        <p:txBody>
          <a:bodyPr wrap="square" rtlCol="0">
            <a:spAutoFit/>
          </a:bodyPr>
          <a:lstStyle/>
          <a:p>
            <a:r>
              <a:rPr lang="fr-FR" dirty="0" smtClean="0"/>
              <a:t>Diapo 13:</a:t>
            </a:r>
          </a:p>
          <a:p>
            <a:r>
              <a:rPr lang="fr-FR" sz="1600" b="1" i="1" dirty="0" smtClean="0">
                <a:solidFill>
                  <a:srgbClr val="0000FF"/>
                </a:solidFill>
              </a:rPr>
              <a:t>Cadavre chevaux charrette :</a:t>
            </a:r>
            <a:r>
              <a:rPr lang="fr-FR" sz="1600" b="1" i="1" dirty="0" smtClean="0"/>
              <a:t> </a:t>
            </a:r>
          </a:p>
          <a:p>
            <a:r>
              <a:rPr lang="fr-FR" sz="1600" u="sng" dirty="0" smtClean="0">
                <a:solidFill>
                  <a:srgbClr val="FF6600"/>
                </a:solidFill>
              </a:rPr>
              <a:t>http://www.unc-boissire-montaigu.fr/les-animaux-pendant-la-guerre.html</a:t>
            </a:r>
            <a:endParaRPr lang="fr-FR" sz="1600" dirty="0" smtClean="0">
              <a:solidFill>
                <a:srgbClr val="FF6600"/>
              </a:solidFill>
            </a:endParaRPr>
          </a:p>
          <a:p>
            <a:r>
              <a:rPr lang="fr-FR" sz="1600" b="1" i="1" dirty="0" smtClean="0">
                <a:solidFill>
                  <a:srgbClr val="0000FF"/>
                </a:solidFill>
              </a:rPr>
              <a:t>Cadavre route :</a:t>
            </a:r>
          </a:p>
          <a:p>
            <a:r>
              <a:rPr lang="fr-FR" sz="1600" dirty="0" smtClean="0">
                <a:solidFill>
                  <a:srgbClr val="0000FF"/>
                </a:solidFill>
              </a:rPr>
              <a:t> </a:t>
            </a:r>
            <a:r>
              <a:rPr lang="fr-FR" sz="1600" u="sng" dirty="0" smtClean="0">
                <a:solidFill>
                  <a:srgbClr val="FF6600"/>
                </a:solidFill>
              </a:rPr>
              <a:t>http://www.unc-boissire-montaigu.fr/les-animaux-pendant-la-guerre.html</a:t>
            </a:r>
            <a:endParaRPr lang="fr-FR" sz="1600" dirty="0" smtClean="0">
              <a:solidFill>
                <a:srgbClr val="FF6600"/>
              </a:solidFill>
            </a:endParaRPr>
          </a:p>
          <a:p>
            <a:endParaRPr lang="fr-FR" dirty="0" smtClean="0"/>
          </a:p>
          <a:p>
            <a:endParaRPr lang="fr-FR" dirty="0"/>
          </a:p>
        </p:txBody>
      </p:sp>
    </p:spTree>
  </p:cSld>
  <p:clrMapOvr>
    <a:masterClrMapping/>
  </p:clrMapOvr>
  <p:transition advTm="2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42976" y="714356"/>
            <a:ext cx="2571768" cy="461665"/>
          </a:xfrm>
          <a:prstGeom prst="rect">
            <a:avLst/>
          </a:prstGeom>
          <a:noFill/>
        </p:spPr>
        <p:txBody>
          <a:bodyPr wrap="square" rtlCol="0">
            <a:spAutoFit/>
          </a:bodyPr>
          <a:lstStyle/>
          <a:p>
            <a:r>
              <a:rPr lang="fr-FR" sz="2400" dirty="0" smtClean="0">
                <a:solidFill>
                  <a:srgbClr val="FF6600"/>
                </a:solidFill>
              </a:rPr>
              <a:t>Un rôle offensif :</a:t>
            </a:r>
            <a:endParaRPr lang="fr-FR" sz="2400" dirty="0">
              <a:solidFill>
                <a:srgbClr val="FF6600"/>
              </a:solidFill>
            </a:endParaRPr>
          </a:p>
        </p:txBody>
      </p:sp>
      <p:sp>
        <p:nvSpPr>
          <p:cNvPr id="5" name="ZoneTexte 4"/>
          <p:cNvSpPr txBox="1"/>
          <p:nvPr/>
        </p:nvSpPr>
        <p:spPr>
          <a:xfrm>
            <a:off x="5500694" y="785794"/>
            <a:ext cx="2643206" cy="369332"/>
          </a:xfrm>
          <a:prstGeom prst="rect">
            <a:avLst/>
          </a:prstGeom>
          <a:noFill/>
        </p:spPr>
        <p:txBody>
          <a:bodyPr wrap="square" rtlCol="0">
            <a:spAutoFit/>
          </a:bodyPr>
          <a:lstStyle/>
          <a:p>
            <a:r>
              <a:rPr lang="fr-FR" i="1" dirty="0" smtClean="0">
                <a:latin typeface="Berlin Sans FB" pitchFamily="34" charset="0"/>
              </a:rPr>
              <a:t>Une charge de cavalerie</a:t>
            </a:r>
            <a:endParaRPr lang="fr-FR" i="1" dirty="0">
              <a:latin typeface="Berlin Sans FB" pitchFamily="34" charset="0"/>
            </a:endParaRPr>
          </a:p>
        </p:txBody>
      </p:sp>
      <p:pic>
        <p:nvPicPr>
          <p:cNvPr id="7" name="Montage EPI 2.mp4">
            <a:hlinkClick r:id="" action="ppaction://media"/>
          </p:cNvPr>
          <p:cNvPicPr>
            <a:picLocks noRot="1" noChangeAspect="1"/>
          </p:cNvPicPr>
          <p:nvPr>
            <a:videoFile r:link="rId1"/>
          </p:nvPr>
        </p:nvPicPr>
        <p:blipFill>
          <a:blip r:embed="rId3"/>
          <a:stretch>
            <a:fillRect/>
          </a:stretch>
        </p:blipFill>
        <p:spPr>
          <a:xfrm>
            <a:off x="1285852" y="1357298"/>
            <a:ext cx="6643734" cy="4982801"/>
          </a:xfrm>
          <a:prstGeom prst="rect">
            <a:avLst/>
          </a:prstGeom>
        </p:spPr>
      </p:pic>
    </p:spTree>
  </p:cSld>
  <p:clrMapOvr>
    <a:masterClrMapping/>
  </p:clrMapOvr>
  <p:transition advTm="103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2910" y="642918"/>
            <a:ext cx="3714776" cy="584775"/>
          </a:xfrm>
          <a:prstGeom prst="rect">
            <a:avLst/>
          </a:prstGeom>
          <a:noFill/>
        </p:spPr>
        <p:txBody>
          <a:bodyPr wrap="square" rtlCol="0">
            <a:spAutoFit/>
          </a:bodyPr>
          <a:lstStyle/>
          <a:p>
            <a:r>
              <a:rPr lang="fr-FR" sz="3200" dirty="0" smtClean="0">
                <a:solidFill>
                  <a:srgbClr val="FFFF00"/>
                </a:solidFill>
              </a:rPr>
              <a:t>Transport de vivres</a:t>
            </a:r>
            <a:endParaRPr lang="fr-FR" sz="3200" dirty="0">
              <a:solidFill>
                <a:srgbClr val="FFFF00"/>
              </a:solidFill>
            </a:endParaRPr>
          </a:p>
        </p:txBody>
      </p:sp>
      <p:pic>
        <p:nvPicPr>
          <p:cNvPr id="1028" name="Picture 4" descr="Haute-Alsace, à l’Hartmannswillerkopf, la corvée d’eau potable (site Delcampe)"/>
          <p:cNvPicPr>
            <a:picLocks noChangeAspect="1" noChangeArrowheads="1"/>
          </p:cNvPicPr>
          <p:nvPr/>
        </p:nvPicPr>
        <p:blipFill>
          <a:blip r:embed="rId3"/>
          <a:srcRect/>
          <a:stretch>
            <a:fillRect/>
          </a:stretch>
        </p:blipFill>
        <p:spPr bwMode="auto">
          <a:xfrm>
            <a:off x="3929058" y="7286652"/>
            <a:ext cx="4375578" cy="2736350"/>
          </a:xfrm>
          <a:prstGeom prst="rect">
            <a:avLst/>
          </a:prstGeom>
          <a:noFill/>
        </p:spPr>
      </p:pic>
      <p:sp>
        <p:nvSpPr>
          <p:cNvPr id="9" name="ZoneTexte 8"/>
          <p:cNvSpPr txBox="1"/>
          <p:nvPr/>
        </p:nvSpPr>
        <p:spPr>
          <a:xfrm>
            <a:off x="4214810" y="3214686"/>
            <a:ext cx="3929090" cy="369332"/>
          </a:xfrm>
          <a:prstGeom prst="rect">
            <a:avLst/>
          </a:prstGeom>
          <a:noFill/>
        </p:spPr>
        <p:txBody>
          <a:bodyPr wrap="square" rtlCol="0">
            <a:spAutoFit/>
          </a:bodyPr>
          <a:lstStyle/>
          <a:p>
            <a:r>
              <a:rPr lang="fr-FR" i="1" dirty="0" smtClean="0">
                <a:latin typeface="Berlin Sans FB" pitchFamily="34" charset="0"/>
              </a:rPr>
              <a:t>Haute-Alsace, la corvée d’eau potable</a:t>
            </a:r>
            <a:endParaRPr lang="fr-FR" i="1" dirty="0">
              <a:latin typeface="Berlin Sans FB" pitchFamily="34" charset="0"/>
            </a:endParaRPr>
          </a:p>
        </p:txBody>
      </p:sp>
      <p:pic>
        <p:nvPicPr>
          <p:cNvPr id="1030" name="Picture 6" descr="Convoi de mulets (site premiere-guerre-mondiale-1914-1918) "/>
          <p:cNvPicPr>
            <a:picLocks noChangeAspect="1" noChangeArrowheads="1"/>
          </p:cNvPicPr>
          <p:nvPr/>
        </p:nvPicPr>
        <p:blipFill>
          <a:blip r:embed="rId4"/>
          <a:srcRect/>
          <a:stretch>
            <a:fillRect/>
          </a:stretch>
        </p:blipFill>
        <p:spPr bwMode="auto">
          <a:xfrm>
            <a:off x="-4857816" y="1285860"/>
            <a:ext cx="3571847" cy="2143108"/>
          </a:xfrm>
          <a:prstGeom prst="rect">
            <a:avLst/>
          </a:prstGeom>
          <a:noFill/>
        </p:spPr>
      </p:pic>
      <p:sp>
        <p:nvSpPr>
          <p:cNvPr id="11" name="ZoneTexte 10"/>
          <p:cNvSpPr txBox="1"/>
          <p:nvPr/>
        </p:nvSpPr>
        <p:spPr>
          <a:xfrm>
            <a:off x="1214414" y="3571876"/>
            <a:ext cx="1928826" cy="369332"/>
          </a:xfrm>
          <a:prstGeom prst="rect">
            <a:avLst/>
          </a:prstGeom>
          <a:noFill/>
        </p:spPr>
        <p:txBody>
          <a:bodyPr wrap="square" rtlCol="0">
            <a:spAutoFit/>
          </a:bodyPr>
          <a:lstStyle/>
          <a:p>
            <a:r>
              <a:rPr lang="fr-FR" i="1" dirty="0" smtClean="0">
                <a:latin typeface="Berlin Sans FB" pitchFamily="34" charset="0"/>
              </a:rPr>
              <a:t>Convoi de mulets</a:t>
            </a:r>
            <a:endParaRPr lang="fr-FR" i="1" dirty="0">
              <a:latin typeface="Berlin Sans FB" pitchFamily="34" charset="0"/>
            </a:endParaRPr>
          </a:p>
        </p:txBody>
      </p:sp>
      <p:pic>
        <p:nvPicPr>
          <p:cNvPr id="7" name="war-horse-soundtrack-08-the-charge-and-capture (1).mp3">
            <a:hlinkClick r:id="" action="ppaction://media"/>
          </p:cNvPr>
          <p:cNvPicPr>
            <a:picLocks noRot="1" noChangeAspect="1"/>
          </p:cNvPicPr>
          <p:nvPr>
            <a:audioFile r:link="rId1"/>
          </p:nvPr>
        </p:nvPicPr>
        <p:blipFill>
          <a:blip r:embed="rId5"/>
          <a:stretch>
            <a:fillRect/>
          </a:stretch>
        </p:blipFill>
        <p:spPr>
          <a:xfrm>
            <a:off x="8001024" y="357166"/>
            <a:ext cx="244475" cy="244475"/>
          </a:xfrm>
          <a:prstGeom prst="rect">
            <a:avLst/>
          </a:prstGeom>
        </p:spPr>
      </p:pic>
    </p:spTree>
  </p:cSld>
  <p:clrMapOvr>
    <a:masterClrMapping/>
  </p:clrMapOvr>
  <p:transition advTm="18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3" presetClass="entr" presetSubtype="1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par>
                          <p:cTn id="11" fill="hold">
                            <p:stCondLst>
                              <p:cond delay="500"/>
                            </p:stCondLst>
                            <p:childTnLst>
                              <p:par>
                                <p:cTn id="12" presetID="63" presetClass="path" presetSubtype="0" accel="50000" decel="50000" fill="hold" nodeType="afterEffect">
                                  <p:stCondLst>
                                    <p:cond delay="1000"/>
                                  </p:stCondLst>
                                  <p:childTnLst>
                                    <p:animMotion origin="layout" path="M 0.13594 -0.00116 L 0.57604 -0.00116 " pathEditMode="relative" rAng="0" ptsTypes="AA">
                                      <p:cBhvr>
                                        <p:cTn id="13" dur="3000" fill="hold"/>
                                        <p:tgtEl>
                                          <p:spTgt spid="1030"/>
                                        </p:tgtEl>
                                        <p:attrNameLst>
                                          <p:attrName>ppt_x</p:attrName>
                                          <p:attrName>ppt_y</p:attrName>
                                        </p:attrNameLst>
                                      </p:cBhvr>
                                      <p:rCtr x="220" y="0"/>
                                    </p:animMotion>
                                  </p:childTnLst>
                                </p:cTn>
                              </p:par>
                            </p:childTnLst>
                          </p:cTn>
                        </p:par>
                        <p:par>
                          <p:cTn id="14" fill="hold">
                            <p:stCondLst>
                              <p:cond delay="4500"/>
                            </p:stCondLst>
                            <p:childTnLst>
                              <p:par>
                                <p:cTn id="15" presetID="5" presetClass="entr" presetSubtype="1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2000"/>
                                        <p:tgtEl>
                                          <p:spTgt spid="11"/>
                                        </p:tgtEl>
                                      </p:cBhvr>
                                    </p:animEffect>
                                  </p:childTnLst>
                                </p:cTn>
                              </p:par>
                            </p:childTnLst>
                          </p:cTn>
                        </p:par>
                        <p:par>
                          <p:cTn id="18" fill="hold">
                            <p:stCondLst>
                              <p:cond delay="6500"/>
                            </p:stCondLst>
                            <p:childTnLst>
                              <p:par>
                                <p:cTn id="19" presetID="64" presetClass="path" presetSubtype="0" accel="50000" decel="50000" fill="hold" nodeType="afterEffect">
                                  <p:stCondLst>
                                    <p:cond delay="2000"/>
                                  </p:stCondLst>
                                  <p:childTnLst>
                                    <p:animMotion origin="layout" path="M -3.61111E-6 2.96296E-6 L -0.00347 -0.50996 " pathEditMode="relative" rAng="0" ptsTypes="AA">
                                      <p:cBhvr>
                                        <p:cTn id="20" dur="3000" fill="hold"/>
                                        <p:tgtEl>
                                          <p:spTgt spid="1028"/>
                                        </p:tgtEl>
                                        <p:attrNameLst>
                                          <p:attrName>ppt_x</p:attrName>
                                          <p:attrName>ppt_y</p:attrName>
                                        </p:attrNameLst>
                                      </p:cBhvr>
                                      <p:rCtr x="-2" y="-255"/>
                                    </p:animMotion>
                                  </p:childTnLst>
                                </p:cTn>
                              </p:par>
                            </p:childTnLst>
                          </p:cTn>
                        </p:par>
                        <p:par>
                          <p:cTn id="21" fill="hold">
                            <p:stCondLst>
                              <p:cond delay="11500"/>
                            </p:stCondLst>
                            <p:childTnLst>
                              <p:par>
                                <p:cTn id="22" presetID="5" presetClass="entr" presetSubtype="1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6" showWhenStopped="0">
                <p:cTn id="25"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5"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2910" y="642918"/>
            <a:ext cx="6715172" cy="584775"/>
          </a:xfrm>
          <a:prstGeom prst="rect">
            <a:avLst/>
          </a:prstGeom>
          <a:noFill/>
        </p:spPr>
        <p:txBody>
          <a:bodyPr wrap="square" rtlCol="0">
            <a:spAutoFit/>
          </a:bodyPr>
          <a:lstStyle/>
          <a:p>
            <a:r>
              <a:rPr lang="fr-FR" sz="3200" dirty="0" smtClean="0">
                <a:solidFill>
                  <a:srgbClr val="FFFF00"/>
                </a:solidFill>
              </a:rPr>
              <a:t>Transport de munitions et d’armes </a:t>
            </a:r>
            <a:endParaRPr lang="fr-FR" sz="3200" dirty="0">
              <a:solidFill>
                <a:srgbClr val="FFFF00"/>
              </a:solidFill>
            </a:endParaRPr>
          </a:p>
        </p:txBody>
      </p:sp>
      <p:pic>
        <p:nvPicPr>
          <p:cNvPr id="4098" name="Picture 2" descr="https://photoshistoriques.info/wp-content/uploads/2018/12/3e16a1cc466eaf45c1c75744ea875046.jpg"/>
          <p:cNvPicPr>
            <a:picLocks noChangeAspect="1" noChangeArrowheads="1"/>
          </p:cNvPicPr>
          <p:nvPr/>
        </p:nvPicPr>
        <p:blipFill>
          <a:blip r:embed="rId2"/>
          <a:srcRect/>
          <a:stretch>
            <a:fillRect/>
          </a:stretch>
        </p:blipFill>
        <p:spPr bwMode="auto">
          <a:xfrm>
            <a:off x="2285984" y="1357298"/>
            <a:ext cx="5072098" cy="3287354"/>
          </a:xfrm>
          <a:prstGeom prst="rect">
            <a:avLst/>
          </a:prstGeom>
          <a:noFill/>
        </p:spPr>
      </p:pic>
      <p:sp>
        <p:nvSpPr>
          <p:cNvPr id="6" name="ZoneTexte 5"/>
          <p:cNvSpPr txBox="1"/>
          <p:nvPr/>
        </p:nvSpPr>
        <p:spPr>
          <a:xfrm>
            <a:off x="-5286444" y="4786322"/>
            <a:ext cx="4714908" cy="646331"/>
          </a:xfrm>
          <a:prstGeom prst="rect">
            <a:avLst/>
          </a:prstGeom>
          <a:noFill/>
        </p:spPr>
        <p:txBody>
          <a:bodyPr wrap="square" rtlCol="0">
            <a:spAutoFit/>
          </a:bodyPr>
          <a:lstStyle/>
          <a:p>
            <a:r>
              <a:rPr lang="fr-FR" i="1" dirty="0" smtClean="0">
                <a:latin typeface="Berlin Sans FB" pitchFamily="34" charset="0"/>
              </a:rPr>
              <a:t>Des soldats allemands se posant près d’un cheval avec une mitrailleuse sur le dos.</a:t>
            </a:r>
            <a:endParaRPr lang="fr-FR" dirty="0">
              <a:latin typeface="Berlin Sans FB" pitchFamily="34" charset="0"/>
            </a:endParaRPr>
          </a:p>
        </p:txBody>
      </p:sp>
    </p:spTree>
  </p:cSld>
  <p:clrMapOvr>
    <a:masterClrMapping/>
  </p:clrMapOvr>
  <p:transition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53" presetClass="entr" presetSubtype="0" fill="hold" nodeType="afterEffect">
                                  <p:stCondLst>
                                    <p:cond delay="100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1000" fill="hold"/>
                                        <p:tgtEl>
                                          <p:spTgt spid="4098"/>
                                        </p:tgtEl>
                                        <p:attrNameLst>
                                          <p:attrName>ppt_w</p:attrName>
                                        </p:attrNameLst>
                                      </p:cBhvr>
                                      <p:tavLst>
                                        <p:tav tm="0">
                                          <p:val>
                                            <p:fltVal val="0"/>
                                          </p:val>
                                        </p:tav>
                                        <p:tav tm="100000">
                                          <p:val>
                                            <p:strVal val="#ppt_w"/>
                                          </p:val>
                                        </p:tav>
                                      </p:tavLst>
                                    </p:anim>
                                    <p:anim calcmode="lin" valueType="num">
                                      <p:cBhvr>
                                        <p:cTn id="12" dur="1000" fill="hold"/>
                                        <p:tgtEl>
                                          <p:spTgt spid="4098"/>
                                        </p:tgtEl>
                                        <p:attrNameLst>
                                          <p:attrName>ppt_h</p:attrName>
                                        </p:attrNameLst>
                                      </p:cBhvr>
                                      <p:tavLst>
                                        <p:tav tm="0">
                                          <p:val>
                                            <p:fltVal val="0"/>
                                          </p:val>
                                        </p:tav>
                                        <p:tav tm="100000">
                                          <p:val>
                                            <p:strVal val="#ppt_h"/>
                                          </p:val>
                                        </p:tav>
                                      </p:tavLst>
                                    </p:anim>
                                    <p:animEffect transition="in" filter="fade">
                                      <p:cBhvr>
                                        <p:cTn id="13" dur="1000"/>
                                        <p:tgtEl>
                                          <p:spTgt spid="4098"/>
                                        </p:tgtEl>
                                      </p:cBhvr>
                                    </p:animEffect>
                                  </p:childTnLst>
                                </p:cTn>
                              </p:par>
                              <p:par>
                                <p:cTn id="14" presetID="63" presetClass="path" presetSubtype="0" accel="50000" decel="50000" fill="hold" grpId="0" nodeType="withEffect">
                                  <p:stCondLst>
                                    <p:cond delay="1000"/>
                                  </p:stCondLst>
                                  <p:childTnLst>
                                    <p:animMotion origin="layout" path="M 0.30052 2.59259E-6 L 0.89114 -0.00347 " pathEditMode="relative" rAng="0" ptsTypes="AA">
                                      <p:cBhvr>
                                        <p:cTn id="15" dur="2000" fill="hold"/>
                                        <p:tgtEl>
                                          <p:spTgt spid="6"/>
                                        </p:tgtEl>
                                        <p:attrNameLst>
                                          <p:attrName>ppt_x</p:attrName>
                                          <p:attrName>ppt_y</p:attrName>
                                        </p:attrNameLst>
                                      </p:cBhvr>
                                      <p:rCtr x="295" y="-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2910" y="642918"/>
            <a:ext cx="6715172" cy="584775"/>
          </a:xfrm>
          <a:prstGeom prst="rect">
            <a:avLst/>
          </a:prstGeom>
          <a:noFill/>
        </p:spPr>
        <p:txBody>
          <a:bodyPr wrap="square" rtlCol="0">
            <a:spAutoFit/>
          </a:bodyPr>
          <a:lstStyle/>
          <a:p>
            <a:r>
              <a:rPr lang="fr-FR" sz="3200" dirty="0" smtClean="0">
                <a:solidFill>
                  <a:srgbClr val="FFFF00"/>
                </a:solidFill>
              </a:rPr>
              <a:t>Transport de munitions et d’armes </a:t>
            </a:r>
            <a:endParaRPr lang="fr-FR" sz="3200" dirty="0">
              <a:solidFill>
                <a:srgbClr val="FFFF00"/>
              </a:solidFill>
            </a:endParaRPr>
          </a:p>
        </p:txBody>
      </p:sp>
      <p:pic>
        <p:nvPicPr>
          <p:cNvPr id="4100" name="Picture 4" descr="Six chevaux pour tracter un canon. Une vue impressionnante de pièces de 90 de Bange avec leurs attelages. Le manque de chevaux, malgré les réquisitions, puis le manque de fourrage, contraindront à motoriser un nombre croissant d’unités. (site net4war) "/>
          <p:cNvPicPr>
            <a:picLocks noChangeAspect="1" noChangeArrowheads="1"/>
          </p:cNvPicPr>
          <p:nvPr/>
        </p:nvPicPr>
        <p:blipFill>
          <a:blip r:embed="rId2"/>
          <a:srcRect l="2010" t="2256" r="3014" b="6740"/>
          <a:stretch>
            <a:fillRect/>
          </a:stretch>
        </p:blipFill>
        <p:spPr bwMode="auto">
          <a:xfrm>
            <a:off x="10644230" y="3286124"/>
            <a:ext cx="4357686" cy="1867580"/>
          </a:xfrm>
          <a:prstGeom prst="rect">
            <a:avLst/>
          </a:prstGeom>
          <a:noFill/>
        </p:spPr>
      </p:pic>
      <p:sp>
        <p:nvSpPr>
          <p:cNvPr id="8" name="ZoneTexte 7"/>
          <p:cNvSpPr txBox="1"/>
          <p:nvPr/>
        </p:nvSpPr>
        <p:spPr>
          <a:xfrm>
            <a:off x="3643306" y="2143116"/>
            <a:ext cx="2000264" cy="646331"/>
          </a:xfrm>
          <a:prstGeom prst="rect">
            <a:avLst/>
          </a:prstGeom>
          <a:noFill/>
        </p:spPr>
        <p:txBody>
          <a:bodyPr wrap="square" rtlCol="0">
            <a:spAutoFit/>
          </a:bodyPr>
          <a:lstStyle/>
          <a:p>
            <a:r>
              <a:rPr lang="fr-FR" i="1" dirty="0" smtClean="0">
                <a:latin typeface="Berlin Sans FB" pitchFamily="34" charset="0"/>
              </a:rPr>
              <a:t>Six chevaux pour tracter un canon</a:t>
            </a:r>
            <a:endParaRPr lang="fr-FR" i="1" dirty="0">
              <a:latin typeface="Berlin Sans FB" pitchFamily="34" charset="0"/>
            </a:endParaRPr>
          </a:p>
        </p:txBody>
      </p:sp>
    </p:spTree>
  </p:cSld>
  <p:clrMapOvr>
    <a:masterClrMapping/>
  </p:clrMapOvr>
  <p:transition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0.13837 -0.02084 L -0.88646 -0.02084 " pathEditMode="relative" rAng="0" ptsTypes="AA">
                                      <p:cBhvr>
                                        <p:cTn id="6" dur="2000" fill="hold"/>
                                        <p:tgtEl>
                                          <p:spTgt spid="4100"/>
                                        </p:tgtEl>
                                        <p:attrNameLst>
                                          <p:attrName>ppt_x</p:attrName>
                                          <p:attrName>ppt_y</p:attrName>
                                        </p:attrNameLst>
                                      </p:cBhvr>
                                      <p:rCtr x="-374" y="0"/>
                                    </p:animMotion>
                                  </p:childTnLst>
                                </p:cTn>
                              </p:par>
                            </p:childTnLst>
                          </p:cTn>
                        </p:par>
                        <p:par>
                          <p:cTn id="7" fill="hold">
                            <p:stCondLst>
                              <p:cond delay="2000"/>
                            </p:stCondLst>
                            <p:childTnLst>
                              <p:par>
                                <p:cTn id="8" presetID="53"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2000" fill="hold"/>
                                        <p:tgtEl>
                                          <p:spTgt spid="8"/>
                                        </p:tgtEl>
                                        <p:attrNameLst>
                                          <p:attrName>ppt_w</p:attrName>
                                        </p:attrNameLst>
                                      </p:cBhvr>
                                      <p:tavLst>
                                        <p:tav tm="0">
                                          <p:val>
                                            <p:fltVal val="0"/>
                                          </p:val>
                                        </p:tav>
                                        <p:tav tm="100000">
                                          <p:val>
                                            <p:strVal val="#ppt_w"/>
                                          </p:val>
                                        </p:tav>
                                      </p:tavLst>
                                    </p:anim>
                                    <p:anim calcmode="lin" valueType="num">
                                      <p:cBhvr>
                                        <p:cTn id="11" dur="2000" fill="hold"/>
                                        <p:tgtEl>
                                          <p:spTgt spid="8"/>
                                        </p:tgtEl>
                                        <p:attrNameLst>
                                          <p:attrName>ppt_h</p:attrName>
                                        </p:attrNameLst>
                                      </p:cBhvr>
                                      <p:tavLst>
                                        <p:tav tm="0">
                                          <p:val>
                                            <p:fltVal val="0"/>
                                          </p:val>
                                        </p:tav>
                                        <p:tav tm="100000">
                                          <p:val>
                                            <p:strVal val="#ppt_h"/>
                                          </p:val>
                                        </p:tav>
                                      </p:tavLst>
                                    </p:anim>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2910" y="642918"/>
            <a:ext cx="3714776" cy="584775"/>
          </a:xfrm>
          <a:prstGeom prst="rect">
            <a:avLst/>
          </a:prstGeom>
          <a:noFill/>
        </p:spPr>
        <p:txBody>
          <a:bodyPr wrap="square" rtlCol="0">
            <a:spAutoFit/>
          </a:bodyPr>
          <a:lstStyle/>
          <a:p>
            <a:r>
              <a:rPr lang="fr-FR" sz="3200" dirty="0" smtClean="0">
                <a:solidFill>
                  <a:srgbClr val="FFFF00"/>
                </a:solidFill>
              </a:rPr>
              <a:t>Transport des </a:t>
            </a:r>
            <a:r>
              <a:rPr lang="fr-FR" sz="3200" dirty="0" smtClean="0">
                <a:solidFill>
                  <a:srgbClr val="FFFF00"/>
                </a:solidFill>
              </a:rPr>
              <a:t>blessés </a:t>
            </a:r>
            <a:endParaRPr lang="fr-FR" sz="3200" dirty="0">
              <a:solidFill>
                <a:srgbClr val="FFFF00"/>
              </a:solidFill>
            </a:endParaRPr>
          </a:p>
        </p:txBody>
      </p:sp>
      <p:pic>
        <p:nvPicPr>
          <p:cNvPr id="3074" name="Picture 2" descr="https://tse4.mm.bing.net/th?id=OIP.pOIU2aL7t0OLdCdqfSnhpwE7DG&amp;pid=Api&amp;P=0&amp;w=281&amp;h=177"/>
          <p:cNvPicPr>
            <a:picLocks noChangeAspect="1" noChangeArrowheads="1"/>
          </p:cNvPicPr>
          <p:nvPr/>
        </p:nvPicPr>
        <p:blipFill>
          <a:blip r:embed="rId2"/>
          <a:srcRect/>
          <a:stretch>
            <a:fillRect/>
          </a:stretch>
        </p:blipFill>
        <p:spPr bwMode="auto">
          <a:xfrm>
            <a:off x="10072726" y="1357298"/>
            <a:ext cx="4739347" cy="2985284"/>
          </a:xfrm>
          <a:prstGeom prst="rect">
            <a:avLst/>
          </a:prstGeom>
          <a:noFill/>
        </p:spPr>
      </p:pic>
      <p:pic>
        <p:nvPicPr>
          <p:cNvPr id="3076" name="Picture 4" descr="https://tse4.mm.bing.net/th?id=OIP.sU6meAWxakRq98npYbQCDAHaEq&amp;pid=Api&amp;P=0&amp;w=281&amp;h=177"/>
          <p:cNvPicPr>
            <a:picLocks noChangeAspect="1" noChangeArrowheads="1"/>
          </p:cNvPicPr>
          <p:nvPr/>
        </p:nvPicPr>
        <p:blipFill>
          <a:blip r:embed="rId3"/>
          <a:srcRect/>
          <a:stretch>
            <a:fillRect/>
          </a:stretch>
        </p:blipFill>
        <p:spPr bwMode="auto">
          <a:xfrm>
            <a:off x="357158" y="3214686"/>
            <a:ext cx="4122012" cy="2596429"/>
          </a:xfrm>
          <a:prstGeom prst="rect">
            <a:avLst/>
          </a:prstGeom>
          <a:noFill/>
        </p:spPr>
      </p:pic>
      <p:sp>
        <p:nvSpPr>
          <p:cNvPr id="6" name="ZoneTexte 5"/>
          <p:cNvSpPr txBox="1"/>
          <p:nvPr/>
        </p:nvSpPr>
        <p:spPr>
          <a:xfrm>
            <a:off x="4929190" y="7072338"/>
            <a:ext cx="3714776" cy="923330"/>
          </a:xfrm>
          <a:prstGeom prst="rect">
            <a:avLst/>
          </a:prstGeom>
          <a:noFill/>
        </p:spPr>
        <p:txBody>
          <a:bodyPr wrap="square" rtlCol="0">
            <a:spAutoFit/>
          </a:bodyPr>
          <a:lstStyle/>
          <a:p>
            <a:r>
              <a:rPr lang="fr-FR" b="1" i="1" dirty="0" smtClean="0"/>
              <a:t> </a:t>
            </a:r>
            <a:r>
              <a:rPr lang="fr-FR" i="1" dirty="0" smtClean="0">
                <a:latin typeface="Berlin Sans FB" pitchFamily="34" charset="0"/>
              </a:rPr>
              <a:t>Ambulance au camp de </a:t>
            </a:r>
            <a:r>
              <a:rPr lang="fr-FR" i="1" dirty="0" err="1" smtClean="0">
                <a:latin typeface="Berlin Sans FB" pitchFamily="34" charset="0"/>
              </a:rPr>
              <a:t>Beverloo</a:t>
            </a:r>
            <a:r>
              <a:rPr lang="fr-FR" i="1" dirty="0" smtClean="0">
                <a:latin typeface="Berlin Sans FB" pitchFamily="34" charset="0"/>
              </a:rPr>
              <a:t>, au nord-est de la Belgique pendant la Grande Guerre</a:t>
            </a:r>
            <a:endParaRPr lang="fr-FR" dirty="0">
              <a:latin typeface="Berlin Sans FB" pitchFamily="34" charset="0"/>
            </a:endParaRPr>
          </a:p>
        </p:txBody>
      </p:sp>
      <p:sp>
        <p:nvSpPr>
          <p:cNvPr id="7" name="ZoneTexte 6"/>
          <p:cNvSpPr txBox="1"/>
          <p:nvPr/>
        </p:nvSpPr>
        <p:spPr>
          <a:xfrm>
            <a:off x="-4357750" y="2500306"/>
            <a:ext cx="3500462" cy="646331"/>
          </a:xfrm>
          <a:prstGeom prst="rect">
            <a:avLst/>
          </a:prstGeom>
          <a:noFill/>
        </p:spPr>
        <p:txBody>
          <a:bodyPr wrap="square" rtlCol="0">
            <a:spAutoFit/>
          </a:bodyPr>
          <a:lstStyle/>
          <a:p>
            <a:r>
              <a:rPr lang="fr-FR" b="1" i="1" dirty="0" smtClean="0"/>
              <a:t> </a:t>
            </a:r>
            <a:r>
              <a:rPr lang="fr-FR" i="1" dirty="0" smtClean="0">
                <a:latin typeface="Berlin Sans FB" pitchFamily="34" charset="0"/>
              </a:rPr>
              <a:t>Fourgon du service de santé de l’armée Belge</a:t>
            </a:r>
            <a:endParaRPr lang="fr-FR" dirty="0">
              <a:latin typeface="Berlin Sans FB" pitchFamily="34" charset="0"/>
            </a:endParaRPr>
          </a:p>
        </p:txBody>
      </p:sp>
    </p:spTree>
  </p:cSld>
  <p:clrMapOvr>
    <a:masterClrMapping/>
  </p:clrMapOvr>
  <p:transition advTm="1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5" presetClass="path" presetSubtype="0" accel="50000" decel="50000" fill="hold" nodeType="afterEffect">
                                  <p:stCondLst>
                                    <p:cond delay="0"/>
                                  </p:stCondLst>
                                  <p:childTnLst>
                                    <p:animMotion origin="layout" path="M -0.1441 0.00046 L -0.6559 0.00046 " pathEditMode="relative" rAng="0" ptsTypes="AA">
                                      <p:cBhvr>
                                        <p:cTn id="10" dur="3000" fill="hold"/>
                                        <p:tgtEl>
                                          <p:spTgt spid="3074"/>
                                        </p:tgtEl>
                                        <p:attrNameLst>
                                          <p:attrName>ppt_x</p:attrName>
                                          <p:attrName>ppt_y</p:attrName>
                                        </p:attrNameLst>
                                      </p:cBhvr>
                                      <p:rCtr x="-256" y="0"/>
                                    </p:animMotion>
                                  </p:childTnLst>
                                </p:cTn>
                              </p:par>
                            </p:childTnLst>
                          </p:cTn>
                        </p:par>
                        <p:par>
                          <p:cTn id="11" fill="hold">
                            <p:stCondLst>
                              <p:cond delay="3500"/>
                            </p:stCondLst>
                            <p:childTnLst>
                              <p:par>
                                <p:cTn id="12" presetID="64" presetClass="path" presetSubtype="0" accel="50000" decel="50000" fill="hold" grpId="0" nodeType="afterEffect">
                                  <p:stCondLst>
                                    <p:cond delay="0"/>
                                  </p:stCondLst>
                                  <p:childTnLst>
                                    <p:animMotion origin="layout" path="M 2.5E-6 -1.11111E-6 L 0.00191 -0.38866 " pathEditMode="relative" rAng="0" ptsTypes="AA">
                                      <p:cBhvr>
                                        <p:cTn id="13" dur="3000" fill="hold"/>
                                        <p:tgtEl>
                                          <p:spTgt spid="6"/>
                                        </p:tgtEl>
                                        <p:attrNameLst>
                                          <p:attrName>ppt_x</p:attrName>
                                          <p:attrName>ppt_y</p:attrName>
                                        </p:attrNameLst>
                                      </p:cBhvr>
                                      <p:rCtr x="1" y="-194"/>
                                    </p:animMotion>
                                  </p:childTnLst>
                                </p:cTn>
                              </p:par>
                            </p:childTnLst>
                          </p:cTn>
                        </p:par>
                        <p:par>
                          <p:cTn id="14" fill="hold">
                            <p:stCondLst>
                              <p:cond delay="6500"/>
                            </p:stCondLst>
                            <p:childTnLst>
                              <p:par>
                                <p:cTn id="15" presetID="53" presetClass="entr" presetSubtype="0" fill="hold" nodeType="after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p:cTn id="17" dur="2000" fill="hold"/>
                                        <p:tgtEl>
                                          <p:spTgt spid="3076"/>
                                        </p:tgtEl>
                                        <p:attrNameLst>
                                          <p:attrName>ppt_w</p:attrName>
                                        </p:attrNameLst>
                                      </p:cBhvr>
                                      <p:tavLst>
                                        <p:tav tm="0">
                                          <p:val>
                                            <p:fltVal val="0"/>
                                          </p:val>
                                        </p:tav>
                                        <p:tav tm="100000">
                                          <p:val>
                                            <p:strVal val="#ppt_w"/>
                                          </p:val>
                                        </p:tav>
                                      </p:tavLst>
                                    </p:anim>
                                    <p:anim calcmode="lin" valueType="num">
                                      <p:cBhvr>
                                        <p:cTn id="18" dur="2000" fill="hold"/>
                                        <p:tgtEl>
                                          <p:spTgt spid="3076"/>
                                        </p:tgtEl>
                                        <p:attrNameLst>
                                          <p:attrName>ppt_h</p:attrName>
                                        </p:attrNameLst>
                                      </p:cBhvr>
                                      <p:tavLst>
                                        <p:tav tm="0">
                                          <p:val>
                                            <p:fltVal val="0"/>
                                          </p:val>
                                        </p:tav>
                                        <p:tav tm="100000">
                                          <p:val>
                                            <p:strVal val="#ppt_h"/>
                                          </p:val>
                                        </p:tav>
                                      </p:tavLst>
                                    </p:anim>
                                    <p:animEffect transition="in" filter="fade">
                                      <p:cBhvr>
                                        <p:cTn id="19" dur="2000"/>
                                        <p:tgtEl>
                                          <p:spTgt spid="3076"/>
                                        </p:tgtEl>
                                      </p:cBhvr>
                                    </p:animEffect>
                                  </p:childTnLst>
                                </p:cTn>
                              </p:par>
                            </p:childTnLst>
                          </p:cTn>
                        </p:par>
                        <p:par>
                          <p:cTn id="20" fill="hold">
                            <p:stCondLst>
                              <p:cond delay="8500"/>
                            </p:stCondLst>
                            <p:childTnLst>
                              <p:par>
                                <p:cTn id="21" presetID="63" presetClass="path" presetSubtype="0" accel="50000" decel="50000" fill="hold" grpId="0" nodeType="afterEffect">
                                  <p:stCondLst>
                                    <p:cond delay="0"/>
                                  </p:stCondLst>
                                  <p:childTnLst>
                                    <p:animMotion origin="layout" path="M -5.55556E-7 -4.07407E-6 L 0.54097 -0.00601 " pathEditMode="relative" rAng="0" ptsTypes="AA">
                                      <p:cBhvr>
                                        <p:cTn id="22" dur="2000" fill="hold"/>
                                        <p:tgtEl>
                                          <p:spTgt spid="7"/>
                                        </p:tgtEl>
                                        <p:attrNameLst>
                                          <p:attrName>ppt_x</p:attrName>
                                          <p:attrName>ppt_y</p:attrName>
                                        </p:attrNameLst>
                                      </p:cBhvr>
                                      <p:rCtr x="270"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57420" y="2000240"/>
            <a:ext cx="1500198" cy="461665"/>
          </a:xfrm>
          <a:prstGeom prst="rect">
            <a:avLst/>
          </a:prstGeom>
          <a:noFill/>
        </p:spPr>
        <p:txBody>
          <a:bodyPr wrap="square" rtlCol="0">
            <a:spAutoFit/>
          </a:bodyPr>
          <a:lstStyle/>
          <a:p>
            <a:r>
              <a:rPr lang="fr-FR" sz="2400" dirty="0" smtClean="0">
                <a:solidFill>
                  <a:srgbClr val="0000FF"/>
                </a:solidFill>
              </a:rPr>
              <a:t>Avantage:</a:t>
            </a:r>
            <a:endParaRPr lang="fr-FR" sz="2400" dirty="0">
              <a:solidFill>
                <a:srgbClr val="0000FF"/>
              </a:solidFill>
            </a:endParaRPr>
          </a:p>
        </p:txBody>
      </p:sp>
      <p:sp>
        <p:nvSpPr>
          <p:cNvPr id="5" name="ZoneTexte 4"/>
          <p:cNvSpPr txBox="1"/>
          <p:nvPr/>
        </p:nvSpPr>
        <p:spPr>
          <a:xfrm>
            <a:off x="9144000" y="1928802"/>
            <a:ext cx="2286016" cy="461665"/>
          </a:xfrm>
          <a:prstGeom prst="rect">
            <a:avLst/>
          </a:prstGeom>
          <a:noFill/>
        </p:spPr>
        <p:txBody>
          <a:bodyPr wrap="square" rtlCol="0">
            <a:spAutoFit/>
          </a:bodyPr>
          <a:lstStyle/>
          <a:p>
            <a:r>
              <a:rPr lang="fr-FR" sz="2400" dirty="0" smtClean="0">
                <a:solidFill>
                  <a:srgbClr val="0000FF"/>
                </a:solidFill>
              </a:rPr>
              <a:t>Inconvénients:</a:t>
            </a:r>
            <a:endParaRPr lang="fr-FR" sz="2400" dirty="0">
              <a:solidFill>
                <a:srgbClr val="0000FF"/>
              </a:solidFill>
            </a:endParaRPr>
          </a:p>
        </p:txBody>
      </p:sp>
      <p:sp>
        <p:nvSpPr>
          <p:cNvPr id="7" name="ZoneTexte 6"/>
          <p:cNvSpPr txBox="1"/>
          <p:nvPr/>
        </p:nvSpPr>
        <p:spPr>
          <a:xfrm>
            <a:off x="857224" y="2643182"/>
            <a:ext cx="3143272" cy="1692771"/>
          </a:xfrm>
          <a:prstGeom prst="rect">
            <a:avLst/>
          </a:prstGeom>
          <a:noFill/>
        </p:spPr>
        <p:txBody>
          <a:bodyPr wrap="square" rtlCol="0">
            <a:spAutoFit/>
          </a:bodyPr>
          <a:lstStyle/>
          <a:p>
            <a:pPr>
              <a:buFont typeface="Wingdings" pitchFamily="2" charset="2"/>
              <a:buChar char="Ø"/>
            </a:pPr>
            <a:r>
              <a:rPr lang="fr-FR" sz="2000" dirty="0" smtClean="0">
                <a:solidFill>
                  <a:srgbClr val="FFFF00"/>
                </a:solidFill>
              </a:rPr>
              <a:t>Ne consommait pas de carburant</a:t>
            </a:r>
          </a:p>
          <a:p>
            <a:pPr>
              <a:buFont typeface="Wingdings" pitchFamily="2" charset="2"/>
              <a:buChar char="Ø"/>
            </a:pPr>
            <a:r>
              <a:rPr lang="fr-FR" sz="2000" dirty="0" smtClean="0">
                <a:solidFill>
                  <a:srgbClr val="FFFF00"/>
                </a:solidFill>
              </a:rPr>
              <a:t>Il passait plus facilement là où les véhicules motorisés ne passaient pas toujours</a:t>
            </a:r>
            <a:r>
              <a:rPr lang="fr-FR" sz="2400" dirty="0" smtClean="0">
                <a:solidFill>
                  <a:srgbClr val="FFFF00"/>
                </a:solidFill>
              </a:rPr>
              <a:t> </a:t>
            </a:r>
            <a:endParaRPr lang="fr-FR" sz="2400" dirty="0">
              <a:solidFill>
                <a:srgbClr val="FFFF00"/>
              </a:solidFill>
            </a:endParaRPr>
          </a:p>
        </p:txBody>
      </p:sp>
      <p:sp>
        <p:nvSpPr>
          <p:cNvPr id="8" name="ZoneTexte 7"/>
          <p:cNvSpPr txBox="1"/>
          <p:nvPr/>
        </p:nvSpPr>
        <p:spPr>
          <a:xfrm>
            <a:off x="5286380" y="2500306"/>
            <a:ext cx="2786082" cy="1631216"/>
          </a:xfrm>
          <a:prstGeom prst="rect">
            <a:avLst/>
          </a:prstGeom>
          <a:noFill/>
        </p:spPr>
        <p:txBody>
          <a:bodyPr wrap="square" rtlCol="0">
            <a:spAutoFit/>
          </a:bodyPr>
          <a:lstStyle/>
          <a:p>
            <a:pPr>
              <a:buFont typeface="Wingdings" pitchFamily="2" charset="2"/>
              <a:buChar char="Ø"/>
            </a:pPr>
            <a:r>
              <a:rPr lang="fr-FR" sz="2000" dirty="0" smtClean="0">
                <a:solidFill>
                  <a:srgbClr val="FFFF00"/>
                </a:solidFill>
              </a:rPr>
              <a:t>C’est un être vivant </a:t>
            </a:r>
          </a:p>
          <a:p>
            <a:pPr>
              <a:buFont typeface="Wingdings" pitchFamily="2" charset="2"/>
              <a:buChar char="Ø"/>
            </a:pPr>
            <a:r>
              <a:rPr lang="fr-FR" sz="2000" dirty="0" smtClean="0">
                <a:solidFill>
                  <a:srgbClr val="FFFF00"/>
                </a:solidFill>
              </a:rPr>
              <a:t>Cible facile pour les nouvelles armes modernes </a:t>
            </a:r>
          </a:p>
          <a:p>
            <a:endParaRPr lang="fr-FR" sz="2000" dirty="0">
              <a:solidFill>
                <a:srgbClr val="FFFF00"/>
              </a:solidFill>
            </a:endParaRPr>
          </a:p>
        </p:txBody>
      </p:sp>
      <p:sp>
        <p:nvSpPr>
          <p:cNvPr id="9" name="ZoneTexte 8"/>
          <p:cNvSpPr txBox="1"/>
          <p:nvPr/>
        </p:nvSpPr>
        <p:spPr>
          <a:xfrm>
            <a:off x="2571736" y="571480"/>
            <a:ext cx="4143404" cy="954107"/>
          </a:xfrm>
          <a:prstGeom prst="rect">
            <a:avLst/>
          </a:prstGeom>
          <a:noFill/>
        </p:spPr>
        <p:txBody>
          <a:bodyPr wrap="square" rtlCol="0">
            <a:spAutoFit/>
          </a:bodyPr>
          <a:lstStyle/>
          <a:p>
            <a:pPr algn="ctr"/>
            <a:r>
              <a:rPr lang="fr-FR" sz="2800" dirty="0" smtClean="0">
                <a:solidFill>
                  <a:srgbClr val="FF6600"/>
                </a:solidFill>
              </a:rPr>
              <a:t>Le cheval </a:t>
            </a:r>
            <a:r>
              <a:rPr lang="fr-FR" sz="2800" dirty="0" smtClean="0">
                <a:solidFill>
                  <a:srgbClr val="FF6600"/>
                </a:solidFill>
              </a:rPr>
              <a:t>au service de l’armée:</a:t>
            </a:r>
            <a:endParaRPr lang="fr-FR" sz="2800" dirty="0">
              <a:solidFill>
                <a:srgbClr val="FF6600"/>
              </a:solidFill>
            </a:endParaRPr>
          </a:p>
        </p:txBody>
      </p:sp>
    </p:spTree>
  </p:cSld>
  <p:clrMapOvr>
    <a:masterClrMapping/>
  </p:clrMapOvr>
  <p:transition advTm="15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63" presetClass="path" presetSubtype="0" accel="50000" decel="50000" fill="hold" grpId="0" nodeType="afterEffect">
                                  <p:stCondLst>
                                    <p:cond delay="0"/>
                                  </p:stCondLst>
                                  <p:childTnLst>
                                    <p:animMotion origin="layout" path="M -3.05556E-6 -6.19796E-7 L 0.29809 -0.0037 " pathEditMode="relative" rAng="0" ptsTypes="AA">
                                      <p:cBhvr>
                                        <p:cTn id="12" dur="2000" fill="hold"/>
                                        <p:tgtEl>
                                          <p:spTgt spid="4"/>
                                        </p:tgtEl>
                                        <p:attrNameLst>
                                          <p:attrName>ppt_x</p:attrName>
                                          <p:attrName>ppt_y</p:attrName>
                                        </p:attrNameLst>
                                      </p:cBhvr>
                                      <p:rCtr x="149" y="-2"/>
                                    </p:animMotion>
                                  </p:childTnLst>
                                </p:cTn>
                              </p:par>
                            </p:childTnLst>
                          </p:cTn>
                        </p:par>
                        <p:par>
                          <p:cTn id="13" fill="hold">
                            <p:stCondLst>
                              <p:cond delay="3000"/>
                            </p:stCondLst>
                            <p:childTnLst>
                              <p:par>
                                <p:cTn id="14" presetID="53" presetClass="entr" presetSubtype="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p:cTn id="16"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8" dur="10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p:cTn id="2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5" dur="1000"/>
                                        <p:tgtEl>
                                          <p:spTgt spid="7">
                                            <p:txEl>
                                              <p:pRg st="1" end="1"/>
                                            </p:txEl>
                                          </p:spTgt>
                                        </p:tgtEl>
                                      </p:cBhvr>
                                    </p:animEffect>
                                  </p:childTnLst>
                                </p:cTn>
                              </p:par>
                            </p:childTnLst>
                          </p:cTn>
                        </p:par>
                        <p:par>
                          <p:cTn id="26" fill="hold">
                            <p:stCondLst>
                              <p:cond delay="1000"/>
                            </p:stCondLst>
                            <p:childTnLst>
                              <p:par>
                                <p:cTn id="27" presetID="35" presetClass="path" presetSubtype="0" accel="50000" decel="50000" fill="hold" grpId="0" nodeType="afterEffect">
                                  <p:stCondLst>
                                    <p:cond delay="0"/>
                                  </p:stCondLst>
                                  <p:childTnLst>
                                    <p:animMotion origin="layout" path="M 0 -3.58927E-6 L -0.42031 -0.0037 " pathEditMode="relative" rAng="0" ptsTypes="AA">
                                      <p:cBhvr>
                                        <p:cTn id="28" dur="2000" fill="hold"/>
                                        <p:tgtEl>
                                          <p:spTgt spid="5"/>
                                        </p:tgtEl>
                                        <p:attrNameLst>
                                          <p:attrName>ppt_x</p:attrName>
                                          <p:attrName>ppt_y</p:attrName>
                                        </p:attrNameLst>
                                      </p:cBhvr>
                                      <p:rCtr x="-210" y="-2"/>
                                    </p:animMotion>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p:cTn id="32"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4" dur="1000"/>
                                        <p:tgtEl>
                                          <p:spTgt spid="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 calcmode="lin" valueType="num">
                                      <p:cBhvr>
                                        <p:cTn id="39"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41"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build="p"/>
      <p:bldP spid="8"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57422" y="2643182"/>
            <a:ext cx="4643470" cy="584775"/>
          </a:xfrm>
          <a:prstGeom prst="rect">
            <a:avLst/>
          </a:prstGeom>
          <a:noFill/>
          <a:ln w="41275" cmpd="sng">
            <a:solidFill>
              <a:srgbClr val="FF6600"/>
            </a:solidFill>
          </a:ln>
          <a:effectLst>
            <a:outerShdw blurRad="50800" dist="838200" dir="2700000" algn="ctr" rotWithShape="0">
              <a:srgbClr val="000000">
                <a:alpha val="43137"/>
              </a:srgbClr>
            </a:outerShdw>
          </a:effectLst>
        </p:spPr>
        <p:txBody>
          <a:bodyPr wrap="square" rtlCol="0">
            <a:spAutoFit/>
          </a:bodyPr>
          <a:lstStyle/>
          <a:p>
            <a:pPr algn="ctr"/>
            <a:r>
              <a:rPr lang="fr-FR" sz="3200" dirty="0" smtClean="0">
                <a:solidFill>
                  <a:srgbClr val="FFFF00"/>
                </a:solidFill>
              </a:rPr>
              <a:t>II) La vie du cheval soldat</a:t>
            </a:r>
            <a:endParaRPr lang="fr-FR" sz="3200" dirty="0" smtClean="0">
              <a:solidFill>
                <a:srgbClr val="FFFF00"/>
              </a:solidFill>
            </a:endParaRPr>
          </a:p>
        </p:txBody>
      </p:sp>
    </p:spTree>
  </p:cSld>
  <p:clrMapOvr>
    <a:masterClrMapping/>
  </p:clrMapOvr>
  <p:transition advTm="4000">
    <p:fade thruBlk="1"/>
  </p:transition>
  <p:timing>
    <p:tnLst>
      <p:par>
        <p:cTn id="1" dur="indefinite" restart="never" nodeType="tmRoot"/>
      </p:par>
    </p:tnLst>
  </p:timing>
</p:sld>
</file>

<file path=ppt/theme/theme1.xml><?xml version="1.0" encoding="utf-8"?>
<a:theme xmlns:a="http://schemas.openxmlformats.org/drawingml/2006/main" name="Thème Offic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438</Words>
  <Application>Microsoft Office PowerPoint</Application>
  <PresentationFormat>Affichage à l'écran (4:3)</PresentationFormat>
  <Paragraphs>96</Paragraphs>
  <Slides>21</Slides>
  <Notes>0</Notes>
  <HiddenSlides>0</HiddenSlides>
  <MMClips>5</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Sources</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Esteban Tronchon</dc:creator>
  <cp:lastModifiedBy>Esteban Tronchon</cp:lastModifiedBy>
  <cp:revision>75</cp:revision>
  <dcterms:created xsi:type="dcterms:W3CDTF">2021-04-19T08:51:15Z</dcterms:created>
  <dcterms:modified xsi:type="dcterms:W3CDTF">2021-05-02T13:54:32Z</dcterms:modified>
</cp:coreProperties>
</file>