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2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275E"/>
    <a:srgbClr val="FFD8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notesMaster" Target="notesMasters/notesMaster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E3047-E76C-B74D-9174-1DBC6692D862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4D4C8B-2EB0-6E44-940A-AF0047C779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9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4D4C8B-2EB0-6E44-940A-AF0047C77992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8783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A127D0-5FB0-3143-A91F-05C8899F15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05B40D1-74B7-DC47-9BC5-F89F2A9313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F8C8C3-2789-8642-82DA-4E34D069C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D27F4-A64C-8146-AA59-9E33180FCE5B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1974F1-DAE1-2943-88EB-1DE9D3049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023F78-8FD5-6D4C-AC06-A058F3F2C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EC1B2-719E-A24B-9E7C-F41D81F4CA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2546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EBE4B-EC51-E04A-A006-A35D06FED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36094D5-9C66-7A46-918D-A3E6BD8D64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222435-0B63-4146-A048-68DC7DF90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D27F4-A64C-8146-AA59-9E33180FCE5B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31EA80-7007-C84B-AC7F-AAC7B114A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CE6927-0BE5-B34C-8669-9ED347DDB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EC1B2-719E-A24B-9E7C-F41D81F4CA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6681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5B9C5CD-BC13-B94E-87A0-5F569DCC45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C7818F8-45A8-1141-B54F-80B1AAE95A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7CAEF9-6104-B143-B78F-9EFBF0618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D27F4-A64C-8146-AA59-9E33180FCE5B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91C545E-FA53-4141-8010-D3A5641E9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81F5DF-9704-0B4A-B2CF-CEBC3F6EB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EC1B2-719E-A24B-9E7C-F41D81F4CA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0208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FA565C-C3E8-0045-A07A-7A2916526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8D57EE-546D-2243-8472-040EC97CB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03436D-D9E5-704C-ABB5-4FC275E7D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D27F4-A64C-8146-AA59-9E33180FCE5B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3F6368E-989A-F840-A756-3F175F830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29DFBB-E9A4-3B45-8A8E-C48495766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EC1B2-719E-A24B-9E7C-F41D81F4CA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1667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5B8D99-1354-924B-9E75-40DEEB001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270264E-C8C2-AD4F-B087-E274206F03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AC0D97-69F4-F542-BCEB-CCBCF5781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D27F4-A64C-8146-AA59-9E33180FCE5B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81EC83C-4A56-7144-AD23-13CA78E5F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967C02A-CA9A-454E-AF9F-C69982629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EC1B2-719E-A24B-9E7C-F41D81F4CA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0717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76113B-245D-8D4C-BBAA-563FBDFFE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1490F8E-6216-B14B-90AB-4AE4608426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5A20D9D-A1DF-BB4B-97A9-D2E1AF9DC4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D7BF34E-B46A-5842-855B-463ACF62A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D27F4-A64C-8146-AA59-9E33180FCE5B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FC6E84B-8EA5-084A-A7E7-6B3565C7E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82361A-69FC-984D-BBCB-455D73445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EC1B2-719E-A24B-9E7C-F41D81F4CA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861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92346C-728F-4045-91F5-C7DCB4191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B876AA0-7ECD-944E-A0FE-283E1C3C97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1ED514C-3B02-0D43-9A9B-EC80E64403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2BD710A-FC9D-504E-8AE5-7ED2E46457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D7120B1-ADF3-4D44-BCE0-115D5E6877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90086CD-DF4F-9A4C-98FD-79A55C3C8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D27F4-A64C-8146-AA59-9E33180FCE5B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71A283-1B75-7648-964B-7FFBA8D09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CD42D3C-FB27-8E44-8DDE-409678A9A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EC1B2-719E-A24B-9E7C-F41D81F4CA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7846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C56138-CD77-E248-8807-01BFD29B4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3708886-AEF5-D24C-97E5-C13786A80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D27F4-A64C-8146-AA59-9E33180FCE5B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296023D-95DC-FF46-89DB-1B8F84CA6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D52FC9E-4EC7-5C4B-A615-7CD805E8E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EC1B2-719E-A24B-9E7C-F41D81F4CA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8957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A5AA400-DEB6-534B-A75E-DE5B031D5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D27F4-A64C-8146-AA59-9E33180FCE5B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947C6C2-82D0-B148-AABF-B0F7BE6F6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2BAC214-AFC5-9842-B4F7-3EDF91CE6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EC1B2-719E-A24B-9E7C-F41D81F4CA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0770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A5B372-898F-1F4B-BE06-5C1EF2736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CD86527-A376-C945-9070-03BD3CA4C4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5C75A91-7953-FC48-9AF0-3E5C6A8100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562E671-54E6-F54E-B53E-AD642D85F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D27F4-A64C-8146-AA59-9E33180FCE5B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DBC9D51-F44A-144D-B04A-B90D0B549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B0780A8-1D96-414B-B988-6A190D9EB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EC1B2-719E-A24B-9E7C-F41D81F4CA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3189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47273A-3587-BE46-95FB-2C4495278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B721B4F-571B-EA4D-AA42-A2F898BAA1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2AC1BBF-1AB3-C442-B358-5C7A091487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0FA4B2A-4752-DE4E-BBCD-2DEB3FE0D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D27F4-A64C-8146-AA59-9E33180FCE5B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6F7F862-07F6-9E44-A6F6-01D9F1555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ACE64B-E825-FC40-AD55-60C8C3F17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EC1B2-719E-A24B-9E7C-F41D81F4CA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778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22893FB-30C8-BD45-8453-BA2CC7709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F23A47E-AA93-B247-83FC-AEBA94815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5C7C4A-DD52-5344-8535-4094888553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D27F4-A64C-8146-AA59-9E33180FCE5B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018572-AEF7-DA4F-9A2C-DD151A94CB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CAFADFC-8535-6142-9CA9-B379FEC1F0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EC1B2-719E-A24B-9E7C-F41D81F4CA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3924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94E1A8-7A8F-544B-AF58-E98729D3D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0057" y="-787400"/>
            <a:ext cx="10140616" cy="2387600"/>
          </a:xfrm>
        </p:spPr>
        <p:txBody>
          <a:bodyPr>
            <a:normAutofit/>
          </a:bodyPr>
          <a:lstStyle/>
          <a:p>
            <a:r>
              <a:rPr lang="es-MX" b="1"/>
              <a:t>Imagen digital</a:t>
            </a:r>
            <a:r>
              <a:rPr lang="es-MX" sz="4000" b="1"/>
              <a:t>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E28F523-48EE-D94D-AF08-1E404E720A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79093"/>
            <a:ext cx="9144000" cy="2030301"/>
          </a:xfrm>
        </p:spPr>
        <p:txBody>
          <a:bodyPr/>
          <a:lstStyle/>
          <a:p>
            <a:r>
              <a:rPr lang="es-MX"/>
              <a:t>Nombre: Evelyn Macías Ibarra</a:t>
            </a:r>
          </a:p>
          <a:p>
            <a:r>
              <a:rPr lang="es-MX"/>
              <a:t>Grupo: 2114</a:t>
            </a:r>
          </a:p>
          <a:p>
            <a:r>
              <a:rPr lang="es-MX"/>
              <a:t>Carrera:  calzado </a:t>
            </a:r>
          </a:p>
          <a:p>
            <a:r>
              <a:rPr lang="es-MX"/>
              <a:t>Bosente: Mónica Guadalupe</a:t>
            </a:r>
          </a:p>
        </p:txBody>
      </p:sp>
      <p:pic>
        <p:nvPicPr>
          <p:cNvPr id="4" name="Imagen 4">
            <a:extLst>
              <a:ext uri="{FF2B5EF4-FFF2-40B4-BE49-F238E27FC236}">
                <a16:creationId xmlns:a16="http://schemas.microsoft.com/office/drawing/2014/main" id="{4B1C1612-380B-6C47-8566-3205E1A297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8365" y="1517197"/>
            <a:ext cx="9144000" cy="238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0991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EF58D4-D2C6-014A-B116-235C6212A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8361" y="476974"/>
            <a:ext cx="11670147" cy="1213131"/>
          </a:xfrm>
        </p:spPr>
        <p:txBody>
          <a:bodyPr>
            <a:normAutofit fontScale="90000"/>
          </a:bodyPr>
          <a:lstStyle/>
          <a:p>
            <a:r>
              <a:rPr lang="es-MX" sz="8800">
                <a:latin typeface="Castellar" panose="02000000000000000000" pitchFamily="2" charset="0"/>
                <a:ea typeface="Castellar" panose="02000000000000000000" pitchFamily="2" charset="0"/>
                <a:cs typeface="Arial Black" panose="020B0604020202020204" pitchFamily="34" charset="0"/>
              </a:rPr>
              <a:t>Imagen digital</a:t>
            </a:r>
          </a:p>
        </p:txBody>
      </p:sp>
      <p:pic>
        <p:nvPicPr>
          <p:cNvPr id="3" name="Imagen 3">
            <a:extLst>
              <a:ext uri="{FF2B5EF4-FFF2-40B4-BE49-F238E27FC236}">
                <a16:creationId xmlns:a16="http://schemas.microsoft.com/office/drawing/2014/main" id="{7535184C-C20E-B643-8D1D-684FB2888E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517" y="2000249"/>
            <a:ext cx="4607199" cy="3019429"/>
          </a:xfrm>
        </p:spPr>
      </p:pic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3CB1C049-4A35-5E46-B580-27B8461432FA}"/>
              </a:ext>
            </a:extLst>
          </p:cNvPr>
          <p:cNvSpPr/>
          <p:nvPr/>
        </p:nvSpPr>
        <p:spPr>
          <a:xfrm>
            <a:off x="982961" y="2000250"/>
            <a:ext cx="2484475" cy="3019429"/>
          </a:xfrm>
          <a:prstGeom prst="roundRect">
            <a:avLst/>
          </a:prstGeom>
          <a:solidFill>
            <a:srgbClr val="FFD8F3"/>
          </a:solidFill>
          <a:ln>
            <a:solidFill>
              <a:srgbClr val="772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>
                <a:solidFill>
                  <a:schemeClr val="tx1"/>
                </a:solidFill>
              </a:rPr>
              <a:t>Es una representacion bimencional  </a:t>
            </a:r>
          </a:p>
        </p:txBody>
      </p:sp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id="{CDB0FBD4-1569-9C46-B190-CF1D7ADDBA9F}"/>
              </a:ext>
            </a:extLst>
          </p:cNvPr>
          <p:cNvSpPr/>
          <p:nvPr/>
        </p:nvSpPr>
        <p:spPr>
          <a:xfrm>
            <a:off x="3611525" y="2000250"/>
            <a:ext cx="2484475" cy="3019429"/>
          </a:xfrm>
          <a:prstGeom prst="roundRect">
            <a:avLst/>
          </a:prstGeom>
          <a:solidFill>
            <a:srgbClr val="FFD8F3"/>
          </a:solidFill>
          <a:ln>
            <a:solidFill>
              <a:srgbClr val="772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>
                <a:solidFill>
                  <a:schemeClr val="tx1"/>
                </a:solidFill>
              </a:rPr>
              <a:t>Puede tratarse de un gráfico rasterisado o de un gráfico vectorizado </a:t>
            </a:r>
          </a:p>
        </p:txBody>
      </p:sp>
    </p:spTree>
    <p:extLst>
      <p:ext uri="{BB962C8B-B14F-4D97-AF65-F5344CB8AC3E}">
        <p14:creationId xmlns:p14="http://schemas.microsoft.com/office/powerpoint/2010/main" val="123685335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61CEC5-AA94-C144-A63A-52D593DEF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3332" y="348258"/>
            <a:ext cx="10125336" cy="1562695"/>
          </a:xfrm>
        </p:spPr>
        <p:txBody>
          <a:bodyPr>
            <a:normAutofit fontScale="90000"/>
          </a:bodyPr>
          <a:lstStyle/>
          <a:p>
            <a:r>
              <a:rPr lang="es-MX" sz="8800">
                <a:latin typeface="Castellar" panose="020A0402060406010301" pitchFamily="18" charset="0"/>
                <a:cs typeface="Arial Black" panose="020B0604020202020204" pitchFamily="34" charset="0"/>
              </a:rPr>
              <a:t>Imagen raster</a:t>
            </a:r>
          </a:p>
        </p:txBody>
      </p:sp>
      <p:pic>
        <p:nvPicPr>
          <p:cNvPr id="6" name="Imagen 6">
            <a:extLst>
              <a:ext uri="{FF2B5EF4-FFF2-40B4-BE49-F238E27FC236}">
                <a16:creationId xmlns:a16="http://schemas.microsoft.com/office/drawing/2014/main" id="{23B9E081-EB4B-7D47-A3F5-E8ADA58DF3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8710" y="2691475"/>
            <a:ext cx="5116611" cy="2112697"/>
          </a:xfrm>
        </p:spPr>
      </p:pic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5E1A43DC-F8BC-2345-B21E-6D705CCE9FF7}"/>
              </a:ext>
            </a:extLst>
          </p:cNvPr>
          <p:cNvSpPr/>
          <p:nvPr/>
        </p:nvSpPr>
        <p:spPr>
          <a:xfrm>
            <a:off x="3795180" y="2065735"/>
            <a:ext cx="2300820" cy="3364175"/>
          </a:xfrm>
          <a:prstGeom prst="roundRect">
            <a:avLst>
              <a:gd name="adj" fmla="val 23901"/>
            </a:avLst>
          </a:prstGeom>
          <a:solidFill>
            <a:srgbClr val="FFD8F3"/>
          </a:solidFill>
          <a:ln>
            <a:solidFill>
              <a:srgbClr val="772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>
                <a:solidFill>
                  <a:schemeClr val="tx1"/>
                </a:solidFill>
              </a:rPr>
              <a:t>Cada uno de estos puntos tienen un valor o más que describe su color 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39451FB4-3B9D-F647-9E01-0CED76774401}"/>
              </a:ext>
            </a:extLst>
          </p:cNvPr>
          <p:cNvSpPr/>
          <p:nvPr/>
        </p:nvSpPr>
        <p:spPr>
          <a:xfrm>
            <a:off x="1000125" y="2119312"/>
            <a:ext cx="2300820" cy="3310597"/>
          </a:xfrm>
          <a:prstGeom prst="roundRect">
            <a:avLst/>
          </a:prstGeom>
          <a:solidFill>
            <a:srgbClr val="FFD8F3"/>
          </a:solidFill>
          <a:ln>
            <a:solidFill>
              <a:srgbClr val="772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>
                <a:solidFill>
                  <a:schemeClr val="tx1"/>
                </a:solidFill>
              </a:rPr>
              <a:t>Son imágenes pixeladas es desir que están formadas por puntos </a:t>
            </a:r>
          </a:p>
        </p:txBody>
      </p:sp>
    </p:spTree>
    <p:extLst>
      <p:ext uri="{BB962C8B-B14F-4D97-AF65-F5344CB8AC3E}">
        <p14:creationId xmlns:p14="http://schemas.microsoft.com/office/powerpoint/2010/main" val="404610655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DCD0EA-5BD6-EF4F-9B29-0123140C4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6000">
                <a:latin typeface="Castellar" panose="020A0402060406010301" pitchFamily="18" charset="0"/>
                <a:ea typeface="Colonna MT" panose="02000000000000000000" pitchFamily="2" charset="0"/>
              </a:rPr>
              <a:t>Imágenes vectoriales</a:t>
            </a:r>
          </a:p>
        </p:txBody>
      </p:sp>
      <p:pic>
        <p:nvPicPr>
          <p:cNvPr id="6" name="Imagen 6">
            <a:extLst>
              <a:ext uri="{FF2B5EF4-FFF2-40B4-BE49-F238E27FC236}">
                <a16:creationId xmlns:a16="http://schemas.microsoft.com/office/drawing/2014/main" id="{60A22CE1-B264-4740-B945-99491DF460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4868" y="2257477"/>
            <a:ext cx="3795302" cy="3429000"/>
          </a:xfrm>
        </p:spPr>
      </p:pic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182B8F83-CAF8-C64D-B0DD-D72470D30B00}"/>
              </a:ext>
            </a:extLst>
          </p:cNvPr>
          <p:cNvSpPr/>
          <p:nvPr/>
        </p:nvSpPr>
        <p:spPr>
          <a:xfrm>
            <a:off x="1181509" y="2436532"/>
            <a:ext cx="2350146" cy="2992718"/>
          </a:xfrm>
          <a:prstGeom prst="roundRect">
            <a:avLst/>
          </a:prstGeom>
          <a:solidFill>
            <a:srgbClr val="FFD8F3"/>
          </a:solidFill>
          <a:ln>
            <a:solidFill>
              <a:srgbClr val="772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>
                <a:solidFill>
                  <a:schemeClr val="tx1"/>
                </a:solidFill>
              </a:rPr>
              <a:t>Esta solamente por materiales matematicos 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D38EC421-3937-6142-A008-96DA543A1A40}"/>
              </a:ext>
            </a:extLst>
          </p:cNvPr>
          <p:cNvSpPr/>
          <p:nvPr/>
        </p:nvSpPr>
        <p:spPr>
          <a:xfrm>
            <a:off x="3669563" y="2436071"/>
            <a:ext cx="2564344" cy="2993179"/>
          </a:xfrm>
          <a:prstGeom prst="roundRect">
            <a:avLst/>
          </a:prstGeom>
          <a:solidFill>
            <a:srgbClr val="FFD8F3"/>
          </a:solidFill>
          <a:ln>
            <a:solidFill>
              <a:srgbClr val="772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>
                <a:solidFill>
                  <a:schemeClr val="tx1"/>
                </a:solidFill>
              </a:rPr>
              <a:t>Se aprica facilmente trasformaciones Geometricas </a:t>
            </a:r>
          </a:p>
        </p:txBody>
      </p:sp>
    </p:spTree>
    <p:extLst>
      <p:ext uri="{BB962C8B-B14F-4D97-AF65-F5344CB8AC3E}">
        <p14:creationId xmlns:p14="http://schemas.microsoft.com/office/powerpoint/2010/main" val="4231633231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C07093-3537-5248-AEB0-5D119C5BC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4114" y="658216"/>
            <a:ext cx="9943834" cy="627391"/>
          </a:xfrm>
        </p:spPr>
        <p:txBody>
          <a:bodyPr>
            <a:noAutofit/>
          </a:bodyPr>
          <a:lstStyle/>
          <a:p>
            <a:r>
              <a:rPr lang="es-MX">
                <a:latin typeface="Castellar" panose="020A0402060406010301" pitchFamily="18" charset="0"/>
              </a:rPr>
              <a:t>Características de los formatos de imagen</a:t>
            </a:r>
          </a:p>
        </p:txBody>
      </p:sp>
      <p:pic>
        <p:nvPicPr>
          <p:cNvPr id="7" name="Imagen 7">
            <a:extLst>
              <a:ext uri="{FF2B5EF4-FFF2-40B4-BE49-F238E27FC236}">
                <a16:creationId xmlns:a16="http://schemas.microsoft.com/office/drawing/2014/main" id="{DCBA5468-D3C5-D34C-8746-2FF217FE8F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61" y="4539237"/>
            <a:ext cx="8964631" cy="2211607"/>
          </a:xfrm>
        </p:spPr>
      </p:pic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DB399401-4D8C-5545-9210-271506BADB00}"/>
              </a:ext>
            </a:extLst>
          </p:cNvPr>
          <p:cNvSpPr/>
          <p:nvPr/>
        </p:nvSpPr>
        <p:spPr>
          <a:xfrm>
            <a:off x="1820598" y="1909960"/>
            <a:ext cx="2001307" cy="2316317"/>
          </a:xfrm>
          <a:prstGeom prst="roundRect">
            <a:avLst/>
          </a:prstGeom>
          <a:solidFill>
            <a:srgbClr val="FFD8F3"/>
          </a:solidFill>
          <a:ln>
            <a:solidFill>
              <a:srgbClr val="772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>
                <a:solidFill>
                  <a:schemeClr val="tx1"/>
                </a:solidFill>
              </a:rPr>
              <a:t>Es bueno para almacenar imágenes del mundo real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9ECA9980-2A67-2C45-907A-87F7C6379E86}"/>
              </a:ext>
            </a:extLst>
          </p:cNvPr>
          <p:cNvSpPr/>
          <p:nvPr/>
        </p:nvSpPr>
        <p:spPr>
          <a:xfrm>
            <a:off x="5041106" y="1909960"/>
            <a:ext cx="1858566" cy="2395538"/>
          </a:xfrm>
          <a:prstGeom prst="roundRect">
            <a:avLst/>
          </a:prstGeom>
          <a:solidFill>
            <a:srgbClr val="FFD8F3"/>
          </a:solidFill>
          <a:ln>
            <a:solidFill>
              <a:srgbClr val="772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>
                <a:solidFill>
                  <a:schemeClr val="tx1"/>
                </a:solidFill>
              </a:rPr>
              <a:t>Puede contener aproximadamentecomo unos 256 diferentes tipos de colores 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5C396751-09BF-654A-8DFC-7CA7F341296E}"/>
              </a:ext>
            </a:extLst>
          </p:cNvPr>
          <p:cNvSpPr/>
          <p:nvPr/>
        </p:nvSpPr>
        <p:spPr>
          <a:xfrm>
            <a:off x="7698405" y="1909960"/>
            <a:ext cx="1858566" cy="2395538"/>
          </a:xfrm>
          <a:prstGeom prst="roundRect">
            <a:avLst/>
          </a:prstGeom>
          <a:solidFill>
            <a:srgbClr val="FFD8F3"/>
          </a:solidFill>
          <a:ln>
            <a:solidFill>
              <a:srgbClr val="772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>
                <a:solidFill>
                  <a:schemeClr val="tx1"/>
                </a:solidFill>
              </a:rPr>
              <a:t>Tiene una gran calidad y la alta conmpresion </a:t>
            </a:r>
          </a:p>
        </p:txBody>
      </p:sp>
    </p:spTree>
    <p:extLst>
      <p:ext uri="{BB962C8B-B14F-4D97-AF65-F5344CB8AC3E}">
        <p14:creationId xmlns:p14="http://schemas.microsoft.com/office/powerpoint/2010/main" val="30031600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DA482C-7999-4549-840C-EA739AC90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1613" y="463369"/>
            <a:ext cx="10515600" cy="1325563"/>
          </a:xfrm>
        </p:spPr>
        <p:txBody>
          <a:bodyPr/>
          <a:lstStyle/>
          <a:p>
            <a:r>
              <a:rPr lang="es-MX">
                <a:latin typeface="Castellar" panose="020A0402060406010301" pitchFamily="18" charset="0"/>
              </a:rPr>
              <a:t>Modos de colores</a:t>
            </a:r>
          </a:p>
        </p:txBody>
      </p:sp>
      <p:pic>
        <p:nvPicPr>
          <p:cNvPr id="9" name="Imagen 9">
            <a:extLst>
              <a:ext uri="{FF2B5EF4-FFF2-40B4-BE49-F238E27FC236}">
                <a16:creationId xmlns:a16="http://schemas.microsoft.com/office/drawing/2014/main" id="{DCF79141-85FC-324D-9EE2-73E297B308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845" y="4535852"/>
            <a:ext cx="9404926" cy="1894326"/>
          </a:xfrm>
        </p:spPr>
      </p:pic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73888A22-7235-7745-A1F0-52384BC06C07}"/>
              </a:ext>
            </a:extLst>
          </p:cNvPr>
          <p:cNvSpPr/>
          <p:nvPr/>
        </p:nvSpPr>
        <p:spPr>
          <a:xfrm>
            <a:off x="1131613" y="1976051"/>
            <a:ext cx="1729249" cy="2091155"/>
          </a:xfrm>
          <a:prstGeom prst="roundRect">
            <a:avLst>
              <a:gd name="adj" fmla="val 13569"/>
            </a:avLst>
          </a:prstGeom>
          <a:solidFill>
            <a:srgbClr val="FFD8F3"/>
          </a:solidFill>
          <a:ln>
            <a:solidFill>
              <a:srgbClr val="772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>
                <a:solidFill>
                  <a:schemeClr val="tx1"/>
                </a:solidFill>
              </a:rPr>
              <a:t>La imagen se forman con puros puntos de color negro y blanco 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36A8F190-CEF4-3847-9E4B-E6D56665D77C}"/>
              </a:ext>
            </a:extLst>
          </p:cNvPr>
          <p:cNvSpPr/>
          <p:nvPr/>
        </p:nvSpPr>
        <p:spPr>
          <a:xfrm>
            <a:off x="3102455" y="1976052"/>
            <a:ext cx="1690399" cy="2103908"/>
          </a:xfrm>
          <a:prstGeom prst="roundRect">
            <a:avLst/>
          </a:prstGeom>
          <a:solidFill>
            <a:srgbClr val="FFD8F3"/>
          </a:solidFill>
          <a:ln>
            <a:solidFill>
              <a:srgbClr val="772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>
                <a:solidFill>
                  <a:schemeClr val="tx1"/>
                </a:solidFill>
              </a:rPr>
              <a:t>La imagen tiene negro, blanco y gris de asta 256 tonos </a:t>
            </a: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6BE8FDCD-1000-2B44-A614-573BD751715B}"/>
              </a:ext>
            </a:extLst>
          </p:cNvPr>
          <p:cNvSpPr/>
          <p:nvPr/>
        </p:nvSpPr>
        <p:spPr>
          <a:xfrm>
            <a:off x="5091156" y="1976052"/>
            <a:ext cx="1729248" cy="2050329"/>
          </a:xfrm>
          <a:prstGeom prst="roundRect">
            <a:avLst/>
          </a:prstGeom>
          <a:solidFill>
            <a:srgbClr val="FFD8F3"/>
          </a:solidFill>
          <a:ln>
            <a:solidFill>
              <a:srgbClr val="772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>
                <a:solidFill>
                  <a:schemeClr val="tx1"/>
                </a:solidFill>
              </a:rPr>
              <a:t>La imagen tiene asta 256 colores en un archivo de imagen de 8 bits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9AE98837-18BA-E841-BD3D-B53F0FCCBA0F}"/>
              </a:ext>
            </a:extLst>
          </p:cNvPr>
          <p:cNvSpPr/>
          <p:nvPr/>
        </p:nvSpPr>
        <p:spPr>
          <a:xfrm flipH="1">
            <a:off x="7118706" y="2016878"/>
            <a:ext cx="1729248" cy="2050329"/>
          </a:xfrm>
          <a:prstGeom prst="roundRect">
            <a:avLst/>
          </a:prstGeom>
          <a:solidFill>
            <a:srgbClr val="FFD8F3"/>
          </a:solidFill>
          <a:ln>
            <a:solidFill>
              <a:srgbClr val="772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>
                <a:solidFill>
                  <a:schemeClr val="tx1"/>
                </a:solidFill>
              </a:rPr>
              <a:t>Cada color surge de los valores de esos 3 parámetros se maneja una paleta de 24 bits</a:t>
            </a:r>
          </a:p>
        </p:txBody>
      </p:sp>
    </p:spTree>
    <p:extLst>
      <p:ext uri="{BB962C8B-B14F-4D97-AF65-F5344CB8AC3E}">
        <p14:creationId xmlns:p14="http://schemas.microsoft.com/office/powerpoint/2010/main" val="380663035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1ADF26-9C9C-CE41-B481-29E41ECC8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6000">
                <a:latin typeface="Castellar" panose="020A0402060406010301" pitchFamily="18" charset="0"/>
              </a:rPr>
              <a:t>Conpreccion de imagen</a:t>
            </a:r>
            <a:r>
              <a:rPr lang="es-MX" sz="6000"/>
              <a:t> </a:t>
            </a:r>
          </a:p>
        </p:txBody>
      </p:sp>
      <p:pic>
        <p:nvPicPr>
          <p:cNvPr id="5" name="Imagen 5">
            <a:extLst>
              <a:ext uri="{FF2B5EF4-FFF2-40B4-BE49-F238E27FC236}">
                <a16:creationId xmlns:a16="http://schemas.microsoft.com/office/drawing/2014/main" id="{50064479-B951-9B45-B739-6082EBF4BF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0547" y="2047081"/>
            <a:ext cx="3140869" cy="3374312"/>
          </a:xfrm>
        </p:spPr>
      </p:pic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C658D43A-3DF5-DD41-A13A-8150E63A62C4}"/>
              </a:ext>
            </a:extLst>
          </p:cNvPr>
          <p:cNvSpPr/>
          <p:nvPr/>
        </p:nvSpPr>
        <p:spPr>
          <a:xfrm>
            <a:off x="2770583" y="1982391"/>
            <a:ext cx="2819401" cy="3579415"/>
          </a:xfrm>
          <a:prstGeom prst="roundRect">
            <a:avLst/>
          </a:prstGeom>
          <a:solidFill>
            <a:srgbClr val="FFD8F3"/>
          </a:solidFill>
          <a:ln>
            <a:solidFill>
              <a:srgbClr val="772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>
                <a:solidFill>
                  <a:schemeClr val="tx1"/>
                </a:solidFill>
              </a:rPr>
              <a:t>Es resistir los datos redundantes e irrelevantes de la imagen  </a:t>
            </a:r>
          </a:p>
        </p:txBody>
      </p:sp>
    </p:spTree>
    <p:extLst>
      <p:ext uri="{BB962C8B-B14F-4D97-AF65-F5344CB8AC3E}">
        <p14:creationId xmlns:p14="http://schemas.microsoft.com/office/powerpoint/2010/main" val="102868224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Panorámica</PresentationFormat>
  <Slides>7</Slides>
  <Notes>1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Imagen digital </vt:lpstr>
      <vt:lpstr>Imagen digital</vt:lpstr>
      <vt:lpstr>Imagen raster</vt:lpstr>
      <vt:lpstr>Imágenes vectoriales</vt:lpstr>
      <vt:lpstr>Características de los formatos de imagen</vt:lpstr>
      <vt:lpstr>Modos de colores</vt:lpstr>
      <vt:lpstr>Conpreccion de imagen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Imagen digital </dc:title>
  <dc:creator>EVELYN MACIAS IBARRA</dc:creator>
  <cp:lastModifiedBy>EVELYN MACIAS IBARRA</cp:lastModifiedBy>
  <cp:revision>10</cp:revision>
  <dcterms:created xsi:type="dcterms:W3CDTF">2021-03-12T21:52:26Z</dcterms:created>
  <dcterms:modified xsi:type="dcterms:W3CDTF">2021-03-13T01:53:45Z</dcterms:modified>
</cp:coreProperties>
</file>