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23"/>
            <a:ext cx="9143999" cy="10287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01357" y="0"/>
            <a:ext cx="4742641" cy="5999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088207" cy="102057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-828" y="52323"/>
            <a:ext cx="9145590" cy="90182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3085" y="966978"/>
            <a:ext cx="8637828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440" y="2074240"/>
            <a:ext cx="8145119" cy="302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nstantia"/>
                <a:cs typeface="Constant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32126" y="6555971"/>
            <a:ext cx="4007484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45C75"/>
                </a:solidFill>
                <a:latin typeface="Constantia"/>
                <a:cs typeface="Constantia"/>
              </a:defRPr>
            </a:lvl1pPr>
          </a:lstStyle>
          <a:p>
            <a:pPr marL="12700">
              <a:lnSpc>
                <a:spcPts val="1245"/>
              </a:lnSpc>
            </a:pPr>
            <a:r>
              <a:rPr spc="-5" dirty="0"/>
              <a:t>Marie</a:t>
            </a:r>
            <a:r>
              <a:rPr spc="-30" dirty="0"/>
              <a:t> </a:t>
            </a:r>
            <a:r>
              <a:rPr spc="-5" dirty="0"/>
              <a:t>Gies</a:t>
            </a:r>
            <a:r>
              <a:rPr spc="270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10" dirty="0"/>
              <a:t>Fiscalité</a:t>
            </a:r>
            <a:r>
              <a:rPr spc="-50" dirty="0"/>
              <a:t> </a:t>
            </a:r>
            <a:r>
              <a:rPr spc="-5" dirty="0"/>
              <a:t>des</a:t>
            </a:r>
            <a:r>
              <a:rPr spc="-55" dirty="0"/>
              <a:t> </a:t>
            </a:r>
            <a:r>
              <a:rPr spc="-5" dirty="0"/>
              <a:t>personnes</a:t>
            </a:r>
            <a:r>
              <a:rPr spc="-25" dirty="0"/>
              <a:t> </a:t>
            </a:r>
            <a:r>
              <a:rPr spc="-10" dirty="0"/>
              <a:t>physiques</a:t>
            </a:r>
            <a:r>
              <a:rPr spc="295" dirty="0"/>
              <a:t> </a:t>
            </a:r>
            <a:r>
              <a:rPr dirty="0"/>
              <a:t>-</a:t>
            </a:r>
            <a:r>
              <a:rPr spc="305" dirty="0"/>
              <a:t> </a:t>
            </a:r>
            <a:r>
              <a:rPr spc="-5" dirty="0"/>
              <a:t>Chapitre</a:t>
            </a:r>
            <a:r>
              <a:rPr spc="-15" dirty="0"/>
              <a:t> </a:t>
            </a:r>
            <a:r>
              <a:rPr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828" y="0"/>
            <a:ext cx="9145590" cy="102892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6818" y="1575791"/>
            <a:ext cx="5665496" cy="200639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A4BB0DA-0224-476A-AB57-3678B0FECD9F}"/>
              </a:ext>
            </a:extLst>
          </p:cNvPr>
          <p:cNvSpPr txBox="1"/>
          <p:nvPr/>
        </p:nvSpPr>
        <p:spPr>
          <a:xfrm>
            <a:off x="4800600" y="57912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Nerthus – Université Universelle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8207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8" y="52323"/>
              <a:ext cx="9145590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977133" y="966978"/>
            <a:ext cx="3119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Plan</a:t>
            </a:r>
            <a:r>
              <a:rPr spc="-45" dirty="0"/>
              <a:t> </a:t>
            </a:r>
            <a:r>
              <a:rPr dirty="0"/>
              <a:t>du</a:t>
            </a:r>
            <a:r>
              <a:rPr spc="-40" dirty="0"/>
              <a:t> </a:t>
            </a:r>
            <a:r>
              <a:rPr spc="-5" dirty="0"/>
              <a:t>chapitre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44904" y="2074240"/>
            <a:ext cx="6002020" cy="302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090" indent="-32702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39090" algn="l"/>
                <a:tab pos="339725" algn="l"/>
              </a:tabLst>
            </a:pPr>
            <a:r>
              <a:rPr sz="2400" dirty="0">
                <a:latin typeface="Constantia"/>
                <a:cs typeface="Constantia"/>
              </a:rPr>
              <a:t>Définitions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Constantia"/>
              <a:buAutoNum type="arabicPeriod"/>
            </a:pPr>
            <a:endParaRPr sz="3300" dirty="0">
              <a:latin typeface="Constantia"/>
              <a:cs typeface="Constantia"/>
            </a:endParaRPr>
          </a:p>
          <a:p>
            <a:pPr marL="390525" indent="-37846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0525" algn="l"/>
                <a:tab pos="391160" algn="l"/>
              </a:tabLst>
            </a:pPr>
            <a:r>
              <a:rPr sz="2400" spc="5" dirty="0">
                <a:latin typeface="Constantia"/>
                <a:cs typeface="Constantia"/>
              </a:rPr>
              <a:t>Les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revenus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imposables</a:t>
            </a:r>
            <a:endParaRPr sz="24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Font typeface="Constantia"/>
              <a:buAutoNum type="arabicPeriod"/>
            </a:pPr>
            <a:endParaRPr sz="3300" dirty="0">
              <a:latin typeface="Constantia"/>
              <a:cs typeface="Constantia"/>
            </a:endParaRPr>
          </a:p>
          <a:p>
            <a:pPr marL="382905" indent="-37084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82905" algn="l"/>
                <a:tab pos="383540" algn="l"/>
              </a:tabLst>
            </a:pPr>
            <a:r>
              <a:rPr sz="2400" spc="5" dirty="0">
                <a:latin typeface="Constantia"/>
                <a:cs typeface="Constantia"/>
              </a:rPr>
              <a:t>Les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revenus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exonérés</a:t>
            </a:r>
            <a:endParaRPr sz="2400" dirty="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buFont typeface="Constantia"/>
              <a:buAutoNum type="arabicPeriod"/>
            </a:pPr>
            <a:endParaRPr sz="3300" dirty="0">
              <a:latin typeface="Constantia"/>
              <a:cs typeface="Constantia"/>
            </a:endParaRPr>
          </a:p>
          <a:p>
            <a:pPr marL="404495" indent="-392430">
              <a:lnSpc>
                <a:spcPct val="100000"/>
              </a:lnSpc>
              <a:buAutoNum type="arabicPeriod"/>
              <a:tabLst>
                <a:tab pos="404495" algn="l"/>
                <a:tab pos="405130" algn="l"/>
              </a:tabLst>
            </a:pPr>
            <a:r>
              <a:rPr sz="2400" spc="15" dirty="0">
                <a:latin typeface="Constantia"/>
                <a:cs typeface="Constantia"/>
              </a:rPr>
              <a:t>La</a:t>
            </a:r>
            <a:r>
              <a:rPr sz="2400" spc="-1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détermination</a:t>
            </a:r>
            <a:r>
              <a:rPr sz="2400" spc="-1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du</a:t>
            </a:r>
            <a:r>
              <a:rPr sz="2400" spc="-8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revenu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net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imposable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46566" y="424053"/>
            <a:ext cx="1238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45C75"/>
                </a:solidFill>
                <a:latin typeface="Constantia"/>
                <a:cs typeface="Constantia"/>
              </a:rPr>
              <a:t>2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8207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8" y="52323"/>
              <a:ext cx="9145590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57550" y="966978"/>
            <a:ext cx="2555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1.</a:t>
            </a:r>
            <a:r>
              <a:rPr spc="-60" dirty="0"/>
              <a:t> </a:t>
            </a:r>
            <a:r>
              <a:rPr spc="-10" dirty="0"/>
              <a:t>Définitions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30200" y="1858213"/>
            <a:ext cx="8563610" cy="4322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510540" algn="l"/>
              </a:tabLst>
            </a:pPr>
            <a:r>
              <a:rPr sz="2400" dirty="0">
                <a:latin typeface="Constantia"/>
                <a:cs typeface="Constantia"/>
              </a:rPr>
              <a:t>1.1	</a:t>
            </a:r>
            <a:r>
              <a:rPr sz="2400" spc="5" dirty="0">
                <a:latin typeface="Constantia"/>
                <a:cs typeface="Constantia"/>
              </a:rPr>
              <a:t>Les</a:t>
            </a:r>
            <a:r>
              <a:rPr sz="2400" spc="-7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revenus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d’activité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:</a:t>
            </a:r>
            <a:r>
              <a:rPr sz="2400" spc="-3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traitements</a:t>
            </a:r>
            <a:r>
              <a:rPr sz="2400" spc="-12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et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salaires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(TS)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Constantia"/>
              <a:cs typeface="Constantia"/>
            </a:endParaRPr>
          </a:p>
          <a:p>
            <a:pPr marL="287020" marR="12065" indent="-274955">
              <a:lnSpc>
                <a:spcPct val="104500"/>
              </a:lnSpc>
              <a:spcBef>
                <a:spcPts val="5"/>
              </a:spcBef>
              <a:buClr>
                <a:srgbClr val="0AD0D9"/>
              </a:buClr>
              <a:buSzPct val="112500"/>
              <a:buFont typeface="Wingdings"/>
              <a:buChar char=""/>
              <a:tabLst>
                <a:tab pos="363855" algn="l"/>
                <a:tab pos="2018030" algn="l"/>
              </a:tabLst>
            </a:pPr>
            <a:r>
              <a:rPr sz="2000" b="1" spc="-25" dirty="0">
                <a:latin typeface="Constantia"/>
                <a:cs typeface="Constantia"/>
              </a:rPr>
              <a:t>Traitement</a:t>
            </a:r>
            <a:r>
              <a:rPr sz="2000" b="1" spc="2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	</a:t>
            </a:r>
            <a:r>
              <a:rPr sz="2000" spc="-10" dirty="0">
                <a:latin typeface="Constantia"/>
                <a:cs typeface="Constantia"/>
              </a:rPr>
              <a:t>rémunération</a:t>
            </a:r>
            <a:r>
              <a:rPr sz="2000" spc="12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perçue</a:t>
            </a:r>
            <a:r>
              <a:rPr sz="2000" spc="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1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fonction</a:t>
            </a:r>
            <a:r>
              <a:rPr sz="2000" spc="14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d’un</a:t>
            </a:r>
            <a:r>
              <a:rPr sz="2000" spc="13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statut</a:t>
            </a:r>
            <a:r>
              <a:rPr sz="2000" spc="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professionnel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(fonctionnaire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l’Etat)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"/>
            </a:pPr>
            <a:endParaRPr sz="1850">
              <a:latin typeface="Constantia"/>
              <a:cs typeface="Constantia"/>
            </a:endParaRPr>
          </a:p>
          <a:p>
            <a:pPr marL="287020" marR="5080" indent="-274955">
              <a:lnSpc>
                <a:spcPct val="104500"/>
              </a:lnSpc>
              <a:buClr>
                <a:srgbClr val="0AD0D9"/>
              </a:buClr>
              <a:buSzPct val="112500"/>
              <a:buFont typeface="Wingdings"/>
              <a:buChar char=""/>
              <a:tabLst>
                <a:tab pos="363855" algn="l"/>
              </a:tabLst>
            </a:pPr>
            <a:r>
              <a:rPr sz="2000" b="1" spc="-15" dirty="0">
                <a:latin typeface="Constantia"/>
                <a:cs typeface="Constantia"/>
              </a:rPr>
              <a:t>Salaire</a:t>
            </a:r>
            <a:r>
              <a:rPr sz="2000" b="1" spc="2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1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rémunération</a:t>
            </a:r>
            <a:r>
              <a:rPr sz="2000" spc="13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perçue</a:t>
            </a:r>
            <a:r>
              <a:rPr sz="2000" spc="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</a:t>
            </a:r>
            <a:r>
              <a:rPr sz="2000" spc="13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terme</a:t>
            </a:r>
            <a:r>
              <a:rPr sz="2000" spc="12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d’un</a:t>
            </a:r>
            <a:r>
              <a:rPr sz="2000" spc="145" dirty="0">
                <a:latin typeface="Constantia"/>
                <a:cs typeface="Constantia"/>
              </a:rPr>
              <a:t> </a:t>
            </a:r>
            <a:r>
              <a:rPr sz="2000" spc="-20" dirty="0">
                <a:latin typeface="Constantia"/>
                <a:cs typeface="Constantia"/>
              </a:rPr>
              <a:t>contrat</a:t>
            </a:r>
            <a:r>
              <a:rPr sz="2000" spc="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114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travail</a:t>
            </a:r>
            <a:r>
              <a:rPr sz="2000" spc="1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12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qualité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salarié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"/>
            </a:pPr>
            <a:endParaRPr sz="1550">
              <a:latin typeface="Constantia"/>
              <a:cs typeface="Constantia"/>
            </a:endParaRPr>
          </a:p>
          <a:p>
            <a:pPr marL="287020" marR="5715" indent="-274955">
              <a:lnSpc>
                <a:spcPct val="100000"/>
              </a:lnSpc>
              <a:buClr>
                <a:srgbClr val="0AD0D9"/>
              </a:buClr>
              <a:buSzPct val="95000"/>
              <a:buFont typeface="Wingdings"/>
              <a:buChar char=""/>
              <a:tabLst>
                <a:tab pos="287655" algn="l"/>
              </a:tabLst>
            </a:pPr>
            <a:r>
              <a:rPr sz="2000" b="1" spc="-5" dirty="0">
                <a:latin typeface="Constantia"/>
                <a:cs typeface="Constantia"/>
              </a:rPr>
              <a:t>Allocations</a:t>
            </a:r>
            <a:r>
              <a:rPr sz="2000" b="1" spc="204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pour</a:t>
            </a:r>
            <a:r>
              <a:rPr sz="2000" b="1" spc="180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frais</a:t>
            </a:r>
            <a:r>
              <a:rPr sz="2000" b="1" spc="2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229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sommes</a:t>
            </a:r>
            <a:r>
              <a:rPr sz="2000" spc="1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versées</a:t>
            </a:r>
            <a:r>
              <a:rPr sz="2000" spc="2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1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un</a:t>
            </a:r>
            <a:r>
              <a:rPr sz="2000" spc="1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salarié</a:t>
            </a:r>
            <a:r>
              <a:rPr sz="2000" spc="1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1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remboursement </a:t>
            </a:r>
            <a:r>
              <a:rPr sz="2000" spc="-4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frais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qu’il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engagés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dans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cadre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son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travail.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"/>
            </a:pPr>
            <a:endParaRPr sz="1550">
              <a:latin typeface="Constantia"/>
              <a:cs typeface="Constantia"/>
            </a:endParaRPr>
          </a:p>
          <a:p>
            <a:pPr marL="287020" marR="5080" indent="-274955">
              <a:lnSpc>
                <a:spcPct val="100000"/>
              </a:lnSpc>
              <a:buClr>
                <a:srgbClr val="0AD0D9"/>
              </a:buClr>
              <a:buSzPct val="95000"/>
              <a:buFont typeface="Wingdings"/>
              <a:buChar char=""/>
              <a:tabLst>
                <a:tab pos="287655" algn="l"/>
              </a:tabLst>
            </a:pPr>
            <a:r>
              <a:rPr sz="2000" b="1" spc="-25" dirty="0">
                <a:latin typeface="Constantia"/>
                <a:cs typeface="Constantia"/>
              </a:rPr>
              <a:t>Avantages</a:t>
            </a:r>
            <a:r>
              <a:rPr sz="2000" b="1" spc="320" dirty="0">
                <a:latin typeface="Constantia"/>
                <a:cs typeface="Constantia"/>
              </a:rPr>
              <a:t> </a:t>
            </a:r>
            <a:r>
              <a:rPr sz="2000" b="1" spc="-5" dirty="0">
                <a:latin typeface="Constantia"/>
                <a:cs typeface="Constantia"/>
              </a:rPr>
              <a:t>en</a:t>
            </a:r>
            <a:r>
              <a:rPr sz="2000" b="1" spc="345" dirty="0">
                <a:latin typeface="Constantia"/>
                <a:cs typeface="Constantia"/>
              </a:rPr>
              <a:t> </a:t>
            </a:r>
            <a:r>
              <a:rPr sz="2000" b="1" spc="-10" dirty="0">
                <a:latin typeface="Constantia"/>
                <a:cs typeface="Constantia"/>
              </a:rPr>
              <a:t>nature</a:t>
            </a:r>
            <a:r>
              <a:rPr sz="2000" b="1" spc="3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3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biens</a:t>
            </a:r>
            <a:r>
              <a:rPr sz="2000" spc="3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ou</a:t>
            </a:r>
            <a:r>
              <a:rPr sz="2000" spc="31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services</a:t>
            </a:r>
            <a:r>
              <a:rPr sz="2000" spc="3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mis</a:t>
            </a:r>
            <a:r>
              <a:rPr sz="2000" spc="3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3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la</a:t>
            </a:r>
            <a:r>
              <a:rPr sz="2000" spc="3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disposition</a:t>
            </a:r>
            <a:r>
              <a:rPr sz="2000" spc="3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du</a:t>
            </a:r>
            <a:r>
              <a:rPr sz="2000" spc="31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salarié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gratuitement</a:t>
            </a:r>
            <a:r>
              <a:rPr sz="2000" spc="-1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ou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un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prix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inférieur</a:t>
            </a:r>
            <a:r>
              <a:rPr sz="2000" spc="-1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la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valeur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réelle</a:t>
            </a:r>
            <a:endParaRPr sz="2000">
              <a:latin typeface="Constantia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onstantia"/>
                <a:cs typeface="Constantia"/>
              </a:rPr>
              <a:t>Ex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lo</a:t>
            </a:r>
            <a:r>
              <a:rPr sz="2000" spc="-50" dirty="0">
                <a:latin typeface="Constantia"/>
                <a:cs typeface="Constantia"/>
              </a:rPr>
              <a:t>g</a:t>
            </a:r>
            <a:r>
              <a:rPr sz="2000" dirty="0">
                <a:latin typeface="Constantia"/>
                <a:cs typeface="Constantia"/>
              </a:rPr>
              <a:t>ement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cti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spc="-5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45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spc="-5" dirty="0">
                <a:latin typeface="Constantia"/>
                <a:cs typeface="Constantia"/>
              </a:rPr>
              <a:t>tu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cti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dirty="0">
                <a:latin typeface="Constantia"/>
                <a:cs typeface="Constantia"/>
              </a:rPr>
              <a:t>n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48090" y="424053"/>
            <a:ext cx="1181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45C75"/>
                </a:solidFill>
                <a:latin typeface="Constantia"/>
                <a:cs typeface="Constantia"/>
              </a:rPr>
              <a:t>3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14943" y="424053"/>
            <a:ext cx="1320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45C75"/>
                </a:solidFill>
                <a:latin typeface="Constantia"/>
                <a:cs typeface="Constantia"/>
              </a:rPr>
              <a:t>4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742" y="1210436"/>
            <a:ext cx="5763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5140" algn="l"/>
              </a:tabLst>
            </a:pPr>
            <a:r>
              <a:rPr sz="2400" b="0" dirty="0">
                <a:solidFill>
                  <a:srgbClr val="000000"/>
                </a:solidFill>
                <a:latin typeface="Constantia"/>
                <a:cs typeface="Constantia"/>
              </a:rPr>
              <a:t>1.2	</a:t>
            </a:r>
            <a:r>
              <a:rPr sz="2400" b="0" spc="5" dirty="0">
                <a:solidFill>
                  <a:srgbClr val="000000"/>
                </a:solidFill>
                <a:latin typeface="Constantia"/>
                <a:cs typeface="Constantia"/>
              </a:rPr>
              <a:t>Les</a:t>
            </a:r>
            <a:r>
              <a:rPr sz="2400" b="0" spc="-7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400" b="0" spc="-15" dirty="0">
                <a:solidFill>
                  <a:srgbClr val="000000"/>
                </a:solidFill>
                <a:latin typeface="Constantia"/>
                <a:cs typeface="Constantia"/>
              </a:rPr>
              <a:t>revenus</a:t>
            </a:r>
            <a:r>
              <a:rPr sz="2400" b="0" spc="-12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Constantia"/>
                <a:cs typeface="Constantia"/>
              </a:rPr>
              <a:t>de</a:t>
            </a:r>
            <a:r>
              <a:rPr sz="2400" b="0" spc="-10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Constantia"/>
                <a:cs typeface="Constantia"/>
              </a:rPr>
              <a:t>remplacement</a:t>
            </a:r>
            <a:r>
              <a:rPr sz="2400" b="0" spc="-7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onstantia"/>
                <a:cs typeface="Constantia"/>
              </a:rPr>
              <a:t>:</a:t>
            </a:r>
            <a:r>
              <a:rPr sz="2400" b="0" spc="-55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Constantia"/>
                <a:cs typeface="Constantia"/>
              </a:rPr>
              <a:t>pensions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742" y="1881999"/>
            <a:ext cx="8001000" cy="232092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363220" indent="-350520">
              <a:lnSpc>
                <a:spcPct val="100000"/>
              </a:lnSpc>
              <a:spcBef>
                <a:spcPts val="685"/>
              </a:spcBef>
              <a:buClr>
                <a:srgbClr val="0AD0D9"/>
              </a:buClr>
              <a:buSzPct val="112500"/>
              <a:buFont typeface="Wingdings"/>
              <a:buChar char=""/>
              <a:tabLst>
                <a:tab pos="363220" algn="l"/>
              </a:tabLst>
            </a:pPr>
            <a:r>
              <a:rPr sz="2000" b="1" spc="-10" dirty="0">
                <a:latin typeface="Constantia"/>
                <a:cs typeface="Constantia"/>
              </a:rPr>
              <a:t>Pension</a:t>
            </a:r>
            <a:r>
              <a:rPr sz="2000" b="1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revenu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périodique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perçu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titre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endParaRPr sz="2000">
              <a:latin typeface="Constantia"/>
              <a:cs typeface="Constantia"/>
            </a:endParaRPr>
          </a:p>
          <a:p>
            <a:pPr marL="436245" lvl="1" indent="-150495">
              <a:lnSpc>
                <a:spcPct val="100000"/>
              </a:lnSpc>
              <a:spcBef>
                <a:spcPts val="585"/>
              </a:spcBef>
              <a:buChar char="-"/>
              <a:tabLst>
                <a:tab pos="436880" algn="l"/>
              </a:tabLst>
            </a:pP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retraites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(publiques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ou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privées)</a:t>
            </a:r>
            <a:endParaRPr sz="2000">
              <a:latin typeface="Constantia"/>
              <a:cs typeface="Constantia"/>
            </a:endParaRPr>
          </a:p>
          <a:p>
            <a:pPr marL="436245" lvl="1" indent="-150495">
              <a:lnSpc>
                <a:spcPct val="100000"/>
              </a:lnSpc>
              <a:spcBef>
                <a:spcPts val="484"/>
              </a:spcBef>
              <a:buChar char="-"/>
              <a:tabLst>
                <a:tab pos="436880" algn="l"/>
              </a:tabLst>
            </a:pP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pensions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d’invalidité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5" dirty="0">
                <a:latin typeface="Constantia"/>
                <a:cs typeface="Constantia"/>
              </a:rPr>
              <a:t>servies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par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la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Sécurité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Sociale</a:t>
            </a:r>
            <a:endParaRPr sz="2000">
              <a:latin typeface="Constantia"/>
              <a:cs typeface="Constantia"/>
            </a:endParaRPr>
          </a:p>
          <a:p>
            <a:pPr marL="436245" lvl="1" indent="-150495">
              <a:lnSpc>
                <a:spcPct val="100000"/>
              </a:lnSpc>
              <a:spcBef>
                <a:spcPts val="480"/>
              </a:spcBef>
              <a:buChar char="-"/>
              <a:tabLst>
                <a:tab pos="436880" algn="l"/>
              </a:tabLst>
            </a:pP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pensions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alimentaires</a:t>
            </a:r>
            <a:endParaRPr sz="2000">
              <a:latin typeface="Constantia"/>
              <a:cs typeface="Constantia"/>
            </a:endParaRPr>
          </a:p>
          <a:p>
            <a:pPr lvl="1">
              <a:lnSpc>
                <a:spcPct val="100000"/>
              </a:lnSpc>
              <a:buFont typeface="Constantia"/>
              <a:buChar char="-"/>
            </a:pPr>
            <a:endParaRPr sz="200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1495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287020" algn="l"/>
              </a:tabLst>
            </a:pPr>
            <a:r>
              <a:rPr sz="2000" spc="-5" dirty="0">
                <a:latin typeface="Constantia"/>
                <a:cs typeface="Constantia"/>
              </a:rPr>
              <a:t>Rq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5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les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rentes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viagères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constituent</a:t>
            </a:r>
            <a:r>
              <a:rPr sz="2000" spc="-1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aussi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revenus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remplacement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829" y="966978"/>
            <a:ext cx="4954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2.</a:t>
            </a:r>
            <a:r>
              <a:rPr spc="-30" dirty="0"/>
              <a:t> </a:t>
            </a:r>
            <a:r>
              <a:rPr dirty="0"/>
              <a:t>Les</a:t>
            </a:r>
            <a:r>
              <a:rPr spc="-20" dirty="0"/>
              <a:t> </a:t>
            </a:r>
            <a:r>
              <a:rPr spc="-15" dirty="0"/>
              <a:t>revenus</a:t>
            </a:r>
            <a:r>
              <a:rPr spc="-40" dirty="0"/>
              <a:t> </a:t>
            </a:r>
            <a:r>
              <a:rPr dirty="0"/>
              <a:t>imposables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955901"/>
            <a:ext cx="7392034" cy="188404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700"/>
              </a:spcBef>
              <a:buClr>
                <a:srgbClr val="0AD0D9"/>
              </a:buClr>
              <a:buSzPct val="112500"/>
              <a:buFont typeface="Wingdings"/>
              <a:buChar char=""/>
              <a:tabLst>
                <a:tab pos="363855" algn="l"/>
              </a:tabLst>
            </a:pPr>
            <a:r>
              <a:rPr sz="2000" spc="-5" dirty="0">
                <a:latin typeface="Constantia"/>
                <a:cs typeface="Constantia"/>
              </a:rPr>
              <a:t>Salaire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annuel</a:t>
            </a:r>
            <a:r>
              <a:rPr sz="2000" dirty="0">
                <a:latin typeface="Constantia"/>
                <a:cs typeface="Constantia"/>
              </a:rPr>
              <a:t> brut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déduction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faite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cotisations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sociales</a:t>
            </a:r>
            <a:endParaRPr sz="2000">
              <a:latin typeface="Constantia"/>
              <a:cs typeface="Constantia"/>
            </a:endParaRPr>
          </a:p>
          <a:p>
            <a:pPr marL="351155">
              <a:lnSpc>
                <a:spcPct val="100000"/>
              </a:lnSpc>
              <a:spcBef>
                <a:spcPts val="605"/>
              </a:spcBef>
            </a:pPr>
            <a:r>
              <a:rPr sz="2000" dirty="0">
                <a:latin typeface="Times New Roman"/>
                <a:cs typeface="Times New Roman"/>
              </a:rPr>
              <a:t>↔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Constantia"/>
                <a:cs typeface="Constantia"/>
              </a:rPr>
              <a:t>salai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an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ue</a:t>
            </a:r>
            <a:r>
              <a:rPr sz="2000" dirty="0">
                <a:latin typeface="Constantia"/>
                <a:cs typeface="Constantia"/>
              </a:rPr>
              <a:t>l</a:t>
            </a:r>
            <a:r>
              <a:rPr sz="2000" spc="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net</a:t>
            </a:r>
            <a:endParaRPr sz="2000">
              <a:latin typeface="Constantia"/>
              <a:cs typeface="Constantia"/>
            </a:endParaRPr>
          </a:p>
          <a:p>
            <a:pPr marL="351155" indent="-339090">
              <a:lnSpc>
                <a:spcPct val="100000"/>
              </a:lnSpc>
              <a:spcBef>
                <a:spcPts val="1905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51790" algn="l"/>
              </a:tabLst>
            </a:pPr>
            <a:r>
              <a:rPr sz="2000" spc="-5" dirty="0">
                <a:latin typeface="Constantia"/>
                <a:cs typeface="Constantia"/>
              </a:rPr>
              <a:t>Indemnités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journalières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Sécurité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Sociale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(maladie,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maternité)</a:t>
            </a:r>
            <a:endParaRPr sz="2000">
              <a:latin typeface="Constantia"/>
              <a:cs typeface="Constantia"/>
            </a:endParaRPr>
          </a:p>
          <a:p>
            <a:pPr marL="346710" indent="-334645">
              <a:lnSpc>
                <a:spcPct val="100000"/>
              </a:lnSpc>
              <a:spcBef>
                <a:spcPts val="1920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47345" algn="l"/>
              </a:tabLst>
            </a:pPr>
            <a:r>
              <a:rPr sz="2000" spc="-5" dirty="0">
                <a:latin typeface="Constantia"/>
                <a:cs typeface="Constantia"/>
              </a:rPr>
              <a:t>Allocat</a:t>
            </a:r>
            <a:r>
              <a:rPr sz="2000" spc="-15" dirty="0">
                <a:latin typeface="Constantia"/>
                <a:cs typeface="Constantia"/>
              </a:rPr>
              <a:t>i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chôma</a:t>
            </a:r>
            <a:r>
              <a:rPr sz="2000" spc="-45" dirty="0">
                <a:latin typeface="Constantia"/>
                <a:cs typeface="Constantia"/>
              </a:rPr>
              <a:t>g</a:t>
            </a:r>
            <a:r>
              <a:rPr sz="2000" dirty="0">
                <a:latin typeface="Constantia"/>
                <a:cs typeface="Constantia"/>
              </a:rPr>
              <a:t>e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4075" y="4606544"/>
            <a:ext cx="5427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3400" algn="l"/>
                <a:tab pos="1659889" algn="l"/>
                <a:tab pos="2891790" algn="l"/>
                <a:tab pos="4438650" algn="l"/>
              </a:tabLst>
            </a:pPr>
            <a:r>
              <a:rPr sz="2000" dirty="0">
                <a:latin typeface="Constantia"/>
                <a:cs typeface="Constantia"/>
              </a:rPr>
              <a:t>de	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spc="-15" dirty="0">
                <a:latin typeface="Constantia"/>
                <a:cs typeface="Constantia"/>
              </a:rPr>
              <a:t>e</a:t>
            </a:r>
            <a:r>
              <a:rPr sz="2000" spc="-5" dirty="0">
                <a:latin typeface="Constantia"/>
                <a:cs typeface="Constantia"/>
              </a:rPr>
              <a:t>t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20" dirty="0">
                <a:latin typeface="Constantia"/>
                <a:cs typeface="Constantia"/>
              </a:rPr>
              <a:t>i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e,	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ensio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	</a:t>
            </a:r>
            <a:r>
              <a:rPr sz="2000" spc="-5" dirty="0">
                <a:latin typeface="Constantia"/>
                <a:cs typeface="Constantia"/>
              </a:rPr>
              <a:t>d’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spc="-55" dirty="0">
                <a:latin typeface="Constantia"/>
                <a:cs typeface="Constantia"/>
              </a:rPr>
              <a:t>n</a:t>
            </a:r>
            <a:r>
              <a:rPr sz="2000" spc="-2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alid</a:t>
            </a:r>
            <a:r>
              <a:rPr sz="2000" spc="-20" dirty="0">
                <a:latin typeface="Constantia"/>
                <a:cs typeface="Constantia"/>
              </a:rPr>
              <a:t>i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é,	pensio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4057903"/>
            <a:ext cx="2830830" cy="1184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6710" indent="-33464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47345" algn="l"/>
              </a:tabLst>
            </a:pPr>
            <a:r>
              <a:rPr sz="2000" spc="-95" dirty="0">
                <a:latin typeface="Constantia"/>
                <a:cs typeface="Constantia"/>
              </a:rPr>
              <a:t>A</a:t>
            </a:r>
            <a:r>
              <a:rPr sz="2000" spc="-2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anta</a:t>
            </a:r>
            <a:r>
              <a:rPr sz="2000" spc="-55" dirty="0">
                <a:latin typeface="Constantia"/>
                <a:cs typeface="Constantia"/>
              </a:rPr>
              <a:t>g</a:t>
            </a:r>
            <a:r>
              <a:rPr sz="2000" dirty="0">
                <a:latin typeface="Constantia"/>
                <a:cs typeface="Constantia"/>
              </a:rPr>
              <a:t>es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natu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endParaRPr sz="2000">
              <a:latin typeface="Constantia"/>
              <a:cs typeface="Constantia"/>
            </a:endParaRPr>
          </a:p>
          <a:p>
            <a:pPr marL="287020" marR="5080" indent="-274955">
              <a:lnSpc>
                <a:spcPct val="100000"/>
              </a:lnSpc>
              <a:spcBef>
                <a:spcPts val="1920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287655" algn="l"/>
                <a:tab pos="1517015" algn="l"/>
                <a:tab pos="1842770" algn="l"/>
              </a:tabLst>
            </a:pPr>
            <a:r>
              <a:rPr sz="2000" spc="-65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ensio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	:	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ensio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  </a:t>
            </a:r>
            <a:r>
              <a:rPr sz="2000" spc="-5" dirty="0">
                <a:latin typeface="Constantia"/>
                <a:cs typeface="Constantia"/>
              </a:rPr>
              <a:t>alimentaires…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824" y="5460288"/>
            <a:ext cx="821563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67995" algn="l"/>
                <a:tab pos="692150" algn="l"/>
                <a:tab pos="1024255" algn="l"/>
                <a:tab pos="1902460" algn="l"/>
                <a:tab pos="2573020" algn="l"/>
                <a:tab pos="3021330" algn="l"/>
                <a:tab pos="3642995" algn="l"/>
                <a:tab pos="4374515" algn="l"/>
                <a:tab pos="6287770" algn="l"/>
                <a:tab pos="6706870" algn="l"/>
                <a:tab pos="7327265" algn="l"/>
                <a:tab pos="7993380" algn="l"/>
              </a:tabLst>
            </a:pPr>
            <a:r>
              <a:rPr sz="2000" spc="-1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q	:	si	o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spc="-5" dirty="0">
                <a:latin typeface="Constantia"/>
                <a:cs typeface="Constantia"/>
              </a:rPr>
              <a:t>t</a:t>
            </a:r>
            <a:r>
              <a:rPr sz="2000" spc="-15" dirty="0">
                <a:latin typeface="Constantia"/>
                <a:cs typeface="Constantia"/>
              </a:rPr>
              <a:t>i</a:t>
            </a:r>
            <a:r>
              <a:rPr sz="2000" dirty="0">
                <a:latin typeface="Constantia"/>
                <a:cs typeface="Constantia"/>
              </a:rPr>
              <a:t>on	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our	l</a:t>
            </a:r>
            <a:r>
              <a:rPr sz="2000" spc="-15" dirty="0">
                <a:latin typeface="Constantia"/>
                <a:cs typeface="Constantia"/>
              </a:rPr>
              <a:t>e</a:t>
            </a:r>
            <a:r>
              <a:rPr sz="2000" dirty="0">
                <a:latin typeface="Constantia"/>
                <a:cs typeface="Constantia"/>
              </a:rPr>
              <a:t>s	f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ais	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éel</a:t>
            </a:r>
            <a:r>
              <a:rPr sz="2000" spc="-20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,	</a:t>
            </a:r>
            <a:r>
              <a:rPr sz="2000" spc="-4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embou</a:t>
            </a:r>
            <a:r>
              <a:rPr sz="2000" spc="-1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se</a:t>
            </a:r>
            <a:r>
              <a:rPr sz="2000" spc="5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ent	de	f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20" dirty="0">
                <a:latin typeface="Constantia"/>
                <a:cs typeface="Constantia"/>
              </a:rPr>
              <a:t>i</a:t>
            </a:r>
            <a:r>
              <a:rPr sz="2000" dirty="0">
                <a:latin typeface="Constantia"/>
                <a:cs typeface="Constantia"/>
              </a:rPr>
              <a:t>s	</a:t>
            </a:r>
            <a:r>
              <a:rPr sz="2000" spc="-4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éels	</a:t>
            </a:r>
            <a:r>
              <a:rPr sz="2000" spc="-15" dirty="0">
                <a:latin typeface="Constantia"/>
                <a:cs typeface="Constantia"/>
              </a:rPr>
              <a:t>et  </a:t>
            </a:r>
            <a:r>
              <a:rPr sz="2000" spc="-5" dirty="0">
                <a:latin typeface="Constantia"/>
                <a:cs typeface="Constantia"/>
              </a:rPr>
              <a:t>allocations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forfaitaires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frais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imposables.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38945" y="424053"/>
            <a:ext cx="137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45C75"/>
                </a:solidFill>
                <a:latin typeface="Constantia"/>
                <a:cs typeface="Constantia"/>
              </a:rPr>
              <a:t>6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0285" y="966978"/>
            <a:ext cx="45142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3.</a:t>
            </a:r>
            <a:r>
              <a:rPr spc="-25" dirty="0"/>
              <a:t> </a:t>
            </a:r>
            <a:r>
              <a:rPr dirty="0"/>
              <a:t>Les</a:t>
            </a:r>
            <a:r>
              <a:rPr spc="-20" dirty="0"/>
              <a:t> </a:t>
            </a:r>
            <a:r>
              <a:rPr spc="-15" dirty="0"/>
              <a:t>revenus</a:t>
            </a:r>
            <a:r>
              <a:rPr spc="-40" dirty="0"/>
              <a:t> </a:t>
            </a:r>
            <a:r>
              <a:rPr spc="-25" dirty="0"/>
              <a:t>exonérés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2188591"/>
            <a:ext cx="8345805" cy="2989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51790" algn="l"/>
              </a:tabLst>
            </a:pPr>
            <a:r>
              <a:rPr sz="2000" spc="10" dirty="0">
                <a:latin typeface="Constantia"/>
                <a:cs typeface="Constantia"/>
              </a:rPr>
              <a:t>Le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RSA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(Revenu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Solidarité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Active)</a:t>
            </a:r>
            <a:endParaRPr sz="2000">
              <a:latin typeface="Constantia"/>
              <a:cs typeface="Constantia"/>
            </a:endParaRPr>
          </a:p>
          <a:p>
            <a:pPr marL="351155" indent="-339090">
              <a:lnSpc>
                <a:spcPct val="100000"/>
              </a:lnSpc>
              <a:spcBef>
                <a:spcPts val="1630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51790" algn="l"/>
              </a:tabLst>
            </a:pPr>
            <a:r>
              <a:rPr sz="2000" spc="5" dirty="0">
                <a:latin typeface="Constantia"/>
                <a:cs typeface="Constantia"/>
              </a:rPr>
              <a:t>Les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prestations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familiales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allocations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familiales,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allocation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logement</a:t>
            </a:r>
            <a:endParaRPr sz="2000">
              <a:latin typeface="Constantia"/>
              <a:cs typeface="Constantia"/>
            </a:endParaRPr>
          </a:p>
          <a:p>
            <a:pPr marL="351155" indent="-339090">
              <a:lnSpc>
                <a:spcPct val="100000"/>
              </a:lnSpc>
              <a:spcBef>
                <a:spcPts val="1635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51790" algn="l"/>
              </a:tabLst>
            </a:pPr>
            <a:r>
              <a:rPr sz="2000" spc="20" dirty="0">
                <a:latin typeface="Constantia"/>
                <a:cs typeface="Constantia"/>
              </a:rPr>
              <a:t>L</a:t>
            </a:r>
            <a:r>
              <a:rPr sz="2000" dirty="0">
                <a:latin typeface="Constantia"/>
                <a:cs typeface="Constantia"/>
              </a:rPr>
              <a:t>es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émuné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ati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spc="-5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spc="-65" dirty="0">
                <a:latin typeface="Constantia"/>
                <a:cs typeface="Constantia"/>
              </a:rPr>
              <a:t>’</a:t>
            </a:r>
            <a:r>
              <a:rPr sz="2000" dirty="0">
                <a:latin typeface="Constantia"/>
                <a:cs typeface="Constantia"/>
              </a:rPr>
              <a:t>a</a:t>
            </a:r>
            <a:r>
              <a:rPr sz="2000" spc="-10" dirty="0">
                <a:latin typeface="Constantia"/>
                <a:cs typeface="Constantia"/>
              </a:rPr>
              <a:t>pp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entis</a:t>
            </a:r>
            <a:endParaRPr sz="2000">
              <a:latin typeface="Constantia"/>
              <a:cs typeface="Constantia"/>
            </a:endParaRPr>
          </a:p>
          <a:p>
            <a:pPr marL="287020" marR="6350" indent="-274955">
              <a:lnSpc>
                <a:spcPct val="100000"/>
              </a:lnSpc>
              <a:spcBef>
                <a:spcPts val="1630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351790" algn="l"/>
              </a:tabLst>
            </a:pPr>
            <a:r>
              <a:rPr dirty="0"/>
              <a:t>	</a:t>
            </a:r>
            <a:r>
              <a:rPr sz="2000" spc="5" dirty="0">
                <a:latin typeface="Constantia"/>
                <a:cs typeface="Constantia"/>
              </a:rPr>
              <a:t>Les</a:t>
            </a:r>
            <a:r>
              <a:rPr sz="2000" spc="27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salaires</a:t>
            </a:r>
            <a:r>
              <a:rPr sz="2000" spc="26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versés</a:t>
            </a:r>
            <a:r>
              <a:rPr sz="2000" spc="2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aux</a:t>
            </a:r>
            <a:r>
              <a:rPr sz="2000" spc="2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jeunes</a:t>
            </a:r>
            <a:r>
              <a:rPr sz="2000" spc="2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2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–</a:t>
            </a:r>
            <a:r>
              <a:rPr sz="2000" spc="3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2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26</a:t>
            </a:r>
            <a:r>
              <a:rPr sz="2000" spc="3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ans</a:t>
            </a:r>
            <a:r>
              <a:rPr sz="2000" spc="2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poursuivant</a:t>
            </a:r>
            <a:r>
              <a:rPr sz="2000" spc="2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leurs</a:t>
            </a:r>
            <a:r>
              <a:rPr sz="2000" spc="25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études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dan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la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limi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3</a:t>
            </a:r>
            <a:r>
              <a:rPr sz="2000" spc="-1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SMIC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mensuel</a:t>
            </a:r>
            <a:r>
              <a:rPr sz="2000" spc="-5" dirty="0">
                <a:latin typeface="Constantia"/>
                <a:cs typeface="Constantia"/>
              </a:rPr>
              <a:t> brut</a:t>
            </a:r>
            <a:endParaRPr sz="2000">
              <a:latin typeface="Constantia"/>
              <a:cs typeface="Constantia"/>
            </a:endParaRPr>
          </a:p>
          <a:p>
            <a:pPr marL="287020" marR="5080" indent="-274955">
              <a:lnSpc>
                <a:spcPct val="100000"/>
              </a:lnSpc>
              <a:spcBef>
                <a:spcPts val="1635"/>
              </a:spcBef>
              <a:buClr>
                <a:srgbClr val="0AD0D9"/>
              </a:buClr>
              <a:buSzPct val="95000"/>
              <a:buFont typeface="Wingdings"/>
              <a:buChar char=""/>
              <a:tabLst>
                <a:tab pos="287655" algn="l"/>
                <a:tab pos="6671945" algn="l"/>
              </a:tabLst>
            </a:pPr>
            <a:r>
              <a:rPr sz="2000" spc="5" dirty="0">
                <a:latin typeface="Constantia"/>
                <a:cs typeface="Constantia"/>
              </a:rPr>
              <a:t>Les</a:t>
            </a:r>
            <a:r>
              <a:rPr sz="2000" spc="3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allocations,</a:t>
            </a:r>
            <a:r>
              <a:rPr sz="2000" spc="35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indemnités</a:t>
            </a:r>
            <a:r>
              <a:rPr sz="2000" spc="3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29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remboursement</a:t>
            </a:r>
            <a:r>
              <a:rPr sz="2000" spc="2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30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frais	</a:t>
            </a:r>
            <a:r>
              <a:rPr sz="2000" spc="-5" dirty="0">
                <a:latin typeface="Constantia"/>
                <a:cs typeface="Constantia"/>
              </a:rPr>
              <a:t>(sauf</a:t>
            </a:r>
            <a:r>
              <a:rPr sz="2000" spc="3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si</a:t>
            </a:r>
            <a:r>
              <a:rPr sz="2000" spc="28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option </a:t>
            </a:r>
            <a:r>
              <a:rPr sz="2000" spc="-48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pour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les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frais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réels)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40469" y="424053"/>
            <a:ext cx="1339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45C75"/>
                </a:solidFill>
                <a:latin typeface="Constantia"/>
                <a:cs typeface="Constantia"/>
              </a:rPr>
              <a:t>8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085" y="966978"/>
            <a:ext cx="8573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4.</a:t>
            </a:r>
            <a:r>
              <a:rPr spc="-5" dirty="0"/>
              <a:t> </a:t>
            </a:r>
            <a:r>
              <a:rPr dirty="0"/>
              <a:t>La</a:t>
            </a:r>
            <a:r>
              <a:rPr spc="-5" dirty="0"/>
              <a:t> </a:t>
            </a:r>
            <a:r>
              <a:rPr spc="-10" dirty="0"/>
              <a:t>détermination</a:t>
            </a:r>
            <a:r>
              <a:rPr spc="20" dirty="0"/>
              <a:t> </a:t>
            </a:r>
            <a:r>
              <a:rPr dirty="0"/>
              <a:t>du</a:t>
            </a:r>
            <a:r>
              <a:rPr spc="10" dirty="0"/>
              <a:t> </a:t>
            </a:r>
            <a:r>
              <a:rPr spc="-20" dirty="0"/>
              <a:t>revenu</a:t>
            </a:r>
            <a:r>
              <a:rPr spc="-10" dirty="0"/>
              <a:t> net</a:t>
            </a:r>
            <a:r>
              <a:rPr dirty="0"/>
              <a:t> </a:t>
            </a:r>
            <a:r>
              <a:rPr spc="-5" dirty="0"/>
              <a:t>imposable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980945"/>
            <a:ext cx="6631305" cy="27228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onstantia"/>
                <a:cs typeface="Constantia"/>
              </a:rPr>
              <a:t>Possibilité</a:t>
            </a:r>
            <a:r>
              <a:rPr sz="2000" spc="3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choisir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entre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deux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régimes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5000"/>
              <a:buFont typeface="Wingdings"/>
              <a:buChar char=""/>
              <a:tabLst>
                <a:tab pos="287020" algn="l"/>
              </a:tabLst>
            </a:pPr>
            <a:r>
              <a:rPr sz="2000" dirty="0">
                <a:latin typeface="Constantia"/>
                <a:cs typeface="Constantia"/>
              </a:rPr>
              <a:t>Déducti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dirty="0">
                <a:latin typeface="Constantia"/>
                <a:cs typeface="Constantia"/>
              </a:rPr>
              <a:t>n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orfait</a:t>
            </a:r>
            <a:r>
              <a:rPr sz="2000" spc="-10" dirty="0">
                <a:latin typeface="Constantia"/>
                <a:cs typeface="Constantia"/>
              </a:rPr>
              <a:t>a</a:t>
            </a:r>
            <a:r>
              <a:rPr sz="2000" spc="-5" dirty="0">
                <a:latin typeface="Constantia"/>
                <a:cs typeface="Constantia"/>
              </a:rPr>
              <a:t>i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</a:t>
            </a:r>
            <a:r>
              <a:rPr sz="2000" spc="-2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égime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0" dirty="0">
                <a:latin typeface="Constantia"/>
                <a:cs typeface="Constantia"/>
              </a:rPr>
              <a:t>g</a:t>
            </a:r>
            <a:r>
              <a:rPr sz="2000" dirty="0">
                <a:latin typeface="Constantia"/>
                <a:cs typeface="Constantia"/>
              </a:rPr>
              <a:t>éné</a:t>
            </a:r>
            <a:r>
              <a:rPr sz="2000" spc="-4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al)</a:t>
            </a:r>
            <a:endParaRPr sz="2000">
              <a:latin typeface="Constantia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onstantia"/>
                <a:cs typeface="Constantia"/>
              </a:rPr>
              <a:t>Aba</a:t>
            </a:r>
            <a:r>
              <a:rPr sz="2000" spc="-30" dirty="0">
                <a:latin typeface="Constantia"/>
                <a:cs typeface="Constantia"/>
              </a:rPr>
              <a:t>t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ement</a:t>
            </a:r>
            <a:r>
              <a:rPr sz="2000" spc="-1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10%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dirty="0">
                <a:latin typeface="Constantia"/>
                <a:cs typeface="Constantia"/>
              </a:rPr>
              <a:t>u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mo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spc="-5" dirty="0">
                <a:latin typeface="Constantia"/>
                <a:cs typeface="Constantia"/>
              </a:rPr>
              <a:t>ta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t</a:t>
            </a:r>
            <a:r>
              <a:rPr sz="2000" spc="-1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sala</a:t>
            </a:r>
            <a:r>
              <a:rPr sz="2000" spc="-10" dirty="0">
                <a:latin typeface="Constantia"/>
                <a:cs typeface="Constantia"/>
              </a:rPr>
              <a:t>i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es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im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osa</a:t>
            </a:r>
            <a:r>
              <a:rPr sz="2000" spc="-10" dirty="0">
                <a:latin typeface="Constantia"/>
                <a:cs typeface="Constantia"/>
              </a:rPr>
              <a:t>b</a:t>
            </a:r>
            <a:r>
              <a:rPr sz="2000" dirty="0">
                <a:latin typeface="Constantia"/>
                <a:cs typeface="Constantia"/>
              </a:rPr>
              <a:t>les</a:t>
            </a:r>
            <a:endParaRPr sz="2000">
              <a:latin typeface="Constantia"/>
              <a:cs typeface="Constantia"/>
            </a:endParaRPr>
          </a:p>
          <a:p>
            <a:pPr marL="350520">
              <a:lnSpc>
                <a:spcPct val="100000"/>
              </a:lnSpc>
              <a:spcBef>
                <a:spcPts val="484"/>
              </a:spcBef>
            </a:pPr>
            <a:r>
              <a:rPr sz="2000" spc="-1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q</a:t>
            </a:r>
            <a:r>
              <a:rPr sz="2000" spc="-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spc="-65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our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les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dirty="0">
                <a:latin typeface="Constantia"/>
                <a:cs typeface="Constantia"/>
              </a:rPr>
              <a:t>ensio</a:t>
            </a:r>
            <a:r>
              <a:rPr sz="2000" spc="-10" dirty="0">
                <a:latin typeface="Constantia"/>
                <a:cs typeface="Constantia"/>
              </a:rPr>
              <a:t>n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en</a:t>
            </a:r>
            <a:r>
              <a:rPr sz="2000" spc="-30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20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,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aba</a:t>
            </a:r>
            <a:r>
              <a:rPr sz="2000" spc="-30" dirty="0">
                <a:latin typeface="Constantia"/>
                <a:cs typeface="Constantia"/>
              </a:rPr>
              <a:t>t</a:t>
            </a:r>
            <a:r>
              <a:rPr sz="2000" spc="-25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ement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10%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aussi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2750"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5000"/>
              <a:buFont typeface="Wingdings"/>
              <a:buChar char=""/>
              <a:tabLst>
                <a:tab pos="287020" algn="l"/>
              </a:tabLst>
            </a:pP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égime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f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ais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éels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spc="-5" dirty="0">
                <a:latin typeface="Constantia"/>
                <a:cs typeface="Constantia"/>
              </a:rPr>
              <a:t>u</a:t>
            </a:r>
            <a:r>
              <a:rPr sz="2000" dirty="0">
                <a:latin typeface="Constantia"/>
                <a:cs typeface="Constantia"/>
              </a:rPr>
              <a:t>r</a:t>
            </a:r>
            <a:r>
              <a:rPr sz="2000" spc="-1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o</a:t>
            </a:r>
            <a:r>
              <a:rPr sz="2000" spc="-10" dirty="0">
                <a:latin typeface="Constantia"/>
                <a:cs typeface="Constantia"/>
              </a:rPr>
              <a:t>p</a:t>
            </a:r>
            <a:r>
              <a:rPr sz="2000" spc="-5" dirty="0">
                <a:latin typeface="Constantia"/>
                <a:cs typeface="Constantia"/>
              </a:rPr>
              <a:t>ti</a:t>
            </a:r>
            <a:r>
              <a:rPr sz="2000" spc="-10" dirty="0">
                <a:latin typeface="Constantia"/>
                <a:cs typeface="Constantia"/>
              </a:rPr>
              <a:t>o</a:t>
            </a:r>
            <a:r>
              <a:rPr sz="2000" spc="-5" dirty="0">
                <a:latin typeface="Constantia"/>
                <a:cs typeface="Constantia"/>
              </a:rPr>
              <a:t>n)</a:t>
            </a:r>
            <a:endParaRPr sz="2000">
              <a:latin typeface="Constantia"/>
              <a:cs typeface="Constantia"/>
            </a:endParaRPr>
          </a:p>
          <a:p>
            <a:pPr marL="28702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onstantia"/>
                <a:cs typeface="Constantia"/>
              </a:rPr>
              <a:t>Déduction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des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frais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réels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liés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l’activité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professionnelle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(*)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9321" y="424053"/>
            <a:ext cx="21780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045C75"/>
                </a:solidFill>
                <a:latin typeface="Constantia"/>
                <a:cs typeface="Constantia"/>
              </a:rPr>
              <a:t>10</a:t>
            </a:r>
            <a:endParaRPr sz="1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3"/>
              <a:ext cx="9143999" cy="10287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01357" y="0"/>
              <a:ext cx="4742641" cy="5999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0"/>
              <a:ext cx="9088207" cy="10205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828" y="52323"/>
              <a:ext cx="9145590" cy="901826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8772270" y="424053"/>
            <a:ext cx="175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045C75"/>
                </a:solidFill>
                <a:latin typeface="Constantia"/>
                <a:cs typeface="Constantia"/>
              </a:rPr>
              <a:t>11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67" y="1210436"/>
            <a:ext cx="8792210" cy="439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indent="-350520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"/>
              <a:buChar char=""/>
              <a:tabLst>
                <a:tab pos="363220" algn="l"/>
              </a:tabLst>
            </a:pPr>
            <a:r>
              <a:rPr sz="2400" spc="-20" dirty="0">
                <a:latin typeface="Constantia"/>
                <a:cs typeface="Constantia"/>
              </a:rPr>
              <a:t>Frais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réels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généralement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admis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:</a:t>
            </a:r>
            <a:endParaRPr sz="24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2235"/>
              </a:spcBef>
              <a:buClr>
                <a:srgbClr val="1FC8F8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000" spc="-50" dirty="0">
                <a:latin typeface="Constantia"/>
                <a:cs typeface="Constantia"/>
              </a:rPr>
              <a:t>F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ais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an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port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du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domi</a:t>
            </a:r>
            <a:r>
              <a:rPr sz="2000" spc="5" dirty="0">
                <a:latin typeface="Constantia"/>
                <a:cs typeface="Constantia"/>
              </a:rPr>
              <a:t>c</a:t>
            </a:r>
            <a:r>
              <a:rPr sz="2000" spc="-5" dirty="0">
                <a:latin typeface="Constantia"/>
                <a:cs typeface="Constantia"/>
              </a:rPr>
              <a:t>il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au</a:t>
            </a:r>
            <a:r>
              <a:rPr sz="2000" spc="-2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</a:t>
            </a:r>
            <a:r>
              <a:rPr sz="2000" spc="-5" dirty="0">
                <a:latin typeface="Constantia"/>
                <a:cs typeface="Constantia"/>
              </a:rPr>
              <a:t>ie</a:t>
            </a:r>
            <a:r>
              <a:rPr sz="2000" dirty="0">
                <a:latin typeface="Constantia"/>
                <a:cs typeface="Constantia"/>
              </a:rPr>
              <a:t>u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spc="-50" dirty="0">
                <a:latin typeface="Constantia"/>
                <a:cs typeface="Constantia"/>
              </a:rPr>
              <a:t>a</a:t>
            </a:r>
            <a:r>
              <a:rPr sz="2000" spc="-20" dirty="0">
                <a:latin typeface="Constantia"/>
                <a:cs typeface="Constantia"/>
              </a:rPr>
              <a:t>v</a:t>
            </a:r>
            <a:r>
              <a:rPr sz="2000" dirty="0">
                <a:latin typeface="Constantia"/>
                <a:cs typeface="Constantia"/>
              </a:rPr>
              <a:t>ail</a:t>
            </a:r>
            <a:endParaRPr sz="20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onstantia"/>
                <a:cs typeface="Constantia"/>
              </a:rPr>
              <a:t>(distance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travail-domicile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&lt;</a:t>
            </a:r>
            <a:r>
              <a:rPr sz="2000" spc="-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40 </a:t>
            </a:r>
            <a:r>
              <a:rPr sz="2000" spc="-5" dirty="0">
                <a:latin typeface="Constantia"/>
                <a:cs typeface="Constantia"/>
              </a:rPr>
              <a:t>kms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mais</a:t>
            </a:r>
            <a:r>
              <a:rPr sz="2000" spc="-9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souplesse)</a:t>
            </a:r>
            <a:endParaRPr sz="2000">
              <a:latin typeface="Constantia"/>
              <a:cs typeface="Constantia"/>
            </a:endParaRPr>
          </a:p>
          <a:p>
            <a:pPr marL="652780" marR="775335" lvl="1" indent="-247015">
              <a:lnSpc>
                <a:spcPct val="100000"/>
              </a:lnSpc>
              <a:spcBef>
                <a:spcPts val="1200"/>
              </a:spcBef>
              <a:buClr>
                <a:srgbClr val="1FC8F8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000" spc="-50" dirty="0">
                <a:latin typeface="Constantia"/>
                <a:cs typeface="Constantia"/>
              </a:rPr>
              <a:t>F</a:t>
            </a:r>
            <a:r>
              <a:rPr sz="2000" spc="-3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ais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epas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(si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pas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spc="-5" dirty="0">
                <a:latin typeface="Constantia"/>
                <a:cs typeface="Constantia"/>
              </a:rPr>
              <a:t>tau</a:t>
            </a:r>
            <a:r>
              <a:rPr sz="2000" spc="-3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ant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</a:t>
            </a:r>
            <a:r>
              <a:rPr sz="2000" spc="-114" dirty="0">
                <a:latin typeface="Constantia"/>
                <a:cs typeface="Constantia"/>
              </a:rPr>
              <a:t>’</a:t>
            </a:r>
            <a:r>
              <a:rPr sz="2000" dirty="0">
                <a:latin typeface="Constantia"/>
                <a:cs typeface="Constantia"/>
              </a:rPr>
              <a:t>ent</a:t>
            </a:r>
            <a:r>
              <a:rPr sz="2000" spc="-20" dirty="0">
                <a:latin typeface="Constantia"/>
                <a:cs typeface="Constantia"/>
              </a:rPr>
              <a:t>r</a:t>
            </a:r>
            <a:r>
              <a:rPr sz="2000" dirty="0">
                <a:latin typeface="Constantia"/>
                <a:cs typeface="Constantia"/>
              </a:rPr>
              <a:t>epri</a:t>
            </a:r>
            <a:r>
              <a:rPr sz="2000" spc="5" dirty="0">
                <a:latin typeface="Constantia"/>
                <a:cs typeface="Constantia"/>
              </a:rPr>
              <a:t>s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3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si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éloi</a:t>
            </a:r>
            <a:r>
              <a:rPr sz="2000" spc="5" dirty="0">
                <a:latin typeface="Constantia"/>
                <a:cs typeface="Constantia"/>
              </a:rPr>
              <a:t>g</a:t>
            </a:r>
            <a:r>
              <a:rPr sz="2000" spc="-5" dirty="0">
                <a:latin typeface="Constantia"/>
                <a:cs typeface="Constantia"/>
              </a:rPr>
              <a:t>ne</a:t>
            </a:r>
            <a:r>
              <a:rPr sz="2000" spc="5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ent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du  domicile)</a:t>
            </a:r>
            <a:endParaRPr sz="2000">
              <a:latin typeface="Constantia"/>
              <a:cs typeface="Constantia"/>
            </a:endParaRPr>
          </a:p>
          <a:p>
            <a:pPr marL="652780" lvl="1" indent="-247015">
              <a:lnSpc>
                <a:spcPct val="100000"/>
              </a:lnSpc>
              <a:spcBef>
                <a:spcPts val="1205"/>
              </a:spcBef>
              <a:buClr>
                <a:srgbClr val="1FC8F8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000" spc="-15" dirty="0">
                <a:latin typeface="Constantia"/>
                <a:cs typeface="Constantia"/>
              </a:rPr>
              <a:t>Frais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11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voiture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(et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dépenses</a:t>
            </a:r>
            <a:r>
              <a:rPr sz="2000" spc="-8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péage,</a:t>
            </a:r>
            <a:r>
              <a:rPr sz="2000" spc="-1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parking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intérêts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5" dirty="0">
                <a:latin typeface="Constantia"/>
                <a:cs typeface="Constantia"/>
              </a:rPr>
              <a:t>d’emprunt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du</a:t>
            </a:r>
            <a:endParaRPr sz="2000">
              <a:latin typeface="Constantia"/>
              <a:cs typeface="Constantia"/>
            </a:endParaRPr>
          </a:p>
          <a:p>
            <a:pPr marL="652780">
              <a:lnSpc>
                <a:spcPct val="100000"/>
              </a:lnSpc>
            </a:pPr>
            <a:r>
              <a:rPr sz="2000" spc="-5" dirty="0">
                <a:latin typeface="Constantia"/>
                <a:cs typeface="Constantia"/>
              </a:rPr>
              <a:t>crédit</a:t>
            </a:r>
            <a:r>
              <a:rPr sz="2000" spc="-114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concernant</a:t>
            </a:r>
            <a:r>
              <a:rPr sz="2000" spc="-5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le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véhicule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utilisé)</a:t>
            </a:r>
            <a:endParaRPr sz="2000">
              <a:latin typeface="Constantia"/>
              <a:cs typeface="Constantia"/>
            </a:endParaRPr>
          </a:p>
          <a:p>
            <a:pPr marL="652780" marR="5080" lvl="1" indent="-247015">
              <a:lnSpc>
                <a:spcPct val="100000"/>
              </a:lnSpc>
              <a:spcBef>
                <a:spcPts val="1200"/>
              </a:spcBef>
              <a:buClr>
                <a:srgbClr val="1FC8F8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000" spc="-20" dirty="0">
                <a:latin typeface="Constantia"/>
                <a:cs typeface="Constantia"/>
              </a:rPr>
              <a:t>Frais </a:t>
            </a:r>
            <a:r>
              <a:rPr sz="2000" dirty="0">
                <a:latin typeface="Constantia"/>
                <a:cs typeface="Constantia"/>
              </a:rPr>
              <a:t>de </a:t>
            </a:r>
            <a:r>
              <a:rPr sz="2000" spc="-5" dirty="0">
                <a:latin typeface="Constantia"/>
                <a:cs typeface="Constantia"/>
              </a:rPr>
              <a:t>bureau </a:t>
            </a:r>
            <a:r>
              <a:rPr sz="2000" dirty="0">
                <a:latin typeface="Constantia"/>
                <a:cs typeface="Constantia"/>
              </a:rPr>
              <a:t>: </a:t>
            </a:r>
            <a:r>
              <a:rPr sz="2000" spc="-5" dirty="0">
                <a:latin typeface="Constantia"/>
                <a:cs typeface="Constantia"/>
              </a:rPr>
              <a:t>chauffage, </a:t>
            </a:r>
            <a:r>
              <a:rPr sz="2000" spc="-35" dirty="0">
                <a:latin typeface="Constantia"/>
                <a:cs typeface="Constantia"/>
              </a:rPr>
              <a:t>EDF, </a:t>
            </a:r>
            <a:r>
              <a:rPr sz="2000" dirty="0">
                <a:latin typeface="Constantia"/>
                <a:cs typeface="Constantia"/>
              </a:rPr>
              <a:t>impôts locaux si </a:t>
            </a:r>
            <a:r>
              <a:rPr sz="2000" spc="-5" dirty="0">
                <a:latin typeface="Constantia"/>
                <a:cs typeface="Constantia"/>
              </a:rPr>
              <a:t>absence </a:t>
            </a:r>
            <a:r>
              <a:rPr sz="2000" dirty="0">
                <a:latin typeface="Constantia"/>
                <a:cs typeface="Constantia"/>
              </a:rPr>
              <a:t>de </a:t>
            </a:r>
            <a:r>
              <a:rPr sz="2000" spc="-5" dirty="0">
                <a:latin typeface="Constantia"/>
                <a:cs typeface="Constantia"/>
              </a:rPr>
              <a:t>bureau </a:t>
            </a:r>
            <a:r>
              <a:rPr sz="2000" dirty="0">
                <a:latin typeface="Constantia"/>
                <a:cs typeface="Constantia"/>
              </a:rPr>
              <a:t>pour </a:t>
            </a:r>
            <a:r>
              <a:rPr sz="2000" spc="-4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</a:t>
            </a:r>
            <a:r>
              <a:rPr sz="2000" spc="-114" dirty="0">
                <a:latin typeface="Constantia"/>
                <a:cs typeface="Constantia"/>
              </a:rPr>
              <a:t>’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5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pl</a:t>
            </a:r>
            <a:r>
              <a:rPr sz="2000" spc="-30" dirty="0">
                <a:latin typeface="Constantia"/>
                <a:cs typeface="Constantia"/>
              </a:rPr>
              <a:t>o</a:t>
            </a:r>
            <a:r>
              <a:rPr sz="2000" spc="-55" dirty="0">
                <a:latin typeface="Constantia"/>
                <a:cs typeface="Constantia"/>
              </a:rPr>
              <a:t>y</a:t>
            </a:r>
            <a:r>
              <a:rPr sz="2000" dirty="0">
                <a:latin typeface="Constantia"/>
                <a:cs typeface="Constantia"/>
              </a:rPr>
              <a:t>é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et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ma</a:t>
            </a:r>
            <a:r>
              <a:rPr sz="2000" spc="-20" dirty="0">
                <a:latin typeface="Constantia"/>
                <a:cs typeface="Constantia"/>
              </a:rPr>
              <a:t>t</a:t>
            </a:r>
            <a:r>
              <a:rPr sz="2000" dirty="0">
                <a:latin typeface="Constantia"/>
                <a:cs typeface="Constantia"/>
              </a:rPr>
              <a:t>éri</a:t>
            </a:r>
            <a:r>
              <a:rPr sz="2000" spc="5" dirty="0">
                <a:latin typeface="Constantia"/>
                <a:cs typeface="Constantia"/>
              </a:rPr>
              <a:t>e</a:t>
            </a:r>
            <a:r>
              <a:rPr sz="2000" dirty="0">
                <a:latin typeface="Constantia"/>
                <a:cs typeface="Constantia"/>
              </a:rPr>
              <a:t>l</a:t>
            </a:r>
            <a:r>
              <a:rPr sz="2000" spc="-2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in</a:t>
            </a:r>
            <a:r>
              <a:rPr sz="2000" spc="-10" dirty="0">
                <a:latin typeface="Constantia"/>
                <a:cs typeface="Constantia"/>
              </a:rPr>
              <a:t>f</a:t>
            </a:r>
            <a:r>
              <a:rPr sz="2000" dirty="0">
                <a:latin typeface="Constantia"/>
                <a:cs typeface="Constantia"/>
              </a:rPr>
              <a:t>or</a:t>
            </a:r>
            <a:r>
              <a:rPr sz="2000" spc="5" dirty="0">
                <a:latin typeface="Constantia"/>
                <a:cs typeface="Constantia"/>
              </a:rPr>
              <a:t>m</a:t>
            </a:r>
            <a:r>
              <a:rPr sz="2000" dirty="0">
                <a:latin typeface="Constantia"/>
                <a:cs typeface="Constantia"/>
              </a:rPr>
              <a:t>atique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(dé</a:t>
            </a:r>
            <a:r>
              <a:rPr sz="2000" spc="5" dirty="0">
                <a:latin typeface="Constantia"/>
                <a:cs typeface="Constantia"/>
              </a:rPr>
              <a:t>d</a:t>
            </a:r>
            <a:r>
              <a:rPr sz="2000" spc="-5" dirty="0">
                <a:latin typeface="Constantia"/>
                <a:cs typeface="Constantia"/>
              </a:rPr>
              <a:t>uc</a:t>
            </a:r>
            <a:r>
              <a:rPr sz="2000" spc="5" dirty="0">
                <a:latin typeface="Constantia"/>
                <a:cs typeface="Constantia"/>
              </a:rPr>
              <a:t>t</a:t>
            </a:r>
            <a:r>
              <a:rPr sz="2000" spc="-5" dirty="0">
                <a:latin typeface="Constantia"/>
                <a:cs typeface="Constantia"/>
              </a:rPr>
              <a:t>ibl</a:t>
            </a:r>
            <a:r>
              <a:rPr sz="2000" dirty="0">
                <a:latin typeface="Constantia"/>
                <a:cs typeface="Constantia"/>
              </a:rPr>
              <a:t>e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par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1/3</a:t>
            </a:r>
            <a:r>
              <a:rPr sz="2000" spc="-3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</a:t>
            </a:r>
            <a:r>
              <a:rPr sz="2000" spc="-5" dirty="0">
                <a:latin typeface="Constantia"/>
                <a:cs typeface="Constantia"/>
              </a:rPr>
              <a:t>u</a:t>
            </a:r>
            <a:r>
              <a:rPr sz="2000" dirty="0">
                <a:latin typeface="Constantia"/>
                <a:cs typeface="Constantia"/>
              </a:rPr>
              <a:t>r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3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ans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si</a:t>
            </a:r>
            <a:r>
              <a:rPr sz="2000" spc="-1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&gt; 500 € )</a:t>
            </a:r>
            <a:endParaRPr sz="2000">
              <a:latin typeface="Constantia"/>
              <a:cs typeface="Constantia"/>
            </a:endParaRPr>
          </a:p>
          <a:p>
            <a:pPr marL="652780" marR="161290" lvl="1" indent="-247015">
              <a:lnSpc>
                <a:spcPct val="100000"/>
              </a:lnSpc>
              <a:spcBef>
                <a:spcPts val="1200"/>
              </a:spcBef>
              <a:buClr>
                <a:srgbClr val="1FC8F8"/>
              </a:buClr>
              <a:buFont typeface="Arial MT"/>
              <a:buChar char="•"/>
              <a:tabLst>
                <a:tab pos="652145" algn="l"/>
                <a:tab pos="652780" algn="l"/>
              </a:tabLst>
            </a:pPr>
            <a:r>
              <a:rPr sz="2000" spc="-20" dirty="0">
                <a:latin typeface="Constantia"/>
                <a:cs typeface="Constantia"/>
              </a:rPr>
              <a:t>Frais</a:t>
            </a:r>
            <a:r>
              <a:rPr sz="2000" spc="-9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divers</a:t>
            </a:r>
            <a:r>
              <a:rPr sz="2000" spc="-4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:</a:t>
            </a:r>
            <a:r>
              <a:rPr sz="2000" spc="-5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dépenses</a:t>
            </a:r>
            <a:r>
              <a:rPr sz="2000" spc="-7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</a:t>
            </a:r>
            <a:r>
              <a:rPr sz="2000" spc="-65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taxi,</a:t>
            </a:r>
            <a:r>
              <a:rPr sz="200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hôtel,</a:t>
            </a:r>
            <a:r>
              <a:rPr sz="2000" spc="-7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vêtements</a:t>
            </a:r>
            <a:r>
              <a:rPr sz="2000" spc="-6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nécessaires</a:t>
            </a:r>
            <a:r>
              <a:rPr sz="2000" spc="-105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à</a:t>
            </a:r>
            <a:r>
              <a:rPr sz="2000" spc="-45" dirty="0">
                <a:latin typeface="Constantia"/>
                <a:cs typeface="Constantia"/>
              </a:rPr>
              <a:t> </a:t>
            </a:r>
            <a:r>
              <a:rPr sz="2000" spc="-25" dirty="0">
                <a:latin typeface="Constantia"/>
                <a:cs typeface="Constantia"/>
              </a:rPr>
              <a:t>l’exercice</a:t>
            </a:r>
            <a:r>
              <a:rPr sz="2000" spc="-10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de </a:t>
            </a:r>
            <a:r>
              <a:rPr sz="2000" spc="-490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la</a:t>
            </a:r>
            <a:r>
              <a:rPr sz="2000" spc="-80" dirty="0">
                <a:latin typeface="Constantia"/>
                <a:cs typeface="Constantia"/>
              </a:rPr>
              <a:t> </a:t>
            </a:r>
            <a:r>
              <a:rPr sz="2000" spc="-5" dirty="0">
                <a:latin typeface="Constantia"/>
                <a:cs typeface="Constantia"/>
              </a:rPr>
              <a:t>profession…</a:t>
            </a:r>
            <a:endParaRPr sz="2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487</Words>
  <Application>Microsoft Office PowerPoint</Application>
  <PresentationFormat>Affichage à l'écran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 MT</vt:lpstr>
      <vt:lpstr>Calibri</vt:lpstr>
      <vt:lpstr>Constantia</vt:lpstr>
      <vt:lpstr>Times New Roman</vt:lpstr>
      <vt:lpstr>Wingdings</vt:lpstr>
      <vt:lpstr>Office Theme</vt:lpstr>
      <vt:lpstr>Présentation PowerPoint</vt:lpstr>
      <vt:lpstr>Plan du chapitre</vt:lpstr>
      <vt:lpstr>1. Définitions</vt:lpstr>
      <vt:lpstr>1.2 Les revenus de remplacement : pensions</vt:lpstr>
      <vt:lpstr>2. Les revenus imposables</vt:lpstr>
      <vt:lpstr>3. Les revenus exonérés</vt:lpstr>
      <vt:lpstr>4. La détermination du revenu net imposable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Environnement fiscal français M 713</dc:title>
  <dc:creator>Marie</dc:creator>
  <cp:lastModifiedBy>Dylan ROCCHI</cp:lastModifiedBy>
  <cp:revision>1</cp:revision>
  <dcterms:created xsi:type="dcterms:W3CDTF">2021-04-30T16:13:09Z</dcterms:created>
  <dcterms:modified xsi:type="dcterms:W3CDTF">2021-04-30T16:19:24Z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2021-04-30T00:00:00Z</vt:filetime>
  </property>
</Properties>
</file>