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5" r:id="rId8"/>
    <p:sldId id="266" r:id="rId9"/>
  </p:sldIdLst>
  <p:sldSz cx="9144000" cy="6858000" type="screen4x3"/>
  <p:notesSz cx="9144000" cy="6858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045C75"/>
                </a:solidFill>
                <a:latin typeface="Constantia"/>
                <a:cs typeface="Constantia"/>
              </a:defRPr>
            </a:lvl1pPr>
          </a:lstStyle>
          <a:p>
            <a:pPr marL="12700">
              <a:lnSpc>
                <a:spcPts val="1245"/>
              </a:lnSpc>
            </a:pPr>
            <a:r>
              <a:rPr spc="-5" dirty="0"/>
              <a:t>Marie</a:t>
            </a:r>
            <a:r>
              <a:rPr spc="-30" dirty="0"/>
              <a:t> </a:t>
            </a:r>
            <a:r>
              <a:rPr spc="-5" dirty="0"/>
              <a:t>Gies</a:t>
            </a:r>
            <a:r>
              <a:rPr spc="270" dirty="0"/>
              <a:t> </a:t>
            </a:r>
            <a:r>
              <a:rPr dirty="0"/>
              <a:t>-</a:t>
            </a:r>
            <a:r>
              <a:rPr spc="305" dirty="0"/>
              <a:t> </a:t>
            </a:r>
            <a:r>
              <a:rPr spc="-10" dirty="0"/>
              <a:t>Fiscalité</a:t>
            </a:r>
            <a:r>
              <a:rPr spc="-50" dirty="0"/>
              <a:t> </a:t>
            </a:r>
            <a:r>
              <a:rPr spc="-5" dirty="0"/>
              <a:t>des</a:t>
            </a:r>
            <a:r>
              <a:rPr spc="-55" dirty="0"/>
              <a:t> </a:t>
            </a:r>
            <a:r>
              <a:rPr spc="-5" dirty="0"/>
              <a:t>personnes</a:t>
            </a:r>
            <a:r>
              <a:rPr spc="-25" dirty="0"/>
              <a:t> </a:t>
            </a:r>
            <a:r>
              <a:rPr spc="-10" dirty="0"/>
              <a:t>physiques</a:t>
            </a:r>
            <a:r>
              <a:rPr spc="295" dirty="0"/>
              <a:t> </a:t>
            </a:r>
            <a:r>
              <a:rPr dirty="0"/>
              <a:t>-</a:t>
            </a:r>
            <a:r>
              <a:rPr spc="305" dirty="0"/>
              <a:t> </a:t>
            </a:r>
            <a:r>
              <a:rPr spc="-5" dirty="0"/>
              <a:t>Chapitre</a:t>
            </a:r>
            <a:r>
              <a:rPr spc="-15" dirty="0"/>
              <a:t> </a:t>
            </a:r>
            <a:r>
              <a:rPr dirty="0"/>
              <a:t>2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04607A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Constantia"/>
                <a:cs typeface="Constant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045C75"/>
                </a:solidFill>
                <a:latin typeface="Constantia"/>
                <a:cs typeface="Constantia"/>
              </a:defRPr>
            </a:lvl1pPr>
          </a:lstStyle>
          <a:p>
            <a:pPr marL="12700">
              <a:lnSpc>
                <a:spcPts val="1245"/>
              </a:lnSpc>
            </a:pPr>
            <a:r>
              <a:rPr spc="-5" dirty="0"/>
              <a:t>Marie</a:t>
            </a:r>
            <a:r>
              <a:rPr spc="-30" dirty="0"/>
              <a:t> </a:t>
            </a:r>
            <a:r>
              <a:rPr spc="-5" dirty="0"/>
              <a:t>Gies</a:t>
            </a:r>
            <a:r>
              <a:rPr spc="270" dirty="0"/>
              <a:t> </a:t>
            </a:r>
            <a:r>
              <a:rPr dirty="0"/>
              <a:t>-</a:t>
            </a:r>
            <a:r>
              <a:rPr spc="305" dirty="0"/>
              <a:t> </a:t>
            </a:r>
            <a:r>
              <a:rPr spc="-10" dirty="0"/>
              <a:t>Fiscalité</a:t>
            </a:r>
            <a:r>
              <a:rPr spc="-50" dirty="0"/>
              <a:t> </a:t>
            </a:r>
            <a:r>
              <a:rPr spc="-5" dirty="0"/>
              <a:t>des</a:t>
            </a:r>
            <a:r>
              <a:rPr spc="-55" dirty="0"/>
              <a:t> </a:t>
            </a:r>
            <a:r>
              <a:rPr spc="-5" dirty="0"/>
              <a:t>personnes</a:t>
            </a:r>
            <a:r>
              <a:rPr spc="-25" dirty="0"/>
              <a:t> </a:t>
            </a:r>
            <a:r>
              <a:rPr spc="-10" dirty="0"/>
              <a:t>physiques</a:t>
            </a:r>
            <a:r>
              <a:rPr spc="295" dirty="0"/>
              <a:t> </a:t>
            </a:r>
            <a:r>
              <a:rPr dirty="0"/>
              <a:t>-</a:t>
            </a:r>
            <a:r>
              <a:rPr spc="305" dirty="0"/>
              <a:t> </a:t>
            </a:r>
            <a:r>
              <a:rPr spc="-5" dirty="0"/>
              <a:t>Chapitre</a:t>
            </a:r>
            <a:r>
              <a:rPr spc="-15" dirty="0"/>
              <a:t> </a:t>
            </a:r>
            <a:r>
              <a:rPr dirty="0"/>
              <a:t>2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04607A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045C75"/>
                </a:solidFill>
                <a:latin typeface="Constantia"/>
                <a:cs typeface="Constantia"/>
              </a:defRPr>
            </a:lvl1pPr>
          </a:lstStyle>
          <a:p>
            <a:pPr marL="12700">
              <a:lnSpc>
                <a:spcPts val="1245"/>
              </a:lnSpc>
            </a:pPr>
            <a:r>
              <a:rPr spc="-5" dirty="0"/>
              <a:t>Marie</a:t>
            </a:r>
            <a:r>
              <a:rPr spc="-30" dirty="0"/>
              <a:t> </a:t>
            </a:r>
            <a:r>
              <a:rPr spc="-5" dirty="0"/>
              <a:t>Gies</a:t>
            </a:r>
            <a:r>
              <a:rPr spc="270" dirty="0"/>
              <a:t> </a:t>
            </a:r>
            <a:r>
              <a:rPr dirty="0"/>
              <a:t>-</a:t>
            </a:r>
            <a:r>
              <a:rPr spc="305" dirty="0"/>
              <a:t> </a:t>
            </a:r>
            <a:r>
              <a:rPr spc="-10" dirty="0"/>
              <a:t>Fiscalité</a:t>
            </a:r>
            <a:r>
              <a:rPr spc="-50" dirty="0"/>
              <a:t> </a:t>
            </a:r>
            <a:r>
              <a:rPr spc="-5" dirty="0"/>
              <a:t>des</a:t>
            </a:r>
            <a:r>
              <a:rPr spc="-55" dirty="0"/>
              <a:t> </a:t>
            </a:r>
            <a:r>
              <a:rPr spc="-5" dirty="0"/>
              <a:t>personnes</a:t>
            </a:r>
            <a:r>
              <a:rPr spc="-25" dirty="0"/>
              <a:t> </a:t>
            </a:r>
            <a:r>
              <a:rPr spc="-10" dirty="0"/>
              <a:t>physiques</a:t>
            </a:r>
            <a:r>
              <a:rPr spc="295" dirty="0"/>
              <a:t> </a:t>
            </a:r>
            <a:r>
              <a:rPr dirty="0"/>
              <a:t>-</a:t>
            </a:r>
            <a:r>
              <a:rPr spc="305" dirty="0"/>
              <a:t> </a:t>
            </a:r>
            <a:r>
              <a:rPr spc="-5" dirty="0"/>
              <a:t>Chapitre</a:t>
            </a:r>
            <a:r>
              <a:rPr spc="-15" dirty="0"/>
              <a:t> </a:t>
            </a:r>
            <a:r>
              <a:rPr dirty="0"/>
              <a:t>2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4/30/2021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04607A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045C75"/>
                </a:solidFill>
                <a:latin typeface="Constantia"/>
                <a:cs typeface="Constantia"/>
              </a:defRPr>
            </a:lvl1pPr>
          </a:lstStyle>
          <a:p>
            <a:pPr marL="12700">
              <a:lnSpc>
                <a:spcPts val="1245"/>
              </a:lnSpc>
            </a:pPr>
            <a:r>
              <a:rPr spc="-5" dirty="0"/>
              <a:t>Marie</a:t>
            </a:r>
            <a:r>
              <a:rPr spc="-30" dirty="0"/>
              <a:t> </a:t>
            </a:r>
            <a:r>
              <a:rPr spc="-5" dirty="0"/>
              <a:t>Gies</a:t>
            </a:r>
            <a:r>
              <a:rPr spc="270" dirty="0"/>
              <a:t> </a:t>
            </a:r>
            <a:r>
              <a:rPr dirty="0"/>
              <a:t>-</a:t>
            </a:r>
            <a:r>
              <a:rPr spc="305" dirty="0"/>
              <a:t> </a:t>
            </a:r>
            <a:r>
              <a:rPr spc="-10" dirty="0"/>
              <a:t>Fiscalité</a:t>
            </a:r>
            <a:r>
              <a:rPr spc="-50" dirty="0"/>
              <a:t> </a:t>
            </a:r>
            <a:r>
              <a:rPr spc="-5" dirty="0"/>
              <a:t>des</a:t>
            </a:r>
            <a:r>
              <a:rPr spc="-55" dirty="0"/>
              <a:t> </a:t>
            </a:r>
            <a:r>
              <a:rPr spc="-5" dirty="0"/>
              <a:t>personnes</a:t>
            </a:r>
            <a:r>
              <a:rPr spc="-25" dirty="0"/>
              <a:t> </a:t>
            </a:r>
            <a:r>
              <a:rPr spc="-10" dirty="0"/>
              <a:t>physiques</a:t>
            </a:r>
            <a:r>
              <a:rPr spc="295" dirty="0"/>
              <a:t> </a:t>
            </a:r>
            <a:r>
              <a:rPr dirty="0"/>
              <a:t>-</a:t>
            </a:r>
            <a:r>
              <a:rPr spc="305" dirty="0"/>
              <a:t> </a:t>
            </a:r>
            <a:r>
              <a:rPr spc="-5" dirty="0"/>
              <a:t>Chapitre</a:t>
            </a:r>
            <a:r>
              <a:rPr spc="-15" dirty="0"/>
              <a:t> </a:t>
            </a:r>
            <a:r>
              <a:rPr dirty="0"/>
              <a:t>2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4/30/2021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045C75"/>
                </a:solidFill>
                <a:latin typeface="Constantia"/>
                <a:cs typeface="Constantia"/>
              </a:defRPr>
            </a:lvl1pPr>
          </a:lstStyle>
          <a:p>
            <a:pPr marL="12700">
              <a:lnSpc>
                <a:spcPts val="1245"/>
              </a:lnSpc>
            </a:pPr>
            <a:r>
              <a:rPr spc="-5" dirty="0"/>
              <a:t>Marie</a:t>
            </a:r>
            <a:r>
              <a:rPr spc="-30" dirty="0"/>
              <a:t> </a:t>
            </a:r>
            <a:r>
              <a:rPr spc="-5" dirty="0"/>
              <a:t>Gies</a:t>
            </a:r>
            <a:r>
              <a:rPr spc="270" dirty="0"/>
              <a:t> </a:t>
            </a:r>
            <a:r>
              <a:rPr dirty="0"/>
              <a:t>-</a:t>
            </a:r>
            <a:r>
              <a:rPr spc="305" dirty="0"/>
              <a:t> </a:t>
            </a:r>
            <a:r>
              <a:rPr spc="-10" dirty="0"/>
              <a:t>Fiscalité</a:t>
            </a:r>
            <a:r>
              <a:rPr spc="-50" dirty="0"/>
              <a:t> </a:t>
            </a:r>
            <a:r>
              <a:rPr spc="-5" dirty="0"/>
              <a:t>des</a:t>
            </a:r>
            <a:r>
              <a:rPr spc="-55" dirty="0"/>
              <a:t> </a:t>
            </a:r>
            <a:r>
              <a:rPr spc="-5" dirty="0"/>
              <a:t>personnes</a:t>
            </a:r>
            <a:r>
              <a:rPr spc="-25" dirty="0"/>
              <a:t> </a:t>
            </a:r>
            <a:r>
              <a:rPr spc="-10" dirty="0"/>
              <a:t>physiques</a:t>
            </a:r>
            <a:r>
              <a:rPr spc="295" dirty="0"/>
              <a:t> </a:t>
            </a:r>
            <a:r>
              <a:rPr dirty="0"/>
              <a:t>-</a:t>
            </a:r>
            <a:r>
              <a:rPr spc="305" dirty="0"/>
              <a:t> </a:t>
            </a:r>
            <a:r>
              <a:rPr spc="-5" dirty="0"/>
              <a:t>Chapitre</a:t>
            </a:r>
            <a:r>
              <a:rPr spc="-15" dirty="0"/>
              <a:t> </a:t>
            </a:r>
            <a:r>
              <a:rPr dirty="0"/>
              <a:t>2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4/30/2021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0" y="223"/>
            <a:ext cx="9143999" cy="1028700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4401357" y="0"/>
            <a:ext cx="4742641" cy="599949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0" y="0"/>
            <a:ext cx="9088207" cy="1020572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-828" y="52323"/>
            <a:ext cx="9145590" cy="901826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53085" y="966978"/>
            <a:ext cx="8637828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04607A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99440" y="2074240"/>
            <a:ext cx="8145119" cy="30289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Constantia"/>
                <a:cs typeface="Constant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32126" y="6555971"/>
            <a:ext cx="4007484" cy="1784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045C75"/>
                </a:solidFill>
                <a:latin typeface="Constantia"/>
                <a:cs typeface="Constantia"/>
              </a:defRPr>
            </a:lvl1pPr>
          </a:lstStyle>
          <a:p>
            <a:pPr marL="12700">
              <a:lnSpc>
                <a:spcPts val="1245"/>
              </a:lnSpc>
            </a:pPr>
            <a:r>
              <a:rPr spc="-5" dirty="0"/>
              <a:t>Marie</a:t>
            </a:r>
            <a:r>
              <a:rPr spc="-30" dirty="0"/>
              <a:t> </a:t>
            </a:r>
            <a:r>
              <a:rPr spc="-5" dirty="0"/>
              <a:t>Gies</a:t>
            </a:r>
            <a:r>
              <a:rPr spc="270" dirty="0"/>
              <a:t> </a:t>
            </a:r>
            <a:r>
              <a:rPr dirty="0"/>
              <a:t>-</a:t>
            </a:r>
            <a:r>
              <a:rPr spc="305" dirty="0"/>
              <a:t> </a:t>
            </a:r>
            <a:r>
              <a:rPr spc="-10" dirty="0"/>
              <a:t>Fiscalité</a:t>
            </a:r>
            <a:r>
              <a:rPr spc="-50" dirty="0"/>
              <a:t> </a:t>
            </a:r>
            <a:r>
              <a:rPr spc="-5" dirty="0"/>
              <a:t>des</a:t>
            </a:r>
            <a:r>
              <a:rPr spc="-55" dirty="0"/>
              <a:t> </a:t>
            </a:r>
            <a:r>
              <a:rPr spc="-5" dirty="0"/>
              <a:t>personnes</a:t>
            </a:r>
            <a:r>
              <a:rPr spc="-25" dirty="0"/>
              <a:t> </a:t>
            </a:r>
            <a:r>
              <a:rPr spc="-10" dirty="0"/>
              <a:t>physiques</a:t>
            </a:r>
            <a:r>
              <a:rPr spc="295" dirty="0"/>
              <a:t> </a:t>
            </a:r>
            <a:r>
              <a:rPr dirty="0"/>
              <a:t>-</a:t>
            </a:r>
            <a:r>
              <a:rPr spc="305" dirty="0"/>
              <a:t> </a:t>
            </a:r>
            <a:r>
              <a:rPr spc="-5" dirty="0"/>
              <a:t>Chapitre</a:t>
            </a:r>
            <a:r>
              <a:rPr spc="-15" dirty="0"/>
              <a:t> </a:t>
            </a:r>
            <a:r>
              <a:rPr dirty="0"/>
              <a:t>2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-828" y="0"/>
            <a:ext cx="9145590" cy="1028923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846818" y="1575791"/>
            <a:ext cx="5665496" cy="2006394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1A4BB0DA-0224-476A-AB57-3678B0FECD9F}"/>
              </a:ext>
            </a:extLst>
          </p:cNvPr>
          <p:cNvSpPr txBox="1"/>
          <p:nvPr/>
        </p:nvSpPr>
        <p:spPr>
          <a:xfrm>
            <a:off x="4800600" y="5791200"/>
            <a:ext cx="434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Nerthus – Université Universelle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828" y="0"/>
            <a:ext cx="9145905" cy="6858000"/>
            <a:chOff x="-828" y="0"/>
            <a:chExt cx="9145905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223"/>
              <a:ext cx="9143999" cy="1028700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401357" y="0"/>
              <a:ext cx="4742641" cy="599949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0" y="0"/>
              <a:ext cx="9088207" cy="1020572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-828" y="52323"/>
              <a:ext cx="9145590" cy="901826"/>
            </a:xfrm>
            <a:prstGeom prst="rect">
              <a:avLst/>
            </a:prstGeom>
          </p:spPr>
        </p:pic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977133" y="966978"/>
            <a:ext cx="311912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Plan</a:t>
            </a:r>
            <a:r>
              <a:rPr spc="-45" dirty="0"/>
              <a:t> </a:t>
            </a:r>
            <a:r>
              <a:rPr dirty="0"/>
              <a:t>du</a:t>
            </a:r>
            <a:r>
              <a:rPr spc="-40" dirty="0"/>
              <a:t> </a:t>
            </a:r>
            <a:r>
              <a:rPr spc="-5" dirty="0"/>
              <a:t>chapitre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244904" y="2074240"/>
            <a:ext cx="6002020" cy="30257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9090" indent="-327025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339090" algn="l"/>
                <a:tab pos="339725" algn="l"/>
              </a:tabLst>
            </a:pPr>
            <a:r>
              <a:rPr sz="2400" dirty="0">
                <a:latin typeface="Constantia"/>
                <a:cs typeface="Constantia"/>
              </a:rPr>
              <a:t>Définitions</a:t>
            </a:r>
          </a:p>
          <a:p>
            <a:pPr>
              <a:lnSpc>
                <a:spcPct val="100000"/>
              </a:lnSpc>
              <a:spcBef>
                <a:spcPts val="5"/>
              </a:spcBef>
              <a:buFont typeface="Constantia"/>
              <a:buAutoNum type="arabicPeriod"/>
            </a:pPr>
            <a:endParaRPr sz="3300" dirty="0">
              <a:latin typeface="Constantia"/>
              <a:cs typeface="Constantia"/>
            </a:endParaRPr>
          </a:p>
          <a:p>
            <a:pPr marL="390525" indent="-37846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390525" algn="l"/>
                <a:tab pos="391160" algn="l"/>
              </a:tabLst>
            </a:pPr>
            <a:r>
              <a:rPr sz="2400" spc="5" dirty="0">
                <a:latin typeface="Constantia"/>
                <a:cs typeface="Constantia"/>
              </a:rPr>
              <a:t>Les</a:t>
            </a:r>
            <a:r>
              <a:rPr sz="2400" spc="-100" dirty="0">
                <a:latin typeface="Constantia"/>
                <a:cs typeface="Constantia"/>
              </a:rPr>
              <a:t> </a:t>
            </a:r>
            <a:r>
              <a:rPr sz="2400" spc="-15" dirty="0">
                <a:latin typeface="Constantia"/>
                <a:cs typeface="Constantia"/>
              </a:rPr>
              <a:t>revenus</a:t>
            </a:r>
            <a:r>
              <a:rPr sz="2400" spc="-75" dirty="0">
                <a:latin typeface="Constantia"/>
                <a:cs typeface="Constantia"/>
              </a:rPr>
              <a:t> </a:t>
            </a:r>
            <a:r>
              <a:rPr sz="2400" spc="-5" dirty="0">
                <a:latin typeface="Constantia"/>
                <a:cs typeface="Constantia"/>
              </a:rPr>
              <a:t>imposables</a:t>
            </a:r>
            <a:endParaRPr sz="2400" dirty="0">
              <a:latin typeface="Constantia"/>
              <a:cs typeface="Constantia"/>
            </a:endParaRPr>
          </a:p>
          <a:p>
            <a:pPr>
              <a:lnSpc>
                <a:spcPct val="100000"/>
              </a:lnSpc>
              <a:buFont typeface="Constantia"/>
              <a:buAutoNum type="arabicPeriod"/>
            </a:pPr>
            <a:endParaRPr sz="3300" dirty="0">
              <a:latin typeface="Constantia"/>
              <a:cs typeface="Constantia"/>
            </a:endParaRPr>
          </a:p>
          <a:p>
            <a:pPr marL="382905" indent="-37084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382905" algn="l"/>
                <a:tab pos="383540" algn="l"/>
              </a:tabLst>
            </a:pPr>
            <a:r>
              <a:rPr sz="2400" spc="5" dirty="0">
                <a:latin typeface="Constantia"/>
                <a:cs typeface="Constantia"/>
              </a:rPr>
              <a:t>Les</a:t>
            </a:r>
            <a:r>
              <a:rPr sz="2400" spc="-95" dirty="0">
                <a:latin typeface="Constantia"/>
                <a:cs typeface="Constantia"/>
              </a:rPr>
              <a:t> </a:t>
            </a:r>
            <a:r>
              <a:rPr sz="2400" spc="-15" dirty="0">
                <a:latin typeface="Constantia"/>
                <a:cs typeface="Constantia"/>
              </a:rPr>
              <a:t>revenus</a:t>
            </a:r>
            <a:r>
              <a:rPr sz="2400" spc="-130" dirty="0">
                <a:latin typeface="Constantia"/>
                <a:cs typeface="Constantia"/>
              </a:rPr>
              <a:t> </a:t>
            </a:r>
            <a:r>
              <a:rPr sz="2400" spc="-15" dirty="0">
                <a:latin typeface="Constantia"/>
                <a:cs typeface="Constantia"/>
              </a:rPr>
              <a:t>exonérés</a:t>
            </a:r>
            <a:endParaRPr sz="2400" dirty="0">
              <a:latin typeface="Constantia"/>
              <a:cs typeface="Constantia"/>
            </a:endParaRPr>
          </a:p>
          <a:p>
            <a:pPr>
              <a:lnSpc>
                <a:spcPct val="100000"/>
              </a:lnSpc>
              <a:buFont typeface="Constantia"/>
              <a:buAutoNum type="arabicPeriod"/>
            </a:pPr>
            <a:endParaRPr sz="3300" dirty="0">
              <a:latin typeface="Constantia"/>
              <a:cs typeface="Constantia"/>
            </a:endParaRPr>
          </a:p>
          <a:p>
            <a:pPr marL="404495" indent="-392430">
              <a:lnSpc>
                <a:spcPct val="100000"/>
              </a:lnSpc>
              <a:buAutoNum type="arabicPeriod"/>
              <a:tabLst>
                <a:tab pos="404495" algn="l"/>
                <a:tab pos="405130" algn="l"/>
              </a:tabLst>
            </a:pPr>
            <a:r>
              <a:rPr sz="2400" spc="15" dirty="0">
                <a:latin typeface="Constantia"/>
                <a:cs typeface="Constantia"/>
              </a:rPr>
              <a:t>La</a:t>
            </a:r>
            <a:r>
              <a:rPr sz="2400" spc="-120" dirty="0">
                <a:latin typeface="Constantia"/>
                <a:cs typeface="Constantia"/>
              </a:rPr>
              <a:t> </a:t>
            </a:r>
            <a:r>
              <a:rPr sz="2400" spc="-5" dirty="0">
                <a:latin typeface="Constantia"/>
                <a:cs typeface="Constantia"/>
              </a:rPr>
              <a:t>détermination</a:t>
            </a:r>
            <a:r>
              <a:rPr sz="2400" spc="-110" dirty="0">
                <a:latin typeface="Constantia"/>
                <a:cs typeface="Constantia"/>
              </a:rPr>
              <a:t> </a:t>
            </a:r>
            <a:r>
              <a:rPr sz="2400" spc="-5" dirty="0">
                <a:latin typeface="Constantia"/>
                <a:cs typeface="Constantia"/>
              </a:rPr>
              <a:t>du</a:t>
            </a:r>
            <a:r>
              <a:rPr sz="2400" spc="-80" dirty="0">
                <a:latin typeface="Constantia"/>
                <a:cs typeface="Constantia"/>
              </a:rPr>
              <a:t> </a:t>
            </a:r>
            <a:r>
              <a:rPr sz="2400" spc="-15" dirty="0">
                <a:latin typeface="Constantia"/>
                <a:cs typeface="Constantia"/>
              </a:rPr>
              <a:t>revenu</a:t>
            </a:r>
            <a:r>
              <a:rPr sz="2400" spc="-35" dirty="0">
                <a:latin typeface="Constantia"/>
                <a:cs typeface="Constantia"/>
              </a:rPr>
              <a:t> </a:t>
            </a:r>
            <a:r>
              <a:rPr sz="2400" spc="-5" dirty="0">
                <a:latin typeface="Constantia"/>
                <a:cs typeface="Constantia"/>
              </a:rPr>
              <a:t>net</a:t>
            </a:r>
            <a:r>
              <a:rPr sz="2400" spc="-60" dirty="0">
                <a:latin typeface="Constantia"/>
                <a:cs typeface="Constantia"/>
              </a:rPr>
              <a:t> </a:t>
            </a:r>
            <a:r>
              <a:rPr sz="2400" spc="-5" dirty="0">
                <a:latin typeface="Constantia"/>
                <a:cs typeface="Constantia"/>
              </a:rPr>
              <a:t>imposable</a:t>
            </a:r>
            <a:endParaRPr sz="2400" dirty="0">
              <a:latin typeface="Constantia"/>
              <a:cs typeface="Constanti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846566" y="424053"/>
            <a:ext cx="12382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045C75"/>
                </a:solidFill>
                <a:latin typeface="Constantia"/>
                <a:cs typeface="Constantia"/>
              </a:rPr>
              <a:t>2</a:t>
            </a:r>
            <a:endParaRPr sz="1600">
              <a:latin typeface="Constantia"/>
              <a:cs typeface="Constanti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828" y="0"/>
            <a:ext cx="9145905" cy="6858000"/>
            <a:chOff x="-828" y="0"/>
            <a:chExt cx="9145905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223"/>
              <a:ext cx="9143999" cy="1028700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401357" y="0"/>
              <a:ext cx="4742641" cy="599949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0" y="0"/>
              <a:ext cx="9088207" cy="1020572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-828" y="52323"/>
              <a:ext cx="9145590" cy="901826"/>
            </a:xfrm>
            <a:prstGeom prst="rect">
              <a:avLst/>
            </a:prstGeom>
          </p:spPr>
        </p:pic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3257550" y="966978"/>
            <a:ext cx="255587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1.</a:t>
            </a:r>
            <a:r>
              <a:rPr spc="-60" dirty="0"/>
              <a:t> </a:t>
            </a:r>
            <a:r>
              <a:rPr spc="-10" dirty="0"/>
              <a:t>Définitions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330200" y="1858213"/>
            <a:ext cx="8563610" cy="43224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8900">
              <a:lnSpc>
                <a:spcPct val="100000"/>
              </a:lnSpc>
              <a:spcBef>
                <a:spcPts val="100"/>
              </a:spcBef>
              <a:tabLst>
                <a:tab pos="510540" algn="l"/>
              </a:tabLst>
            </a:pPr>
            <a:r>
              <a:rPr sz="2400" dirty="0">
                <a:latin typeface="Constantia"/>
                <a:cs typeface="Constantia"/>
              </a:rPr>
              <a:t>1.1	</a:t>
            </a:r>
            <a:r>
              <a:rPr sz="2400" spc="5" dirty="0">
                <a:latin typeface="Constantia"/>
                <a:cs typeface="Constantia"/>
              </a:rPr>
              <a:t>Les</a:t>
            </a:r>
            <a:r>
              <a:rPr sz="2400" spc="-75" dirty="0">
                <a:latin typeface="Constantia"/>
                <a:cs typeface="Constantia"/>
              </a:rPr>
              <a:t> </a:t>
            </a:r>
            <a:r>
              <a:rPr sz="2400" spc="-15" dirty="0">
                <a:latin typeface="Constantia"/>
                <a:cs typeface="Constantia"/>
              </a:rPr>
              <a:t>revenus</a:t>
            </a:r>
            <a:r>
              <a:rPr sz="2400" spc="-95" dirty="0">
                <a:latin typeface="Constantia"/>
                <a:cs typeface="Constantia"/>
              </a:rPr>
              <a:t> </a:t>
            </a:r>
            <a:r>
              <a:rPr sz="2400" spc="-15" dirty="0">
                <a:latin typeface="Constantia"/>
                <a:cs typeface="Constantia"/>
              </a:rPr>
              <a:t>d’activité</a:t>
            </a:r>
            <a:r>
              <a:rPr sz="2400" spc="-6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:</a:t>
            </a:r>
            <a:r>
              <a:rPr sz="2400" spc="-30" dirty="0">
                <a:latin typeface="Constantia"/>
                <a:cs typeface="Constantia"/>
              </a:rPr>
              <a:t> </a:t>
            </a:r>
            <a:r>
              <a:rPr sz="2400" spc="-5" dirty="0">
                <a:latin typeface="Constantia"/>
                <a:cs typeface="Constantia"/>
              </a:rPr>
              <a:t>traitements</a:t>
            </a:r>
            <a:r>
              <a:rPr sz="2400" spc="-12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et</a:t>
            </a:r>
            <a:r>
              <a:rPr sz="2400" spc="-100" dirty="0">
                <a:latin typeface="Constantia"/>
                <a:cs typeface="Constantia"/>
              </a:rPr>
              <a:t> </a:t>
            </a:r>
            <a:r>
              <a:rPr sz="2400" spc="-5" dirty="0">
                <a:latin typeface="Constantia"/>
                <a:cs typeface="Constantia"/>
              </a:rPr>
              <a:t>salaires</a:t>
            </a:r>
            <a:r>
              <a:rPr sz="2400" spc="-4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(TS)</a:t>
            </a:r>
            <a:endParaRPr sz="2400">
              <a:latin typeface="Constantia"/>
              <a:cs typeface="Constanti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850">
              <a:latin typeface="Constantia"/>
              <a:cs typeface="Constantia"/>
            </a:endParaRPr>
          </a:p>
          <a:p>
            <a:pPr marL="287020" marR="12065" indent="-274955">
              <a:lnSpc>
                <a:spcPct val="104500"/>
              </a:lnSpc>
              <a:spcBef>
                <a:spcPts val="5"/>
              </a:spcBef>
              <a:buClr>
                <a:srgbClr val="0AD0D9"/>
              </a:buClr>
              <a:buSzPct val="112500"/>
              <a:buFont typeface="Wingdings"/>
              <a:buChar char=""/>
              <a:tabLst>
                <a:tab pos="363855" algn="l"/>
                <a:tab pos="2018030" algn="l"/>
              </a:tabLst>
            </a:pPr>
            <a:r>
              <a:rPr sz="2000" b="1" spc="-25" dirty="0">
                <a:latin typeface="Constantia"/>
                <a:cs typeface="Constantia"/>
              </a:rPr>
              <a:t>Traitement</a:t>
            </a:r>
            <a:r>
              <a:rPr sz="2000" b="1" spc="20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:	</a:t>
            </a:r>
            <a:r>
              <a:rPr sz="2000" spc="-10" dirty="0">
                <a:latin typeface="Constantia"/>
                <a:cs typeface="Constantia"/>
              </a:rPr>
              <a:t>rémunération</a:t>
            </a:r>
            <a:r>
              <a:rPr sz="2000" spc="125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perçue</a:t>
            </a:r>
            <a:r>
              <a:rPr sz="2000" spc="12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en</a:t>
            </a:r>
            <a:r>
              <a:rPr sz="2000" spc="135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fonction</a:t>
            </a:r>
            <a:r>
              <a:rPr sz="2000" spc="145" dirty="0">
                <a:latin typeface="Constantia"/>
                <a:cs typeface="Constantia"/>
              </a:rPr>
              <a:t> </a:t>
            </a:r>
            <a:r>
              <a:rPr sz="2000" spc="-25" dirty="0">
                <a:latin typeface="Constantia"/>
                <a:cs typeface="Constantia"/>
              </a:rPr>
              <a:t>d’un</a:t>
            </a:r>
            <a:r>
              <a:rPr sz="2000" spc="135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statut</a:t>
            </a:r>
            <a:r>
              <a:rPr sz="2000" spc="120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professionnel </a:t>
            </a:r>
            <a:r>
              <a:rPr sz="2000" spc="-484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(fonctionnaire</a:t>
            </a:r>
            <a:r>
              <a:rPr sz="2000" spc="-15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de</a:t>
            </a:r>
            <a:r>
              <a:rPr sz="2000" spc="-50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l’Etat)</a:t>
            </a:r>
            <a:endParaRPr sz="2000">
              <a:latin typeface="Constantia"/>
              <a:cs typeface="Constantia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har char=""/>
            </a:pPr>
            <a:endParaRPr sz="1850">
              <a:latin typeface="Constantia"/>
              <a:cs typeface="Constantia"/>
            </a:endParaRPr>
          </a:p>
          <a:p>
            <a:pPr marL="287020" marR="5080" indent="-274955">
              <a:lnSpc>
                <a:spcPct val="104500"/>
              </a:lnSpc>
              <a:buClr>
                <a:srgbClr val="0AD0D9"/>
              </a:buClr>
              <a:buSzPct val="112500"/>
              <a:buFont typeface="Wingdings"/>
              <a:buChar char=""/>
              <a:tabLst>
                <a:tab pos="363855" algn="l"/>
              </a:tabLst>
            </a:pPr>
            <a:r>
              <a:rPr sz="2000" b="1" spc="-15" dirty="0">
                <a:latin typeface="Constantia"/>
                <a:cs typeface="Constantia"/>
              </a:rPr>
              <a:t>Salaire</a:t>
            </a:r>
            <a:r>
              <a:rPr sz="2000" b="1" spc="20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:</a:t>
            </a:r>
            <a:r>
              <a:rPr sz="2000" spc="175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rémunération</a:t>
            </a:r>
            <a:r>
              <a:rPr sz="2000" spc="135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perçue</a:t>
            </a:r>
            <a:r>
              <a:rPr sz="2000" spc="13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au</a:t>
            </a:r>
            <a:r>
              <a:rPr sz="2000" spc="135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terme</a:t>
            </a:r>
            <a:r>
              <a:rPr sz="2000" spc="125" dirty="0">
                <a:latin typeface="Constantia"/>
                <a:cs typeface="Constantia"/>
              </a:rPr>
              <a:t> </a:t>
            </a:r>
            <a:r>
              <a:rPr sz="2000" spc="-20" dirty="0">
                <a:latin typeface="Constantia"/>
                <a:cs typeface="Constantia"/>
              </a:rPr>
              <a:t>d’un</a:t>
            </a:r>
            <a:r>
              <a:rPr sz="2000" spc="145" dirty="0">
                <a:latin typeface="Constantia"/>
                <a:cs typeface="Constantia"/>
              </a:rPr>
              <a:t> </a:t>
            </a:r>
            <a:r>
              <a:rPr sz="2000" spc="-20" dirty="0">
                <a:latin typeface="Constantia"/>
                <a:cs typeface="Constantia"/>
              </a:rPr>
              <a:t>contrat</a:t>
            </a:r>
            <a:r>
              <a:rPr sz="2000" spc="12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de</a:t>
            </a:r>
            <a:r>
              <a:rPr sz="2000" spc="114" dirty="0">
                <a:latin typeface="Constantia"/>
                <a:cs typeface="Constantia"/>
              </a:rPr>
              <a:t> </a:t>
            </a:r>
            <a:r>
              <a:rPr sz="2000" spc="-15" dirty="0">
                <a:latin typeface="Constantia"/>
                <a:cs typeface="Constantia"/>
              </a:rPr>
              <a:t>travail</a:t>
            </a:r>
            <a:r>
              <a:rPr sz="2000" spc="15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en</a:t>
            </a:r>
            <a:r>
              <a:rPr sz="2000" spc="125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qualité </a:t>
            </a:r>
            <a:r>
              <a:rPr sz="2000" spc="-484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de</a:t>
            </a:r>
            <a:r>
              <a:rPr sz="2000" spc="-10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salarié</a:t>
            </a:r>
            <a:endParaRPr sz="2000">
              <a:latin typeface="Constantia"/>
              <a:cs typeface="Constantia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har char=""/>
            </a:pPr>
            <a:endParaRPr sz="1550">
              <a:latin typeface="Constantia"/>
              <a:cs typeface="Constantia"/>
            </a:endParaRPr>
          </a:p>
          <a:p>
            <a:pPr marL="287020" marR="5715" indent="-274955">
              <a:lnSpc>
                <a:spcPct val="100000"/>
              </a:lnSpc>
              <a:buClr>
                <a:srgbClr val="0AD0D9"/>
              </a:buClr>
              <a:buSzPct val="95000"/>
              <a:buFont typeface="Wingdings"/>
              <a:buChar char=""/>
              <a:tabLst>
                <a:tab pos="287655" algn="l"/>
              </a:tabLst>
            </a:pPr>
            <a:r>
              <a:rPr sz="2000" b="1" spc="-5" dirty="0">
                <a:latin typeface="Constantia"/>
                <a:cs typeface="Constantia"/>
              </a:rPr>
              <a:t>Allocations</a:t>
            </a:r>
            <a:r>
              <a:rPr sz="2000" b="1" spc="204" dirty="0">
                <a:latin typeface="Constantia"/>
                <a:cs typeface="Constantia"/>
              </a:rPr>
              <a:t> </a:t>
            </a:r>
            <a:r>
              <a:rPr sz="2000" b="1" spc="-5" dirty="0">
                <a:latin typeface="Constantia"/>
                <a:cs typeface="Constantia"/>
              </a:rPr>
              <a:t>pour</a:t>
            </a:r>
            <a:r>
              <a:rPr sz="2000" b="1" spc="180" dirty="0">
                <a:latin typeface="Constantia"/>
                <a:cs typeface="Constantia"/>
              </a:rPr>
              <a:t> </a:t>
            </a:r>
            <a:r>
              <a:rPr sz="2000" b="1" spc="-10" dirty="0">
                <a:latin typeface="Constantia"/>
                <a:cs typeface="Constantia"/>
              </a:rPr>
              <a:t>frais</a:t>
            </a:r>
            <a:r>
              <a:rPr sz="2000" b="1" spc="21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:</a:t>
            </a:r>
            <a:r>
              <a:rPr sz="2000" spc="229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sommes</a:t>
            </a:r>
            <a:r>
              <a:rPr sz="2000" spc="195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versées</a:t>
            </a:r>
            <a:r>
              <a:rPr sz="2000" spc="20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à</a:t>
            </a:r>
            <a:r>
              <a:rPr sz="2000" spc="180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un</a:t>
            </a:r>
            <a:r>
              <a:rPr sz="2000" spc="19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salarié</a:t>
            </a:r>
            <a:r>
              <a:rPr sz="2000" spc="17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en</a:t>
            </a:r>
            <a:r>
              <a:rPr sz="2000" spc="195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remboursement </a:t>
            </a:r>
            <a:r>
              <a:rPr sz="2000" spc="-490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des</a:t>
            </a:r>
            <a:r>
              <a:rPr sz="2000" spc="-50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frais</a:t>
            </a:r>
            <a:r>
              <a:rPr sz="2000" spc="-100" dirty="0">
                <a:latin typeface="Constantia"/>
                <a:cs typeface="Constantia"/>
              </a:rPr>
              <a:t> </a:t>
            </a:r>
            <a:r>
              <a:rPr sz="2000" spc="-15" dirty="0">
                <a:latin typeface="Constantia"/>
                <a:cs typeface="Constantia"/>
              </a:rPr>
              <a:t>qu’il</a:t>
            </a:r>
            <a:r>
              <a:rPr sz="2000" spc="-6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a</a:t>
            </a:r>
            <a:r>
              <a:rPr sz="2000" spc="-100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engagés</a:t>
            </a:r>
            <a:r>
              <a:rPr sz="2000" spc="-110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dans</a:t>
            </a:r>
            <a:r>
              <a:rPr sz="2000" spc="-4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le</a:t>
            </a:r>
            <a:r>
              <a:rPr sz="2000" spc="-95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cadre</a:t>
            </a:r>
            <a:r>
              <a:rPr sz="2000" spc="-10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de</a:t>
            </a:r>
            <a:r>
              <a:rPr sz="2000" spc="-9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son</a:t>
            </a:r>
            <a:r>
              <a:rPr sz="2000" spc="-60" dirty="0">
                <a:latin typeface="Constantia"/>
                <a:cs typeface="Constantia"/>
              </a:rPr>
              <a:t> </a:t>
            </a:r>
            <a:r>
              <a:rPr sz="2000" spc="-15" dirty="0">
                <a:latin typeface="Constantia"/>
                <a:cs typeface="Constantia"/>
              </a:rPr>
              <a:t>travail.</a:t>
            </a:r>
            <a:endParaRPr sz="2000">
              <a:latin typeface="Constantia"/>
              <a:cs typeface="Constantia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har char=""/>
            </a:pPr>
            <a:endParaRPr sz="1550">
              <a:latin typeface="Constantia"/>
              <a:cs typeface="Constantia"/>
            </a:endParaRPr>
          </a:p>
          <a:p>
            <a:pPr marL="287020" marR="5080" indent="-274955">
              <a:lnSpc>
                <a:spcPct val="100000"/>
              </a:lnSpc>
              <a:buClr>
                <a:srgbClr val="0AD0D9"/>
              </a:buClr>
              <a:buSzPct val="95000"/>
              <a:buFont typeface="Wingdings"/>
              <a:buChar char=""/>
              <a:tabLst>
                <a:tab pos="287655" algn="l"/>
              </a:tabLst>
            </a:pPr>
            <a:r>
              <a:rPr sz="2000" b="1" spc="-25" dirty="0">
                <a:latin typeface="Constantia"/>
                <a:cs typeface="Constantia"/>
              </a:rPr>
              <a:t>Avantages</a:t>
            </a:r>
            <a:r>
              <a:rPr sz="2000" b="1" spc="320" dirty="0">
                <a:latin typeface="Constantia"/>
                <a:cs typeface="Constantia"/>
              </a:rPr>
              <a:t> </a:t>
            </a:r>
            <a:r>
              <a:rPr sz="2000" b="1" spc="-5" dirty="0">
                <a:latin typeface="Constantia"/>
                <a:cs typeface="Constantia"/>
              </a:rPr>
              <a:t>en</a:t>
            </a:r>
            <a:r>
              <a:rPr sz="2000" b="1" spc="345" dirty="0">
                <a:latin typeface="Constantia"/>
                <a:cs typeface="Constantia"/>
              </a:rPr>
              <a:t> </a:t>
            </a:r>
            <a:r>
              <a:rPr sz="2000" b="1" spc="-10" dirty="0">
                <a:latin typeface="Constantia"/>
                <a:cs typeface="Constantia"/>
              </a:rPr>
              <a:t>nature</a:t>
            </a:r>
            <a:r>
              <a:rPr sz="2000" b="1" spc="31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:</a:t>
            </a:r>
            <a:r>
              <a:rPr sz="2000" spc="355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biens</a:t>
            </a:r>
            <a:r>
              <a:rPr sz="2000" spc="325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ou</a:t>
            </a:r>
            <a:r>
              <a:rPr sz="2000" spc="315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services</a:t>
            </a:r>
            <a:r>
              <a:rPr sz="2000" spc="325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mis</a:t>
            </a:r>
            <a:r>
              <a:rPr sz="2000" spc="31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à</a:t>
            </a:r>
            <a:r>
              <a:rPr sz="2000" spc="31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la</a:t>
            </a:r>
            <a:r>
              <a:rPr sz="2000" spc="300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disposition</a:t>
            </a:r>
            <a:r>
              <a:rPr sz="2000" spc="31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du</a:t>
            </a:r>
            <a:r>
              <a:rPr sz="2000" spc="31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salarié </a:t>
            </a:r>
            <a:r>
              <a:rPr sz="2000" spc="-484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gratuitement</a:t>
            </a:r>
            <a:r>
              <a:rPr sz="2000" spc="-145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ou</a:t>
            </a:r>
            <a:r>
              <a:rPr sz="2000" spc="-8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à</a:t>
            </a:r>
            <a:r>
              <a:rPr sz="2000" spc="-75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un</a:t>
            </a:r>
            <a:r>
              <a:rPr sz="2000" spc="-75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prix</a:t>
            </a:r>
            <a:r>
              <a:rPr sz="2000" spc="-40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inférieur</a:t>
            </a:r>
            <a:r>
              <a:rPr sz="2000" spc="-13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à</a:t>
            </a:r>
            <a:r>
              <a:rPr sz="2000" spc="-6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la</a:t>
            </a:r>
            <a:r>
              <a:rPr sz="2000" spc="-110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valeur</a:t>
            </a:r>
            <a:r>
              <a:rPr sz="2000" spc="-110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réelle</a:t>
            </a:r>
            <a:endParaRPr sz="2000">
              <a:latin typeface="Constantia"/>
              <a:cs typeface="Constantia"/>
            </a:endParaRPr>
          </a:p>
          <a:p>
            <a:pPr marL="287020">
              <a:lnSpc>
                <a:spcPct val="100000"/>
              </a:lnSpc>
              <a:spcBef>
                <a:spcPts val="480"/>
              </a:spcBef>
            </a:pPr>
            <a:r>
              <a:rPr sz="2000" dirty="0">
                <a:latin typeface="Constantia"/>
                <a:cs typeface="Constantia"/>
              </a:rPr>
              <a:t>Ex</a:t>
            </a:r>
            <a:r>
              <a:rPr sz="2000" spc="-5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:</a:t>
            </a:r>
            <a:r>
              <a:rPr sz="2000" spc="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lo</a:t>
            </a:r>
            <a:r>
              <a:rPr sz="2000" spc="-50" dirty="0">
                <a:latin typeface="Constantia"/>
                <a:cs typeface="Constantia"/>
              </a:rPr>
              <a:t>g</a:t>
            </a:r>
            <a:r>
              <a:rPr sz="2000" dirty="0">
                <a:latin typeface="Constantia"/>
                <a:cs typeface="Constantia"/>
              </a:rPr>
              <a:t>ement</a:t>
            </a:r>
            <a:r>
              <a:rPr sz="2000" spc="-114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de</a:t>
            </a:r>
            <a:r>
              <a:rPr sz="2000" spc="-70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f</a:t>
            </a:r>
            <a:r>
              <a:rPr sz="2000" dirty="0">
                <a:latin typeface="Constantia"/>
                <a:cs typeface="Constantia"/>
              </a:rPr>
              <a:t>o</a:t>
            </a:r>
            <a:r>
              <a:rPr sz="2000" spc="-10" dirty="0">
                <a:latin typeface="Constantia"/>
                <a:cs typeface="Constantia"/>
              </a:rPr>
              <a:t>n</a:t>
            </a:r>
            <a:r>
              <a:rPr sz="2000" spc="-5" dirty="0">
                <a:latin typeface="Constantia"/>
                <a:cs typeface="Constantia"/>
              </a:rPr>
              <a:t>cti</a:t>
            </a:r>
            <a:r>
              <a:rPr sz="2000" spc="-10" dirty="0">
                <a:latin typeface="Constantia"/>
                <a:cs typeface="Constantia"/>
              </a:rPr>
              <a:t>o</a:t>
            </a:r>
            <a:r>
              <a:rPr sz="2000" spc="-5" dirty="0">
                <a:latin typeface="Constantia"/>
                <a:cs typeface="Constantia"/>
              </a:rPr>
              <a:t>n</a:t>
            </a:r>
            <a:r>
              <a:rPr sz="2000" dirty="0">
                <a:latin typeface="Constantia"/>
                <a:cs typeface="Constantia"/>
              </a:rPr>
              <a:t>,</a:t>
            </a:r>
            <a:r>
              <a:rPr sz="2000" spc="-80" dirty="0">
                <a:latin typeface="Constantia"/>
                <a:cs typeface="Constantia"/>
              </a:rPr>
              <a:t> </a:t>
            </a:r>
            <a:r>
              <a:rPr sz="2000" spc="-45" dirty="0">
                <a:latin typeface="Constantia"/>
                <a:cs typeface="Constantia"/>
              </a:rPr>
              <a:t>v</a:t>
            </a:r>
            <a:r>
              <a:rPr sz="2000" dirty="0">
                <a:latin typeface="Constantia"/>
                <a:cs typeface="Constantia"/>
              </a:rPr>
              <a:t>o</a:t>
            </a:r>
            <a:r>
              <a:rPr sz="2000" spc="-10" dirty="0">
                <a:latin typeface="Constantia"/>
                <a:cs typeface="Constantia"/>
              </a:rPr>
              <a:t>i</a:t>
            </a:r>
            <a:r>
              <a:rPr sz="2000" spc="-5" dirty="0">
                <a:latin typeface="Constantia"/>
                <a:cs typeface="Constantia"/>
              </a:rPr>
              <a:t>tu</a:t>
            </a:r>
            <a:r>
              <a:rPr sz="2000" spc="-25" dirty="0">
                <a:latin typeface="Constantia"/>
                <a:cs typeface="Constantia"/>
              </a:rPr>
              <a:t>r</a:t>
            </a:r>
            <a:r>
              <a:rPr sz="2000" dirty="0">
                <a:latin typeface="Constantia"/>
                <a:cs typeface="Constantia"/>
              </a:rPr>
              <a:t>e</a:t>
            </a:r>
            <a:r>
              <a:rPr sz="2000" spc="-14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de</a:t>
            </a:r>
            <a:r>
              <a:rPr sz="2000" spc="-60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f</a:t>
            </a:r>
            <a:r>
              <a:rPr sz="2000" dirty="0">
                <a:latin typeface="Constantia"/>
                <a:cs typeface="Constantia"/>
              </a:rPr>
              <a:t>o</a:t>
            </a:r>
            <a:r>
              <a:rPr sz="2000" spc="-10" dirty="0">
                <a:latin typeface="Constantia"/>
                <a:cs typeface="Constantia"/>
              </a:rPr>
              <a:t>n</a:t>
            </a:r>
            <a:r>
              <a:rPr sz="2000" spc="-5" dirty="0">
                <a:latin typeface="Constantia"/>
                <a:cs typeface="Constantia"/>
              </a:rPr>
              <a:t>cti</a:t>
            </a:r>
            <a:r>
              <a:rPr sz="2000" spc="-10" dirty="0">
                <a:latin typeface="Constantia"/>
                <a:cs typeface="Constantia"/>
              </a:rPr>
              <a:t>o</a:t>
            </a:r>
            <a:r>
              <a:rPr sz="2000" dirty="0">
                <a:latin typeface="Constantia"/>
                <a:cs typeface="Constantia"/>
              </a:rPr>
              <a:t>n</a:t>
            </a:r>
            <a:endParaRPr sz="2000">
              <a:latin typeface="Constantia"/>
              <a:cs typeface="Constanti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848090" y="424053"/>
            <a:ext cx="11811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045C75"/>
                </a:solidFill>
                <a:latin typeface="Constantia"/>
                <a:cs typeface="Constantia"/>
              </a:rPr>
              <a:t>3</a:t>
            </a:r>
            <a:endParaRPr sz="1600">
              <a:latin typeface="Constantia"/>
              <a:cs typeface="Constanti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14943" y="424053"/>
            <a:ext cx="13208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045C75"/>
                </a:solidFill>
                <a:latin typeface="Constantia"/>
                <a:cs typeface="Constantia"/>
              </a:rPr>
              <a:t>4</a:t>
            </a:r>
            <a:endParaRPr sz="1600">
              <a:latin typeface="Constantia"/>
              <a:cs typeface="Constanti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02742" y="1210436"/>
            <a:ext cx="576326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85140" algn="l"/>
              </a:tabLst>
            </a:pPr>
            <a:r>
              <a:rPr sz="2400" b="0" dirty="0">
                <a:solidFill>
                  <a:srgbClr val="000000"/>
                </a:solidFill>
                <a:latin typeface="Constantia"/>
                <a:cs typeface="Constantia"/>
              </a:rPr>
              <a:t>1.2	</a:t>
            </a:r>
            <a:r>
              <a:rPr sz="2400" b="0" spc="5" dirty="0">
                <a:solidFill>
                  <a:srgbClr val="000000"/>
                </a:solidFill>
                <a:latin typeface="Constantia"/>
                <a:cs typeface="Constantia"/>
              </a:rPr>
              <a:t>Les</a:t>
            </a:r>
            <a:r>
              <a:rPr sz="2400" b="0" spc="-70" dirty="0">
                <a:solidFill>
                  <a:srgbClr val="000000"/>
                </a:solidFill>
                <a:latin typeface="Constantia"/>
                <a:cs typeface="Constantia"/>
              </a:rPr>
              <a:t> </a:t>
            </a:r>
            <a:r>
              <a:rPr sz="2400" b="0" spc="-15" dirty="0">
                <a:solidFill>
                  <a:srgbClr val="000000"/>
                </a:solidFill>
                <a:latin typeface="Constantia"/>
                <a:cs typeface="Constantia"/>
              </a:rPr>
              <a:t>revenus</a:t>
            </a:r>
            <a:r>
              <a:rPr sz="2400" b="0" spc="-125" dirty="0">
                <a:solidFill>
                  <a:srgbClr val="000000"/>
                </a:solidFill>
                <a:latin typeface="Constantia"/>
                <a:cs typeface="Constantia"/>
              </a:rPr>
              <a:t> </a:t>
            </a:r>
            <a:r>
              <a:rPr sz="2400" b="0" spc="-5" dirty="0">
                <a:solidFill>
                  <a:srgbClr val="000000"/>
                </a:solidFill>
                <a:latin typeface="Constantia"/>
                <a:cs typeface="Constantia"/>
              </a:rPr>
              <a:t>de</a:t>
            </a:r>
            <a:r>
              <a:rPr sz="2400" b="0" spc="-100" dirty="0">
                <a:solidFill>
                  <a:srgbClr val="000000"/>
                </a:solidFill>
                <a:latin typeface="Constantia"/>
                <a:cs typeface="Constantia"/>
              </a:rPr>
              <a:t> </a:t>
            </a:r>
            <a:r>
              <a:rPr sz="2400" b="0" spc="-10" dirty="0">
                <a:solidFill>
                  <a:srgbClr val="000000"/>
                </a:solidFill>
                <a:latin typeface="Constantia"/>
                <a:cs typeface="Constantia"/>
              </a:rPr>
              <a:t>remplacement</a:t>
            </a:r>
            <a:r>
              <a:rPr sz="2400" b="0" spc="-70" dirty="0">
                <a:solidFill>
                  <a:srgbClr val="000000"/>
                </a:solidFill>
                <a:latin typeface="Constantia"/>
                <a:cs typeface="Constantia"/>
              </a:rPr>
              <a:t> </a:t>
            </a:r>
            <a:r>
              <a:rPr sz="2400" b="0" dirty="0">
                <a:solidFill>
                  <a:srgbClr val="000000"/>
                </a:solidFill>
                <a:latin typeface="Constantia"/>
                <a:cs typeface="Constantia"/>
              </a:rPr>
              <a:t>:</a:t>
            </a:r>
            <a:r>
              <a:rPr sz="2400" b="0" spc="-55" dirty="0">
                <a:solidFill>
                  <a:srgbClr val="000000"/>
                </a:solidFill>
                <a:latin typeface="Constantia"/>
                <a:cs typeface="Constantia"/>
              </a:rPr>
              <a:t> </a:t>
            </a:r>
            <a:r>
              <a:rPr sz="2400" b="0" dirty="0">
                <a:solidFill>
                  <a:srgbClr val="000000"/>
                </a:solidFill>
                <a:latin typeface="Constantia"/>
                <a:cs typeface="Constantia"/>
              </a:rPr>
              <a:t>pensions</a:t>
            </a:r>
            <a:endParaRPr sz="2400">
              <a:latin typeface="Constantia"/>
              <a:cs typeface="Constant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02742" y="1881999"/>
            <a:ext cx="8001000" cy="2320925"/>
          </a:xfrm>
          <a:prstGeom prst="rect">
            <a:avLst/>
          </a:prstGeom>
        </p:spPr>
        <p:txBody>
          <a:bodyPr vert="horz" wrap="square" lIns="0" tIns="86995" rIns="0" bIns="0" rtlCol="0">
            <a:spAutoFit/>
          </a:bodyPr>
          <a:lstStyle/>
          <a:p>
            <a:pPr marL="363220" indent="-350520">
              <a:lnSpc>
                <a:spcPct val="100000"/>
              </a:lnSpc>
              <a:spcBef>
                <a:spcPts val="685"/>
              </a:spcBef>
              <a:buClr>
                <a:srgbClr val="0AD0D9"/>
              </a:buClr>
              <a:buSzPct val="112500"/>
              <a:buFont typeface="Wingdings"/>
              <a:buChar char=""/>
              <a:tabLst>
                <a:tab pos="363220" algn="l"/>
              </a:tabLst>
            </a:pPr>
            <a:r>
              <a:rPr sz="2000" b="1" spc="-10" dirty="0">
                <a:latin typeface="Constantia"/>
                <a:cs typeface="Constantia"/>
              </a:rPr>
              <a:t>Pension</a:t>
            </a:r>
            <a:r>
              <a:rPr sz="2000" b="1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:</a:t>
            </a:r>
            <a:r>
              <a:rPr sz="2000" spc="-40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revenu</a:t>
            </a:r>
            <a:r>
              <a:rPr sz="2000" spc="-75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périodique</a:t>
            </a:r>
            <a:r>
              <a:rPr sz="2000" spc="-75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perçu</a:t>
            </a:r>
            <a:r>
              <a:rPr sz="2000" spc="-7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au</a:t>
            </a:r>
            <a:r>
              <a:rPr sz="2000" spc="-50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titre</a:t>
            </a:r>
            <a:r>
              <a:rPr sz="2000" spc="-9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:</a:t>
            </a:r>
            <a:endParaRPr sz="2000">
              <a:latin typeface="Constantia"/>
              <a:cs typeface="Constantia"/>
            </a:endParaRPr>
          </a:p>
          <a:p>
            <a:pPr marL="436245" lvl="1" indent="-150495">
              <a:lnSpc>
                <a:spcPct val="100000"/>
              </a:lnSpc>
              <a:spcBef>
                <a:spcPts val="585"/>
              </a:spcBef>
              <a:buChar char="-"/>
              <a:tabLst>
                <a:tab pos="436880" algn="l"/>
              </a:tabLst>
            </a:pPr>
            <a:r>
              <a:rPr sz="2000" spc="-5" dirty="0">
                <a:latin typeface="Constantia"/>
                <a:cs typeface="Constantia"/>
              </a:rPr>
              <a:t>des</a:t>
            </a:r>
            <a:r>
              <a:rPr sz="2000" spc="-80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retraites</a:t>
            </a:r>
            <a:r>
              <a:rPr sz="2000" spc="-9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(publiques</a:t>
            </a:r>
            <a:r>
              <a:rPr sz="2000" spc="-9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ou</a:t>
            </a:r>
            <a:r>
              <a:rPr sz="2000" spc="-90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privées)</a:t>
            </a:r>
            <a:endParaRPr sz="2000">
              <a:latin typeface="Constantia"/>
              <a:cs typeface="Constantia"/>
            </a:endParaRPr>
          </a:p>
          <a:p>
            <a:pPr marL="436245" lvl="1" indent="-150495">
              <a:lnSpc>
                <a:spcPct val="100000"/>
              </a:lnSpc>
              <a:spcBef>
                <a:spcPts val="484"/>
              </a:spcBef>
              <a:buChar char="-"/>
              <a:tabLst>
                <a:tab pos="436880" algn="l"/>
              </a:tabLst>
            </a:pPr>
            <a:r>
              <a:rPr sz="2000" spc="-5" dirty="0">
                <a:latin typeface="Constantia"/>
                <a:cs typeface="Constantia"/>
              </a:rPr>
              <a:t>des</a:t>
            </a:r>
            <a:r>
              <a:rPr sz="2000" spc="-65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pensions</a:t>
            </a:r>
            <a:r>
              <a:rPr sz="2000" spc="-85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d’invalidité</a:t>
            </a:r>
            <a:r>
              <a:rPr sz="2000" spc="-114" dirty="0">
                <a:latin typeface="Constantia"/>
                <a:cs typeface="Constantia"/>
              </a:rPr>
              <a:t> </a:t>
            </a:r>
            <a:r>
              <a:rPr sz="2000" spc="5" dirty="0">
                <a:latin typeface="Constantia"/>
                <a:cs typeface="Constantia"/>
              </a:rPr>
              <a:t>servies</a:t>
            </a:r>
            <a:r>
              <a:rPr sz="2000" spc="-70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par</a:t>
            </a:r>
            <a:r>
              <a:rPr sz="2000" spc="-7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la</a:t>
            </a:r>
            <a:r>
              <a:rPr sz="2000" spc="-45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Sécurité</a:t>
            </a:r>
            <a:r>
              <a:rPr sz="2000" spc="-65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Sociale</a:t>
            </a:r>
            <a:endParaRPr sz="2000">
              <a:latin typeface="Constantia"/>
              <a:cs typeface="Constantia"/>
            </a:endParaRPr>
          </a:p>
          <a:p>
            <a:pPr marL="436245" lvl="1" indent="-150495">
              <a:lnSpc>
                <a:spcPct val="100000"/>
              </a:lnSpc>
              <a:spcBef>
                <a:spcPts val="480"/>
              </a:spcBef>
              <a:buChar char="-"/>
              <a:tabLst>
                <a:tab pos="436880" algn="l"/>
              </a:tabLst>
            </a:pPr>
            <a:r>
              <a:rPr sz="2000" spc="-5" dirty="0">
                <a:latin typeface="Constantia"/>
                <a:cs typeface="Constantia"/>
              </a:rPr>
              <a:t>des</a:t>
            </a:r>
            <a:r>
              <a:rPr sz="2000" spc="-70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pensions</a:t>
            </a:r>
            <a:r>
              <a:rPr sz="2000" spc="-90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alimentaires</a:t>
            </a:r>
            <a:endParaRPr sz="2000">
              <a:latin typeface="Constantia"/>
              <a:cs typeface="Constantia"/>
            </a:endParaRPr>
          </a:p>
          <a:p>
            <a:pPr lvl="1">
              <a:lnSpc>
                <a:spcPct val="100000"/>
              </a:lnSpc>
              <a:buFont typeface="Constantia"/>
              <a:buChar char="-"/>
            </a:pPr>
            <a:endParaRPr sz="2000">
              <a:latin typeface="Constantia"/>
              <a:cs typeface="Constantia"/>
            </a:endParaRPr>
          </a:p>
          <a:p>
            <a:pPr marL="287020" indent="-274320">
              <a:lnSpc>
                <a:spcPct val="100000"/>
              </a:lnSpc>
              <a:spcBef>
                <a:spcPts val="1495"/>
              </a:spcBef>
              <a:buClr>
                <a:srgbClr val="0AD0D9"/>
              </a:buClr>
              <a:buSzPct val="95000"/>
              <a:buFont typeface="Wingdings"/>
              <a:buChar char=""/>
              <a:tabLst>
                <a:tab pos="287020" algn="l"/>
              </a:tabLst>
            </a:pPr>
            <a:r>
              <a:rPr sz="2000" spc="-5" dirty="0">
                <a:latin typeface="Constantia"/>
                <a:cs typeface="Constantia"/>
              </a:rPr>
              <a:t>Rq</a:t>
            </a:r>
            <a:r>
              <a:rPr sz="2000" spc="-3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:</a:t>
            </a:r>
            <a:r>
              <a:rPr sz="2000" spc="50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les</a:t>
            </a:r>
            <a:r>
              <a:rPr sz="2000" spc="-65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rentes</a:t>
            </a:r>
            <a:r>
              <a:rPr sz="2000" spc="-125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viagères</a:t>
            </a:r>
            <a:r>
              <a:rPr sz="2000" spc="-105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constituent</a:t>
            </a:r>
            <a:r>
              <a:rPr sz="2000" spc="-14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aussi</a:t>
            </a:r>
            <a:r>
              <a:rPr sz="2000" spc="-65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des</a:t>
            </a:r>
            <a:r>
              <a:rPr sz="2000" spc="-70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revenus</a:t>
            </a:r>
            <a:r>
              <a:rPr sz="2000" spc="-100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de</a:t>
            </a:r>
            <a:r>
              <a:rPr sz="2000" spc="-80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remplacement</a:t>
            </a:r>
            <a:endParaRPr sz="2000">
              <a:latin typeface="Constantia"/>
              <a:cs typeface="Constanti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60829" y="966978"/>
            <a:ext cx="495490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2.</a:t>
            </a:r>
            <a:r>
              <a:rPr spc="-30" dirty="0"/>
              <a:t> </a:t>
            </a:r>
            <a:r>
              <a:rPr dirty="0"/>
              <a:t>Les</a:t>
            </a:r>
            <a:r>
              <a:rPr spc="-20" dirty="0"/>
              <a:t> </a:t>
            </a:r>
            <a:r>
              <a:rPr spc="-15" dirty="0"/>
              <a:t>revenus</a:t>
            </a:r>
            <a:r>
              <a:rPr spc="-40" dirty="0"/>
              <a:t> </a:t>
            </a:r>
            <a:r>
              <a:rPr dirty="0"/>
              <a:t>imposables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30200" y="1955901"/>
            <a:ext cx="7392034" cy="1884045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363220" indent="-351155">
              <a:lnSpc>
                <a:spcPct val="100000"/>
              </a:lnSpc>
              <a:spcBef>
                <a:spcPts val="700"/>
              </a:spcBef>
              <a:buClr>
                <a:srgbClr val="0AD0D9"/>
              </a:buClr>
              <a:buSzPct val="112500"/>
              <a:buFont typeface="Wingdings"/>
              <a:buChar char=""/>
              <a:tabLst>
                <a:tab pos="363855" algn="l"/>
              </a:tabLst>
            </a:pPr>
            <a:r>
              <a:rPr sz="2000" spc="-5" dirty="0">
                <a:latin typeface="Constantia"/>
                <a:cs typeface="Constantia"/>
              </a:rPr>
              <a:t>Salaire</a:t>
            </a:r>
            <a:r>
              <a:rPr sz="2000" spc="-110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annuel</a:t>
            </a:r>
            <a:r>
              <a:rPr sz="2000" dirty="0">
                <a:latin typeface="Constantia"/>
                <a:cs typeface="Constantia"/>
              </a:rPr>
              <a:t> brut</a:t>
            </a:r>
            <a:r>
              <a:rPr sz="2000" spc="-125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déduction</a:t>
            </a:r>
            <a:r>
              <a:rPr sz="2000" spc="-70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faite</a:t>
            </a:r>
            <a:r>
              <a:rPr sz="2000" spc="-105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des</a:t>
            </a:r>
            <a:r>
              <a:rPr sz="2000" spc="-85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cotisations</a:t>
            </a:r>
            <a:r>
              <a:rPr sz="2000" spc="-12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sociales</a:t>
            </a:r>
            <a:endParaRPr sz="2000">
              <a:latin typeface="Constantia"/>
              <a:cs typeface="Constantia"/>
            </a:endParaRPr>
          </a:p>
          <a:p>
            <a:pPr marL="351155">
              <a:lnSpc>
                <a:spcPct val="100000"/>
              </a:lnSpc>
              <a:spcBef>
                <a:spcPts val="605"/>
              </a:spcBef>
            </a:pPr>
            <a:r>
              <a:rPr sz="2000" dirty="0">
                <a:latin typeface="Times New Roman"/>
                <a:cs typeface="Times New Roman"/>
              </a:rPr>
              <a:t>↔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onstantia"/>
                <a:cs typeface="Constantia"/>
              </a:rPr>
              <a:t>salai</a:t>
            </a:r>
            <a:r>
              <a:rPr sz="2000" spc="-30" dirty="0">
                <a:latin typeface="Constantia"/>
                <a:cs typeface="Constantia"/>
              </a:rPr>
              <a:t>r</a:t>
            </a:r>
            <a:r>
              <a:rPr sz="2000" dirty="0">
                <a:latin typeface="Constantia"/>
                <a:cs typeface="Constantia"/>
              </a:rPr>
              <a:t>e</a:t>
            </a:r>
            <a:r>
              <a:rPr sz="2000" spc="-12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an</a:t>
            </a:r>
            <a:r>
              <a:rPr sz="2000" spc="-10" dirty="0">
                <a:latin typeface="Constantia"/>
                <a:cs typeface="Constantia"/>
              </a:rPr>
              <a:t>n</a:t>
            </a:r>
            <a:r>
              <a:rPr sz="2000" spc="-5" dirty="0">
                <a:latin typeface="Constantia"/>
                <a:cs typeface="Constantia"/>
              </a:rPr>
              <a:t>ue</a:t>
            </a:r>
            <a:r>
              <a:rPr sz="2000" dirty="0">
                <a:latin typeface="Constantia"/>
                <a:cs typeface="Constantia"/>
              </a:rPr>
              <a:t>l</a:t>
            </a:r>
            <a:r>
              <a:rPr sz="2000" spc="5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net</a:t>
            </a:r>
            <a:endParaRPr sz="2000">
              <a:latin typeface="Constantia"/>
              <a:cs typeface="Constantia"/>
            </a:endParaRPr>
          </a:p>
          <a:p>
            <a:pPr marL="351155" indent="-339090">
              <a:lnSpc>
                <a:spcPct val="100000"/>
              </a:lnSpc>
              <a:spcBef>
                <a:spcPts val="1905"/>
              </a:spcBef>
              <a:buClr>
                <a:srgbClr val="0AD0D9"/>
              </a:buClr>
              <a:buSzPct val="95000"/>
              <a:buFont typeface="Wingdings"/>
              <a:buChar char=""/>
              <a:tabLst>
                <a:tab pos="351790" algn="l"/>
              </a:tabLst>
            </a:pPr>
            <a:r>
              <a:rPr sz="2000" spc="-5" dirty="0">
                <a:latin typeface="Constantia"/>
                <a:cs typeface="Constantia"/>
              </a:rPr>
              <a:t>Indemnités</a:t>
            </a:r>
            <a:r>
              <a:rPr sz="2000" spc="-70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journalières</a:t>
            </a:r>
            <a:r>
              <a:rPr sz="2000" spc="-11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de</a:t>
            </a:r>
            <a:r>
              <a:rPr sz="2000" spc="-60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Sécurité</a:t>
            </a:r>
            <a:r>
              <a:rPr sz="2000" spc="-60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Sociale</a:t>
            </a:r>
            <a:r>
              <a:rPr sz="2000" spc="-5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(maladie,</a:t>
            </a:r>
            <a:r>
              <a:rPr sz="2000" spc="-20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maternité)</a:t>
            </a:r>
            <a:endParaRPr sz="2000">
              <a:latin typeface="Constantia"/>
              <a:cs typeface="Constantia"/>
            </a:endParaRPr>
          </a:p>
          <a:p>
            <a:pPr marL="346710" indent="-334645">
              <a:lnSpc>
                <a:spcPct val="100000"/>
              </a:lnSpc>
              <a:spcBef>
                <a:spcPts val="1920"/>
              </a:spcBef>
              <a:buClr>
                <a:srgbClr val="0AD0D9"/>
              </a:buClr>
              <a:buSzPct val="95000"/>
              <a:buFont typeface="Wingdings"/>
              <a:buChar char=""/>
              <a:tabLst>
                <a:tab pos="347345" algn="l"/>
              </a:tabLst>
            </a:pPr>
            <a:r>
              <a:rPr sz="2000" spc="-5" dirty="0">
                <a:latin typeface="Constantia"/>
                <a:cs typeface="Constantia"/>
              </a:rPr>
              <a:t>Allocat</a:t>
            </a:r>
            <a:r>
              <a:rPr sz="2000" spc="-15" dirty="0">
                <a:latin typeface="Constantia"/>
                <a:cs typeface="Constantia"/>
              </a:rPr>
              <a:t>i</a:t>
            </a:r>
            <a:r>
              <a:rPr sz="2000" dirty="0">
                <a:latin typeface="Constantia"/>
                <a:cs typeface="Constantia"/>
              </a:rPr>
              <a:t>o</a:t>
            </a:r>
            <a:r>
              <a:rPr sz="2000" spc="-10" dirty="0">
                <a:latin typeface="Constantia"/>
                <a:cs typeface="Constantia"/>
              </a:rPr>
              <a:t>n</a:t>
            </a:r>
            <a:r>
              <a:rPr sz="2000" dirty="0">
                <a:latin typeface="Constantia"/>
                <a:cs typeface="Constantia"/>
              </a:rPr>
              <a:t>s</a:t>
            </a:r>
            <a:r>
              <a:rPr sz="2000" spc="-11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de</a:t>
            </a:r>
            <a:r>
              <a:rPr sz="2000" spc="-95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chôma</a:t>
            </a:r>
            <a:r>
              <a:rPr sz="2000" spc="-45" dirty="0">
                <a:latin typeface="Constantia"/>
                <a:cs typeface="Constantia"/>
              </a:rPr>
              <a:t>g</a:t>
            </a:r>
            <a:r>
              <a:rPr sz="2000" dirty="0">
                <a:latin typeface="Constantia"/>
                <a:cs typeface="Constantia"/>
              </a:rPr>
              <a:t>e</a:t>
            </a:r>
            <a:endParaRPr sz="2000">
              <a:latin typeface="Constantia"/>
              <a:cs typeface="Constant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394075" y="4606544"/>
            <a:ext cx="542798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33400" algn="l"/>
                <a:tab pos="1659889" algn="l"/>
                <a:tab pos="2891790" algn="l"/>
                <a:tab pos="4438650" algn="l"/>
              </a:tabLst>
            </a:pPr>
            <a:r>
              <a:rPr sz="2000" dirty="0">
                <a:latin typeface="Constantia"/>
                <a:cs typeface="Constantia"/>
              </a:rPr>
              <a:t>de	</a:t>
            </a:r>
            <a:r>
              <a:rPr sz="2000" spc="-25" dirty="0">
                <a:latin typeface="Constantia"/>
                <a:cs typeface="Constantia"/>
              </a:rPr>
              <a:t>r</a:t>
            </a:r>
            <a:r>
              <a:rPr sz="2000" spc="-15" dirty="0">
                <a:latin typeface="Constantia"/>
                <a:cs typeface="Constantia"/>
              </a:rPr>
              <a:t>e</a:t>
            </a:r>
            <a:r>
              <a:rPr sz="2000" spc="-5" dirty="0">
                <a:latin typeface="Constantia"/>
                <a:cs typeface="Constantia"/>
              </a:rPr>
              <a:t>t</a:t>
            </a:r>
            <a:r>
              <a:rPr sz="2000" spc="-35" dirty="0">
                <a:latin typeface="Constantia"/>
                <a:cs typeface="Constantia"/>
              </a:rPr>
              <a:t>r</a:t>
            </a:r>
            <a:r>
              <a:rPr sz="2000" dirty="0">
                <a:latin typeface="Constantia"/>
                <a:cs typeface="Constantia"/>
              </a:rPr>
              <a:t>a</a:t>
            </a:r>
            <a:r>
              <a:rPr sz="2000" spc="-20" dirty="0">
                <a:latin typeface="Constantia"/>
                <a:cs typeface="Constantia"/>
              </a:rPr>
              <a:t>i</a:t>
            </a:r>
            <a:r>
              <a:rPr sz="2000" spc="-25" dirty="0">
                <a:latin typeface="Constantia"/>
                <a:cs typeface="Constantia"/>
              </a:rPr>
              <a:t>t</a:t>
            </a:r>
            <a:r>
              <a:rPr sz="2000" dirty="0">
                <a:latin typeface="Constantia"/>
                <a:cs typeface="Constantia"/>
              </a:rPr>
              <a:t>e,	</a:t>
            </a:r>
            <a:r>
              <a:rPr sz="2000" spc="-10" dirty="0">
                <a:latin typeface="Constantia"/>
                <a:cs typeface="Constantia"/>
              </a:rPr>
              <a:t>p</a:t>
            </a:r>
            <a:r>
              <a:rPr sz="2000" dirty="0">
                <a:latin typeface="Constantia"/>
                <a:cs typeface="Constantia"/>
              </a:rPr>
              <a:t>ensio</a:t>
            </a:r>
            <a:r>
              <a:rPr sz="2000" spc="-10" dirty="0">
                <a:latin typeface="Constantia"/>
                <a:cs typeface="Constantia"/>
              </a:rPr>
              <a:t>n</a:t>
            </a:r>
            <a:r>
              <a:rPr sz="2000" dirty="0">
                <a:latin typeface="Constantia"/>
                <a:cs typeface="Constantia"/>
              </a:rPr>
              <a:t>s	</a:t>
            </a:r>
            <a:r>
              <a:rPr sz="2000" spc="-5" dirty="0">
                <a:latin typeface="Constantia"/>
                <a:cs typeface="Constantia"/>
              </a:rPr>
              <a:t>d’</a:t>
            </a:r>
            <a:r>
              <a:rPr sz="2000" spc="-10" dirty="0">
                <a:latin typeface="Constantia"/>
                <a:cs typeface="Constantia"/>
              </a:rPr>
              <a:t>i</a:t>
            </a:r>
            <a:r>
              <a:rPr sz="2000" spc="-55" dirty="0">
                <a:latin typeface="Constantia"/>
                <a:cs typeface="Constantia"/>
              </a:rPr>
              <a:t>n</a:t>
            </a:r>
            <a:r>
              <a:rPr sz="2000" spc="-20" dirty="0">
                <a:latin typeface="Constantia"/>
                <a:cs typeface="Constantia"/>
              </a:rPr>
              <a:t>v</a:t>
            </a:r>
            <a:r>
              <a:rPr sz="2000" dirty="0">
                <a:latin typeface="Constantia"/>
                <a:cs typeface="Constantia"/>
              </a:rPr>
              <a:t>alid</a:t>
            </a:r>
            <a:r>
              <a:rPr sz="2000" spc="-20" dirty="0">
                <a:latin typeface="Constantia"/>
                <a:cs typeface="Constantia"/>
              </a:rPr>
              <a:t>i</a:t>
            </a:r>
            <a:r>
              <a:rPr sz="2000" spc="-25" dirty="0">
                <a:latin typeface="Constantia"/>
                <a:cs typeface="Constantia"/>
              </a:rPr>
              <a:t>t</a:t>
            </a:r>
            <a:r>
              <a:rPr sz="2000" dirty="0">
                <a:latin typeface="Constantia"/>
                <a:cs typeface="Constantia"/>
              </a:rPr>
              <a:t>é,	pensio</a:t>
            </a:r>
            <a:r>
              <a:rPr sz="2000" spc="-10" dirty="0">
                <a:latin typeface="Constantia"/>
                <a:cs typeface="Constantia"/>
              </a:rPr>
              <a:t>n</a:t>
            </a:r>
            <a:r>
              <a:rPr sz="2000" dirty="0">
                <a:latin typeface="Constantia"/>
                <a:cs typeface="Constantia"/>
              </a:rPr>
              <a:t>s</a:t>
            </a:r>
            <a:endParaRPr sz="2000">
              <a:latin typeface="Constantia"/>
              <a:cs typeface="Constant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30200" y="4057903"/>
            <a:ext cx="2830830" cy="11849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46710" indent="-334645">
              <a:lnSpc>
                <a:spcPct val="100000"/>
              </a:lnSpc>
              <a:spcBef>
                <a:spcPts val="100"/>
              </a:spcBef>
              <a:buClr>
                <a:srgbClr val="0AD0D9"/>
              </a:buClr>
              <a:buSzPct val="95000"/>
              <a:buFont typeface="Wingdings"/>
              <a:buChar char=""/>
              <a:tabLst>
                <a:tab pos="347345" algn="l"/>
              </a:tabLst>
            </a:pPr>
            <a:r>
              <a:rPr sz="2000" spc="-95" dirty="0">
                <a:latin typeface="Constantia"/>
                <a:cs typeface="Constantia"/>
              </a:rPr>
              <a:t>A</a:t>
            </a:r>
            <a:r>
              <a:rPr sz="2000" spc="-20" dirty="0">
                <a:latin typeface="Constantia"/>
                <a:cs typeface="Constantia"/>
              </a:rPr>
              <a:t>v</a:t>
            </a:r>
            <a:r>
              <a:rPr sz="2000" dirty="0">
                <a:latin typeface="Constantia"/>
                <a:cs typeface="Constantia"/>
              </a:rPr>
              <a:t>anta</a:t>
            </a:r>
            <a:r>
              <a:rPr sz="2000" spc="-55" dirty="0">
                <a:latin typeface="Constantia"/>
                <a:cs typeface="Constantia"/>
              </a:rPr>
              <a:t>g</a:t>
            </a:r>
            <a:r>
              <a:rPr sz="2000" dirty="0">
                <a:latin typeface="Constantia"/>
                <a:cs typeface="Constantia"/>
              </a:rPr>
              <a:t>es</a:t>
            </a:r>
            <a:r>
              <a:rPr sz="2000" spc="-114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en</a:t>
            </a:r>
            <a:r>
              <a:rPr sz="2000" spc="-25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natu</a:t>
            </a:r>
            <a:r>
              <a:rPr sz="2000" spc="-30" dirty="0">
                <a:latin typeface="Constantia"/>
                <a:cs typeface="Constantia"/>
              </a:rPr>
              <a:t>r</a:t>
            </a:r>
            <a:r>
              <a:rPr sz="2000" dirty="0">
                <a:latin typeface="Constantia"/>
                <a:cs typeface="Constantia"/>
              </a:rPr>
              <a:t>e</a:t>
            </a:r>
            <a:endParaRPr sz="2000">
              <a:latin typeface="Constantia"/>
              <a:cs typeface="Constantia"/>
            </a:endParaRPr>
          </a:p>
          <a:p>
            <a:pPr marL="287020" marR="5080" indent="-274955">
              <a:lnSpc>
                <a:spcPct val="100000"/>
              </a:lnSpc>
              <a:spcBef>
                <a:spcPts val="1920"/>
              </a:spcBef>
              <a:buClr>
                <a:srgbClr val="0AD0D9"/>
              </a:buClr>
              <a:buSzPct val="95000"/>
              <a:buFont typeface="Wingdings"/>
              <a:buChar char=""/>
              <a:tabLst>
                <a:tab pos="287655" algn="l"/>
                <a:tab pos="1517015" algn="l"/>
                <a:tab pos="1842770" algn="l"/>
              </a:tabLst>
            </a:pPr>
            <a:r>
              <a:rPr sz="2000" spc="-65" dirty="0">
                <a:latin typeface="Constantia"/>
                <a:cs typeface="Constantia"/>
              </a:rPr>
              <a:t>P</a:t>
            </a:r>
            <a:r>
              <a:rPr sz="2000" dirty="0">
                <a:latin typeface="Constantia"/>
                <a:cs typeface="Constantia"/>
              </a:rPr>
              <a:t>ensio</a:t>
            </a:r>
            <a:r>
              <a:rPr sz="2000" spc="-10" dirty="0">
                <a:latin typeface="Constantia"/>
                <a:cs typeface="Constantia"/>
              </a:rPr>
              <a:t>n</a:t>
            </a:r>
            <a:r>
              <a:rPr sz="2000" dirty="0">
                <a:latin typeface="Constantia"/>
                <a:cs typeface="Constantia"/>
              </a:rPr>
              <a:t>s	:	</a:t>
            </a:r>
            <a:r>
              <a:rPr sz="2000" spc="-10" dirty="0">
                <a:latin typeface="Constantia"/>
                <a:cs typeface="Constantia"/>
              </a:rPr>
              <a:t>p</a:t>
            </a:r>
            <a:r>
              <a:rPr sz="2000" dirty="0">
                <a:latin typeface="Constantia"/>
                <a:cs typeface="Constantia"/>
              </a:rPr>
              <a:t>ensio</a:t>
            </a:r>
            <a:r>
              <a:rPr sz="2000" spc="-10" dirty="0">
                <a:latin typeface="Constantia"/>
                <a:cs typeface="Constantia"/>
              </a:rPr>
              <a:t>n</a:t>
            </a:r>
            <a:r>
              <a:rPr sz="2000" dirty="0">
                <a:latin typeface="Constantia"/>
                <a:cs typeface="Constantia"/>
              </a:rPr>
              <a:t>s  </a:t>
            </a:r>
            <a:r>
              <a:rPr sz="2000" spc="-5" dirty="0">
                <a:latin typeface="Constantia"/>
                <a:cs typeface="Constantia"/>
              </a:rPr>
              <a:t>alimentaires…</a:t>
            </a:r>
            <a:endParaRPr sz="2000">
              <a:latin typeface="Constantia"/>
              <a:cs typeface="Constant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04824" y="5460288"/>
            <a:ext cx="8215630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467995" algn="l"/>
                <a:tab pos="692150" algn="l"/>
                <a:tab pos="1024255" algn="l"/>
                <a:tab pos="1902460" algn="l"/>
                <a:tab pos="2573020" algn="l"/>
                <a:tab pos="3021330" algn="l"/>
                <a:tab pos="3642995" algn="l"/>
                <a:tab pos="4374515" algn="l"/>
                <a:tab pos="6287770" algn="l"/>
                <a:tab pos="6706870" algn="l"/>
                <a:tab pos="7327265" algn="l"/>
                <a:tab pos="7993380" algn="l"/>
              </a:tabLst>
            </a:pPr>
            <a:r>
              <a:rPr sz="2000" spc="-10" dirty="0">
                <a:latin typeface="Constantia"/>
                <a:cs typeface="Constantia"/>
              </a:rPr>
              <a:t>R</a:t>
            </a:r>
            <a:r>
              <a:rPr sz="2000" dirty="0">
                <a:latin typeface="Constantia"/>
                <a:cs typeface="Constantia"/>
              </a:rPr>
              <a:t>q	:	si	o</a:t>
            </a:r>
            <a:r>
              <a:rPr sz="2000" spc="-10" dirty="0">
                <a:latin typeface="Constantia"/>
                <a:cs typeface="Constantia"/>
              </a:rPr>
              <a:t>p</a:t>
            </a:r>
            <a:r>
              <a:rPr sz="2000" spc="-5" dirty="0">
                <a:latin typeface="Constantia"/>
                <a:cs typeface="Constantia"/>
              </a:rPr>
              <a:t>t</a:t>
            </a:r>
            <a:r>
              <a:rPr sz="2000" spc="-15" dirty="0">
                <a:latin typeface="Constantia"/>
                <a:cs typeface="Constantia"/>
              </a:rPr>
              <a:t>i</a:t>
            </a:r>
            <a:r>
              <a:rPr sz="2000" dirty="0">
                <a:latin typeface="Constantia"/>
                <a:cs typeface="Constantia"/>
              </a:rPr>
              <a:t>on	</a:t>
            </a:r>
            <a:r>
              <a:rPr sz="2000" spc="-10" dirty="0">
                <a:latin typeface="Constantia"/>
                <a:cs typeface="Constantia"/>
              </a:rPr>
              <a:t>p</a:t>
            </a:r>
            <a:r>
              <a:rPr sz="2000" dirty="0">
                <a:latin typeface="Constantia"/>
                <a:cs typeface="Constantia"/>
              </a:rPr>
              <a:t>our	l</a:t>
            </a:r>
            <a:r>
              <a:rPr sz="2000" spc="-15" dirty="0">
                <a:latin typeface="Constantia"/>
                <a:cs typeface="Constantia"/>
              </a:rPr>
              <a:t>e</a:t>
            </a:r>
            <a:r>
              <a:rPr sz="2000" dirty="0">
                <a:latin typeface="Constantia"/>
                <a:cs typeface="Constantia"/>
              </a:rPr>
              <a:t>s	f</a:t>
            </a:r>
            <a:r>
              <a:rPr sz="2000" spc="-35" dirty="0">
                <a:latin typeface="Constantia"/>
                <a:cs typeface="Constantia"/>
              </a:rPr>
              <a:t>r</a:t>
            </a:r>
            <a:r>
              <a:rPr sz="2000" dirty="0">
                <a:latin typeface="Constantia"/>
                <a:cs typeface="Constantia"/>
              </a:rPr>
              <a:t>ais	</a:t>
            </a:r>
            <a:r>
              <a:rPr sz="2000" spc="-25" dirty="0">
                <a:latin typeface="Constantia"/>
                <a:cs typeface="Constantia"/>
              </a:rPr>
              <a:t>r</a:t>
            </a:r>
            <a:r>
              <a:rPr sz="2000" dirty="0">
                <a:latin typeface="Constantia"/>
                <a:cs typeface="Constantia"/>
              </a:rPr>
              <a:t>éel</a:t>
            </a:r>
            <a:r>
              <a:rPr sz="2000" spc="-20" dirty="0">
                <a:latin typeface="Constantia"/>
                <a:cs typeface="Constantia"/>
              </a:rPr>
              <a:t>s</a:t>
            </a:r>
            <a:r>
              <a:rPr sz="2000" dirty="0">
                <a:latin typeface="Constantia"/>
                <a:cs typeface="Constantia"/>
              </a:rPr>
              <a:t>,	</a:t>
            </a:r>
            <a:r>
              <a:rPr sz="2000" spc="-40" dirty="0">
                <a:latin typeface="Constantia"/>
                <a:cs typeface="Constantia"/>
              </a:rPr>
              <a:t>r</a:t>
            </a:r>
            <a:r>
              <a:rPr sz="2000" dirty="0">
                <a:latin typeface="Constantia"/>
                <a:cs typeface="Constantia"/>
              </a:rPr>
              <a:t>embou</a:t>
            </a:r>
            <a:r>
              <a:rPr sz="2000" spc="-15" dirty="0">
                <a:latin typeface="Constantia"/>
                <a:cs typeface="Constantia"/>
              </a:rPr>
              <a:t>r</a:t>
            </a:r>
            <a:r>
              <a:rPr sz="2000" dirty="0">
                <a:latin typeface="Constantia"/>
                <a:cs typeface="Constantia"/>
              </a:rPr>
              <a:t>se</a:t>
            </a:r>
            <a:r>
              <a:rPr sz="2000" spc="5" dirty="0">
                <a:latin typeface="Constantia"/>
                <a:cs typeface="Constantia"/>
              </a:rPr>
              <a:t>m</a:t>
            </a:r>
            <a:r>
              <a:rPr sz="2000" dirty="0">
                <a:latin typeface="Constantia"/>
                <a:cs typeface="Constantia"/>
              </a:rPr>
              <a:t>ent	de	f</a:t>
            </a:r>
            <a:r>
              <a:rPr sz="2000" spc="-35" dirty="0">
                <a:latin typeface="Constantia"/>
                <a:cs typeface="Constantia"/>
              </a:rPr>
              <a:t>r</a:t>
            </a:r>
            <a:r>
              <a:rPr sz="2000" dirty="0">
                <a:latin typeface="Constantia"/>
                <a:cs typeface="Constantia"/>
              </a:rPr>
              <a:t>a</a:t>
            </a:r>
            <a:r>
              <a:rPr sz="2000" spc="-20" dirty="0">
                <a:latin typeface="Constantia"/>
                <a:cs typeface="Constantia"/>
              </a:rPr>
              <a:t>i</a:t>
            </a:r>
            <a:r>
              <a:rPr sz="2000" dirty="0">
                <a:latin typeface="Constantia"/>
                <a:cs typeface="Constantia"/>
              </a:rPr>
              <a:t>s	</a:t>
            </a:r>
            <a:r>
              <a:rPr sz="2000" spc="-40" dirty="0">
                <a:latin typeface="Constantia"/>
                <a:cs typeface="Constantia"/>
              </a:rPr>
              <a:t>r</a:t>
            </a:r>
            <a:r>
              <a:rPr sz="2000" dirty="0">
                <a:latin typeface="Constantia"/>
                <a:cs typeface="Constantia"/>
              </a:rPr>
              <a:t>éels	</a:t>
            </a:r>
            <a:r>
              <a:rPr sz="2000" spc="-15" dirty="0">
                <a:latin typeface="Constantia"/>
                <a:cs typeface="Constantia"/>
              </a:rPr>
              <a:t>et  </a:t>
            </a:r>
            <a:r>
              <a:rPr sz="2000" spc="-5" dirty="0">
                <a:latin typeface="Constantia"/>
                <a:cs typeface="Constantia"/>
              </a:rPr>
              <a:t>allocations</a:t>
            </a:r>
            <a:r>
              <a:rPr sz="2000" spc="-70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forfaitaires</a:t>
            </a:r>
            <a:r>
              <a:rPr sz="2000" spc="-12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de</a:t>
            </a:r>
            <a:r>
              <a:rPr sz="2000" spc="-70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frais</a:t>
            </a:r>
            <a:r>
              <a:rPr sz="2000" spc="-50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imposables.</a:t>
            </a:r>
            <a:endParaRPr sz="2000">
              <a:latin typeface="Constantia"/>
              <a:cs typeface="Constant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838945" y="424053"/>
            <a:ext cx="13716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045C75"/>
                </a:solidFill>
                <a:latin typeface="Constantia"/>
                <a:cs typeface="Constantia"/>
              </a:rPr>
              <a:t>6</a:t>
            </a:r>
            <a:endParaRPr sz="1600">
              <a:latin typeface="Constantia"/>
              <a:cs typeface="Constanti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0285" y="966978"/>
            <a:ext cx="451421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3.</a:t>
            </a:r>
            <a:r>
              <a:rPr spc="-25" dirty="0"/>
              <a:t> </a:t>
            </a:r>
            <a:r>
              <a:rPr dirty="0"/>
              <a:t>Les</a:t>
            </a:r>
            <a:r>
              <a:rPr spc="-20" dirty="0"/>
              <a:t> </a:t>
            </a:r>
            <a:r>
              <a:rPr spc="-15" dirty="0"/>
              <a:t>revenus</a:t>
            </a:r>
            <a:r>
              <a:rPr spc="-40" dirty="0"/>
              <a:t> </a:t>
            </a:r>
            <a:r>
              <a:rPr spc="-25" dirty="0"/>
              <a:t>exonérés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30200" y="2188591"/>
            <a:ext cx="8345805" cy="29895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1155" indent="-339090">
              <a:lnSpc>
                <a:spcPct val="100000"/>
              </a:lnSpc>
              <a:spcBef>
                <a:spcPts val="105"/>
              </a:spcBef>
              <a:buClr>
                <a:srgbClr val="0AD0D9"/>
              </a:buClr>
              <a:buSzPct val="95000"/>
              <a:buFont typeface="Wingdings"/>
              <a:buChar char=""/>
              <a:tabLst>
                <a:tab pos="351790" algn="l"/>
              </a:tabLst>
            </a:pPr>
            <a:r>
              <a:rPr sz="2000" spc="10" dirty="0">
                <a:latin typeface="Constantia"/>
                <a:cs typeface="Constantia"/>
              </a:rPr>
              <a:t>Le</a:t>
            </a:r>
            <a:r>
              <a:rPr sz="2000" spc="-65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RSA</a:t>
            </a:r>
            <a:r>
              <a:rPr sz="2000" spc="-25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(Revenu</a:t>
            </a:r>
            <a:r>
              <a:rPr sz="2000" spc="-10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de</a:t>
            </a:r>
            <a:r>
              <a:rPr sz="2000" spc="-55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Solidarité</a:t>
            </a:r>
            <a:r>
              <a:rPr sz="2000" spc="-114" dirty="0">
                <a:latin typeface="Constantia"/>
                <a:cs typeface="Constantia"/>
              </a:rPr>
              <a:t> </a:t>
            </a:r>
            <a:r>
              <a:rPr sz="2000" spc="-15" dirty="0">
                <a:latin typeface="Constantia"/>
                <a:cs typeface="Constantia"/>
              </a:rPr>
              <a:t>Active)</a:t>
            </a:r>
            <a:endParaRPr sz="2000">
              <a:latin typeface="Constantia"/>
              <a:cs typeface="Constantia"/>
            </a:endParaRPr>
          </a:p>
          <a:p>
            <a:pPr marL="351155" indent="-339090">
              <a:lnSpc>
                <a:spcPct val="100000"/>
              </a:lnSpc>
              <a:spcBef>
                <a:spcPts val="1630"/>
              </a:spcBef>
              <a:buClr>
                <a:srgbClr val="0AD0D9"/>
              </a:buClr>
              <a:buSzPct val="95000"/>
              <a:buFont typeface="Wingdings"/>
              <a:buChar char=""/>
              <a:tabLst>
                <a:tab pos="351790" algn="l"/>
              </a:tabLst>
            </a:pPr>
            <a:r>
              <a:rPr sz="2000" spc="5" dirty="0">
                <a:latin typeface="Constantia"/>
                <a:cs typeface="Constantia"/>
              </a:rPr>
              <a:t>Les</a:t>
            </a:r>
            <a:r>
              <a:rPr sz="2000" spc="-70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prestations</a:t>
            </a:r>
            <a:r>
              <a:rPr sz="2000" spc="-6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familiales</a:t>
            </a:r>
            <a:r>
              <a:rPr sz="2000" spc="-4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:</a:t>
            </a:r>
            <a:r>
              <a:rPr sz="2000" spc="-50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allocations</a:t>
            </a:r>
            <a:r>
              <a:rPr sz="2000" spc="-50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familiales,</a:t>
            </a:r>
            <a:r>
              <a:rPr sz="2000" spc="-5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allocation</a:t>
            </a:r>
            <a:r>
              <a:rPr sz="2000" spc="-60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logement</a:t>
            </a:r>
            <a:endParaRPr sz="2000">
              <a:latin typeface="Constantia"/>
              <a:cs typeface="Constantia"/>
            </a:endParaRPr>
          </a:p>
          <a:p>
            <a:pPr marL="351155" indent="-339090">
              <a:lnSpc>
                <a:spcPct val="100000"/>
              </a:lnSpc>
              <a:spcBef>
                <a:spcPts val="1635"/>
              </a:spcBef>
              <a:buClr>
                <a:srgbClr val="0AD0D9"/>
              </a:buClr>
              <a:buSzPct val="95000"/>
              <a:buFont typeface="Wingdings"/>
              <a:buChar char=""/>
              <a:tabLst>
                <a:tab pos="351790" algn="l"/>
              </a:tabLst>
            </a:pPr>
            <a:r>
              <a:rPr sz="2000" spc="20" dirty="0">
                <a:latin typeface="Constantia"/>
                <a:cs typeface="Constantia"/>
              </a:rPr>
              <a:t>L</a:t>
            </a:r>
            <a:r>
              <a:rPr sz="2000" dirty="0">
                <a:latin typeface="Constantia"/>
                <a:cs typeface="Constantia"/>
              </a:rPr>
              <a:t>es</a:t>
            </a:r>
            <a:r>
              <a:rPr sz="2000" spc="-80" dirty="0">
                <a:latin typeface="Constantia"/>
                <a:cs typeface="Constantia"/>
              </a:rPr>
              <a:t> </a:t>
            </a:r>
            <a:r>
              <a:rPr sz="2000" spc="-25" dirty="0">
                <a:latin typeface="Constantia"/>
                <a:cs typeface="Constantia"/>
              </a:rPr>
              <a:t>r</a:t>
            </a:r>
            <a:r>
              <a:rPr sz="2000" dirty="0">
                <a:latin typeface="Constantia"/>
                <a:cs typeface="Constantia"/>
              </a:rPr>
              <a:t>émuné</a:t>
            </a:r>
            <a:r>
              <a:rPr sz="2000" spc="-35" dirty="0">
                <a:latin typeface="Constantia"/>
                <a:cs typeface="Constantia"/>
              </a:rPr>
              <a:t>r</a:t>
            </a:r>
            <a:r>
              <a:rPr sz="2000" dirty="0">
                <a:latin typeface="Constantia"/>
                <a:cs typeface="Constantia"/>
              </a:rPr>
              <a:t>ati</a:t>
            </a:r>
            <a:r>
              <a:rPr sz="2000" spc="-10" dirty="0">
                <a:latin typeface="Constantia"/>
                <a:cs typeface="Constantia"/>
              </a:rPr>
              <a:t>o</a:t>
            </a:r>
            <a:r>
              <a:rPr sz="2000" spc="-5" dirty="0">
                <a:latin typeface="Constantia"/>
                <a:cs typeface="Constantia"/>
              </a:rPr>
              <a:t>n</a:t>
            </a:r>
            <a:r>
              <a:rPr sz="2000" dirty="0">
                <a:latin typeface="Constantia"/>
                <a:cs typeface="Constantia"/>
              </a:rPr>
              <a:t>s</a:t>
            </a:r>
            <a:r>
              <a:rPr sz="2000" spc="-114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d</a:t>
            </a:r>
            <a:r>
              <a:rPr sz="2000" spc="-65" dirty="0">
                <a:latin typeface="Constantia"/>
                <a:cs typeface="Constantia"/>
              </a:rPr>
              <a:t>’</a:t>
            </a:r>
            <a:r>
              <a:rPr sz="2000" dirty="0">
                <a:latin typeface="Constantia"/>
                <a:cs typeface="Constantia"/>
              </a:rPr>
              <a:t>a</a:t>
            </a:r>
            <a:r>
              <a:rPr sz="2000" spc="-10" dirty="0">
                <a:latin typeface="Constantia"/>
                <a:cs typeface="Constantia"/>
              </a:rPr>
              <a:t>pp</a:t>
            </a:r>
            <a:r>
              <a:rPr sz="2000" spc="-25" dirty="0">
                <a:latin typeface="Constantia"/>
                <a:cs typeface="Constantia"/>
              </a:rPr>
              <a:t>r</a:t>
            </a:r>
            <a:r>
              <a:rPr sz="2000" dirty="0">
                <a:latin typeface="Constantia"/>
                <a:cs typeface="Constantia"/>
              </a:rPr>
              <a:t>entis</a:t>
            </a:r>
            <a:endParaRPr sz="2000">
              <a:latin typeface="Constantia"/>
              <a:cs typeface="Constantia"/>
            </a:endParaRPr>
          </a:p>
          <a:p>
            <a:pPr marL="287020" marR="6350" indent="-274955">
              <a:lnSpc>
                <a:spcPct val="100000"/>
              </a:lnSpc>
              <a:spcBef>
                <a:spcPts val="1630"/>
              </a:spcBef>
              <a:buClr>
                <a:srgbClr val="0AD0D9"/>
              </a:buClr>
              <a:buSzPct val="95000"/>
              <a:buFont typeface="Wingdings"/>
              <a:buChar char=""/>
              <a:tabLst>
                <a:tab pos="351790" algn="l"/>
              </a:tabLst>
            </a:pPr>
            <a:r>
              <a:rPr dirty="0"/>
              <a:t>	</a:t>
            </a:r>
            <a:r>
              <a:rPr sz="2000" spc="5" dirty="0">
                <a:latin typeface="Constantia"/>
                <a:cs typeface="Constantia"/>
              </a:rPr>
              <a:t>Les</a:t>
            </a:r>
            <a:r>
              <a:rPr sz="2000" spc="270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salaires</a:t>
            </a:r>
            <a:r>
              <a:rPr sz="2000" spc="260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versés</a:t>
            </a:r>
            <a:r>
              <a:rPr sz="2000" spc="28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aux</a:t>
            </a:r>
            <a:r>
              <a:rPr sz="2000" spc="245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jeunes</a:t>
            </a:r>
            <a:r>
              <a:rPr sz="2000" spc="27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de</a:t>
            </a:r>
            <a:r>
              <a:rPr sz="2000" spc="24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–</a:t>
            </a:r>
            <a:r>
              <a:rPr sz="2000" spc="31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de</a:t>
            </a:r>
            <a:r>
              <a:rPr sz="2000" spc="250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26</a:t>
            </a:r>
            <a:r>
              <a:rPr sz="2000" spc="300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ans</a:t>
            </a:r>
            <a:r>
              <a:rPr sz="2000" spc="270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poursuivant</a:t>
            </a:r>
            <a:r>
              <a:rPr sz="2000" spc="250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leurs</a:t>
            </a:r>
            <a:r>
              <a:rPr sz="2000" spc="254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études </a:t>
            </a:r>
            <a:r>
              <a:rPr sz="2000" spc="-484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dan</a:t>
            </a:r>
            <a:r>
              <a:rPr sz="2000" dirty="0">
                <a:latin typeface="Constantia"/>
                <a:cs typeface="Constantia"/>
              </a:rPr>
              <a:t>s</a:t>
            </a:r>
            <a:r>
              <a:rPr sz="2000" spc="-4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la</a:t>
            </a:r>
            <a:r>
              <a:rPr sz="2000" spc="-5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limi</a:t>
            </a:r>
            <a:r>
              <a:rPr sz="2000" spc="-25" dirty="0">
                <a:latin typeface="Constantia"/>
                <a:cs typeface="Constantia"/>
              </a:rPr>
              <a:t>t</a:t>
            </a:r>
            <a:r>
              <a:rPr sz="2000" dirty="0">
                <a:latin typeface="Constantia"/>
                <a:cs typeface="Constantia"/>
              </a:rPr>
              <a:t>e</a:t>
            </a:r>
            <a:r>
              <a:rPr sz="2000" spc="-12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de</a:t>
            </a:r>
            <a:r>
              <a:rPr sz="2000" spc="-5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3</a:t>
            </a:r>
            <a:r>
              <a:rPr sz="2000" spc="-15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f</a:t>
            </a:r>
            <a:r>
              <a:rPr sz="2000" dirty="0">
                <a:latin typeface="Constantia"/>
                <a:cs typeface="Constantia"/>
              </a:rPr>
              <a:t>o</a:t>
            </a:r>
            <a:r>
              <a:rPr sz="2000" spc="-10" dirty="0">
                <a:latin typeface="Constantia"/>
                <a:cs typeface="Constantia"/>
              </a:rPr>
              <a:t>i</a:t>
            </a:r>
            <a:r>
              <a:rPr sz="2000" dirty="0">
                <a:latin typeface="Constantia"/>
                <a:cs typeface="Constantia"/>
              </a:rPr>
              <a:t>s</a:t>
            </a:r>
            <a:r>
              <a:rPr sz="2000" spc="-4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le</a:t>
            </a:r>
            <a:r>
              <a:rPr sz="2000" spc="-6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SMIC</a:t>
            </a:r>
            <a:r>
              <a:rPr sz="2000" spc="-3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mensuel</a:t>
            </a:r>
            <a:r>
              <a:rPr sz="2000" spc="-5" dirty="0">
                <a:latin typeface="Constantia"/>
                <a:cs typeface="Constantia"/>
              </a:rPr>
              <a:t> brut</a:t>
            </a:r>
            <a:endParaRPr sz="2000">
              <a:latin typeface="Constantia"/>
              <a:cs typeface="Constantia"/>
            </a:endParaRPr>
          </a:p>
          <a:p>
            <a:pPr marL="287020" marR="5080" indent="-274955">
              <a:lnSpc>
                <a:spcPct val="100000"/>
              </a:lnSpc>
              <a:spcBef>
                <a:spcPts val="1635"/>
              </a:spcBef>
              <a:buClr>
                <a:srgbClr val="0AD0D9"/>
              </a:buClr>
              <a:buSzPct val="95000"/>
              <a:buFont typeface="Wingdings"/>
              <a:buChar char=""/>
              <a:tabLst>
                <a:tab pos="287655" algn="l"/>
                <a:tab pos="6671945" algn="l"/>
              </a:tabLst>
            </a:pPr>
            <a:r>
              <a:rPr sz="2000" spc="5" dirty="0">
                <a:latin typeface="Constantia"/>
                <a:cs typeface="Constantia"/>
              </a:rPr>
              <a:t>Les</a:t>
            </a:r>
            <a:r>
              <a:rPr sz="2000" spc="320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allocations,</a:t>
            </a:r>
            <a:r>
              <a:rPr sz="2000" spc="355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indemnités</a:t>
            </a:r>
            <a:r>
              <a:rPr sz="2000" spc="30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et</a:t>
            </a:r>
            <a:r>
              <a:rPr sz="2000" spc="290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remboursement</a:t>
            </a:r>
            <a:r>
              <a:rPr sz="2000" spc="29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de</a:t>
            </a:r>
            <a:r>
              <a:rPr sz="2000" spc="300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frais	</a:t>
            </a:r>
            <a:r>
              <a:rPr sz="2000" spc="-5" dirty="0">
                <a:latin typeface="Constantia"/>
                <a:cs typeface="Constantia"/>
              </a:rPr>
              <a:t>(sauf</a:t>
            </a:r>
            <a:r>
              <a:rPr sz="2000" spc="35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si</a:t>
            </a:r>
            <a:r>
              <a:rPr sz="2000" spc="285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option </a:t>
            </a:r>
            <a:r>
              <a:rPr sz="2000" spc="-484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pour</a:t>
            </a:r>
            <a:r>
              <a:rPr sz="2000" spc="-8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les</a:t>
            </a:r>
            <a:r>
              <a:rPr sz="2000" spc="-55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frais</a:t>
            </a:r>
            <a:r>
              <a:rPr sz="2000" spc="-75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réels)</a:t>
            </a:r>
            <a:endParaRPr sz="2000">
              <a:latin typeface="Constantia"/>
              <a:cs typeface="Constant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840469" y="424053"/>
            <a:ext cx="13398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045C75"/>
                </a:solidFill>
                <a:latin typeface="Constantia"/>
                <a:cs typeface="Constantia"/>
              </a:rPr>
              <a:t>8</a:t>
            </a:r>
            <a:endParaRPr sz="1600">
              <a:latin typeface="Constantia"/>
              <a:cs typeface="Constanti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3085" y="966978"/>
            <a:ext cx="85731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4.</a:t>
            </a:r>
            <a:r>
              <a:rPr spc="-5" dirty="0"/>
              <a:t> </a:t>
            </a:r>
            <a:r>
              <a:rPr dirty="0"/>
              <a:t>La</a:t>
            </a:r>
            <a:r>
              <a:rPr spc="-5" dirty="0"/>
              <a:t> </a:t>
            </a:r>
            <a:r>
              <a:rPr spc="-10" dirty="0"/>
              <a:t>détermination</a:t>
            </a:r>
            <a:r>
              <a:rPr spc="20" dirty="0"/>
              <a:t> </a:t>
            </a:r>
            <a:r>
              <a:rPr dirty="0"/>
              <a:t>du</a:t>
            </a:r>
            <a:r>
              <a:rPr spc="10" dirty="0"/>
              <a:t> </a:t>
            </a:r>
            <a:r>
              <a:rPr spc="-20" dirty="0"/>
              <a:t>revenu</a:t>
            </a:r>
            <a:r>
              <a:rPr spc="-10" dirty="0"/>
              <a:t> net</a:t>
            </a:r>
            <a:r>
              <a:rPr dirty="0"/>
              <a:t> </a:t>
            </a:r>
            <a:r>
              <a:rPr spc="-5" dirty="0"/>
              <a:t>imposable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74370" y="1980945"/>
            <a:ext cx="6631305" cy="27228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7020">
              <a:lnSpc>
                <a:spcPct val="100000"/>
              </a:lnSpc>
              <a:spcBef>
                <a:spcPts val="105"/>
              </a:spcBef>
            </a:pPr>
            <a:r>
              <a:rPr sz="2000" spc="-10" dirty="0">
                <a:latin typeface="Constantia"/>
                <a:cs typeface="Constantia"/>
              </a:rPr>
              <a:t>Possibilité</a:t>
            </a:r>
            <a:r>
              <a:rPr sz="2000" spc="370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de</a:t>
            </a:r>
            <a:r>
              <a:rPr sz="2000" spc="-105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choisir</a:t>
            </a:r>
            <a:r>
              <a:rPr sz="2000" spc="-150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entre</a:t>
            </a:r>
            <a:r>
              <a:rPr sz="2000" spc="-110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deux</a:t>
            </a:r>
            <a:r>
              <a:rPr sz="2000" spc="-70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régimes</a:t>
            </a:r>
            <a:r>
              <a:rPr sz="2000" spc="-6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:</a:t>
            </a:r>
            <a:endParaRPr sz="2000">
              <a:latin typeface="Constantia"/>
              <a:cs typeface="Constanti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650">
              <a:latin typeface="Constantia"/>
              <a:cs typeface="Constantia"/>
            </a:endParaRPr>
          </a:p>
          <a:p>
            <a:pPr marL="287020" indent="-274320">
              <a:lnSpc>
                <a:spcPct val="100000"/>
              </a:lnSpc>
              <a:buClr>
                <a:srgbClr val="0AD0D9"/>
              </a:buClr>
              <a:buSzPct val="95000"/>
              <a:buFont typeface="Wingdings"/>
              <a:buChar char=""/>
              <a:tabLst>
                <a:tab pos="287020" algn="l"/>
              </a:tabLst>
            </a:pPr>
            <a:r>
              <a:rPr sz="2000" dirty="0">
                <a:latin typeface="Constantia"/>
                <a:cs typeface="Constantia"/>
              </a:rPr>
              <a:t>Déducti</a:t>
            </a:r>
            <a:r>
              <a:rPr sz="2000" spc="-10" dirty="0">
                <a:latin typeface="Constantia"/>
                <a:cs typeface="Constantia"/>
              </a:rPr>
              <a:t>o</a:t>
            </a:r>
            <a:r>
              <a:rPr sz="2000" dirty="0">
                <a:latin typeface="Constantia"/>
                <a:cs typeface="Constantia"/>
              </a:rPr>
              <a:t>n</a:t>
            </a:r>
            <a:r>
              <a:rPr sz="2000" spc="-60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f</a:t>
            </a:r>
            <a:r>
              <a:rPr sz="2000" dirty="0">
                <a:latin typeface="Constantia"/>
                <a:cs typeface="Constantia"/>
              </a:rPr>
              <a:t>orfait</a:t>
            </a:r>
            <a:r>
              <a:rPr sz="2000" spc="-10" dirty="0">
                <a:latin typeface="Constantia"/>
                <a:cs typeface="Constantia"/>
              </a:rPr>
              <a:t>a</a:t>
            </a:r>
            <a:r>
              <a:rPr sz="2000" spc="-5" dirty="0">
                <a:latin typeface="Constantia"/>
                <a:cs typeface="Constantia"/>
              </a:rPr>
              <a:t>i</a:t>
            </a:r>
            <a:r>
              <a:rPr sz="2000" spc="-30" dirty="0">
                <a:latin typeface="Constantia"/>
                <a:cs typeface="Constantia"/>
              </a:rPr>
              <a:t>r</a:t>
            </a:r>
            <a:r>
              <a:rPr sz="2000" dirty="0">
                <a:latin typeface="Constantia"/>
                <a:cs typeface="Constantia"/>
              </a:rPr>
              <a:t>e</a:t>
            </a:r>
            <a:r>
              <a:rPr sz="2000" spc="-8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(</a:t>
            </a:r>
            <a:r>
              <a:rPr sz="2000" spc="-20" dirty="0">
                <a:latin typeface="Constantia"/>
                <a:cs typeface="Constantia"/>
              </a:rPr>
              <a:t>r</a:t>
            </a:r>
            <a:r>
              <a:rPr sz="2000" dirty="0">
                <a:latin typeface="Constantia"/>
                <a:cs typeface="Constantia"/>
              </a:rPr>
              <a:t>égime</a:t>
            </a:r>
            <a:r>
              <a:rPr sz="2000" spc="-114" dirty="0">
                <a:latin typeface="Constantia"/>
                <a:cs typeface="Constantia"/>
              </a:rPr>
              <a:t> </a:t>
            </a:r>
            <a:r>
              <a:rPr sz="2000" spc="-50" dirty="0">
                <a:latin typeface="Constantia"/>
                <a:cs typeface="Constantia"/>
              </a:rPr>
              <a:t>g</a:t>
            </a:r>
            <a:r>
              <a:rPr sz="2000" dirty="0">
                <a:latin typeface="Constantia"/>
                <a:cs typeface="Constantia"/>
              </a:rPr>
              <a:t>éné</a:t>
            </a:r>
            <a:r>
              <a:rPr sz="2000" spc="-40" dirty="0">
                <a:latin typeface="Constantia"/>
                <a:cs typeface="Constantia"/>
              </a:rPr>
              <a:t>r</a:t>
            </a:r>
            <a:r>
              <a:rPr sz="2000" dirty="0">
                <a:latin typeface="Constantia"/>
                <a:cs typeface="Constantia"/>
              </a:rPr>
              <a:t>al)</a:t>
            </a:r>
            <a:endParaRPr sz="2000">
              <a:latin typeface="Constantia"/>
              <a:cs typeface="Constantia"/>
            </a:endParaRPr>
          </a:p>
          <a:p>
            <a:pPr marL="287020">
              <a:lnSpc>
                <a:spcPct val="100000"/>
              </a:lnSpc>
              <a:spcBef>
                <a:spcPts val="480"/>
              </a:spcBef>
            </a:pPr>
            <a:r>
              <a:rPr sz="2000" spc="-5" dirty="0">
                <a:latin typeface="Constantia"/>
                <a:cs typeface="Constantia"/>
              </a:rPr>
              <a:t>Aba</a:t>
            </a:r>
            <a:r>
              <a:rPr sz="2000" spc="-30" dirty="0">
                <a:latin typeface="Constantia"/>
                <a:cs typeface="Constantia"/>
              </a:rPr>
              <a:t>t</a:t>
            </a:r>
            <a:r>
              <a:rPr sz="2000" spc="-25" dirty="0">
                <a:latin typeface="Constantia"/>
                <a:cs typeface="Constantia"/>
              </a:rPr>
              <a:t>t</a:t>
            </a:r>
            <a:r>
              <a:rPr sz="2000" dirty="0">
                <a:latin typeface="Constantia"/>
                <a:cs typeface="Constantia"/>
              </a:rPr>
              <a:t>ement</a:t>
            </a:r>
            <a:r>
              <a:rPr sz="2000" spc="-150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d</a:t>
            </a:r>
            <a:r>
              <a:rPr sz="2000" dirty="0">
                <a:latin typeface="Constantia"/>
                <a:cs typeface="Constantia"/>
              </a:rPr>
              <a:t>e</a:t>
            </a:r>
            <a:r>
              <a:rPr sz="2000" spc="-5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10%</a:t>
            </a:r>
            <a:r>
              <a:rPr sz="2000" spc="-80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d</a:t>
            </a:r>
            <a:r>
              <a:rPr sz="2000" dirty="0">
                <a:latin typeface="Constantia"/>
                <a:cs typeface="Constantia"/>
              </a:rPr>
              <a:t>u</a:t>
            </a:r>
            <a:r>
              <a:rPr sz="2000" spc="-25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mo</a:t>
            </a:r>
            <a:r>
              <a:rPr sz="2000" spc="-10" dirty="0">
                <a:latin typeface="Constantia"/>
                <a:cs typeface="Constantia"/>
              </a:rPr>
              <a:t>n</a:t>
            </a:r>
            <a:r>
              <a:rPr sz="2000" spc="-5" dirty="0">
                <a:latin typeface="Constantia"/>
                <a:cs typeface="Constantia"/>
              </a:rPr>
              <a:t>ta</a:t>
            </a:r>
            <a:r>
              <a:rPr sz="2000" spc="-10" dirty="0">
                <a:latin typeface="Constantia"/>
                <a:cs typeface="Constantia"/>
              </a:rPr>
              <a:t>n</a:t>
            </a:r>
            <a:r>
              <a:rPr sz="2000" dirty="0">
                <a:latin typeface="Constantia"/>
                <a:cs typeface="Constantia"/>
              </a:rPr>
              <a:t>t</a:t>
            </a:r>
            <a:r>
              <a:rPr sz="2000" spc="-120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de</a:t>
            </a:r>
            <a:r>
              <a:rPr sz="2000" dirty="0">
                <a:latin typeface="Constantia"/>
                <a:cs typeface="Constantia"/>
              </a:rPr>
              <a:t>s</a:t>
            </a:r>
            <a:r>
              <a:rPr sz="2000" spc="-9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sala</a:t>
            </a:r>
            <a:r>
              <a:rPr sz="2000" spc="-10" dirty="0">
                <a:latin typeface="Constantia"/>
                <a:cs typeface="Constantia"/>
              </a:rPr>
              <a:t>i</a:t>
            </a:r>
            <a:r>
              <a:rPr sz="2000" spc="-25" dirty="0">
                <a:latin typeface="Constantia"/>
                <a:cs typeface="Constantia"/>
              </a:rPr>
              <a:t>r</a:t>
            </a:r>
            <a:r>
              <a:rPr sz="2000" dirty="0">
                <a:latin typeface="Constantia"/>
                <a:cs typeface="Constantia"/>
              </a:rPr>
              <a:t>es</a:t>
            </a:r>
            <a:r>
              <a:rPr sz="2000" spc="-45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im</a:t>
            </a:r>
            <a:r>
              <a:rPr sz="2000" spc="-10" dirty="0">
                <a:latin typeface="Constantia"/>
                <a:cs typeface="Constantia"/>
              </a:rPr>
              <a:t>p</a:t>
            </a:r>
            <a:r>
              <a:rPr sz="2000" dirty="0">
                <a:latin typeface="Constantia"/>
                <a:cs typeface="Constantia"/>
              </a:rPr>
              <a:t>osa</a:t>
            </a:r>
            <a:r>
              <a:rPr sz="2000" spc="-10" dirty="0">
                <a:latin typeface="Constantia"/>
                <a:cs typeface="Constantia"/>
              </a:rPr>
              <a:t>b</a:t>
            </a:r>
            <a:r>
              <a:rPr sz="2000" dirty="0">
                <a:latin typeface="Constantia"/>
                <a:cs typeface="Constantia"/>
              </a:rPr>
              <a:t>les</a:t>
            </a:r>
            <a:endParaRPr sz="2000">
              <a:latin typeface="Constantia"/>
              <a:cs typeface="Constantia"/>
            </a:endParaRPr>
          </a:p>
          <a:p>
            <a:pPr marL="350520">
              <a:lnSpc>
                <a:spcPct val="100000"/>
              </a:lnSpc>
              <a:spcBef>
                <a:spcPts val="484"/>
              </a:spcBef>
            </a:pPr>
            <a:r>
              <a:rPr sz="2000" spc="-10" dirty="0">
                <a:latin typeface="Constantia"/>
                <a:cs typeface="Constantia"/>
              </a:rPr>
              <a:t>R</a:t>
            </a:r>
            <a:r>
              <a:rPr sz="2000" dirty="0">
                <a:latin typeface="Constantia"/>
                <a:cs typeface="Constantia"/>
              </a:rPr>
              <a:t>q</a:t>
            </a:r>
            <a:r>
              <a:rPr sz="2000" spc="-3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:</a:t>
            </a:r>
            <a:r>
              <a:rPr sz="2000" spc="-10" dirty="0">
                <a:latin typeface="Constantia"/>
                <a:cs typeface="Constantia"/>
              </a:rPr>
              <a:t> </a:t>
            </a:r>
            <a:r>
              <a:rPr sz="2000" spc="-65" dirty="0">
                <a:latin typeface="Constantia"/>
                <a:cs typeface="Constantia"/>
              </a:rPr>
              <a:t>P</a:t>
            </a:r>
            <a:r>
              <a:rPr sz="2000" dirty="0">
                <a:latin typeface="Constantia"/>
                <a:cs typeface="Constantia"/>
              </a:rPr>
              <a:t>our</a:t>
            </a:r>
            <a:r>
              <a:rPr sz="2000" spc="-8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les</a:t>
            </a:r>
            <a:r>
              <a:rPr sz="2000" spc="-65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p</a:t>
            </a:r>
            <a:r>
              <a:rPr sz="2000" dirty="0">
                <a:latin typeface="Constantia"/>
                <a:cs typeface="Constantia"/>
              </a:rPr>
              <a:t>ensio</a:t>
            </a:r>
            <a:r>
              <a:rPr sz="2000" spc="-10" dirty="0">
                <a:latin typeface="Constantia"/>
                <a:cs typeface="Constantia"/>
              </a:rPr>
              <a:t>n</a:t>
            </a:r>
            <a:r>
              <a:rPr sz="2000" dirty="0">
                <a:latin typeface="Constantia"/>
                <a:cs typeface="Constantia"/>
              </a:rPr>
              <a:t>s</a:t>
            </a:r>
            <a:r>
              <a:rPr sz="2000" spc="-9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et</a:t>
            </a:r>
            <a:r>
              <a:rPr sz="2000" spc="-95" dirty="0">
                <a:latin typeface="Constantia"/>
                <a:cs typeface="Constantia"/>
              </a:rPr>
              <a:t> </a:t>
            </a:r>
            <a:r>
              <a:rPr sz="2000" spc="-25" dirty="0">
                <a:latin typeface="Constantia"/>
                <a:cs typeface="Constantia"/>
              </a:rPr>
              <a:t>r</a:t>
            </a:r>
            <a:r>
              <a:rPr sz="2000" dirty="0">
                <a:latin typeface="Constantia"/>
                <a:cs typeface="Constantia"/>
              </a:rPr>
              <a:t>en</a:t>
            </a:r>
            <a:r>
              <a:rPr sz="2000" spc="-30" dirty="0">
                <a:latin typeface="Constantia"/>
                <a:cs typeface="Constantia"/>
              </a:rPr>
              <a:t>t</a:t>
            </a:r>
            <a:r>
              <a:rPr sz="2000" dirty="0">
                <a:latin typeface="Constantia"/>
                <a:cs typeface="Constantia"/>
              </a:rPr>
              <a:t>e</a:t>
            </a:r>
            <a:r>
              <a:rPr sz="2000" spc="-20" dirty="0">
                <a:latin typeface="Constantia"/>
                <a:cs typeface="Constantia"/>
              </a:rPr>
              <a:t>s</a:t>
            </a:r>
            <a:r>
              <a:rPr sz="2000" dirty="0">
                <a:latin typeface="Constantia"/>
                <a:cs typeface="Constantia"/>
              </a:rPr>
              <a:t>,</a:t>
            </a:r>
            <a:r>
              <a:rPr sz="2000" spc="-7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aba</a:t>
            </a:r>
            <a:r>
              <a:rPr sz="2000" spc="-30" dirty="0">
                <a:latin typeface="Constantia"/>
                <a:cs typeface="Constantia"/>
              </a:rPr>
              <a:t>t</a:t>
            </a:r>
            <a:r>
              <a:rPr sz="2000" spc="-25" dirty="0">
                <a:latin typeface="Constantia"/>
                <a:cs typeface="Constantia"/>
              </a:rPr>
              <a:t>t</a:t>
            </a:r>
            <a:r>
              <a:rPr sz="2000" dirty="0">
                <a:latin typeface="Constantia"/>
                <a:cs typeface="Constantia"/>
              </a:rPr>
              <a:t>ement</a:t>
            </a:r>
            <a:r>
              <a:rPr sz="2000" spc="-130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d</a:t>
            </a:r>
            <a:r>
              <a:rPr sz="2000" dirty="0">
                <a:latin typeface="Constantia"/>
                <a:cs typeface="Constantia"/>
              </a:rPr>
              <a:t>e</a:t>
            </a:r>
            <a:r>
              <a:rPr sz="2000" spc="-5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10%</a:t>
            </a:r>
            <a:r>
              <a:rPr sz="2000" spc="-6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aussi</a:t>
            </a:r>
            <a:endParaRPr sz="2000">
              <a:latin typeface="Constantia"/>
              <a:cs typeface="Constantia"/>
            </a:endParaRPr>
          </a:p>
          <a:p>
            <a:pPr>
              <a:lnSpc>
                <a:spcPct val="100000"/>
              </a:lnSpc>
            </a:pPr>
            <a:endParaRPr sz="2750">
              <a:latin typeface="Constantia"/>
              <a:cs typeface="Constantia"/>
            </a:endParaRPr>
          </a:p>
          <a:p>
            <a:pPr marL="287020" indent="-274320">
              <a:lnSpc>
                <a:spcPct val="100000"/>
              </a:lnSpc>
              <a:buClr>
                <a:srgbClr val="0AD0D9"/>
              </a:buClr>
              <a:buSzPct val="95000"/>
              <a:buFont typeface="Wingdings"/>
              <a:buChar char=""/>
              <a:tabLst>
                <a:tab pos="287020" algn="l"/>
              </a:tabLst>
            </a:pPr>
            <a:r>
              <a:rPr sz="2000" spc="-30" dirty="0">
                <a:latin typeface="Constantia"/>
                <a:cs typeface="Constantia"/>
              </a:rPr>
              <a:t>R</a:t>
            </a:r>
            <a:r>
              <a:rPr sz="2000" dirty="0">
                <a:latin typeface="Constantia"/>
                <a:cs typeface="Constantia"/>
              </a:rPr>
              <a:t>égime</a:t>
            </a:r>
            <a:r>
              <a:rPr sz="2000" spc="-105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de</a:t>
            </a:r>
            <a:r>
              <a:rPr sz="2000" dirty="0">
                <a:latin typeface="Constantia"/>
                <a:cs typeface="Constantia"/>
              </a:rPr>
              <a:t>s</a:t>
            </a:r>
            <a:r>
              <a:rPr sz="2000" spc="-5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f</a:t>
            </a:r>
            <a:r>
              <a:rPr sz="2000" spc="-35" dirty="0">
                <a:latin typeface="Constantia"/>
                <a:cs typeface="Constantia"/>
              </a:rPr>
              <a:t>r</a:t>
            </a:r>
            <a:r>
              <a:rPr sz="2000" dirty="0">
                <a:latin typeface="Constantia"/>
                <a:cs typeface="Constantia"/>
              </a:rPr>
              <a:t>ais</a:t>
            </a:r>
            <a:r>
              <a:rPr sz="2000" spc="-70" dirty="0">
                <a:latin typeface="Constantia"/>
                <a:cs typeface="Constantia"/>
              </a:rPr>
              <a:t> </a:t>
            </a:r>
            <a:r>
              <a:rPr sz="2000" spc="-25" dirty="0">
                <a:latin typeface="Constantia"/>
                <a:cs typeface="Constantia"/>
              </a:rPr>
              <a:t>r</a:t>
            </a:r>
            <a:r>
              <a:rPr sz="2000" dirty="0">
                <a:latin typeface="Constantia"/>
                <a:cs typeface="Constantia"/>
              </a:rPr>
              <a:t>éels</a:t>
            </a:r>
            <a:r>
              <a:rPr sz="2000" spc="-5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(</a:t>
            </a:r>
            <a:r>
              <a:rPr sz="2000" spc="5" dirty="0">
                <a:latin typeface="Constantia"/>
                <a:cs typeface="Constantia"/>
              </a:rPr>
              <a:t>s</a:t>
            </a:r>
            <a:r>
              <a:rPr sz="2000" spc="-5" dirty="0">
                <a:latin typeface="Constantia"/>
                <a:cs typeface="Constantia"/>
              </a:rPr>
              <a:t>u</a:t>
            </a:r>
            <a:r>
              <a:rPr sz="2000" dirty="0">
                <a:latin typeface="Constantia"/>
                <a:cs typeface="Constantia"/>
              </a:rPr>
              <a:t>r</a:t>
            </a:r>
            <a:r>
              <a:rPr sz="2000" spc="-14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o</a:t>
            </a:r>
            <a:r>
              <a:rPr sz="2000" spc="-10" dirty="0">
                <a:latin typeface="Constantia"/>
                <a:cs typeface="Constantia"/>
              </a:rPr>
              <a:t>p</a:t>
            </a:r>
            <a:r>
              <a:rPr sz="2000" spc="-5" dirty="0">
                <a:latin typeface="Constantia"/>
                <a:cs typeface="Constantia"/>
              </a:rPr>
              <a:t>ti</a:t>
            </a:r>
            <a:r>
              <a:rPr sz="2000" spc="-10" dirty="0">
                <a:latin typeface="Constantia"/>
                <a:cs typeface="Constantia"/>
              </a:rPr>
              <a:t>o</a:t>
            </a:r>
            <a:r>
              <a:rPr sz="2000" spc="-5" dirty="0">
                <a:latin typeface="Constantia"/>
                <a:cs typeface="Constantia"/>
              </a:rPr>
              <a:t>n)</a:t>
            </a:r>
            <a:endParaRPr sz="2000">
              <a:latin typeface="Constantia"/>
              <a:cs typeface="Constantia"/>
            </a:endParaRPr>
          </a:p>
          <a:p>
            <a:pPr marL="287020">
              <a:lnSpc>
                <a:spcPct val="100000"/>
              </a:lnSpc>
              <a:spcBef>
                <a:spcPts val="484"/>
              </a:spcBef>
            </a:pPr>
            <a:r>
              <a:rPr sz="2000" dirty="0">
                <a:latin typeface="Constantia"/>
                <a:cs typeface="Constantia"/>
              </a:rPr>
              <a:t>Déduction</a:t>
            </a:r>
            <a:r>
              <a:rPr sz="2000" spc="-100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des</a:t>
            </a:r>
            <a:r>
              <a:rPr sz="2000" spc="-50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frais</a:t>
            </a:r>
            <a:r>
              <a:rPr sz="2000" spc="-70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réels</a:t>
            </a:r>
            <a:r>
              <a:rPr sz="2000" spc="-5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liés</a:t>
            </a:r>
            <a:r>
              <a:rPr sz="2000" spc="-9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à</a:t>
            </a:r>
            <a:r>
              <a:rPr sz="2000" spc="-50" dirty="0">
                <a:latin typeface="Constantia"/>
                <a:cs typeface="Constantia"/>
              </a:rPr>
              <a:t> </a:t>
            </a:r>
            <a:r>
              <a:rPr sz="2000" spc="-15" dirty="0">
                <a:latin typeface="Constantia"/>
                <a:cs typeface="Constantia"/>
              </a:rPr>
              <a:t>l’activité</a:t>
            </a:r>
            <a:r>
              <a:rPr sz="2000" spc="-105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professionnelle</a:t>
            </a:r>
            <a:r>
              <a:rPr sz="2000" spc="-7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(*)</a:t>
            </a:r>
            <a:endParaRPr sz="2000">
              <a:latin typeface="Constantia"/>
              <a:cs typeface="Constant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99321" y="424053"/>
            <a:ext cx="21780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dirty="0">
                <a:solidFill>
                  <a:srgbClr val="045C75"/>
                </a:solidFill>
                <a:latin typeface="Constantia"/>
                <a:cs typeface="Constantia"/>
              </a:rPr>
              <a:t>10</a:t>
            </a:r>
            <a:endParaRPr sz="1600">
              <a:latin typeface="Constantia"/>
              <a:cs typeface="Constanti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828" y="0"/>
            <a:ext cx="9145905" cy="6858000"/>
            <a:chOff x="-828" y="0"/>
            <a:chExt cx="9145905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223"/>
              <a:ext cx="9143999" cy="1028700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401357" y="0"/>
              <a:ext cx="4742641" cy="599949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0" y="0"/>
              <a:ext cx="9088207" cy="1020572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-828" y="52323"/>
              <a:ext cx="9145590" cy="901826"/>
            </a:xfrm>
            <a:prstGeom prst="rect">
              <a:avLst/>
            </a:prstGeom>
          </p:spPr>
        </p:pic>
      </p:grpSp>
      <p:sp>
        <p:nvSpPr>
          <p:cNvPr id="8" name="object 8"/>
          <p:cNvSpPr txBox="1"/>
          <p:nvPr/>
        </p:nvSpPr>
        <p:spPr>
          <a:xfrm>
            <a:off x="8772270" y="424053"/>
            <a:ext cx="17526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dirty="0">
                <a:solidFill>
                  <a:srgbClr val="045C75"/>
                </a:solidFill>
                <a:latin typeface="Constantia"/>
                <a:cs typeface="Constantia"/>
              </a:rPr>
              <a:t>11</a:t>
            </a:r>
            <a:endParaRPr sz="1600">
              <a:latin typeface="Constantia"/>
              <a:cs typeface="Constanti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58267" y="1210436"/>
            <a:ext cx="8792210" cy="4394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63220" indent="-350520">
              <a:lnSpc>
                <a:spcPct val="100000"/>
              </a:lnSpc>
              <a:spcBef>
                <a:spcPts val="100"/>
              </a:spcBef>
              <a:buClr>
                <a:srgbClr val="0AD0D9"/>
              </a:buClr>
              <a:buSzPct val="93750"/>
              <a:buFont typeface="Wingdings"/>
              <a:buChar char=""/>
              <a:tabLst>
                <a:tab pos="363220" algn="l"/>
              </a:tabLst>
            </a:pPr>
            <a:r>
              <a:rPr sz="2400" spc="-20" dirty="0">
                <a:latin typeface="Constantia"/>
                <a:cs typeface="Constantia"/>
              </a:rPr>
              <a:t>Frais</a:t>
            </a:r>
            <a:r>
              <a:rPr sz="2400" spc="-105" dirty="0">
                <a:latin typeface="Constantia"/>
                <a:cs typeface="Constantia"/>
              </a:rPr>
              <a:t> </a:t>
            </a:r>
            <a:r>
              <a:rPr sz="2400" spc="-10" dirty="0">
                <a:latin typeface="Constantia"/>
                <a:cs typeface="Constantia"/>
              </a:rPr>
              <a:t>réels</a:t>
            </a:r>
            <a:r>
              <a:rPr sz="2400" spc="-105" dirty="0">
                <a:latin typeface="Constantia"/>
                <a:cs typeface="Constantia"/>
              </a:rPr>
              <a:t> </a:t>
            </a:r>
            <a:r>
              <a:rPr sz="2400" spc="-10" dirty="0">
                <a:latin typeface="Constantia"/>
                <a:cs typeface="Constantia"/>
              </a:rPr>
              <a:t>généralement</a:t>
            </a:r>
            <a:r>
              <a:rPr sz="2400" spc="-13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admis</a:t>
            </a:r>
            <a:r>
              <a:rPr sz="2400" spc="-6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:</a:t>
            </a:r>
            <a:endParaRPr sz="2400">
              <a:latin typeface="Constantia"/>
              <a:cs typeface="Constantia"/>
            </a:endParaRPr>
          </a:p>
          <a:p>
            <a:pPr marL="652780" lvl="1" indent="-247015">
              <a:lnSpc>
                <a:spcPct val="100000"/>
              </a:lnSpc>
              <a:spcBef>
                <a:spcPts val="2235"/>
              </a:spcBef>
              <a:buClr>
                <a:srgbClr val="1FC8F8"/>
              </a:buClr>
              <a:buFont typeface="Arial MT"/>
              <a:buChar char="•"/>
              <a:tabLst>
                <a:tab pos="652145" algn="l"/>
                <a:tab pos="652780" algn="l"/>
              </a:tabLst>
            </a:pPr>
            <a:r>
              <a:rPr sz="2000" spc="-50" dirty="0">
                <a:latin typeface="Constantia"/>
                <a:cs typeface="Constantia"/>
              </a:rPr>
              <a:t>F</a:t>
            </a:r>
            <a:r>
              <a:rPr sz="2000" spc="-35" dirty="0">
                <a:latin typeface="Constantia"/>
                <a:cs typeface="Constantia"/>
              </a:rPr>
              <a:t>r</a:t>
            </a:r>
            <a:r>
              <a:rPr sz="2000" dirty="0">
                <a:latin typeface="Constantia"/>
                <a:cs typeface="Constantia"/>
              </a:rPr>
              <a:t>ais</a:t>
            </a:r>
            <a:r>
              <a:rPr sz="2000" spc="-9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de</a:t>
            </a:r>
            <a:r>
              <a:rPr sz="2000" spc="-70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t</a:t>
            </a:r>
            <a:r>
              <a:rPr sz="2000" spc="-35" dirty="0">
                <a:latin typeface="Constantia"/>
                <a:cs typeface="Constantia"/>
              </a:rPr>
              <a:t>r</a:t>
            </a:r>
            <a:r>
              <a:rPr sz="2000" dirty="0">
                <a:latin typeface="Constantia"/>
                <a:cs typeface="Constantia"/>
              </a:rPr>
              <a:t>an</a:t>
            </a:r>
            <a:r>
              <a:rPr sz="2000" spc="5" dirty="0">
                <a:latin typeface="Constantia"/>
                <a:cs typeface="Constantia"/>
              </a:rPr>
              <a:t>s</a:t>
            </a:r>
            <a:r>
              <a:rPr sz="2000" dirty="0">
                <a:latin typeface="Constantia"/>
                <a:cs typeface="Constantia"/>
              </a:rPr>
              <a:t>port</a:t>
            </a:r>
            <a:r>
              <a:rPr sz="2000" spc="-13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du</a:t>
            </a:r>
            <a:r>
              <a:rPr sz="2000" spc="-7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domi</a:t>
            </a:r>
            <a:r>
              <a:rPr sz="2000" spc="5" dirty="0">
                <a:latin typeface="Constantia"/>
                <a:cs typeface="Constantia"/>
              </a:rPr>
              <a:t>c</a:t>
            </a:r>
            <a:r>
              <a:rPr sz="2000" spc="-5" dirty="0">
                <a:latin typeface="Constantia"/>
                <a:cs typeface="Constantia"/>
              </a:rPr>
              <a:t>il</a:t>
            </a:r>
            <a:r>
              <a:rPr sz="2000" dirty="0">
                <a:latin typeface="Constantia"/>
                <a:cs typeface="Constantia"/>
              </a:rPr>
              <a:t>e</a:t>
            </a:r>
            <a:r>
              <a:rPr sz="2000" spc="-114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au</a:t>
            </a:r>
            <a:r>
              <a:rPr sz="2000" spc="-2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l</a:t>
            </a:r>
            <a:r>
              <a:rPr sz="2000" spc="-5" dirty="0">
                <a:latin typeface="Constantia"/>
                <a:cs typeface="Constantia"/>
              </a:rPr>
              <a:t>ie</a:t>
            </a:r>
            <a:r>
              <a:rPr sz="2000" dirty="0">
                <a:latin typeface="Constantia"/>
                <a:cs typeface="Constantia"/>
              </a:rPr>
              <a:t>u</a:t>
            </a:r>
            <a:r>
              <a:rPr sz="2000" spc="-7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de</a:t>
            </a:r>
            <a:r>
              <a:rPr sz="2000" spc="-70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t</a:t>
            </a:r>
            <a:r>
              <a:rPr sz="2000" spc="-35" dirty="0">
                <a:latin typeface="Constantia"/>
                <a:cs typeface="Constantia"/>
              </a:rPr>
              <a:t>r</a:t>
            </a:r>
            <a:r>
              <a:rPr sz="2000" spc="-50" dirty="0">
                <a:latin typeface="Constantia"/>
                <a:cs typeface="Constantia"/>
              </a:rPr>
              <a:t>a</a:t>
            </a:r>
            <a:r>
              <a:rPr sz="2000" spc="-20" dirty="0">
                <a:latin typeface="Constantia"/>
                <a:cs typeface="Constantia"/>
              </a:rPr>
              <a:t>v</a:t>
            </a:r>
            <a:r>
              <a:rPr sz="2000" dirty="0">
                <a:latin typeface="Constantia"/>
                <a:cs typeface="Constantia"/>
              </a:rPr>
              <a:t>ail</a:t>
            </a:r>
            <a:endParaRPr sz="2000">
              <a:latin typeface="Constantia"/>
              <a:cs typeface="Constantia"/>
            </a:endParaRPr>
          </a:p>
          <a:p>
            <a:pPr marL="652780">
              <a:lnSpc>
                <a:spcPct val="100000"/>
              </a:lnSpc>
              <a:spcBef>
                <a:spcPts val="480"/>
              </a:spcBef>
            </a:pPr>
            <a:r>
              <a:rPr sz="2000" spc="-5" dirty="0">
                <a:latin typeface="Constantia"/>
                <a:cs typeface="Constantia"/>
              </a:rPr>
              <a:t>(distance</a:t>
            </a:r>
            <a:r>
              <a:rPr sz="2000" spc="-95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travail-domicile</a:t>
            </a:r>
            <a:r>
              <a:rPr sz="2000" spc="-7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&lt;</a:t>
            </a:r>
            <a:r>
              <a:rPr sz="2000" spc="-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40 </a:t>
            </a:r>
            <a:r>
              <a:rPr sz="2000" spc="-5" dirty="0">
                <a:latin typeface="Constantia"/>
                <a:cs typeface="Constantia"/>
              </a:rPr>
              <a:t>kms</a:t>
            </a:r>
            <a:r>
              <a:rPr sz="2000" spc="-2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mais</a:t>
            </a:r>
            <a:r>
              <a:rPr sz="2000" spc="-9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souplesse)</a:t>
            </a:r>
            <a:endParaRPr sz="2000">
              <a:latin typeface="Constantia"/>
              <a:cs typeface="Constantia"/>
            </a:endParaRPr>
          </a:p>
          <a:p>
            <a:pPr marL="652780" marR="775335" lvl="1" indent="-247015">
              <a:lnSpc>
                <a:spcPct val="100000"/>
              </a:lnSpc>
              <a:spcBef>
                <a:spcPts val="1200"/>
              </a:spcBef>
              <a:buClr>
                <a:srgbClr val="1FC8F8"/>
              </a:buClr>
              <a:buFont typeface="Arial MT"/>
              <a:buChar char="•"/>
              <a:tabLst>
                <a:tab pos="652145" algn="l"/>
                <a:tab pos="652780" algn="l"/>
              </a:tabLst>
            </a:pPr>
            <a:r>
              <a:rPr sz="2000" spc="-50" dirty="0">
                <a:latin typeface="Constantia"/>
                <a:cs typeface="Constantia"/>
              </a:rPr>
              <a:t>F</a:t>
            </a:r>
            <a:r>
              <a:rPr sz="2000" spc="-35" dirty="0">
                <a:latin typeface="Constantia"/>
                <a:cs typeface="Constantia"/>
              </a:rPr>
              <a:t>r</a:t>
            </a:r>
            <a:r>
              <a:rPr sz="2000" dirty="0">
                <a:latin typeface="Constantia"/>
                <a:cs typeface="Constantia"/>
              </a:rPr>
              <a:t>ais</a:t>
            </a:r>
            <a:r>
              <a:rPr sz="2000" spc="-9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de</a:t>
            </a:r>
            <a:r>
              <a:rPr sz="2000" spc="-80" dirty="0">
                <a:latin typeface="Constantia"/>
                <a:cs typeface="Constantia"/>
              </a:rPr>
              <a:t> </a:t>
            </a:r>
            <a:r>
              <a:rPr sz="2000" spc="-25" dirty="0">
                <a:latin typeface="Constantia"/>
                <a:cs typeface="Constantia"/>
              </a:rPr>
              <a:t>r</a:t>
            </a:r>
            <a:r>
              <a:rPr sz="2000" dirty="0">
                <a:latin typeface="Constantia"/>
                <a:cs typeface="Constantia"/>
              </a:rPr>
              <a:t>epas</a:t>
            </a:r>
            <a:r>
              <a:rPr sz="2000" spc="-4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(si</a:t>
            </a:r>
            <a:r>
              <a:rPr sz="2000" spc="-3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pas</a:t>
            </a:r>
            <a:r>
              <a:rPr sz="2000" spc="-8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de</a:t>
            </a:r>
            <a:r>
              <a:rPr sz="2000" spc="-80" dirty="0">
                <a:latin typeface="Constantia"/>
                <a:cs typeface="Constantia"/>
              </a:rPr>
              <a:t> </a:t>
            </a:r>
            <a:r>
              <a:rPr sz="2000" spc="-25" dirty="0">
                <a:latin typeface="Constantia"/>
                <a:cs typeface="Constantia"/>
              </a:rPr>
              <a:t>r</a:t>
            </a:r>
            <a:r>
              <a:rPr sz="2000" dirty="0">
                <a:latin typeface="Constantia"/>
                <a:cs typeface="Constantia"/>
              </a:rPr>
              <a:t>e</a:t>
            </a:r>
            <a:r>
              <a:rPr sz="2000" spc="5" dirty="0">
                <a:latin typeface="Constantia"/>
                <a:cs typeface="Constantia"/>
              </a:rPr>
              <a:t>s</a:t>
            </a:r>
            <a:r>
              <a:rPr sz="2000" spc="-5" dirty="0">
                <a:latin typeface="Constantia"/>
                <a:cs typeface="Constantia"/>
              </a:rPr>
              <a:t>tau</a:t>
            </a:r>
            <a:r>
              <a:rPr sz="2000" spc="-30" dirty="0">
                <a:latin typeface="Constantia"/>
                <a:cs typeface="Constantia"/>
              </a:rPr>
              <a:t>r</a:t>
            </a:r>
            <a:r>
              <a:rPr sz="2000" dirty="0">
                <a:latin typeface="Constantia"/>
                <a:cs typeface="Constantia"/>
              </a:rPr>
              <a:t>ant</a:t>
            </a:r>
            <a:r>
              <a:rPr sz="2000" spc="-13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d</a:t>
            </a:r>
            <a:r>
              <a:rPr sz="2000" spc="-114" dirty="0">
                <a:latin typeface="Constantia"/>
                <a:cs typeface="Constantia"/>
              </a:rPr>
              <a:t>’</a:t>
            </a:r>
            <a:r>
              <a:rPr sz="2000" dirty="0">
                <a:latin typeface="Constantia"/>
                <a:cs typeface="Constantia"/>
              </a:rPr>
              <a:t>ent</a:t>
            </a:r>
            <a:r>
              <a:rPr sz="2000" spc="-20" dirty="0">
                <a:latin typeface="Constantia"/>
                <a:cs typeface="Constantia"/>
              </a:rPr>
              <a:t>r</a:t>
            </a:r>
            <a:r>
              <a:rPr sz="2000" dirty="0">
                <a:latin typeface="Constantia"/>
                <a:cs typeface="Constantia"/>
              </a:rPr>
              <a:t>epri</a:t>
            </a:r>
            <a:r>
              <a:rPr sz="2000" spc="5" dirty="0">
                <a:latin typeface="Constantia"/>
                <a:cs typeface="Constantia"/>
              </a:rPr>
              <a:t>s</a:t>
            </a:r>
            <a:r>
              <a:rPr sz="2000" dirty="0">
                <a:latin typeface="Constantia"/>
                <a:cs typeface="Constantia"/>
              </a:rPr>
              <a:t>e</a:t>
            </a:r>
            <a:r>
              <a:rPr sz="2000" spc="-13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et</a:t>
            </a:r>
            <a:r>
              <a:rPr sz="2000" spc="-9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si</a:t>
            </a:r>
            <a:r>
              <a:rPr sz="2000" spc="-6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éloi</a:t>
            </a:r>
            <a:r>
              <a:rPr sz="2000" spc="5" dirty="0">
                <a:latin typeface="Constantia"/>
                <a:cs typeface="Constantia"/>
              </a:rPr>
              <a:t>g</a:t>
            </a:r>
            <a:r>
              <a:rPr sz="2000" spc="-5" dirty="0">
                <a:latin typeface="Constantia"/>
                <a:cs typeface="Constantia"/>
              </a:rPr>
              <a:t>ne</a:t>
            </a:r>
            <a:r>
              <a:rPr sz="2000" spc="5" dirty="0">
                <a:latin typeface="Constantia"/>
                <a:cs typeface="Constantia"/>
              </a:rPr>
              <a:t>m</a:t>
            </a:r>
            <a:r>
              <a:rPr sz="2000" dirty="0">
                <a:latin typeface="Constantia"/>
                <a:cs typeface="Constantia"/>
              </a:rPr>
              <a:t>ent</a:t>
            </a:r>
            <a:r>
              <a:rPr sz="2000" spc="-114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du  domicile)</a:t>
            </a:r>
            <a:endParaRPr sz="2000">
              <a:latin typeface="Constantia"/>
              <a:cs typeface="Constantia"/>
            </a:endParaRPr>
          </a:p>
          <a:p>
            <a:pPr marL="652780" lvl="1" indent="-247015">
              <a:lnSpc>
                <a:spcPct val="100000"/>
              </a:lnSpc>
              <a:spcBef>
                <a:spcPts val="1205"/>
              </a:spcBef>
              <a:buClr>
                <a:srgbClr val="1FC8F8"/>
              </a:buClr>
              <a:buFont typeface="Arial MT"/>
              <a:buChar char="•"/>
              <a:tabLst>
                <a:tab pos="652145" algn="l"/>
                <a:tab pos="652780" algn="l"/>
              </a:tabLst>
            </a:pPr>
            <a:r>
              <a:rPr sz="2000" spc="-15" dirty="0">
                <a:latin typeface="Constantia"/>
                <a:cs typeface="Constantia"/>
              </a:rPr>
              <a:t>Frais</a:t>
            </a:r>
            <a:r>
              <a:rPr sz="2000" spc="-9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de</a:t>
            </a:r>
            <a:r>
              <a:rPr sz="2000" spc="-110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voiture</a:t>
            </a:r>
            <a:r>
              <a:rPr sz="2000" spc="-7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(et</a:t>
            </a:r>
            <a:r>
              <a:rPr sz="2000" spc="-10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dépenses</a:t>
            </a:r>
            <a:r>
              <a:rPr sz="2000" spc="-8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de</a:t>
            </a:r>
            <a:r>
              <a:rPr sz="2000" spc="-75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péage,</a:t>
            </a:r>
            <a:r>
              <a:rPr sz="2000" spc="-15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parking</a:t>
            </a:r>
            <a:r>
              <a:rPr sz="2000" spc="-4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et</a:t>
            </a:r>
            <a:r>
              <a:rPr sz="2000" spc="-50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intérêts</a:t>
            </a:r>
            <a:r>
              <a:rPr sz="2000" spc="-105" dirty="0">
                <a:latin typeface="Constantia"/>
                <a:cs typeface="Constantia"/>
              </a:rPr>
              <a:t> </a:t>
            </a:r>
            <a:r>
              <a:rPr sz="2000" spc="-15" dirty="0">
                <a:latin typeface="Constantia"/>
                <a:cs typeface="Constantia"/>
              </a:rPr>
              <a:t>d’emprunt</a:t>
            </a:r>
            <a:r>
              <a:rPr sz="2000" spc="-114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du</a:t>
            </a:r>
            <a:endParaRPr sz="2000">
              <a:latin typeface="Constantia"/>
              <a:cs typeface="Constantia"/>
            </a:endParaRPr>
          </a:p>
          <a:p>
            <a:pPr marL="652780">
              <a:lnSpc>
                <a:spcPct val="100000"/>
              </a:lnSpc>
            </a:pPr>
            <a:r>
              <a:rPr sz="2000" spc="-5" dirty="0">
                <a:latin typeface="Constantia"/>
                <a:cs typeface="Constantia"/>
              </a:rPr>
              <a:t>crédit</a:t>
            </a:r>
            <a:r>
              <a:rPr sz="2000" spc="-114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concernant</a:t>
            </a:r>
            <a:r>
              <a:rPr sz="2000" spc="-5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le</a:t>
            </a:r>
            <a:r>
              <a:rPr sz="2000" spc="-105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véhicule</a:t>
            </a:r>
            <a:r>
              <a:rPr sz="2000" spc="-75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utilisé)</a:t>
            </a:r>
            <a:endParaRPr sz="2000">
              <a:latin typeface="Constantia"/>
              <a:cs typeface="Constantia"/>
            </a:endParaRPr>
          </a:p>
          <a:p>
            <a:pPr marL="652780" marR="5080" lvl="1" indent="-247015">
              <a:lnSpc>
                <a:spcPct val="100000"/>
              </a:lnSpc>
              <a:spcBef>
                <a:spcPts val="1200"/>
              </a:spcBef>
              <a:buClr>
                <a:srgbClr val="1FC8F8"/>
              </a:buClr>
              <a:buFont typeface="Arial MT"/>
              <a:buChar char="•"/>
              <a:tabLst>
                <a:tab pos="652145" algn="l"/>
                <a:tab pos="652780" algn="l"/>
              </a:tabLst>
            </a:pPr>
            <a:r>
              <a:rPr sz="2000" spc="-20" dirty="0">
                <a:latin typeface="Constantia"/>
                <a:cs typeface="Constantia"/>
              </a:rPr>
              <a:t>Frais </a:t>
            </a:r>
            <a:r>
              <a:rPr sz="2000" dirty="0">
                <a:latin typeface="Constantia"/>
                <a:cs typeface="Constantia"/>
              </a:rPr>
              <a:t>de </a:t>
            </a:r>
            <a:r>
              <a:rPr sz="2000" spc="-5" dirty="0">
                <a:latin typeface="Constantia"/>
                <a:cs typeface="Constantia"/>
              </a:rPr>
              <a:t>bureau </a:t>
            </a:r>
            <a:r>
              <a:rPr sz="2000" dirty="0">
                <a:latin typeface="Constantia"/>
                <a:cs typeface="Constantia"/>
              </a:rPr>
              <a:t>: </a:t>
            </a:r>
            <a:r>
              <a:rPr sz="2000" spc="-5" dirty="0">
                <a:latin typeface="Constantia"/>
                <a:cs typeface="Constantia"/>
              </a:rPr>
              <a:t>chauffage, </a:t>
            </a:r>
            <a:r>
              <a:rPr sz="2000" spc="-35" dirty="0">
                <a:latin typeface="Constantia"/>
                <a:cs typeface="Constantia"/>
              </a:rPr>
              <a:t>EDF, </a:t>
            </a:r>
            <a:r>
              <a:rPr sz="2000" dirty="0">
                <a:latin typeface="Constantia"/>
                <a:cs typeface="Constantia"/>
              </a:rPr>
              <a:t>impôts locaux si </a:t>
            </a:r>
            <a:r>
              <a:rPr sz="2000" spc="-5" dirty="0">
                <a:latin typeface="Constantia"/>
                <a:cs typeface="Constantia"/>
              </a:rPr>
              <a:t>absence </a:t>
            </a:r>
            <a:r>
              <a:rPr sz="2000" dirty="0">
                <a:latin typeface="Constantia"/>
                <a:cs typeface="Constantia"/>
              </a:rPr>
              <a:t>de </a:t>
            </a:r>
            <a:r>
              <a:rPr sz="2000" spc="-5" dirty="0">
                <a:latin typeface="Constantia"/>
                <a:cs typeface="Constantia"/>
              </a:rPr>
              <a:t>bureau </a:t>
            </a:r>
            <a:r>
              <a:rPr sz="2000" dirty="0">
                <a:latin typeface="Constantia"/>
                <a:cs typeface="Constantia"/>
              </a:rPr>
              <a:t>pour </a:t>
            </a:r>
            <a:r>
              <a:rPr sz="2000" spc="-49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l</a:t>
            </a:r>
            <a:r>
              <a:rPr sz="2000" spc="-114" dirty="0">
                <a:latin typeface="Constantia"/>
                <a:cs typeface="Constantia"/>
              </a:rPr>
              <a:t>’</a:t>
            </a:r>
            <a:r>
              <a:rPr sz="2000" dirty="0">
                <a:latin typeface="Constantia"/>
                <a:cs typeface="Constantia"/>
              </a:rPr>
              <a:t>e</a:t>
            </a:r>
            <a:r>
              <a:rPr sz="2000" spc="5" dirty="0">
                <a:latin typeface="Constantia"/>
                <a:cs typeface="Constantia"/>
              </a:rPr>
              <a:t>m</a:t>
            </a:r>
            <a:r>
              <a:rPr sz="2000" dirty="0">
                <a:latin typeface="Constantia"/>
                <a:cs typeface="Constantia"/>
              </a:rPr>
              <a:t>pl</a:t>
            </a:r>
            <a:r>
              <a:rPr sz="2000" spc="-30" dirty="0">
                <a:latin typeface="Constantia"/>
                <a:cs typeface="Constantia"/>
              </a:rPr>
              <a:t>o</a:t>
            </a:r>
            <a:r>
              <a:rPr sz="2000" spc="-55" dirty="0">
                <a:latin typeface="Constantia"/>
                <a:cs typeface="Constantia"/>
              </a:rPr>
              <a:t>y</a:t>
            </a:r>
            <a:r>
              <a:rPr sz="2000" dirty="0">
                <a:latin typeface="Constantia"/>
                <a:cs typeface="Constantia"/>
              </a:rPr>
              <a:t>é</a:t>
            </a:r>
            <a:r>
              <a:rPr sz="2000" spc="-10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et</a:t>
            </a:r>
            <a:r>
              <a:rPr sz="2000" spc="-5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ma</a:t>
            </a:r>
            <a:r>
              <a:rPr sz="2000" spc="-20" dirty="0">
                <a:latin typeface="Constantia"/>
                <a:cs typeface="Constantia"/>
              </a:rPr>
              <a:t>t</a:t>
            </a:r>
            <a:r>
              <a:rPr sz="2000" dirty="0">
                <a:latin typeface="Constantia"/>
                <a:cs typeface="Constantia"/>
              </a:rPr>
              <a:t>éri</a:t>
            </a:r>
            <a:r>
              <a:rPr sz="2000" spc="5" dirty="0">
                <a:latin typeface="Constantia"/>
                <a:cs typeface="Constantia"/>
              </a:rPr>
              <a:t>e</a:t>
            </a:r>
            <a:r>
              <a:rPr sz="2000" dirty="0">
                <a:latin typeface="Constantia"/>
                <a:cs typeface="Constantia"/>
              </a:rPr>
              <a:t>l</a:t>
            </a:r>
            <a:r>
              <a:rPr sz="2000" spc="-20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in</a:t>
            </a:r>
            <a:r>
              <a:rPr sz="2000" spc="-10" dirty="0">
                <a:latin typeface="Constantia"/>
                <a:cs typeface="Constantia"/>
              </a:rPr>
              <a:t>f</a:t>
            </a:r>
            <a:r>
              <a:rPr sz="2000" dirty="0">
                <a:latin typeface="Constantia"/>
                <a:cs typeface="Constantia"/>
              </a:rPr>
              <a:t>or</a:t>
            </a:r>
            <a:r>
              <a:rPr sz="2000" spc="5" dirty="0">
                <a:latin typeface="Constantia"/>
                <a:cs typeface="Constantia"/>
              </a:rPr>
              <a:t>m</a:t>
            </a:r>
            <a:r>
              <a:rPr sz="2000" dirty="0">
                <a:latin typeface="Constantia"/>
                <a:cs typeface="Constantia"/>
              </a:rPr>
              <a:t>atique</a:t>
            </a:r>
            <a:r>
              <a:rPr sz="2000" spc="-5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(dé</a:t>
            </a:r>
            <a:r>
              <a:rPr sz="2000" spc="5" dirty="0">
                <a:latin typeface="Constantia"/>
                <a:cs typeface="Constantia"/>
              </a:rPr>
              <a:t>d</a:t>
            </a:r>
            <a:r>
              <a:rPr sz="2000" spc="-5" dirty="0">
                <a:latin typeface="Constantia"/>
                <a:cs typeface="Constantia"/>
              </a:rPr>
              <a:t>uc</a:t>
            </a:r>
            <a:r>
              <a:rPr sz="2000" spc="5" dirty="0">
                <a:latin typeface="Constantia"/>
                <a:cs typeface="Constantia"/>
              </a:rPr>
              <a:t>t</a:t>
            </a:r>
            <a:r>
              <a:rPr sz="2000" spc="-5" dirty="0">
                <a:latin typeface="Constantia"/>
                <a:cs typeface="Constantia"/>
              </a:rPr>
              <a:t>ibl</a:t>
            </a:r>
            <a:r>
              <a:rPr sz="2000" dirty="0">
                <a:latin typeface="Constantia"/>
                <a:cs typeface="Constantia"/>
              </a:rPr>
              <a:t>e</a:t>
            </a:r>
            <a:r>
              <a:rPr sz="2000" spc="-10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par</a:t>
            </a:r>
            <a:r>
              <a:rPr sz="2000" spc="-7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1/3</a:t>
            </a:r>
            <a:r>
              <a:rPr sz="2000" spc="-3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s</a:t>
            </a:r>
            <a:r>
              <a:rPr sz="2000" spc="-5" dirty="0">
                <a:latin typeface="Constantia"/>
                <a:cs typeface="Constantia"/>
              </a:rPr>
              <a:t>u</a:t>
            </a:r>
            <a:r>
              <a:rPr sz="2000" dirty="0">
                <a:latin typeface="Constantia"/>
                <a:cs typeface="Constantia"/>
              </a:rPr>
              <a:t>r</a:t>
            </a:r>
            <a:r>
              <a:rPr sz="2000" spc="-7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3</a:t>
            </a:r>
            <a:r>
              <a:rPr sz="2000" spc="-6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ans</a:t>
            </a:r>
            <a:r>
              <a:rPr sz="2000" spc="-7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si</a:t>
            </a:r>
            <a:r>
              <a:rPr sz="2000" spc="-1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&gt; 500 € )</a:t>
            </a:r>
            <a:endParaRPr sz="2000">
              <a:latin typeface="Constantia"/>
              <a:cs typeface="Constantia"/>
            </a:endParaRPr>
          </a:p>
          <a:p>
            <a:pPr marL="652780" marR="161290" lvl="1" indent="-247015">
              <a:lnSpc>
                <a:spcPct val="100000"/>
              </a:lnSpc>
              <a:spcBef>
                <a:spcPts val="1200"/>
              </a:spcBef>
              <a:buClr>
                <a:srgbClr val="1FC8F8"/>
              </a:buClr>
              <a:buFont typeface="Arial MT"/>
              <a:buChar char="•"/>
              <a:tabLst>
                <a:tab pos="652145" algn="l"/>
                <a:tab pos="652780" algn="l"/>
              </a:tabLst>
            </a:pPr>
            <a:r>
              <a:rPr sz="2000" spc="-20" dirty="0">
                <a:latin typeface="Constantia"/>
                <a:cs typeface="Constantia"/>
              </a:rPr>
              <a:t>Frais</a:t>
            </a:r>
            <a:r>
              <a:rPr sz="2000" spc="-90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divers</a:t>
            </a:r>
            <a:r>
              <a:rPr sz="2000" spc="-4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:</a:t>
            </a:r>
            <a:r>
              <a:rPr sz="2000" spc="-5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dépenses</a:t>
            </a:r>
            <a:r>
              <a:rPr sz="2000" spc="-7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de</a:t>
            </a:r>
            <a:r>
              <a:rPr sz="2000" spc="-65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taxi,</a:t>
            </a:r>
            <a:r>
              <a:rPr sz="2000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hôtel,</a:t>
            </a:r>
            <a:r>
              <a:rPr sz="2000" spc="-70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vêtements</a:t>
            </a:r>
            <a:r>
              <a:rPr sz="2000" spc="-60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nécessaires</a:t>
            </a:r>
            <a:r>
              <a:rPr sz="2000" spc="-10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à</a:t>
            </a:r>
            <a:r>
              <a:rPr sz="2000" spc="-45" dirty="0">
                <a:latin typeface="Constantia"/>
                <a:cs typeface="Constantia"/>
              </a:rPr>
              <a:t> </a:t>
            </a:r>
            <a:r>
              <a:rPr sz="2000" spc="-25" dirty="0">
                <a:latin typeface="Constantia"/>
                <a:cs typeface="Constantia"/>
              </a:rPr>
              <a:t>l’exercice</a:t>
            </a:r>
            <a:r>
              <a:rPr sz="2000" spc="-10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de </a:t>
            </a:r>
            <a:r>
              <a:rPr sz="2000" spc="-49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la</a:t>
            </a:r>
            <a:r>
              <a:rPr sz="2000" spc="-80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profession…</a:t>
            </a:r>
            <a:endParaRPr sz="2000">
              <a:latin typeface="Constantia"/>
              <a:cs typeface="Constanti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487</Words>
  <Application>Microsoft Office PowerPoint</Application>
  <PresentationFormat>Affichage à l'écran (4:3)</PresentationFormat>
  <Paragraphs>66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4" baseType="lpstr">
      <vt:lpstr>Arial MT</vt:lpstr>
      <vt:lpstr>Calibri</vt:lpstr>
      <vt:lpstr>Constantia</vt:lpstr>
      <vt:lpstr>Times New Roman</vt:lpstr>
      <vt:lpstr>Wingdings</vt:lpstr>
      <vt:lpstr>Office Theme</vt:lpstr>
      <vt:lpstr>Présentation PowerPoint</vt:lpstr>
      <vt:lpstr>Plan du chapitre</vt:lpstr>
      <vt:lpstr>1. Définitions</vt:lpstr>
      <vt:lpstr>1.2 Les revenus de remplacement : pensions</vt:lpstr>
      <vt:lpstr>2. Les revenus imposables</vt:lpstr>
      <vt:lpstr>3. Les revenus exonérés</vt:lpstr>
      <vt:lpstr>4. La détermination du revenu net imposable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Environnement fiscal français M 713</dc:title>
  <dc:creator>Marie</dc:creator>
  <cp:lastModifiedBy>Dylan ROCCHI</cp:lastModifiedBy>
  <cp:revision>1</cp:revision>
  <dcterms:created xsi:type="dcterms:W3CDTF">2021-04-30T16:13:09Z</dcterms:created>
  <dcterms:modified xsi:type="dcterms:W3CDTF">2021-04-30T16:19:24Z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2021-03-09T00:00:00Z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2021-04-30T00:00:00Z</vt:filetime>
  </property>
</Properties>
</file>