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73" r:id="rId3"/>
    <p:sldId id="258" r:id="rId4"/>
    <p:sldId id="263" r:id="rId5"/>
    <p:sldId id="265" r:id="rId6"/>
    <p:sldId id="287" r:id="rId7"/>
    <p:sldId id="288" r:id="rId8"/>
    <p:sldId id="294" r:id="rId9"/>
    <p:sldId id="289" r:id="rId10"/>
    <p:sldId id="275" r:id="rId11"/>
    <p:sldId id="281" r:id="rId12"/>
    <p:sldId id="280" r:id="rId13"/>
    <p:sldId id="276" r:id="rId14"/>
    <p:sldId id="283" r:id="rId15"/>
    <p:sldId id="284" r:id="rId16"/>
    <p:sldId id="290" r:id="rId17"/>
    <p:sldId id="291" r:id="rId18"/>
    <p:sldId id="278" r:id="rId19"/>
    <p:sldId id="277" r:id="rId20"/>
    <p:sldId id="285" r:id="rId21"/>
    <p:sldId id="286" r:id="rId22"/>
    <p:sldId id="292" r:id="rId23"/>
    <p:sldId id="261" r:id="rId24"/>
    <p:sldId id="271" r:id="rId25"/>
    <p:sldId id="282" r:id="rId26"/>
  </p:sldIdLst>
  <p:sldSz cx="9144000" cy="6858000" type="screen4x3"/>
  <p:notesSz cx="6858000" cy="9144000"/>
  <p:embeddedFontLst>
    <p:embeddedFont>
      <p:font typeface="Calibri" pitchFamily="34" charset="0"/>
      <p:regular r:id="rId28"/>
      <p:bold r:id="rId29"/>
      <p:italic r:id="rId30"/>
      <p:boldItalic r:id="rId3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6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F95BA0-C2E3-44EC-A697-383487C39FB9}" type="datetimeFigureOut">
              <a:rPr lang="fr-FR" smtClean="0"/>
              <a:pPr/>
              <a:t>13/11/2019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8A163-A483-4383-8274-B4884A514F7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25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098A163-A483-4383-8274-B4884A514F7E}"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0295E99-692D-4095-BA27-76018925EB12}" type="datetimeFigureOut">
              <a:rPr lang="fr-FR" smtClean="0"/>
              <a:pPr/>
              <a:t>13/11/2019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437E1A-E838-4743-B50E-43403639204B}" type="slidenum">
              <a:rPr lang="fr-FR" smtClean="0"/>
              <a:pPr/>
              <a:t>‹N°›</a:t>
            </a:fld>
            <a:endParaRPr lang="fr-F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295E99-692D-4095-BA27-76018925EB12}" type="datetimeFigureOut">
              <a:rPr lang="fr-FR" smtClean="0"/>
              <a:pPr/>
              <a:t>13/11/2019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437E1A-E838-4743-B50E-43403639204B}" type="slidenum">
              <a:rPr lang="fr-FR" smtClean="0"/>
              <a:pPr/>
              <a:t>‹N°›</a:t>
            </a:fld>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295E99-692D-4095-BA27-76018925EB12}" type="datetimeFigureOut">
              <a:rPr lang="fr-FR" smtClean="0"/>
              <a:pPr/>
              <a:t>13/11/2019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437E1A-E838-4743-B50E-43403639204B}" type="slidenum">
              <a:rPr lang="fr-FR" smtClean="0"/>
              <a:pPr/>
              <a:t>‹N°›</a:t>
            </a:fld>
            <a:endParaRPr lang="fr-F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295E99-692D-4095-BA27-76018925EB12}" type="datetimeFigureOut">
              <a:rPr lang="fr-FR" smtClean="0"/>
              <a:pPr/>
              <a:t>13/11/2019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437E1A-E838-4743-B50E-43403639204B}" type="slidenum">
              <a:rPr lang="fr-FR" smtClean="0"/>
              <a:pPr/>
              <a:t>‹N°›</a:t>
            </a:fld>
            <a:endParaRPr lang="fr-F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0295E99-692D-4095-BA27-76018925EB12}" type="datetimeFigureOut">
              <a:rPr lang="fr-FR" smtClean="0"/>
              <a:pPr/>
              <a:t>13/11/2019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437E1A-E838-4743-B50E-43403639204B}" type="slidenum">
              <a:rPr lang="fr-FR" smtClean="0"/>
              <a:pPr/>
              <a:t>‹N°›</a:t>
            </a:fld>
            <a:endParaRPr lang="fr-F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0295E99-692D-4095-BA27-76018925EB12}" type="datetimeFigureOut">
              <a:rPr lang="fr-FR" smtClean="0"/>
              <a:pPr/>
              <a:t>13/11/2019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437E1A-E838-4743-B50E-43403639204B}" type="slidenum">
              <a:rPr lang="fr-FR" smtClean="0"/>
              <a:pPr/>
              <a:t>‹N°›</a:t>
            </a:fld>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0295E99-692D-4095-BA27-76018925EB12}" type="datetimeFigureOut">
              <a:rPr lang="fr-FR" smtClean="0"/>
              <a:pPr/>
              <a:t>13/11/2019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3437E1A-E838-4743-B50E-43403639204B}" type="slidenum">
              <a:rPr lang="fr-FR" smtClean="0"/>
              <a:pPr/>
              <a:t>‹N°›</a:t>
            </a:fld>
            <a:endParaRPr lang="fr-F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0295E99-692D-4095-BA27-76018925EB12}" type="datetimeFigureOut">
              <a:rPr lang="fr-FR" smtClean="0"/>
              <a:pPr/>
              <a:t>13/11/2019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3437E1A-E838-4743-B50E-43403639204B}" type="slidenum">
              <a:rPr lang="fr-FR" smtClean="0"/>
              <a:pPr/>
              <a:t>‹N°›</a:t>
            </a:fld>
            <a:endParaRPr lang="fr-F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0295E99-692D-4095-BA27-76018925EB12}" type="datetimeFigureOut">
              <a:rPr lang="fr-FR" smtClean="0"/>
              <a:pPr/>
              <a:t>13/11/2019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3437E1A-E838-4743-B50E-43403639204B}" type="slidenum">
              <a:rPr lang="fr-FR" smtClean="0"/>
              <a:pPr/>
              <a:t>‹N°›</a:t>
            </a:fld>
            <a:endParaRPr lang="fr-F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0295E99-692D-4095-BA27-76018925EB12}" type="datetimeFigureOut">
              <a:rPr lang="fr-FR" smtClean="0"/>
              <a:pPr/>
              <a:t>13/11/2019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437E1A-E838-4743-B50E-43403639204B}" type="slidenum">
              <a:rPr lang="fr-FR" smtClean="0"/>
              <a:pPr/>
              <a:t>‹N°›</a:t>
            </a:fld>
            <a:endParaRPr lang="fr-F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0295E99-692D-4095-BA27-76018925EB12}" type="datetimeFigureOut">
              <a:rPr lang="fr-FR" smtClean="0"/>
              <a:pPr/>
              <a:t>13/11/2019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437E1A-E838-4743-B50E-43403639204B}" type="slidenum">
              <a:rPr lang="fr-FR" smtClean="0"/>
              <a:pPr/>
              <a:t>‹N°›</a:t>
            </a:fld>
            <a:endParaRPr lang="fr-F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95E99-692D-4095-BA27-76018925EB12}" type="datetimeFigureOut">
              <a:rPr lang="fr-FR" smtClean="0"/>
              <a:pPr/>
              <a:t>13/11/2019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37E1A-E838-4743-B50E-43403639204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XYCgJTJfw8w" TargetMode="External"/><Relationship Id="rId7" Type="http://schemas.openxmlformats.org/officeDocument/2006/relationships/hyperlink" Target="https://www.monpc-pro.fr/tuto/maitrisez-application-photos-windows-1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mesfichespratiques.free.fr/environnement/windows%2010/ameliorer%20vos%20photos.pdf" TargetMode="External"/><Relationship Id="rId5" Type="http://schemas.openxmlformats.org/officeDocument/2006/relationships/hyperlink" Target="https://www.pcastuces.com/pratique/multimedia/montage_video_photos/page1.htm" TargetMode="External"/><Relationship Id="rId4" Type="http://schemas.openxmlformats.org/officeDocument/2006/relationships/hyperlink" Target="https://support.microsoft.com/fr-fr/help/22877/windows-10-photo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pcastuces.com/pratique/astuces/5471.ht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service-public.fr/particuliers/vosdroits/F3210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So9B9CJWX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2852936"/>
            <a:ext cx="7772400" cy="1470025"/>
          </a:xfrm>
        </p:spPr>
        <p:txBody>
          <a:bodyPr>
            <a:noAutofit/>
          </a:bodyPr>
          <a:lstStyle/>
          <a:p>
            <a:r>
              <a:rPr lang="fr-FR" sz="6000" dirty="0" smtClean="0"/>
              <a:t>Les photos numériques</a:t>
            </a:r>
            <a:br>
              <a:rPr lang="fr-FR" sz="6000" dirty="0" smtClean="0"/>
            </a:br>
            <a:endParaRPr lang="fr-FR" sz="6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045064"/>
            <a:ext cx="9181309" cy="5812935"/>
          </a:xfrm>
          <a:prstGeom prst="rect">
            <a:avLst/>
          </a:prstGeom>
          <a:noFill/>
          <a:ln w="9525">
            <a:noFill/>
            <a:miter lim="800000"/>
            <a:headEnd/>
            <a:tailEnd/>
          </a:ln>
        </p:spPr>
      </p:pic>
      <p:grpSp>
        <p:nvGrpSpPr>
          <p:cNvPr id="5" name="Groupe 4"/>
          <p:cNvGrpSpPr/>
          <p:nvPr/>
        </p:nvGrpSpPr>
        <p:grpSpPr>
          <a:xfrm>
            <a:off x="3491880" y="0"/>
            <a:ext cx="1656184" cy="908720"/>
            <a:chOff x="3491880" y="0"/>
            <a:chExt cx="1656184" cy="908720"/>
          </a:xfrm>
        </p:grpSpPr>
        <p:sp>
          <p:nvSpPr>
            <p:cNvPr id="3" name="Ellipse 2"/>
            <p:cNvSpPr/>
            <p:nvPr/>
          </p:nvSpPr>
          <p:spPr>
            <a:xfrm>
              <a:off x="3491880" y="0"/>
              <a:ext cx="1656184" cy="908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4067944" y="0"/>
              <a:ext cx="1080120" cy="769441"/>
            </a:xfrm>
            <a:prstGeom prst="rect">
              <a:avLst/>
            </a:prstGeom>
            <a:noFill/>
          </p:spPr>
          <p:txBody>
            <a:bodyPr wrap="square" rtlCol="0">
              <a:spAutoFit/>
            </a:bodyPr>
            <a:lstStyle/>
            <a:p>
              <a:r>
                <a:rPr lang="fr-FR" sz="4400" dirty="0" smtClean="0"/>
                <a:t>2</a:t>
              </a:r>
              <a:endParaRPr lang="fr-FR" sz="4400" dirty="0"/>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2358" y="1196752"/>
            <a:ext cx="9131641" cy="447054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classer ses photos</a:t>
            </a:r>
            <a:endParaRPr lang="fr-FR" dirty="0"/>
          </a:p>
        </p:txBody>
      </p:sp>
      <p:sp>
        <p:nvSpPr>
          <p:cNvPr id="5" name="ZoneTexte 4"/>
          <p:cNvSpPr txBox="1"/>
          <p:nvPr/>
        </p:nvSpPr>
        <p:spPr>
          <a:xfrm>
            <a:off x="0" y="1556792"/>
            <a:ext cx="9144000" cy="3970318"/>
          </a:xfrm>
          <a:prstGeom prst="rect">
            <a:avLst/>
          </a:prstGeom>
          <a:noFill/>
        </p:spPr>
        <p:txBody>
          <a:bodyPr wrap="square" rtlCol="0">
            <a:spAutoFit/>
          </a:bodyPr>
          <a:lstStyle/>
          <a:p>
            <a:r>
              <a:rPr lang="fr-FR" sz="2800" dirty="0" smtClean="0"/>
              <a:t>Avant que les souvenirs ne s’estompent et que l’on  ne sache plus trop bien à quoi correspondent les centaines de photos réalisées, mieux vaut s’en occuper rapidement.</a:t>
            </a:r>
          </a:p>
          <a:p>
            <a:r>
              <a:rPr lang="fr-FR" sz="2800" dirty="0" smtClean="0"/>
              <a:t>Voici quelques règles simples pour les classer correctement.</a:t>
            </a:r>
          </a:p>
          <a:p>
            <a:endParaRPr lang="fr-FR" sz="2800" dirty="0" smtClean="0"/>
          </a:p>
          <a:p>
            <a:pPr marL="514350" indent="-514350">
              <a:buFont typeface="+mj-lt"/>
              <a:buAutoNum type="arabicPeriod"/>
            </a:pPr>
            <a:r>
              <a:rPr lang="fr-FR" sz="2800" dirty="0" smtClean="0"/>
              <a:t>Les mettre dans le dossier Images</a:t>
            </a:r>
          </a:p>
          <a:p>
            <a:pPr marL="514350" indent="-514350">
              <a:buFont typeface="+mj-lt"/>
              <a:buAutoNum type="arabicPeriod"/>
            </a:pPr>
            <a:r>
              <a:rPr lang="fr-FR" sz="2800" dirty="0" smtClean="0"/>
              <a:t>Classer vos images par dossiers</a:t>
            </a:r>
          </a:p>
          <a:p>
            <a:pPr marL="514350" indent="-514350">
              <a:buFont typeface="+mj-lt"/>
              <a:buAutoNum type="arabicPeriod"/>
            </a:pPr>
            <a:r>
              <a:rPr lang="fr-FR" sz="2800" dirty="0" smtClean="0"/>
              <a:t>Renommer vos photos</a:t>
            </a:r>
          </a:p>
          <a:p>
            <a:pPr marL="514350" indent="-514350">
              <a:buFont typeface="+mj-lt"/>
              <a:buAutoNum type="arabicPeriod"/>
            </a:pPr>
            <a:r>
              <a:rPr lang="fr-FR" sz="2800" dirty="0" smtClean="0"/>
              <a:t>Mettre des tags sur vos photos</a:t>
            </a:r>
            <a:endParaRPr lang="fr-FR" sz="28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11560" y="548680"/>
            <a:ext cx="7920880" cy="954107"/>
          </a:xfrm>
          <a:prstGeom prst="rect">
            <a:avLst/>
          </a:prstGeom>
          <a:noFill/>
        </p:spPr>
        <p:txBody>
          <a:bodyPr wrap="square" rtlCol="0">
            <a:spAutoFit/>
          </a:bodyPr>
          <a:lstStyle/>
          <a:p>
            <a:pPr algn="ctr"/>
            <a:r>
              <a:rPr lang="fr-FR" sz="2800" dirty="0" smtClean="0"/>
              <a:t>Les photos seront misent dans </a:t>
            </a:r>
          </a:p>
          <a:p>
            <a:pPr algn="ctr"/>
            <a:r>
              <a:rPr lang="fr-FR" sz="2800" dirty="0" smtClean="0"/>
              <a:t>le dossier image de l’ordinateur</a:t>
            </a:r>
            <a:endParaRPr lang="fr-FR" sz="2800" dirty="0"/>
          </a:p>
        </p:txBody>
      </p:sp>
      <p:pic>
        <p:nvPicPr>
          <p:cNvPr id="1026" name="Picture 2"/>
          <p:cNvPicPr>
            <a:picLocks noChangeAspect="1" noChangeArrowheads="1"/>
          </p:cNvPicPr>
          <p:nvPr/>
        </p:nvPicPr>
        <p:blipFill>
          <a:blip r:embed="rId3" cstate="print"/>
          <a:srcRect/>
          <a:stretch>
            <a:fillRect/>
          </a:stretch>
        </p:blipFill>
        <p:spPr bwMode="auto">
          <a:xfrm>
            <a:off x="827584" y="1844824"/>
            <a:ext cx="7390327" cy="4045416"/>
          </a:xfrm>
          <a:prstGeom prst="rect">
            <a:avLst/>
          </a:prstGeom>
          <a:noFill/>
          <a:ln w="9525">
            <a:noFill/>
            <a:miter lim="800000"/>
            <a:headEnd/>
            <a:tailEnd/>
          </a:ln>
        </p:spPr>
      </p:pic>
      <p:sp>
        <p:nvSpPr>
          <p:cNvPr id="5" name="Flèche gauche 4"/>
          <p:cNvSpPr/>
          <p:nvPr/>
        </p:nvSpPr>
        <p:spPr>
          <a:xfrm>
            <a:off x="2915816" y="2996952"/>
            <a:ext cx="1728192" cy="936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p:cNvSpPr/>
          <p:nvPr/>
        </p:nvSpPr>
        <p:spPr>
          <a:xfrm>
            <a:off x="251520" y="0"/>
            <a:ext cx="936104" cy="10527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39552" y="404664"/>
            <a:ext cx="504056" cy="369332"/>
          </a:xfrm>
          <a:prstGeom prst="rect">
            <a:avLst/>
          </a:prstGeom>
          <a:noFill/>
        </p:spPr>
        <p:txBody>
          <a:bodyPr wrap="square" rtlCol="0">
            <a:spAutoFit/>
          </a:bodyPr>
          <a:lstStyle/>
          <a:p>
            <a:r>
              <a:rPr lang="fr-FR" dirty="0" smtClean="0"/>
              <a:t>1</a:t>
            </a:r>
            <a:endParaRPr lang="fr-FR"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3024336"/>
          </a:xfrm>
        </p:spPr>
        <p:txBody>
          <a:bodyPr>
            <a:normAutofit fontScale="90000"/>
          </a:bodyPr>
          <a:lstStyle/>
          <a:p>
            <a:r>
              <a:rPr lang="fr-FR" dirty="0" smtClean="0"/>
              <a:t>Pourquoi le dossier images?</a:t>
            </a:r>
            <a:br>
              <a:rPr lang="fr-FR" dirty="0" smtClean="0"/>
            </a:br>
            <a:r>
              <a:rPr lang="fr-FR" dirty="0" smtClean="0"/>
              <a:t>Tout simplement parce que le dossier images à plusieurs barres d’outils appropriées au traitement et visionnage des images et à la recherche</a:t>
            </a:r>
            <a:endParaRPr lang="fr-FR"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8074" y="5004268"/>
            <a:ext cx="9232074" cy="1853732"/>
          </a:xfrm>
          <a:prstGeom prst="rect">
            <a:avLst/>
          </a:prstGeom>
          <a:noFill/>
          <a:ln w="9525">
            <a:noFill/>
            <a:miter lim="800000"/>
            <a:headEnd/>
            <a:tailEnd/>
          </a:ln>
        </p:spPr>
      </p:pic>
      <p:sp>
        <p:nvSpPr>
          <p:cNvPr id="3" name="ZoneTexte 2"/>
          <p:cNvSpPr txBox="1"/>
          <p:nvPr/>
        </p:nvSpPr>
        <p:spPr>
          <a:xfrm>
            <a:off x="251520" y="4005064"/>
            <a:ext cx="8136904" cy="523220"/>
          </a:xfrm>
          <a:prstGeom prst="rect">
            <a:avLst/>
          </a:prstGeom>
          <a:noFill/>
        </p:spPr>
        <p:txBody>
          <a:bodyPr wrap="square" rtlCol="0">
            <a:spAutoFit/>
          </a:bodyPr>
          <a:lstStyle/>
          <a:p>
            <a:pPr algn="ctr"/>
            <a:r>
              <a:rPr lang="fr-FR" sz="2800" dirty="0" smtClean="0"/>
              <a:t>La barre d’outil recherche</a:t>
            </a:r>
            <a:endParaRPr lang="fr-FR" sz="2800" dirty="0"/>
          </a:p>
        </p:txBody>
      </p:sp>
      <p:pic>
        <p:nvPicPr>
          <p:cNvPr id="4" name="Picture 2"/>
          <p:cNvPicPr>
            <a:picLocks noChangeAspect="1" noChangeArrowheads="1"/>
          </p:cNvPicPr>
          <p:nvPr/>
        </p:nvPicPr>
        <p:blipFill>
          <a:blip r:embed="rId4" cstate="print"/>
          <a:srcRect/>
          <a:stretch>
            <a:fillRect/>
          </a:stretch>
        </p:blipFill>
        <p:spPr bwMode="auto">
          <a:xfrm>
            <a:off x="396141" y="836712"/>
            <a:ext cx="8747859" cy="2996952"/>
          </a:xfrm>
          <a:prstGeom prst="rect">
            <a:avLst/>
          </a:prstGeom>
          <a:noFill/>
          <a:ln w="9525">
            <a:noFill/>
            <a:miter lim="800000"/>
            <a:headEnd/>
            <a:tailEnd/>
          </a:ln>
        </p:spPr>
      </p:pic>
      <p:sp>
        <p:nvSpPr>
          <p:cNvPr id="5" name="ZoneTexte 4"/>
          <p:cNvSpPr txBox="1"/>
          <p:nvPr/>
        </p:nvSpPr>
        <p:spPr>
          <a:xfrm>
            <a:off x="1259632" y="0"/>
            <a:ext cx="6408712" cy="523220"/>
          </a:xfrm>
          <a:prstGeom prst="rect">
            <a:avLst/>
          </a:prstGeom>
          <a:noFill/>
        </p:spPr>
        <p:txBody>
          <a:bodyPr wrap="square" rtlCol="0">
            <a:spAutoFit/>
          </a:bodyPr>
          <a:lstStyle/>
          <a:p>
            <a:pPr algn="ctr"/>
            <a:r>
              <a:rPr lang="fr-FR" sz="2800" dirty="0" smtClean="0"/>
              <a:t>La barre d’outils  Gérer</a:t>
            </a:r>
            <a:endParaRPr lang="fr-FR"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normAutofit fontScale="90000"/>
          </a:bodyPr>
          <a:lstStyle/>
          <a:p>
            <a:r>
              <a:rPr lang="fr-FR" dirty="0" smtClean="0"/>
              <a:t>2 Classer vos images par dossiers</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457200" y="1600201"/>
            <a:ext cx="8229600" cy="2332856"/>
          </a:xfrm>
        </p:spPr>
        <p:txBody>
          <a:bodyPr/>
          <a:lstStyle/>
          <a:p>
            <a:r>
              <a:rPr lang="fr-FR" dirty="0" smtClean="0"/>
              <a:t>Année</a:t>
            </a:r>
          </a:p>
          <a:p>
            <a:r>
              <a:rPr lang="fr-FR" dirty="0" smtClean="0"/>
              <a:t>Mois</a:t>
            </a:r>
          </a:p>
          <a:p>
            <a:r>
              <a:rPr lang="fr-FR" dirty="0" smtClean="0"/>
              <a:t>Jour – lieux …</a:t>
            </a:r>
          </a:p>
          <a:p>
            <a:endParaRPr lang="fr-FR" dirty="0"/>
          </a:p>
        </p:txBody>
      </p:sp>
      <p:pic>
        <p:nvPicPr>
          <p:cNvPr id="3075" name="Picture 3"/>
          <p:cNvPicPr>
            <a:picLocks noChangeAspect="1" noChangeArrowheads="1"/>
          </p:cNvPicPr>
          <p:nvPr/>
        </p:nvPicPr>
        <p:blipFill>
          <a:blip r:embed="rId3" cstate="print"/>
          <a:srcRect/>
          <a:stretch>
            <a:fillRect/>
          </a:stretch>
        </p:blipFill>
        <p:spPr bwMode="auto">
          <a:xfrm>
            <a:off x="3258952" y="1340768"/>
            <a:ext cx="5885048" cy="55172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899592" y="2204864"/>
            <a:ext cx="6314988" cy="3600400"/>
          </a:xfrm>
          <a:prstGeom prst="rect">
            <a:avLst/>
          </a:prstGeom>
          <a:noFill/>
          <a:ln w="9525">
            <a:noFill/>
            <a:miter lim="800000"/>
            <a:headEnd/>
            <a:tailEnd/>
          </a:ln>
        </p:spPr>
      </p:pic>
      <p:sp>
        <p:nvSpPr>
          <p:cNvPr id="3" name="Rectangle à coins arrondis 2"/>
          <p:cNvSpPr/>
          <p:nvPr/>
        </p:nvSpPr>
        <p:spPr>
          <a:xfrm>
            <a:off x="3779912" y="260648"/>
            <a:ext cx="3168352" cy="1368152"/>
          </a:xfrm>
          <a:prstGeom prst="wedgeRoundRectCallout">
            <a:avLst>
              <a:gd name="adj1" fmla="val -21367"/>
              <a:gd name="adj2" fmla="val 909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995936" y="476672"/>
            <a:ext cx="2664296" cy="646331"/>
          </a:xfrm>
          <a:prstGeom prst="rect">
            <a:avLst/>
          </a:prstGeom>
          <a:noFill/>
        </p:spPr>
        <p:txBody>
          <a:bodyPr wrap="square" rtlCol="0">
            <a:spAutoFit/>
          </a:bodyPr>
          <a:lstStyle/>
          <a:p>
            <a:r>
              <a:rPr lang="fr-FR" sz="3600" dirty="0" smtClean="0"/>
              <a:t>Dossier 2019</a:t>
            </a:r>
            <a:endParaRPr lang="fr-FR" sz="36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Renommer un fichier</a:t>
            </a:r>
            <a:endParaRPr lang="fr-FR" dirty="0"/>
          </a:p>
        </p:txBody>
      </p:sp>
      <p:pic>
        <p:nvPicPr>
          <p:cNvPr id="5122" name="Picture 2"/>
          <p:cNvPicPr>
            <a:picLocks noChangeAspect="1" noChangeArrowheads="1"/>
          </p:cNvPicPr>
          <p:nvPr/>
        </p:nvPicPr>
        <p:blipFill>
          <a:blip r:embed="rId3" cstate="print"/>
          <a:srcRect/>
          <a:stretch>
            <a:fillRect/>
          </a:stretch>
        </p:blipFill>
        <p:spPr bwMode="auto">
          <a:xfrm>
            <a:off x="212891" y="1772816"/>
            <a:ext cx="8931109" cy="390556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0" y="476672"/>
            <a:ext cx="9235912" cy="60486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Quatre points de base à maîtriser</a:t>
            </a:r>
            <a:endParaRPr lang="fr-FR" dirty="0"/>
          </a:p>
        </p:txBody>
      </p:sp>
      <p:grpSp>
        <p:nvGrpSpPr>
          <p:cNvPr id="12" name="Groupe 11"/>
          <p:cNvGrpSpPr/>
          <p:nvPr/>
        </p:nvGrpSpPr>
        <p:grpSpPr>
          <a:xfrm>
            <a:off x="467544" y="1484784"/>
            <a:ext cx="3168352" cy="2520280"/>
            <a:chOff x="467544" y="1484784"/>
            <a:chExt cx="3168352" cy="2520280"/>
          </a:xfrm>
        </p:grpSpPr>
        <p:sp>
          <p:nvSpPr>
            <p:cNvPr id="8" name="Ellipse 7"/>
            <p:cNvSpPr/>
            <p:nvPr/>
          </p:nvSpPr>
          <p:spPr>
            <a:xfrm>
              <a:off x="467544" y="1484784"/>
              <a:ext cx="3168352" cy="2520280"/>
            </a:xfrm>
            <a:prstGeom prst="ellipse">
              <a:avLst/>
            </a:prstGeom>
            <a:blipFill dpi="0" rotWithShape="1">
              <a:blip r:embed="rId3" cstate="print">
                <a:alphaModFix amt="7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611560" y="1772816"/>
              <a:ext cx="3024336" cy="1815882"/>
            </a:xfrm>
            <a:prstGeom prst="rect">
              <a:avLst/>
            </a:prstGeom>
            <a:noFill/>
          </p:spPr>
          <p:txBody>
            <a:bodyPr wrap="square" rtlCol="0">
              <a:spAutoFit/>
            </a:bodyPr>
            <a:lstStyle/>
            <a:p>
              <a:pPr algn="ctr"/>
              <a:r>
                <a:rPr lang="fr-FR" sz="2800" dirty="0" smtClean="0"/>
                <a:t>1</a:t>
              </a:r>
            </a:p>
            <a:p>
              <a:pPr algn="ctr"/>
              <a:r>
                <a:rPr lang="fr-FR" sz="2800" dirty="0" smtClean="0"/>
                <a:t>Transférer ses photos sur son ordinateur</a:t>
              </a:r>
              <a:endParaRPr lang="fr-FR" sz="2800" dirty="0"/>
            </a:p>
          </p:txBody>
        </p:sp>
      </p:grpSp>
      <p:grpSp>
        <p:nvGrpSpPr>
          <p:cNvPr id="14" name="Groupe 13"/>
          <p:cNvGrpSpPr/>
          <p:nvPr/>
        </p:nvGrpSpPr>
        <p:grpSpPr>
          <a:xfrm>
            <a:off x="611560" y="4077072"/>
            <a:ext cx="3672408" cy="2520280"/>
            <a:chOff x="611560" y="4077072"/>
            <a:chExt cx="3672408" cy="2520280"/>
          </a:xfrm>
        </p:grpSpPr>
        <p:sp>
          <p:nvSpPr>
            <p:cNvPr id="9" name="Ellipse 8"/>
            <p:cNvSpPr/>
            <p:nvPr/>
          </p:nvSpPr>
          <p:spPr>
            <a:xfrm>
              <a:off x="755576" y="4077072"/>
              <a:ext cx="3168352" cy="2520280"/>
            </a:xfrm>
            <a:prstGeom prst="ellipse">
              <a:avLst/>
            </a:prstGeom>
            <a:blipFill dpi="0" rotWithShape="1">
              <a:blip r:embed="rId3" cstate="print">
                <a:alphaModFix amt="7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11560" y="4509120"/>
              <a:ext cx="3672408" cy="1384995"/>
            </a:xfrm>
            <a:prstGeom prst="rect">
              <a:avLst/>
            </a:prstGeom>
            <a:noFill/>
          </p:spPr>
          <p:txBody>
            <a:bodyPr wrap="square" rtlCol="0">
              <a:spAutoFit/>
            </a:bodyPr>
            <a:lstStyle/>
            <a:p>
              <a:pPr algn="ctr"/>
              <a:r>
                <a:rPr lang="fr-FR" sz="2800" dirty="0" smtClean="0"/>
                <a:t>2 </a:t>
              </a:r>
            </a:p>
            <a:p>
              <a:pPr algn="ctr"/>
              <a:r>
                <a:rPr lang="fr-FR" sz="2800" dirty="0" smtClean="0"/>
                <a:t>Ranger ses photos</a:t>
              </a:r>
            </a:p>
            <a:p>
              <a:pPr algn="ctr"/>
              <a:r>
                <a:rPr lang="fr-FR" sz="2800" dirty="0" smtClean="0"/>
                <a:t>trier , classer</a:t>
              </a:r>
              <a:endParaRPr lang="fr-FR" dirty="0"/>
            </a:p>
          </p:txBody>
        </p:sp>
      </p:grpSp>
      <p:grpSp>
        <p:nvGrpSpPr>
          <p:cNvPr id="13" name="Groupe 12"/>
          <p:cNvGrpSpPr/>
          <p:nvPr/>
        </p:nvGrpSpPr>
        <p:grpSpPr>
          <a:xfrm>
            <a:off x="4932040" y="1556792"/>
            <a:ext cx="3816424" cy="2520280"/>
            <a:chOff x="4788024" y="1628800"/>
            <a:chExt cx="3816424" cy="2520280"/>
          </a:xfrm>
        </p:grpSpPr>
        <p:sp>
          <p:nvSpPr>
            <p:cNvPr id="10" name="Ellipse 9"/>
            <p:cNvSpPr/>
            <p:nvPr/>
          </p:nvSpPr>
          <p:spPr>
            <a:xfrm>
              <a:off x="5004048" y="1628800"/>
              <a:ext cx="3168352" cy="2520280"/>
            </a:xfrm>
            <a:prstGeom prst="ellipse">
              <a:avLst/>
            </a:prstGeom>
            <a:blipFill dpi="0" rotWithShape="1">
              <a:blip r:embed="rId3" cstate="print">
                <a:alphaModFix amt="7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788024" y="1844824"/>
              <a:ext cx="3816424" cy="1384995"/>
            </a:xfrm>
            <a:prstGeom prst="rect">
              <a:avLst/>
            </a:prstGeom>
            <a:noFill/>
          </p:spPr>
          <p:txBody>
            <a:bodyPr wrap="square" rtlCol="0">
              <a:spAutoFit/>
            </a:bodyPr>
            <a:lstStyle/>
            <a:p>
              <a:pPr algn="ctr"/>
              <a:r>
                <a:rPr lang="fr-FR" sz="2800" dirty="0" smtClean="0"/>
                <a:t>3</a:t>
              </a:r>
            </a:p>
            <a:p>
              <a:pPr algn="ctr"/>
              <a:r>
                <a:rPr lang="fr-FR" sz="2800" dirty="0" smtClean="0"/>
                <a:t>Visionner</a:t>
              </a:r>
            </a:p>
            <a:p>
              <a:pPr algn="ctr"/>
              <a:r>
                <a:rPr lang="fr-FR" sz="2800" dirty="0" smtClean="0"/>
                <a:t> ses photos</a:t>
              </a:r>
              <a:endParaRPr lang="fr-FR" sz="2800" dirty="0"/>
            </a:p>
          </p:txBody>
        </p:sp>
      </p:grpSp>
      <p:grpSp>
        <p:nvGrpSpPr>
          <p:cNvPr id="15" name="Groupe 14"/>
          <p:cNvGrpSpPr/>
          <p:nvPr/>
        </p:nvGrpSpPr>
        <p:grpSpPr>
          <a:xfrm>
            <a:off x="4427984" y="4149080"/>
            <a:ext cx="4320480" cy="2520280"/>
            <a:chOff x="4427984" y="4149080"/>
            <a:chExt cx="4320480" cy="2520280"/>
          </a:xfrm>
        </p:grpSpPr>
        <p:sp>
          <p:nvSpPr>
            <p:cNvPr id="11" name="Ellipse 10"/>
            <p:cNvSpPr/>
            <p:nvPr/>
          </p:nvSpPr>
          <p:spPr>
            <a:xfrm>
              <a:off x="4860032" y="4149080"/>
              <a:ext cx="3312368" cy="2520280"/>
            </a:xfrm>
            <a:prstGeom prst="ellipse">
              <a:avLst/>
            </a:prstGeom>
            <a:blipFill dpi="0" rotWithShape="1">
              <a:blip r:embed="rId3" cstate="print">
                <a:alphaModFix amt="7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427984" y="4509120"/>
              <a:ext cx="4320480" cy="1815882"/>
            </a:xfrm>
            <a:prstGeom prst="rect">
              <a:avLst/>
            </a:prstGeom>
            <a:noFill/>
          </p:spPr>
          <p:txBody>
            <a:bodyPr wrap="square" rtlCol="0">
              <a:spAutoFit/>
            </a:bodyPr>
            <a:lstStyle/>
            <a:p>
              <a:pPr algn="ctr"/>
              <a:r>
                <a:rPr lang="fr-FR" sz="2800" dirty="0" smtClean="0"/>
                <a:t>4 </a:t>
              </a:r>
            </a:p>
            <a:p>
              <a:pPr algn="ctr"/>
              <a:r>
                <a:rPr lang="fr-FR" sz="2800" dirty="0" smtClean="0"/>
                <a:t>Utiliser un logiciel de retouche de photos</a:t>
              </a:r>
            </a:p>
            <a:p>
              <a:pPr algn="ctr"/>
              <a:r>
                <a:rPr lang="fr-FR" sz="2800" dirty="0" smtClean="0"/>
                <a:t> gratuit</a:t>
              </a:r>
              <a:endParaRPr lang="fr-FR" sz="28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800" decel="100000"/>
                                        <p:tgtEl>
                                          <p:spTgt spid="12"/>
                                        </p:tgtEl>
                                      </p:cBhvr>
                                    </p:animEffect>
                                    <p:anim calcmode="lin" valueType="num">
                                      <p:cBhvr>
                                        <p:cTn id="18" dur="800" decel="100000" fill="hold"/>
                                        <p:tgtEl>
                                          <p:spTgt spid="12"/>
                                        </p:tgtEl>
                                        <p:attrNameLst>
                                          <p:attrName>style.rotation</p:attrName>
                                        </p:attrNameLst>
                                      </p:cBhvr>
                                      <p:tavLst>
                                        <p:tav tm="0">
                                          <p:val>
                                            <p:fltVal val="-90"/>
                                          </p:val>
                                        </p:tav>
                                        <p:tav tm="100000">
                                          <p:val>
                                            <p:fltVal val="0"/>
                                          </p:val>
                                        </p:tav>
                                      </p:tavLst>
                                    </p:anim>
                                    <p:anim calcmode="lin" valueType="num">
                                      <p:cBhvr>
                                        <p:cTn id="19" dur="800" decel="100000" fill="hold"/>
                                        <p:tgtEl>
                                          <p:spTgt spid="12"/>
                                        </p:tgtEl>
                                        <p:attrNameLst>
                                          <p:attrName>ppt_x</p:attrName>
                                        </p:attrNameLst>
                                      </p:cBhvr>
                                      <p:tavLst>
                                        <p:tav tm="0">
                                          <p:val>
                                            <p:strVal val="#ppt_x+0.4"/>
                                          </p:val>
                                        </p:tav>
                                        <p:tav tm="100000">
                                          <p:val>
                                            <p:strVal val="#ppt_x-0.05"/>
                                          </p:val>
                                        </p:tav>
                                      </p:tavLst>
                                    </p:anim>
                                    <p:anim calcmode="lin" valueType="num">
                                      <p:cBhvr>
                                        <p:cTn id="20" dur="800" decel="100000" fill="hold"/>
                                        <p:tgtEl>
                                          <p:spTgt spid="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800" decel="100000"/>
                                        <p:tgtEl>
                                          <p:spTgt spid="14"/>
                                        </p:tgtEl>
                                      </p:cBhvr>
                                    </p:animEffect>
                                    <p:anim calcmode="lin" valueType="num">
                                      <p:cBhvr>
                                        <p:cTn id="28" dur="800" decel="100000" fill="hold"/>
                                        <p:tgtEl>
                                          <p:spTgt spid="14"/>
                                        </p:tgtEl>
                                        <p:attrNameLst>
                                          <p:attrName>style.rotation</p:attrName>
                                        </p:attrNameLst>
                                      </p:cBhvr>
                                      <p:tavLst>
                                        <p:tav tm="0">
                                          <p:val>
                                            <p:fltVal val="-90"/>
                                          </p:val>
                                        </p:tav>
                                        <p:tav tm="100000">
                                          <p:val>
                                            <p:fltVal val="0"/>
                                          </p:val>
                                        </p:tav>
                                      </p:tavLst>
                                    </p:anim>
                                    <p:anim calcmode="lin" valueType="num">
                                      <p:cBhvr>
                                        <p:cTn id="29" dur="800" decel="100000" fill="hold"/>
                                        <p:tgtEl>
                                          <p:spTgt spid="14"/>
                                        </p:tgtEl>
                                        <p:attrNameLst>
                                          <p:attrName>ppt_x</p:attrName>
                                        </p:attrNameLst>
                                      </p:cBhvr>
                                      <p:tavLst>
                                        <p:tav tm="0">
                                          <p:val>
                                            <p:strVal val="#ppt_x+0.4"/>
                                          </p:val>
                                        </p:tav>
                                        <p:tav tm="100000">
                                          <p:val>
                                            <p:strVal val="#ppt_x-0.05"/>
                                          </p:val>
                                        </p:tav>
                                      </p:tavLst>
                                    </p:anim>
                                    <p:anim calcmode="lin" valueType="num">
                                      <p:cBhvr>
                                        <p:cTn id="30" dur="800" decel="100000" fill="hold"/>
                                        <p:tgtEl>
                                          <p:spTgt spid="1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800" decel="100000"/>
                                        <p:tgtEl>
                                          <p:spTgt spid="13"/>
                                        </p:tgtEl>
                                      </p:cBhvr>
                                    </p:animEffect>
                                    <p:anim calcmode="lin" valueType="num">
                                      <p:cBhvr>
                                        <p:cTn id="38" dur="800" decel="100000" fill="hold"/>
                                        <p:tgtEl>
                                          <p:spTgt spid="13"/>
                                        </p:tgtEl>
                                        <p:attrNameLst>
                                          <p:attrName>style.rotation</p:attrName>
                                        </p:attrNameLst>
                                      </p:cBhvr>
                                      <p:tavLst>
                                        <p:tav tm="0">
                                          <p:val>
                                            <p:fltVal val="-90"/>
                                          </p:val>
                                        </p:tav>
                                        <p:tav tm="100000">
                                          <p:val>
                                            <p:fltVal val="0"/>
                                          </p:val>
                                        </p:tav>
                                      </p:tavLst>
                                    </p:anim>
                                    <p:anim calcmode="lin" valueType="num">
                                      <p:cBhvr>
                                        <p:cTn id="39" dur="800" decel="100000" fill="hold"/>
                                        <p:tgtEl>
                                          <p:spTgt spid="13"/>
                                        </p:tgtEl>
                                        <p:attrNameLst>
                                          <p:attrName>ppt_x</p:attrName>
                                        </p:attrNameLst>
                                      </p:cBhvr>
                                      <p:tavLst>
                                        <p:tav tm="0">
                                          <p:val>
                                            <p:strVal val="#ppt_x+0.4"/>
                                          </p:val>
                                        </p:tav>
                                        <p:tav tm="100000">
                                          <p:val>
                                            <p:strVal val="#ppt_x-0.05"/>
                                          </p:val>
                                        </p:tav>
                                      </p:tavLst>
                                    </p:anim>
                                    <p:anim calcmode="lin" valueType="num">
                                      <p:cBhvr>
                                        <p:cTn id="40" dur="800" decel="100000" fill="hold"/>
                                        <p:tgtEl>
                                          <p:spTgt spid="1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800" decel="100000"/>
                                        <p:tgtEl>
                                          <p:spTgt spid="15"/>
                                        </p:tgtEl>
                                      </p:cBhvr>
                                    </p:animEffect>
                                    <p:anim calcmode="lin" valueType="num">
                                      <p:cBhvr>
                                        <p:cTn id="48" dur="800" decel="100000" fill="hold"/>
                                        <p:tgtEl>
                                          <p:spTgt spid="15"/>
                                        </p:tgtEl>
                                        <p:attrNameLst>
                                          <p:attrName>style.rotation</p:attrName>
                                        </p:attrNameLst>
                                      </p:cBhvr>
                                      <p:tavLst>
                                        <p:tav tm="0">
                                          <p:val>
                                            <p:fltVal val="-90"/>
                                          </p:val>
                                        </p:tav>
                                        <p:tav tm="100000">
                                          <p:val>
                                            <p:fltVal val="0"/>
                                          </p:val>
                                        </p:tav>
                                      </p:tavLst>
                                    </p:anim>
                                    <p:anim calcmode="lin" valueType="num">
                                      <p:cBhvr>
                                        <p:cTn id="49" dur="800" decel="100000" fill="hold"/>
                                        <p:tgtEl>
                                          <p:spTgt spid="15"/>
                                        </p:tgtEl>
                                        <p:attrNameLst>
                                          <p:attrName>ppt_x</p:attrName>
                                        </p:attrNameLst>
                                      </p:cBhvr>
                                      <p:tavLst>
                                        <p:tav tm="0">
                                          <p:val>
                                            <p:strVal val="#ppt_x+0.4"/>
                                          </p:val>
                                        </p:tav>
                                        <p:tav tm="100000">
                                          <p:val>
                                            <p:strVal val="#ppt_x-0.05"/>
                                          </p:val>
                                        </p:tav>
                                      </p:tavLst>
                                    </p:anim>
                                    <p:anim calcmode="lin" valueType="num">
                                      <p:cBhvr>
                                        <p:cTn id="50" dur="800" decel="100000" fill="hold"/>
                                        <p:tgtEl>
                                          <p:spTgt spid="15"/>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Je visionne mes photos</a:t>
            </a:r>
            <a:endParaRPr lang="fr-FR" dirty="0"/>
          </a:p>
        </p:txBody>
      </p:sp>
      <p:sp>
        <p:nvSpPr>
          <p:cNvPr id="3" name="ZoneTexte 2"/>
          <p:cNvSpPr txBox="1"/>
          <p:nvPr/>
        </p:nvSpPr>
        <p:spPr>
          <a:xfrm>
            <a:off x="323528" y="1484784"/>
            <a:ext cx="8280920" cy="1569660"/>
          </a:xfrm>
          <a:prstGeom prst="rect">
            <a:avLst/>
          </a:prstGeom>
          <a:noFill/>
        </p:spPr>
        <p:txBody>
          <a:bodyPr wrap="square" rtlCol="0">
            <a:spAutoFit/>
          </a:bodyPr>
          <a:lstStyle/>
          <a:p>
            <a:pPr algn="ctr"/>
            <a:r>
              <a:rPr lang="fr-FR" sz="3200" dirty="0" smtClean="0"/>
              <a:t>Dans le dossier images, la barre d’outils « Gérer » permet de visionner vos images en diaporama et des les faire pivoter.</a:t>
            </a:r>
            <a:endParaRPr lang="fr-FR" sz="3200" dirty="0"/>
          </a:p>
        </p:txBody>
      </p:sp>
      <p:pic>
        <p:nvPicPr>
          <p:cNvPr id="1026" name="Picture 2"/>
          <p:cNvPicPr>
            <a:picLocks noChangeAspect="1" noChangeArrowheads="1"/>
          </p:cNvPicPr>
          <p:nvPr/>
        </p:nvPicPr>
        <p:blipFill>
          <a:blip r:embed="rId3" cstate="print"/>
          <a:srcRect/>
          <a:stretch>
            <a:fillRect/>
          </a:stretch>
        </p:blipFill>
        <p:spPr bwMode="auto">
          <a:xfrm>
            <a:off x="0" y="3429000"/>
            <a:ext cx="9144000" cy="3150973"/>
          </a:xfrm>
          <a:prstGeom prst="rect">
            <a:avLst/>
          </a:prstGeom>
          <a:noFill/>
          <a:ln w="9525">
            <a:noFill/>
            <a:miter lim="800000"/>
            <a:headEnd/>
            <a:tailEnd/>
          </a:ln>
        </p:spPr>
      </p:pic>
      <p:grpSp>
        <p:nvGrpSpPr>
          <p:cNvPr id="7" name="Groupe 6"/>
          <p:cNvGrpSpPr/>
          <p:nvPr/>
        </p:nvGrpSpPr>
        <p:grpSpPr>
          <a:xfrm>
            <a:off x="0" y="0"/>
            <a:ext cx="1619672" cy="1412776"/>
            <a:chOff x="0" y="0"/>
            <a:chExt cx="1619672" cy="1412776"/>
          </a:xfrm>
        </p:grpSpPr>
        <p:sp>
          <p:nvSpPr>
            <p:cNvPr id="5" name="Ellipse 4"/>
            <p:cNvSpPr/>
            <p:nvPr/>
          </p:nvSpPr>
          <p:spPr>
            <a:xfrm>
              <a:off x="0" y="0"/>
              <a:ext cx="1619672" cy="1412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67544" y="260648"/>
              <a:ext cx="864096" cy="830997"/>
            </a:xfrm>
            <a:prstGeom prst="rect">
              <a:avLst/>
            </a:prstGeom>
            <a:noFill/>
          </p:spPr>
          <p:txBody>
            <a:bodyPr wrap="square" rtlCol="0">
              <a:spAutoFit/>
            </a:bodyPr>
            <a:lstStyle/>
            <a:p>
              <a:r>
                <a:rPr lang="fr-FR" sz="4800" dirty="0" smtClean="0"/>
                <a:t>3</a:t>
              </a:r>
              <a:endParaRPr lang="fr-FR" sz="4800" dirty="0"/>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404664"/>
            <a:ext cx="8229600" cy="1143000"/>
          </a:xfrm>
        </p:spPr>
        <p:txBody>
          <a:bodyPr>
            <a:normAutofit fontScale="90000"/>
          </a:bodyPr>
          <a:lstStyle/>
          <a:p>
            <a:r>
              <a:rPr lang="fr-FR" dirty="0" smtClean="0"/>
              <a:t>J’utilise un logiciel de retouche de photos gratuit</a:t>
            </a:r>
            <a:endParaRPr lang="fr-FR" dirty="0"/>
          </a:p>
        </p:txBody>
      </p:sp>
      <p:grpSp>
        <p:nvGrpSpPr>
          <p:cNvPr id="4" name="Groupe 6"/>
          <p:cNvGrpSpPr/>
          <p:nvPr/>
        </p:nvGrpSpPr>
        <p:grpSpPr>
          <a:xfrm>
            <a:off x="0" y="0"/>
            <a:ext cx="1475656" cy="1412776"/>
            <a:chOff x="0" y="0"/>
            <a:chExt cx="1619672" cy="1412776"/>
          </a:xfrm>
        </p:grpSpPr>
        <p:sp>
          <p:nvSpPr>
            <p:cNvPr id="5" name="Ellipse 4"/>
            <p:cNvSpPr/>
            <p:nvPr/>
          </p:nvSpPr>
          <p:spPr>
            <a:xfrm>
              <a:off x="0" y="0"/>
              <a:ext cx="1619672" cy="1412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67544" y="260648"/>
              <a:ext cx="864096" cy="830997"/>
            </a:xfrm>
            <a:prstGeom prst="rect">
              <a:avLst/>
            </a:prstGeom>
            <a:noFill/>
          </p:spPr>
          <p:txBody>
            <a:bodyPr wrap="square" rtlCol="0">
              <a:spAutoFit/>
            </a:bodyPr>
            <a:lstStyle/>
            <a:p>
              <a:r>
                <a:rPr lang="fr-FR" sz="4800" dirty="0" smtClean="0"/>
                <a:t>4</a:t>
              </a:r>
              <a:endParaRPr lang="fr-FR" sz="4800" dirty="0"/>
            </a:p>
          </p:txBody>
        </p:sp>
      </p:grpSp>
      <p:sp>
        <p:nvSpPr>
          <p:cNvPr id="8" name="ZoneTexte 7"/>
          <p:cNvSpPr txBox="1"/>
          <p:nvPr/>
        </p:nvSpPr>
        <p:spPr>
          <a:xfrm>
            <a:off x="395536" y="2348880"/>
            <a:ext cx="8208912" cy="2554545"/>
          </a:xfrm>
          <a:prstGeom prst="rect">
            <a:avLst/>
          </a:prstGeom>
          <a:noFill/>
        </p:spPr>
        <p:txBody>
          <a:bodyPr wrap="square" rtlCol="0">
            <a:spAutoFit/>
          </a:bodyPr>
          <a:lstStyle/>
          <a:p>
            <a:r>
              <a:rPr lang="fr-FR" sz="3200" dirty="0" smtClean="0"/>
              <a:t>Avec Windows 10 vous avez 2 applications pour retoucher vos photos:</a:t>
            </a:r>
          </a:p>
          <a:p>
            <a:r>
              <a:rPr lang="fr-FR" sz="3200" dirty="0" smtClean="0"/>
              <a:t>L’application « Photo »</a:t>
            </a:r>
          </a:p>
          <a:p>
            <a:r>
              <a:rPr lang="fr-FR" sz="3200" dirty="0" smtClean="0"/>
              <a:t>Le logiciel « Paint » que vous trouver dans le répertoire accessoires Windows.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L’application Photos de Windows 10</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L’application Photos de Windows 10 rassemble les photos et les vidéos qui se trouvent sur votre PC, votre téléphone et vos autres appareils et les place dans un même endroit, ce qui vous permet de trouver plus rapidement ce que vous recherchez. </a:t>
            </a:r>
          </a:p>
          <a:p>
            <a:r>
              <a:rPr lang="fr-FR" dirty="0" smtClean="0"/>
              <a:t>Pour commencer, dans la zone de recherche de la barre des tâches, tapez </a:t>
            </a:r>
            <a:r>
              <a:rPr lang="fr-FR" b="1" dirty="0" smtClean="0"/>
              <a:t>photos</a:t>
            </a:r>
            <a:r>
              <a:rPr lang="fr-FR" dirty="0" smtClean="0"/>
              <a:t>, puis sélectionnez l’application </a:t>
            </a:r>
            <a:r>
              <a:rPr lang="fr-FR" b="1" dirty="0" smtClean="0"/>
              <a:t>Photos </a:t>
            </a:r>
            <a:r>
              <a:rPr lang="fr-FR" dirty="0" smtClean="0"/>
              <a:t> dans les résultats. Sinon, appuyez sur </a:t>
            </a:r>
            <a:r>
              <a:rPr lang="fr-FR" b="1" dirty="0" smtClean="0"/>
              <a:t>Ouvrir l’application Photos dans Windows</a:t>
            </a:r>
            <a:r>
              <a:rPr lang="fr-FR" dirty="0" smtClean="0"/>
              <a:t>. </a:t>
            </a:r>
          </a:p>
          <a:p>
            <a:endParaRPr lang="fr-FR"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voici </a:t>
            </a:r>
            <a:r>
              <a:rPr lang="fr-FR" dirty="0" smtClean="0"/>
              <a:t>quelques liens vidéos pour</a:t>
            </a:r>
            <a:endParaRPr lang="fr-FR" dirty="0"/>
          </a:p>
        </p:txBody>
      </p:sp>
      <p:sp>
        <p:nvSpPr>
          <p:cNvPr id="3" name="Espace réservé du contenu 2"/>
          <p:cNvSpPr>
            <a:spLocks noGrp="1"/>
          </p:cNvSpPr>
          <p:nvPr>
            <p:ph idx="1"/>
          </p:nvPr>
        </p:nvSpPr>
        <p:spPr>
          <a:xfrm>
            <a:off x="395536" y="1196752"/>
            <a:ext cx="8229600" cy="1512169"/>
          </a:xfrm>
        </p:spPr>
        <p:txBody>
          <a:bodyPr>
            <a:normAutofit/>
          </a:bodyPr>
          <a:lstStyle/>
          <a:p>
            <a:endParaRPr lang="fr-FR" dirty="0" smtClean="0"/>
          </a:p>
          <a:p>
            <a:r>
              <a:rPr lang="fr-FR" sz="2800" dirty="0" smtClean="0"/>
              <a:t>Gérer ses photos avec Windows 10. Lien </a:t>
            </a:r>
            <a:r>
              <a:rPr lang="fr-FR" sz="2800" dirty="0" smtClean="0">
                <a:hlinkClick r:id="rId3"/>
              </a:rPr>
              <a:t>ici</a:t>
            </a:r>
            <a:endParaRPr lang="fr-FR" sz="2800" dirty="0" smtClean="0"/>
          </a:p>
          <a:p>
            <a:endParaRPr lang="fr-FR" dirty="0" smtClean="0"/>
          </a:p>
          <a:p>
            <a:endParaRPr lang="fr-FR" dirty="0" smtClean="0"/>
          </a:p>
          <a:p>
            <a:endParaRPr lang="fr-FR" dirty="0"/>
          </a:p>
        </p:txBody>
      </p:sp>
      <p:sp>
        <p:nvSpPr>
          <p:cNvPr id="4" name="Titre 1"/>
          <p:cNvSpPr txBox="1">
            <a:spLocks/>
          </p:cNvSpPr>
          <p:nvPr/>
        </p:nvSpPr>
        <p:spPr>
          <a:xfrm>
            <a:off x="611560" y="34290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re 1"/>
          <p:cNvSpPr txBox="1">
            <a:spLocks/>
          </p:cNvSpPr>
          <p:nvPr/>
        </p:nvSpPr>
        <p:spPr>
          <a:xfrm>
            <a:off x="395536" y="2564904"/>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voici quelques liens pour</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Espace réservé du contenu 2"/>
          <p:cNvSpPr txBox="1">
            <a:spLocks/>
          </p:cNvSpPr>
          <p:nvPr/>
        </p:nvSpPr>
        <p:spPr>
          <a:xfrm>
            <a:off x="0" y="3861048"/>
            <a:ext cx="9144000" cy="1944217"/>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8600" dirty="0" smtClean="0"/>
              <a:t>Support d’aide de l’application Photos </a:t>
            </a:r>
            <a:r>
              <a:rPr kumimoji="0" lang="fr-FR" sz="8600" b="1" i="0" u="none" strike="noStrike" kern="1200" cap="none" spc="0" normalizeH="0" baseline="0" noProof="0" dirty="0" smtClean="0">
                <a:ln>
                  <a:noFill/>
                </a:ln>
                <a:solidFill>
                  <a:schemeClr val="tx1"/>
                </a:solidFill>
                <a:effectLst/>
                <a:uLnTx/>
                <a:uFillTx/>
                <a:latin typeface="+mn-lt"/>
                <a:ea typeface="+mn-ea"/>
                <a:cs typeface="+mn-cs"/>
                <a:hlinkClick r:id="rId4"/>
              </a:rPr>
              <a:t>ici</a:t>
            </a:r>
            <a:endParaRPr kumimoji="0" lang="fr-FR" sz="8600" b="1"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fr-FR" sz="8600" dirty="0" smtClean="0"/>
              <a:t>Utiliser le logiciel de montage vidéo de Windows 10 </a:t>
            </a:r>
            <a:r>
              <a:rPr lang="fr-FR" sz="8600" dirty="0" smtClean="0">
                <a:hlinkClick r:id="rId5"/>
              </a:rPr>
              <a:t>Ici</a:t>
            </a:r>
            <a:endParaRPr lang="fr-FR" sz="8600" dirty="0" smtClean="0"/>
          </a:p>
          <a:p>
            <a:pPr marL="342900" indent="-342900">
              <a:spcBef>
                <a:spcPct val="20000"/>
              </a:spcBef>
              <a:buFont typeface="Arial" pitchFamily="34" charset="0"/>
              <a:buChar char="•"/>
            </a:pPr>
            <a:r>
              <a:rPr lang="fr-FR" sz="8600" dirty="0" smtClean="0"/>
              <a:t>Améliorer vos photos avec l’application Photos</a:t>
            </a:r>
            <a:r>
              <a:rPr lang="fr-FR" sz="8600" dirty="0" smtClean="0">
                <a:hlinkClick r:id="rId6"/>
              </a:rPr>
              <a:t>   </a:t>
            </a:r>
            <a:r>
              <a:rPr lang="fr-FR" sz="8600" dirty="0" smtClean="0">
                <a:hlinkClick r:id="rId6"/>
              </a:rPr>
              <a:t>ici</a:t>
            </a:r>
            <a:endParaRPr lang="fr-FR" sz="8600" dirty="0" smtClean="0"/>
          </a:p>
          <a:p>
            <a:pPr marL="342900" indent="-342900">
              <a:spcBef>
                <a:spcPct val="20000"/>
              </a:spcBef>
              <a:buFont typeface="Arial" pitchFamily="34" charset="0"/>
              <a:buChar char="•"/>
            </a:pPr>
            <a:r>
              <a:rPr lang="fr-FR" sz="8600" dirty="0" smtClean="0"/>
              <a:t>Maîtriser l’application photo Windows 10  </a:t>
            </a:r>
            <a:r>
              <a:rPr lang="fr-FR" sz="8600" dirty="0" smtClean="0">
                <a:hlinkClick r:id="rId7"/>
              </a:rPr>
              <a:t>   ici</a:t>
            </a:r>
            <a:endParaRPr lang="fr-FR" sz="86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0"/>
            <a:ext cx="7772400" cy="1470025"/>
          </a:xfrm>
        </p:spPr>
        <p:txBody>
          <a:bodyPr/>
          <a:lstStyle/>
          <a:p>
            <a:r>
              <a:rPr lang="fr-FR" dirty="0" smtClean="0"/>
              <a:t>astuces</a:t>
            </a:r>
            <a:endParaRPr lang="fr-FR" dirty="0"/>
          </a:p>
        </p:txBody>
      </p:sp>
      <p:sp>
        <p:nvSpPr>
          <p:cNvPr id="3" name="Sous-titre 2"/>
          <p:cNvSpPr>
            <a:spLocks noGrp="1"/>
          </p:cNvSpPr>
          <p:nvPr>
            <p:ph type="subTitle" idx="1"/>
          </p:nvPr>
        </p:nvSpPr>
        <p:spPr>
          <a:xfrm>
            <a:off x="323528" y="1556792"/>
            <a:ext cx="8424936" cy="2088232"/>
          </a:xfrm>
        </p:spPr>
        <p:txBody>
          <a:bodyPr/>
          <a:lstStyle/>
          <a:p>
            <a:r>
              <a:rPr lang="fr-FR" b="1" dirty="0" smtClean="0">
                <a:hlinkClick r:id="rId3"/>
              </a:rPr>
              <a:t>Créer un écran de veille avec ses photos - Windows 10</a:t>
            </a:r>
            <a:endParaRPr lang="fr-FR" b="1" dirty="0" smtClean="0"/>
          </a:p>
          <a:p>
            <a:endParaRPr lang="fr-FR"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124744"/>
            <a:ext cx="9144000" cy="4185761"/>
          </a:xfrm>
          <a:prstGeom prst="rect">
            <a:avLst/>
          </a:prstGeom>
          <a:noFill/>
        </p:spPr>
        <p:txBody>
          <a:bodyPr wrap="square" rtlCol="0">
            <a:spAutoFit/>
          </a:bodyPr>
          <a:lstStyle/>
          <a:p>
            <a:pPr algn="ctr"/>
            <a:r>
              <a:rPr lang="fr-FR" sz="4400" b="1" dirty="0" smtClean="0"/>
              <a:t>Conclusion</a:t>
            </a:r>
          </a:p>
          <a:p>
            <a:pPr algn="ctr"/>
            <a:endParaRPr lang="fr-FR" sz="4400" b="1" dirty="0" smtClean="0"/>
          </a:p>
          <a:p>
            <a:r>
              <a:rPr lang="fr-FR" sz="3200" dirty="0" smtClean="0"/>
              <a:t>Après avoir réalisé cette tâche fastidieuse de classer et trier vos photos, le plus important est de préserver vos images. Il est en effet indispensable de prévoir une seconde sauvegarde en les copiant sur un disque dur externe, , ou en les gravant sur des DVD.</a:t>
            </a:r>
          </a:p>
          <a:p>
            <a:endParaRPr lang="fr-FR"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Petit rappel</a:t>
            </a:r>
            <a:br>
              <a:rPr lang="fr-FR" b="1" dirty="0" smtClean="0"/>
            </a:br>
            <a:r>
              <a:rPr lang="fr-FR" b="1" dirty="0" smtClean="0"/>
              <a:t>Sanctions pénales</a:t>
            </a:r>
            <a:r>
              <a:rPr lang="fr-FR" dirty="0" smtClean="0"/>
              <a:t/>
            </a:r>
            <a:br>
              <a:rPr lang="fr-FR" dirty="0" smtClean="0"/>
            </a:br>
            <a:endParaRPr lang="fr-FR" dirty="0"/>
          </a:p>
        </p:txBody>
      </p:sp>
      <p:sp>
        <p:nvSpPr>
          <p:cNvPr id="3" name="Espace réservé du contenu 2"/>
          <p:cNvSpPr>
            <a:spLocks noGrp="1"/>
          </p:cNvSpPr>
          <p:nvPr>
            <p:ph idx="1"/>
          </p:nvPr>
        </p:nvSpPr>
        <p:spPr>
          <a:xfrm>
            <a:off x="0" y="1600200"/>
            <a:ext cx="9144000" cy="5257800"/>
          </a:xfrm>
        </p:spPr>
        <p:txBody>
          <a:bodyPr>
            <a:normAutofit/>
          </a:bodyPr>
          <a:lstStyle/>
          <a:p>
            <a:r>
              <a:rPr lang="fr-FR" dirty="0" smtClean="0"/>
              <a:t>Photographier </a:t>
            </a:r>
            <a:r>
              <a:rPr lang="fr-FR" dirty="0"/>
              <a:t>ou filmer, sans son consentement, l'image d'une personne se trouvant dans un lieu privé ou transmettre son image (même s'il n'y a pas diffusion), est puni d'un an d'emprisonnement et </a:t>
            </a:r>
            <a:r>
              <a:rPr lang="fr-FR" dirty="0" smtClean="0"/>
              <a:t>de</a:t>
            </a:r>
          </a:p>
          <a:p>
            <a:pPr>
              <a:buNone/>
            </a:pPr>
            <a:r>
              <a:rPr lang="fr-FR" dirty="0"/>
              <a:t> 45 000 € d'amende</a:t>
            </a:r>
            <a:r>
              <a:rPr lang="fr-FR" dirty="0" smtClean="0"/>
              <a:t>.</a:t>
            </a:r>
          </a:p>
          <a:p>
            <a:r>
              <a:rPr lang="fr-FR" dirty="0" smtClean="0"/>
              <a:t>Même dans un lieu public, l'accord des personnes apparaissant de manière isolée et reconnaissable est nécessaire pour la diffusion de l'image.</a:t>
            </a:r>
            <a:endParaRPr lang="fr-FR" dirty="0"/>
          </a:p>
          <a:p>
            <a:r>
              <a:rPr lang="fr-FR" dirty="0" smtClean="0"/>
              <a:t>Lien </a:t>
            </a:r>
            <a:r>
              <a:rPr lang="fr-FR" dirty="0" smtClean="0">
                <a:hlinkClick r:id="rId3"/>
              </a:rPr>
              <a:t>ici</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1470025"/>
          </a:xfrm>
        </p:spPr>
        <p:txBody>
          <a:bodyPr/>
          <a:lstStyle/>
          <a:p>
            <a:r>
              <a:rPr lang="fr-FR" dirty="0" smtClean="0"/>
              <a:t>Les formats d’images numériques</a:t>
            </a:r>
            <a:endParaRPr lang="fr-FR" dirty="0"/>
          </a:p>
        </p:txBody>
      </p:sp>
      <p:pic>
        <p:nvPicPr>
          <p:cNvPr id="1027" name="Picture 3"/>
          <p:cNvPicPr>
            <a:picLocks noChangeAspect="1" noChangeArrowheads="1"/>
          </p:cNvPicPr>
          <p:nvPr/>
        </p:nvPicPr>
        <p:blipFill>
          <a:blip r:embed="rId3" cstate="print"/>
          <a:srcRect/>
          <a:stretch>
            <a:fillRect/>
          </a:stretch>
        </p:blipFill>
        <p:spPr bwMode="auto">
          <a:xfrm>
            <a:off x="0" y="1988840"/>
            <a:ext cx="9197210" cy="458200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260648"/>
            <a:ext cx="7772400" cy="1470025"/>
          </a:xfrm>
        </p:spPr>
        <p:txBody>
          <a:bodyPr>
            <a:normAutofit fontScale="90000"/>
          </a:bodyPr>
          <a:lstStyle/>
          <a:p>
            <a:r>
              <a:rPr lang="fr-FR" dirty="0" smtClean="0"/>
              <a:t>Transférer les photos de mon appareil photo ou de mon téléphone portable sur mon ordinateur</a:t>
            </a:r>
            <a:endParaRPr lang="fr-FR" dirty="0"/>
          </a:p>
        </p:txBody>
      </p:sp>
      <p:grpSp>
        <p:nvGrpSpPr>
          <p:cNvPr id="6" name="Groupe 5"/>
          <p:cNvGrpSpPr/>
          <p:nvPr/>
        </p:nvGrpSpPr>
        <p:grpSpPr>
          <a:xfrm>
            <a:off x="0" y="0"/>
            <a:ext cx="1727176" cy="980728"/>
            <a:chOff x="0" y="0"/>
            <a:chExt cx="1727176" cy="980728"/>
          </a:xfrm>
        </p:grpSpPr>
        <p:sp>
          <p:nvSpPr>
            <p:cNvPr id="4" name="Ellipse 3"/>
            <p:cNvSpPr/>
            <p:nvPr/>
          </p:nvSpPr>
          <p:spPr>
            <a:xfrm>
              <a:off x="0" y="0"/>
              <a:ext cx="1403648" cy="980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67544" y="0"/>
              <a:ext cx="1259632" cy="707886"/>
            </a:xfrm>
            <a:prstGeom prst="rect">
              <a:avLst/>
            </a:prstGeom>
            <a:noFill/>
          </p:spPr>
          <p:txBody>
            <a:bodyPr wrap="square" rtlCol="0">
              <a:spAutoFit/>
            </a:bodyPr>
            <a:lstStyle/>
            <a:p>
              <a:r>
                <a:rPr lang="fr-FR" sz="4000" dirty="0" smtClean="0"/>
                <a:t>1</a:t>
              </a:r>
              <a:endParaRPr lang="fr-FR" sz="4000" dirty="0"/>
            </a:p>
          </p:txBody>
        </p:sp>
      </p:grpSp>
      <p:sp>
        <p:nvSpPr>
          <p:cNvPr id="7" name="Rectangle 6"/>
          <p:cNvSpPr/>
          <p:nvPr/>
        </p:nvSpPr>
        <p:spPr>
          <a:xfrm>
            <a:off x="0" y="2204864"/>
            <a:ext cx="9144000" cy="5016758"/>
          </a:xfrm>
          <a:prstGeom prst="rect">
            <a:avLst/>
          </a:prstGeom>
        </p:spPr>
        <p:txBody>
          <a:bodyPr wrap="square">
            <a:spAutoFit/>
          </a:bodyPr>
          <a:lstStyle/>
          <a:p>
            <a:pPr algn="ctr"/>
            <a:r>
              <a:rPr lang="fr-FR" sz="4000" dirty="0" smtClean="0"/>
              <a:t>Pourquoi faire ?</a:t>
            </a:r>
          </a:p>
          <a:p>
            <a:pPr lvl="0">
              <a:buFont typeface="Arial" pitchFamily="34" charset="0"/>
              <a:buChar char="•"/>
            </a:pPr>
            <a:r>
              <a:rPr lang="fr-FR" sz="4000" dirty="0" smtClean="0"/>
              <a:t>Pour vider la carte mémoire</a:t>
            </a:r>
          </a:p>
          <a:p>
            <a:pPr lvl="0">
              <a:buFont typeface="Arial" pitchFamily="34" charset="0"/>
              <a:buChar char="•"/>
            </a:pPr>
            <a:r>
              <a:rPr lang="fr-FR" sz="4000" dirty="0" smtClean="0"/>
              <a:t>Pour regarder ses photos</a:t>
            </a:r>
          </a:p>
          <a:p>
            <a:pPr lvl="0">
              <a:buFont typeface="Arial" pitchFamily="34" charset="0"/>
              <a:buChar char="•"/>
            </a:pPr>
            <a:r>
              <a:rPr lang="fr-FR" sz="4000" dirty="0" smtClean="0"/>
              <a:t>Pour retoucher les photos</a:t>
            </a:r>
          </a:p>
          <a:p>
            <a:pPr lvl="0">
              <a:buFont typeface="Arial" pitchFamily="34" charset="0"/>
              <a:buChar char="•"/>
            </a:pPr>
            <a:r>
              <a:rPr lang="fr-FR" sz="4000" dirty="0" smtClean="0"/>
              <a:t>Pour les partager avec la famille, les amis</a:t>
            </a:r>
          </a:p>
          <a:p>
            <a:pPr lvl="0">
              <a:buFont typeface="Arial" pitchFamily="34" charset="0"/>
              <a:buChar char="•"/>
            </a:pPr>
            <a:r>
              <a:rPr lang="fr-FR" sz="4000" dirty="0" smtClean="0"/>
              <a:t>Les envoyer par mail</a:t>
            </a:r>
          </a:p>
          <a:p>
            <a:pPr lvl="0">
              <a:buFont typeface="Arial" pitchFamily="34" charset="0"/>
              <a:buChar char="•"/>
            </a:pPr>
            <a:r>
              <a:rPr lang="fr-FR" sz="4000" dirty="0" smtClean="0"/>
              <a:t>Pour réaliser des tirages papier</a:t>
            </a:r>
          </a:p>
          <a:p>
            <a:pPr lvl="0">
              <a:buFont typeface="Arial" pitchFamily="34" charset="0"/>
              <a:buChar char="•"/>
            </a:pPr>
            <a:endParaRPr lang="fr-FR"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1"/>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143000"/>
          </a:xfrm>
        </p:spPr>
        <p:txBody>
          <a:bodyPr>
            <a:normAutofit fontScale="90000"/>
          </a:bodyPr>
          <a:lstStyle/>
          <a:p>
            <a:r>
              <a:rPr lang="fr-FR" b="1" dirty="0" smtClean="0"/>
              <a:t>Importer ses photos numériques vers l’ordinateur</a:t>
            </a:r>
            <a:r>
              <a:rPr lang="fr-FR" dirty="0" smtClean="0"/>
              <a:t/>
            </a:r>
            <a:br>
              <a:rPr lang="fr-FR" dirty="0" smtClean="0"/>
            </a:br>
            <a:endParaRPr lang="fr-FR" dirty="0"/>
          </a:p>
        </p:txBody>
      </p:sp>
      <p:sp>
        <p:nvSpPr>
          <p:cNvPr id="3" name="Rectangle 2"/>
          <p:cNvSpPr/>
          <p:nvPr/>
        </p:nvSpPr>
        <p:spPr>
          <a:xfrm>
            <a:off x="899592" y="1988840"/>
            <a:ext cx="8244408" cy="3170099"/>
          </a:xfrm>
          <a:prstGeom prst="rect">
            <a:avLst/>
          </a:prstGeom>
        </p:spPr>
        <p:txBody>
          <a:bodyPr wrap="square">
            <a:spAutoFit/>
          </a:bodyPr>
          <a:lstStyle/>
          <a:p>
            <a:pPr algn="ctr"/>
            <a:r>
              <a:rPr lang="fr-FR" sz="4000" dirty="0" smtClean="0"/>
              <a:t>3 façons de le faire</a:t>
            </a:r>
          </a:p>
          <a:p>
            <a:pPr>
              <a:buFont typeface="Arial" pitchFamily="34" charset="0"/>
              <a:buChar char="•"/>
            </a:pPr>
            <a:r>
              <a:rPr lang="fr-FR" sz="4000" dirty="0" smtClean="0"/>
              <a:t>Sans fil par liaison Bluetooth </a:t>
            </a:r>
          </a:p>
          <a:p>
            <a:pPr>
              <a:buFont typeface="Arial" pitchFamily="34" charset="0"/>
              <a:buChar char="•"/>
            </a:pPr>
            <a:r>
              <a:rPr lang="fr-FR" sz="4000" dirty="0" smtClean="0"/>
              <a:t>En insérant la carte mémoire dans le lecteur.</a:t>
            </a:r>
          </a:p>
          <a:p>
            <a:pPr>
              <a:buFont typeface="Arial" pitchFamily="34" charset="0"/>
              <a:buChar char="•"/>
            </a:pPr>
            <a:r>
              <a:rPr lang="fr-FR" sz="4000" dirty="0" smtClean="0"/>
              <a:t>A l’aide d’un câble USB.</a:t>
            </a:r>
            <a:r>
              <a:rPr lang="fr-FR" dirty="0" smtClean="0"/>
              <a:t>	</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la plus simple</a:t>
            </a:r>
            <a:endParaRPr lang="fr-FR"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403648" y="2508212"/>
            <a:ext cx="6192688" cy="4349788"/>
          </a:xfrm>
          <a:prstGeom prst="rect">
            <a:avLst/>
          </a:prstGeom>
          <a:noFill/>
          <a:ln w="9525">
            <a:noFill/>
            <a:miter lim="800000"/>
            <a:headEnd/>
            <a:tailEnd/>
          </a:ln>
        </p:spPr>
      </p:pic>
      <p:sp>
        <p:nvSpPr>
          <p:cNvPr id="6" name="ZoneTexte 5"/>
          <p:cNvSpPr txBox="1"/>
          <p:nvPr/>
        </p:nvSpPr>
        <p:spPr>
          <a:xfrm>
            <a:off x="1043608" y="1628800"/>
            <a:ext cx="6408712" cy="707886"/>
          </a:xfrm>
          <a:prstGeom prst="rect">
            <a:avLst/>
          </a:prstGeom>
          <a:noFill/>
        </p:spPr>
        <p:txBody>
          <a:bodyPr wrap="square" rtlCol="0">
            <a:spAutoFit/>
          </a:bodyPr>
          <a:lstStyle/>
          <a:p>
            <a:pPr algn="ctr"/>
            <a:r>
              <a:rPr lang="fr-FR" sz="4000" dirty="0" smtClean="0"/>
              <a:t>A l’aide d’un câble USB.</a:t>
            </a:r>
            <a:endParaRPr lang="fr-FR"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2.5E-6 0.33333 L 2.5E-6 4.81481E-6 " pathEditMode="relative" rAng="0" ptsTypes="AA">
                                      <p:cBhvr>
                                        <p:cTn id="26" dur="2000" fill="hold"/>
                                        <p:tgtEl>
                                          <p:spTgt spid="1026"/>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Importer des photos et des vidéos en utilisant un câble USB</a:t>
            </a:r>
            <a:br>
              <a:rPr lang="fr-FR" b="1" dirty="0" smtClean="0"/>
            </a:br>
            <a:endParaRPr lang="fr-FR" dirty="0"/>
          </a:p>
        </p:txBody>
      </p:sp>
      <p:sp>
        <p:nvSpPr>
          <p:cNvPr id="3" name="Espace réservé du contenu 2"/>
          <p:cNvSpPr>
            <a:spLocks noGrp="1"/>
          </p:cNvSpPr>
          <p:nvPr>
            <p:ph idx="1"/>
          </p:nvPr>
        </p:nvSpPr>
        <p:spPr>
          <a:xfrm>
            <a:off x="251520" y="1556792"/>
            <a:ext cx="8435280" cy="4569371"/>
          </a:xfrm>
        </p:spPr>
        <p:txBody>
          <a:bodyPr>
            <a:normAutofit fontScale="92500" lnSpcReduction="20000"/>
          </a:bodyPr>
          <a:lstStyle/>
          <a:p>
            <a:r>
              <a:rPr lang="fr-FR" dirty="0" smtClean="0"/>
              <a:t>Dans la zone de recherche de la barre des tâches, saisissez </a:t>
            </a:r>
            <a:r>
              <a:rPr lang="fr-FR" b="1" dirty="0" smtClean="0"/>
              <a:t>photos </a:t>
            </a:r>
            <a:r>
              <a:rPr lang="fr-FR" dirty="0" smtClean="0"/>
              <a:t>et sélectionnez l'application </a:t>
            </a:r>
            <a:r>
              <a:rPr lang="fr-FR" b="1" dirty="0" smtClean="0"/>
              <a:t>Photos</a:t>
            </a:r>
            <a:r>
              <a:rPr lang="fr-FR" dirty="0" smtClean="0"/>
              <a:t>  parmi les résultats. </a:t>
            </a:r>
          </a:p>
          <a:p>
            <a:r>
              <a:rPr lang="fr-FR" dirty="0" smtClean="0"/>
              <a:t>Sélectionnez </a:t>
            </a:r>
            <a:r>
              <a:rPr lang="fr-FR" b="1" dirty="0" smtClean="0"/>
              <a:t>Importer</a:t>
            </a:r>
            <a:r>
              <a:rPr lang="fr-FR" dirty="0" smtClean="0"/>
              <a:t> et suivez les instructions indiquées pour importer à partir d'un dossier ou d'un appareil USB. L’application sélectionne automatiquement les éléments que vous avez importés auparavant, mais vous pouvez également choisir ceux que vous voulez importer.</a:t>
            </a:r>
          </a:p>
          <a:p>
            <a:pPr lvl="0"/>
            <a:r>
              <a:rPr lang="fr-FR" dirty="0" smtClean="0"/>
              <a:t>Transférer des photos de son téléphone vers son pc via un câble </a:t>
            </a:r>
            <a:r>
              <a:rPr lang="fr-FR" dirty="0" err="1" smtClean="0"/>
              <a:t>usb</a:t>
            </a:r>
            <a:r>
              <a:rPr lang="fr-FR" dirty="0" smtClean="0"/>
              <a:t>. Lien </a:t>
            </a:r>
            <a:r>
              <a:rPr lang="fr-FR" dirty="0" smtClean="0">
                <a:hlinkClick r:id="rId3"/>
              </a:rPr>
              <a:t>ici</a:t>
            </a:r>
            <a:endParaRPr lang="fr-FR" dirty="0" smtClean="0"/>
          </a:p>
          <a:p>
            <a:endParaRPr lang="fr-FR" dirty="0" smtClean="0"/>
          </a:p>
          <a:p>
            <a:endParaRPr lang="fr-FR"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42194"/>
          </a:xfrm>
        </p:spPr>
        <p:txBody>
          <a:bodyPr>
            <a:normAutofit fontScale="90000"/>
          </a:bodyPr>
          <a:lstStyle/>
          <a:p>
            <a:r>
              <a:rPr lang="fr-FR" dirty="0" smtClean="0"/>
              <a:t>En insérant la carte mémoire dans le lecteur.</a:t>
            </a:r>
            <a:br>
              <a:rPr lang="fr-FR" dirty="0" smtClean="0"/>
            </a:br>
            <a:endParaRPr lang="fr-FR" dirty="0"/>
          </a:p>
        </p:txBody>
      </p:sp>
      <p:pic>
        <p:nvPicPr>
          <p:cNvPr id="2050" name="Picture 2"/>
          <p:cNvPicPr>
            <a:picLocks noGrp="1" noChangeAspect="1" noChangeArrowheads="1"/>
          </p:cNvPicPr>
          <p:nvPr>
            <p:ph idx="1"/>
          </p:nvPr>
        </p:nvPicPr>
        <p:blipFill>
          <a:blip r:embed="rId3" cstate="email"/>
          <a:srcRect/>
          <a:stretch>
            <a:fillRect/>
          </a:stretch>
        </p:blipFill>
        <p:spPr bwMode="auto">
          <a:xfrm>
            <a:off x="827584" y="1767782"/>
            <a:ext cx="7377455" cy="509021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457</Words>
  <Application>Microsoft Office PowerPoint</Application>
  <PresentationFormat>Affichage à l'écran (4:3)</PresentationFormat>
  <Paragraphs>115</Paragraphs>
  <Slides>25</Slides>
  <Notes>25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25</vt:i4>
      </vt:variant>
    </vt:vector>
  </HeadingPairs>
  <TitlesOfParts>
    <vt:vector size="28" baseType="lpstr">
      <vt:lpstr>Arial</vt:lpstr>
      <vt:lpstr>Calibri</vt:lpstr>
      <vt:lpstr>Thème Office</vt:lpstr>
      <vt:lpstr>Les photos numériques </vt:lpstr>
      <vt:lpstr>Quatre points de base à maîtriser</vt:lpstr>
      <vt:lpstr>Petit rappel Sanctions pénales </vt:lpstr>
      <vt:lpstr>Les formats d’images numériques</vt:lpstr>
      <vt:lpstr>Transférer les photos de mon appareil photo ou de mon téléphone portable sur mon ordinateur</vt:lpstr>
      <vt:lpstr>Importer ses photos numériques vers l’ordinateur </vt:lpstr>
      <vt:lpstr>La méthode la plus simple</vt:lpstr>
      <vt:lpstr>Importer des photos et des vidéos en utilisant un câble USB </vt:lpstr>
      <vt:lpstr>En insérant la carte mémoire dans le lecteur. </vt:lpstr>
      <vt:lpstr>Diapositive 10</vt:lpstr>
      <vt:lpstr>Diapositive 11</vt:lpstr>
      <vt:lpstr>Comment classer ses photos</vt:lpstr>
      <vt:lpstr>Diapositive 13</vt:lpstr>
      <vt:lpstr>Pourquoi le dossier images? Tout simplement parce que le dossier images à plusieurs barres d’outils appropriées au traitement et visionnage des images et à la recherche</vt:lpstr>
      <vt:lpstr>Diapositive 15</vt:lpstr>
      <vt:lpstr>2 Classer vos images par dossiers  </vt:lpstr>
      <vt:lpstr>Diapositive 17</vt:lpstr>
      <vt:lpstr>3 Renommer un fichier</vt:lpstr>
      <vt:lpstr>Diapositive 19</vt:lpstr>
      <vt:lpstr>Je visionne mes photos</vt:lpstr>
      <vt:lpstr>J’utilise un logiciel de retouche de photos gratuit</vt:lpstr>
      <vt:lpstr>L’application Photos de Windows 10</vt:lpstr>
      <vt:lpstr>voici quelques liens vidéos pour</vt:lpstr>
      <vt:lpstr>astuces</vt:lpstr>
      <vt:lpstr>Diapositive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photos</dc:title>
  <dc:creator>admin</dc:creator>
  <cp:lastModifiedBy>admin</cp:lastModifiedBy>
  <cp:revision>44</cp:revision>
  <dcterms:created xsi:type="dcterms:W3CDTF">2019-09-29T16:06:37Z</dcterms:created>
  <dcterms:modified xsi:type="dcterms:W3CDTF">2019-11-13T14:38:09Z</dcterms:modified>
</cp:coreProperties>
</file>