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7" r:id="rId3"/>
    <p:sldId id="271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6" r:id="rId12"/>
    <p:sldId id="283" r:id="rId13"/>
    <p:sldId id="284" r:id="rId14"/>
    <p:sldId id="282" r:id="rId15"/>
    <p:sldId id="288" r:id="rId16"/>
  </p:sldIdLst>
  <p:sldSz cx="12192000" cy="6858000"/>
  <p:notesSz cx="6881813" cy="100028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50" y="312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pPr rtl="0"/>
            <a:fld id="{FF4CA289-E05C-4F1A-91CB-627CC8574537}" type="datetime1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pPr rtl="0"/>
            <a:fld id="{686B2D29-8AC0-4FB1-933D-AD24ECC435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pPr rtl="0"/>
            <a:fld id="{78EC75C5-169C-47FE-A4B4-058A34960BFC}" type="datetime1">
              <a:rPr lang="fr-FR" noProof="0" smtClean="0"/>
              <a:t>19/06/2020</a:t>
            </a:fld>
            <a:endParaRPr lang="fr-FR" noProof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pPr rtl="0"/>
            <a:fld id="{3FA2C895-EB1C-4157-9E46-0DF3298BA9C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15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68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A2C895-EB1C-4157-9E46-0DF3298BA9C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465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FA2C895-EB1C-4157-9E46-0DF3298BA9C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68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 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e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e 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 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116" name="Rectangle 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117" name="Rectangle 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grpSp>
            <p:nvGrpSpPr>
              <p:cNvPr id="71" name="Groupe 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 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6" name="Rectangle 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114" name="Rectangle 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grpSp>
            <p:nvGrpSpPr>
              <p:cNvPr id="73" name="Groupe 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 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79" name="Rectangle 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1" name="Rectangle 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sp>
            <p:nvSpPr>
              <p:cNvPr id="75" name="Rectangle 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  <p:sp>
            <p:nvSpPr>
              <p:cNvPr id="76" name="Rectangle 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  <p:sp>
            <p:nvSpPr>
              <p:cNvPr id="77" name="Rectangle 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</p:grpSp>
        <p:sp>
          <p:nvSpPr>
            <p:cNvPr id="45" name="Forme libre 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8" name="Forme libre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9" name="Forme libre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1" name="Forme libre 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2" name="Forme libre 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3" name="Hexagone 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4" name="Hexagone 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5" name="Hexagone 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6" name="Hexagone 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7" name="Hexagone 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8" name="Forme libre 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9" name="Hexagone 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0" name="Hexagone 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1" name="Hexagone 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2" name="Hexagone 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3" name="Hexagone 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4" name="Hexagone 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5" name="Hexagone 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6" name="Hexagone 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7" name="Hexagone 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8" name="Forme libre 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9" name="Forme libre 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</p:grpSp>
      <p:sp>
        <p:nvSpPr>
          <p:cNvPr id="46" name="Rectangle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50" name="Rectangle 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89" name="Rectangle 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47" name="Rectangle 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8" name="Espace réservé d’image 7" descr="Espace réservé vide pour ajouter une image. Cliquez sur l’espace réservé et sélectionnez l’image à ajouter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 rtlCol="0"/>
          <a:lstStyle>
            <a:lvl1pPr marL="68580" indent="0">
              <a:buNone/>
              <a:defRPr/>
            </a:lvl1pPr>
          </a:lstStyle>
          <a:p>
            <a:pPr rtl="0"/>
            <a:r>
              <a:rPr lang="fr-FR" noProof="0"/>
              <a:t>Insérez ici une photo de votre produit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rtlCol="0" anchor="b"/>
          <a:lstStyle>
            <a:lvl1pPr algn="l">
              <a:defRPr sz="2400"/>
            </a:lvl1pPr>
          </a:lstStyle>
          <a:p>
            <a:pPr rtl="0"/>
            <a:fld id="{C0EE3845-57EA-4DE2-ADF3-01BABDD04FA1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94D621-27B7-40EA-A0E6-887F0A0E7344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rtlCol="0" anchor="ctr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4471BB-7BE7-4ED5-9636-0103BF8C18DB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D8DD7B-B743-41B1-9694-973BA454B79E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rtlCol="0" anchor="b"/>
          <a:lstStyle>
            <a:lvl1pPr algn="l">
              <a:defRPr sz="4000" b="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4B7E0-298E-47E4-957E-710FB8BCD4CD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9" name="Espace réservé du contenu 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11" name="Espace réservé du contenu 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55863F-7D11-4C27-8E69-D202695C40F6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391750" y="2316009"/>
            <a:ext cx="4561200" cy="63976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1384" y="2316010"/>
            <a:ext cx="4561200" cy="63976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0980F3-FFF0-43E3-84A3-E497D1E3DC99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2B1556-CAE2-4D54-82EA-72E24F2F00D1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D490C4-E38A-4B2F-9375-0A1DCC07064A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 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e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e 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 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5" name="Rectangle 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6" name="Rectangle 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grpSp>
            <p:nvGrpSpPr>
              <p:cNvPr id="73" name="Groupe 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 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2" name="Rectangle 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3" name="Rectangle 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grpSp>
            <p:nvGrpSpPr>
              <p:cNvPr id="74" name="Groupe 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 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79" name="Rectangle 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0" name="Rectangle 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sp>
            <p:nvSpPr>
              <p:cNvPr id="75" name="Rectangle 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  <p:sp>
            <p:nvSpPr>
              <p:cNvPr id="76" name="Rectangle 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  <p:sp>
            <p:nvSpPr>
              <p:cNvPr id="77" name="Rectangle 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</p:grpSp>
        <p:sp>
          <p:nvSpPr>
            <p:cNvPr id="47" name="Forme libre 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8" name="Forme libre 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9" name="Forme libre 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0" name="Forme libre 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1" name="Forme libre 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2" name="Hexagone 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3" name="Hexagone 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4" name="Hexagone 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5" name="Hexagone 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6" name="Hexagone 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9" name="Forme libre 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0" name="Hexagone 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2" name="Hexagone 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3" name="Hexagone 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4" name="Hexagone 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5" name="Hexagone 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6" name="Hexagone 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7" name="Hexagone 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8" name="Hexagone 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9" name="Hexagone 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70" name="Forme libre 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71" name="Forme libre 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</p:grpSp>
      <p:sp>
        <p:nvSpPr>
          <p:cNvPr id="46" name="Rectangle 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57" name="Rectangle 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58" name="Rectangle 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61" name="Rectangle 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BF7A6-FA96-4720-A478-5C4A1B2A80B8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 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e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e 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 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8" name="Rectangle 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9" name="Rectangle 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grpSp>
            <p:nvGrpSpPr>
              <p:cNvPr id="76" name="Groupe 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 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5" name="Rectangle 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6" name="Rectangle 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grpSp>
            <p:nvGrpSpPr>
              <p:cNvPr id="77" name="Groupe 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 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2" name="Rectangle 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83" name="Rectangle 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sp>
            <p:nvSpPr>
              <p:cNvPr id="78" name="Rectangle 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  <p:sp>
            <p:nvSpPr>
              <p:cNvPr id="79" name="Rectangle 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  <p:sp>
            <p:nvSpPr>
              <p:cNvPr id="80" name="Rectangle 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</p:grpSp>
        <p:sp>
          <p:nvSpPr>
            <p:cNvPr id="46" name="Forme libre 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7" name="Forme libre 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8" name="Forme libre 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9" name="Forme libre 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0" name="Forme libre 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1" name="Hexagon 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2" name="Hexagone 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0" name="Hexagone 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1" name="Hexagone 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2" name="Hexagone 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3" name="Forme libre 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4" name="Hexagone 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5" name="Hexagone 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6" name="Hexagone 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7" name="Hexagone 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8" name="Hexagone 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9" name="Hexagone 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70" name="Hexagone 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71" name="Hexagone 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72" name="Hexagone 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73" name="Forme libre 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74" name="Forme libre 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</p:grpSp>
      <p:sp>
        <p:nvSpPr>
          <p:cNvPr id="94" name="Rectangle 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101" name="Rectangle 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102" name="Rectangle 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105" name="Rectangle 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1340278" y="693795"/>
            <a:ext cx="4479497" cy="5468112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 rtlCol="0">
            <a:normAutofit/>
          </a:bodyPr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87904C-41D7-4113-9D1C-B9380DBAA1C4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 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Groupe 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e 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 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114" name="Rectangle 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115" name="Rectangle 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grpSp>
            <p:nvGrpSpPr>
              <p:cNvPr id="102" name="Groupe 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 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111" name="Rectangle 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112" name="Rectangle 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grpSp>
            <p:nvGrpSpPr>
              <p:cNvPr id="103" name="Groupe 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 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108" name="Rectangle 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  <p:sp>
              <p:nvSpPr>
                <p:cNvPr id="109" name="Rectangle 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fr-FR" sz="1800" noProof="0"/>
                </a:p>
              </p:txBody>
            </p:sp>
          </p:grpSp>
          <p:sp>
            <p:nvSpPr>
              <p:cNvPr id="104" name="Rectangle 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  <p:sp>
            <p:nvSpPr>
              <p:cNvPr id="105" name="Rectangle 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  <p:sp>
            <p:nvSpPr>
              <p:cNvPr id="106" name="Rectangle 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sz="1800" noProof="0"/>
              </a:p>
            </p:txBody>
          </p:sp>
        </p:grpSp>
        <p:sp>
          <p:nvSpPr>
            <p:cNvPr id="44" name="Forme libre 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5" name="Forme libre 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6" name="Forme libre 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7" name="Forme libre 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49" name="Forme libre 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0" name="Hexagone 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1" name="Hexagone 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2" name="Hexagone 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3" name="Hexagone 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4" name="Hexagone 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5" name="Forme libre 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6" name="Hexagone 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7" name="Hexagone 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8" name="Hexagone 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59" name="Hexagone 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60" name="Hexagone 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95" name="Hexagone 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96" name="Hexagone 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97" name="Hexagone 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98" name="Hexagone 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99" name="Forme libre 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  <p:sp>
          <p:nvSpPr>
            <p:cNvPr id="100" name="Forme libre 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/>
            </a:p>
          </p:txBody>
        </p:sp>
      </p:grpSp>
      <p:sp>
        <p:nvSpPr>
          <p:cNvPr id="66" name="Rectangle 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70" name="Rectangle 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71" name="Rectangle 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  <a:p>
            <a:pPr lvl="5" rtl="0"/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pPr rtl="0"/>
            <a:fld id="{BBF09A3F-2A4C-4BAE-A39B-58145B561D18}" type="datetime1">
              <a:rPr lang="fr-FR" noProof="0" smtClean="0"/>
              <a:t>19/06/2020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864">
          <p15:clr>
            <a:srgbClr val="F26B43"/>
          </p15:clr>
        </p15:guide>
        <p15:guide id="3" pos="6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b="1" u="sng" dirty="0"/>
              <a:t/>
            </a:r>
            <a:br>
              <a:rPr lang="fr-FR" b="1" u="sng" dirty="0"/>
            </a:b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SAINT OUEN MUSCULATION </a:t>
            </a:r>
            <a:b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«TITAN»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9781"/>
          <a:stretch>
            <a:fillRect/>
          </a:stretch>
        </p:blipFill>
        <p:spPr>
          <a:xfrm>
            <a:off x="1304362" y="1039005"/>
            <a:ext cx="4414838" cy="3551578"/>
          </a:xfrm>
        </p:spPr>
      </p:pic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/>
            <a:r>
              <a:rPr lang="fr-FR" b="1" dirty="0"/>
              <a:t>P</a:t>
            </a:r>
            <a:r>
              <a:rPr lang="fr-FR" b="1" dirty="0" smtClean="0"/>
              <a:t>etite présentation de l’association </a:t>
            </a:r>
            <a:r>
              <a:rPr lang="fr-FR" b="1" dirty="0"/>
              <a:t>pour </a:t>
            </a:r>
            <a:r>
              <a:rPr lang="fr-FR" b="1" dirty="0" smtClean="0"/>
              <a:t>Madame le Maire et ses conseillers municipaux.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354" y="5104186"/>
            <a:ext cx="10086042" cy="1143000"/>
          </a:xfrm>
        </p:spPr>
        <p:txBody>
          <a:bodyPr>
            <a:normAutofit fontScale="90000"/>
          </a:bodyPr>
          <a:lstStyle/>
          <a:p>
            <a:r>
              <a:rPr lang="fr-FR" u="sng" dirty="0" smtClean="0"/>
              <a:t>Solde du Compte POSISTIF Le 3 février 2020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01" t="12384" r="32429" b="24883"/>
          <a:stretch/>
        </p:blipFill>
        <p:spPr>
          <a:xfrm>
            <a:off x="811763" y="478219"/>
            <a:ext cx="4396043" cy="49289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07806" y="1157126"/>
            <a:ext cx="5532826" cy="18158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2800" dirty="0" smtClean="0"/>
              <a:t>Il </a:t>
            </a:r>
            <a:r>
              <a:rPr lang="fr-FR" sz="2800" dirty="0" smtClean="0"/>
              <a:t>n’y a pas eu de mouvement sur le compte </a:t>
            </a:r>
            <a:r>
              <a:rPr lang="fr-FR" sz="2800" u="sng" dirty="0" smtClean="0"/>
              <a:t>entre le 31 décembre 2019 et le 3 février 2020</a:t>
            </a:r>
            <a:r>
              <a:rPr lang="fr-FR" sz="2800" dirty="0" smtClean="0"/>
              <a:t>.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207806" y="3442193"/>
            <a:ext cx="4429043" cy="166199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2800" dirty="0" smtClean="0"/>
              <a:t>C’est donc </a:t>
            </a:r>
            <a:r>
              <a:rPr lang="fr-FR" sz="2800" dirty="0"/>
              <a:t>également le solde à la date </a:t>
            </a:r>
            <a:r>
              <a:rPr lang="fr-FR" sz="2800" dirty="0" smtClean="0"/>
              <a:t>du:</a:t>
            </a:r>
            <a:r>
              <a:rPr lang="fr-FR" sz="2800" dirty="0"/>
              <a:t> </a:t>
            </a:r>
            <a:r>
              <a:rPr lang="fr-FR" sz="2800" b="1" u="sng" dirty="0" smtClean="0">
                <a:solidFill>
                  <a:schemeClr val="accent6">
                    <a:lumMod val="75000"/>
                  </a:schemeClr>
                </a:solidFill>
              </a:rPr>
              <a:t>31 </a:t>
            </a:r>
            <a:r>
              <a:rPr lang="fr-FR" sz="2800" b="1" u="sng" dirty="0">
                <a:solidFill>
                  <a:schemeClr val="accent6">
                    <a:lumMod val="75000"/>
                  </a:schemeClr>
                </a:solidFill>
              </a:rPr>
              <a:t>décembre </a:t>
            </a:r>
            <a:r>
              <a:rPr lang="fr-FR" sz="2800" b="1" u="sng" dirty="0" smtClean="0">
                <a:solidFill>
                  <a:schemeClr val="accent6">
                    <a:lumMod val="75000"/>
                  </a:schemeClr>
                </a:solidFill>
              </a:rPr>
              <a:t>2019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5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Inventaire:</a:t>
            </a:r>
            <a:r>
              <a:rPr lang="fr-FR" dirty="0" smtClean="0"/>
              <a:t> </a:t>
            </a:r>
            <a:r>
              <a:rPr lang="fr-FR" sz="2700" b="1" dirty="0" smtClean="0">
                <a:solidFill>
                  <a:schemeClr val="bg2">
                    <a:lumMod val="50000"/>
                  </a:schemeClr>
                </a:solidFill>
              </a:rPr>
              <a:t>En date du 19/05/2020</a:t>
            </a:r>
            <a:endParaRPr lang="fr-FR" sz="2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806582"/>
              </p:ext>
            </p:extLst>
          </p:nvPr>
        </p:nvGraphicFramePr>
        <p:xfrm>
          <a:off x="5921297" y="2497553"/>
          <a:ext cx="5525506" cy="3680460"/>
        </p:xfrm>
        <a:graphic>
          <a:graphicData uri="http://schemas.openxmlformats.org/drawingml/2006/table">
            <a:tbl>
              <a:tblPr firstRow="1" firstCol="1" bandRow="1" bandCol="1">
                <a:tableStyleId>{5DA37D80-6434-44D0-A028-1B22A696006F}</a:tableStyleId>
              </a:tblPr>
              <a:tblGrid>
                <a:gridCol w="2762753"/>
                <a:gridCol w="2762753"/>
              </a:tblGrid>
              <a:tr h="1840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Salle cardio training abdominaux à l’étage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60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 vélos RPM 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 vélos elliptiques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machine tirage dos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 bancs à abdominaux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banc à lombaire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rameur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machine à triceps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barre </a:t>
                      </a:r>
                      <a:r>
                        <a:rPr lang="fr-FR" sz="1000" dirty="0" err="1">
                          <a:effectLst/>
                        </a:rPr>
                        <a:t>curl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paire de </a:t>
                      </a:r>
                      <a:r>
                        <a:rPr lang="fr-FR" sz="1000" dirty="0" err="1">
                          <a:effectLst/>
                        </a:rPr>
                        <a:t>musclet</a:t>
                      </a:r>
                      <a:r>
                        <a:rPr lang="fr-FR" sz="1000" dirty="0">
                          <a:effectLst/>
                        </a:rPr>
                        <a:t> (pince)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corde à sauter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ballon de gym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paire de poignée pour pompe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malle de rangement noire achat 26/04/2019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paires d’altères PVC 5kg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paires d’altères PVC 2kg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paires d’altères PVC 1 kg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disques de fontes de 10kg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disque de fonte de 5 kg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 disques de fontes de 2kg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12 disques de fonte 1kg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horloge grise + 1 bureau 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step blanc à jeter  obsolète 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25 dalles de protections 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 tapis de gym orange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chaine hifi achat 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 étagères 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paire de pattes d’ours 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Pahot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0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Petite salle du bas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52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tapis de course F1 sport Intersport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tapis de course achat en 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ventilateur noir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 machines à jambes (3 dossiers rouge)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machine à jambes pour inducteurs 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aspirateur karcher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4052"/>
              </p:ext>
            </p:extLst>
          </p:nvPr>
        </p:nvGraphicFramePr>
        <p:xfrm>
          <a:off x="772800" y="2497553"/>
          <a:ext cx="4892019" cy="3680460"/>
        </p:xfrm>
        <a:graphic>
          <a:graphicData uri="http://schemas.openxmlformats.org/drawingml/2006/table">
            <a:tbl>
              <a:tblPr firstRow="1" firstCol="1" bandRow="1" bandCol="1">
                <a:tableStyleId>{5DA37D80-6434-44D0-A028-1B22A696006F}</a:tableStyleId>
              </a:tblPr>
              <a:tblGrid>
                <a:gridCol w="2610925"/>
                <a:gridCol w="2281094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Salle principale de musculation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machines à tirage dos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machine polyvalente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machine  biceps/triceps 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machines à pectoraux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bancs Domyos rouge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bancs gris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banc d’abdominaux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machines à développer dont 1 incliné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chaise gauloise (energetic intersport)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portique avec poignée et accessoires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punching ball sac avec 2 paires de gants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presse à cuisse body solid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 reposes (rac) poids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reposes (rac) haltères 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paires d altère de 10kg chromé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paires d altère de 5 kg chromé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horloge  électrique à LED 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tapis de fitness bleu</a:t>
                      </a:r>
                      <a:endParaRPr lang="fr-FR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machine body solid épaulesabdos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 barres de 20kg (olympique)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barre 18kg (olympique)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 barres triceps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barre </a:t>
                      </a:r>
                      <a:r>
                        <a:rPr lang="fr-FR" sz="1000" dirty="0" err="1">
                          <a:effectLst/>
                        </a:rPr>
                        <a:t>curl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 barres de 10kg 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8 disques de fonte de 20kg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8 disques de 15kg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33 disques en fonte de 10kg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35 disques de fonte de 5 kg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8 disques en fonte de 2kg500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97 disques en fonte de 2 kg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3 disques de fonte de 1 kg 250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54 disques de fonte de 1 kg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6 disques de fontes de 0kg500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20 barres d’altères 2 kg avec leur écrou   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12 stops disques pour barre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gilet lesté 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6 miroirs + pattes 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 « gonfleur de biceps »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5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 que nous aimerions acheter pour fin 2020: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Achats envisagés de nouveaux équipements: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Haltères,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P</a:t>
            </a:r>
            <a:r>
              <a:rPr lang="fr-FR" sz="2800" dirty="0" smtClean="0"/>
              <a:t>resse à 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Divers: </a:t>
            </a:r>
            <a:r>
              <a:rPr lang="fr-FR" sz="2000" dirty="0"/>
              <a:t>Nécessaire </a:t>
            </a:r>
            <a:r>
              <a:rPr lang="fr-FR" sz="2000" dirty="0" smtClean="0"/>
              <a:t>d’hygiène, de soin, d’entretien …</a:t>
            </a: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391320" y="4868873"/>
            <a:ext cx="939098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Tous les devis sont disponibles sur le profil Facebook (+ en annexe).</a:t>
            </a: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Tout comme le compte rendu de notre Assemblée Générale qui s’est déroulée début 2020.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 que nous aimerions que la Mairie de Saint Ouen nous accorde cette année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sz="2800" dirty="0" smtClean="0"/>
              <a:t>Une fois encore nous aimerions vous demandez de nous permettre de bénéficiez des locaux gratuitement, comme c'est le cas depuis 20 ans.</a:t>
            </a:r>
          </a:p>
          <a:p>
            <a:r>
              <a:rPr lang="fr-FR" sz="2800" dirty="0" smtClean="0"/>
              <a:t>Une subvention annuelle avoisinant les précédentes serait un vrai plus pour nous.</a:t>
            </a:r>
            <a:r>
              <a:rPr lang="fr-FR" sz="2800" dirty="0"/>
              <a:t> </a:t>
            </a:r>
          </a:p>
          <a:p>
            <a:pPr marL="68580" indent="0">
              <a:buNone/>
            </a:pPr>
            <a:r>
              <a:rPr lang="fr-FR" sz="2800" dirty="0" smtClean="0"/>
              <a:t>(celle du 12 Mars 2019 était égale à 500€)</a:t>
            </a:r>
          </a:p>
          <a:p>
            <a:r>
              <a:rPr lang="fr-FR" sz="2800" dirty="0" smtClean="0"/>
              <a:t>Nous aimerions également discuter avec vous du changement </a:t>
            </a:r>
            <a:r>
              <a:rPr lang="fr-FR" sz="2800" dirty="0"/>
              <a:t>des volets de la salle </a:t>
            </a:r>
            <a:br>
              <a:rPr lang="fr-FR" sz="2800" dirty="0"/>
            </a:br>
            <a:r>
              <a:rPr lang="fr-FR" sz="2800" dirty="0"/>
              <a:t>(car cassés, réparés à de nombreuses reprises mais irrécupérables)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Si vous avez des questions Madame Le Maire n’hésitez pas. </a:t>
            </a:r>
            <a:br>
              <a:rPr lang="fr-FR" sz="3200" dirty="0" smtClean="0"/>
            </a:br>
            <a:r>
              <a:rPr lang="fr-FR" sz="3200" dirty="0" smtClean="0"/>
              <a:t>Le Président attend votre appel pour convenir d’une date de rendez vous.</a:t>
            </a:r>
          </a:p>
          <a:p>
            <a:endParaRPr lang="fr-FR" sz="3200" dirty="0"/>
          </a:p>
          <a:p>
            <a:r>
              <a:rPr lang="fr-FR" sz="3200" dirty="0" smtClean="0"/>
              <a:t>Sportivement Saint Ouen Musculation</a:t>
            </a:r>
            <a:endParaRPr lang="fr-FR" sz="3200" dirty="0"/>
          </a:p>
        </p:txBody>
      </p:sp>
      <p:pic>
        <p:nvPicPr>
          <p:cNvPr id="4" name="Espace réservé pour une image 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9781"/>
          <a:stretch>
            <a:fillRect/>
          </a:stretch>
        </p:blipFill>
        <p:spPr>
          <a:xfrm>
            <a:off x="784817" y="519460"/>
            <a:ext cx="1937591" cy="15587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501245" y="5832629"/>
            <a:ext cx="428105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u="sng" dirty="0" smtClean="0"/>
              <a:t>Fait à:</a:t>
            </a:r>
            <a:r>
              <a:rPr lang="fr-FR" dirty="0" smtClean="0"/>
              <a:t> Saint Ouen         </a:t>
            </a:r>
            <a:r>
              <a:rPr lang="fr-FR" u="sng" dirty="0" smtClean="0"/>
              <a:t>le:</a:t>
            </a:r>
            <a:r>
              <a:rPr lang="fr-FR" dirty="0" smtClean="0"/>
              <a:t> 19/06/2020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2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        </a:t>
            </a:r>
            <a:r>
              <a:rPr lang="fr-FR" u="sng" dirty="0" smtClean="0"/>
              <a:t>Annexes:</a:t>
            </a:r>
            <a:endParaRPr lang="fr-FR" u="sng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            -Devis Matériels Musculation</a:t>
            </a:r>
          </a:p>
          <a:p>
            <a:r>
              <a:rPr lang="fr-FR" dirty="0"/>
              <a:t> </a:t>
            </a:r>
            <a:r>
              <a:rPr lang="fr-FR" dirty="0" smtClean="0"/>
              <a:t>             </a:t>
            </a:r>
          </a:p>
          <a:p>
            <a:r>
              <a:rPr lang="fr-FR" dirty="0"/>
              <a:t> </a:t>
            </a:r>
            <a:r>
              <a:rPr lang="fr-FR" dirty="0" smtClean="0"/>
              <a:t>             -Assurance MAIF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2827" t="12845" r="33423" b="32990"/>
          <a:stretch/>
        </p:blipFill>
        <p:spPr>
          <a:xfrm>
            <a:off x="189570" y="-133815"/>
            <a:ext cx="6991815" cy="69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681" y="1183112"/>
            <a:ext cx="5137496" cy="18134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 err="1" smtClean="0">
                <a:solidFill>
                  <a:schemeClr val="bg2">
                    <a:lumMod val="75000"/>
                  </a:schemeClr>
                </a:solidFill>
              </a:rPr>
              <a:t>Localisation</a:t>
            </a:r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 :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Citée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Saint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Jules</a:t>
            </a:r>
            <a:b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80610 Saint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Ouen</a:t>
            </a:r>
            <a:endParaRPr lang="fr-FR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4" y="733044"/>
            <a:ext cx="4238291" cy="5651055"/>
          </a:xfrm>
          <a:effectLst>
            <a:outerShdw blurRad="50800" dist="152400" dir="2700000" algn="tl" rotWithShape="0">
              <a:prstClr val="black">
                <a:alpha val="49000"/>
              </a:prstClr>
            </a:outerShdw>
            <a:softEdge rad="0"/>
          </a:effectLst>
        </p:spPr>
      </p:pic>
      <p:sp>
        <p:nvSpPr>
          <p:cNvPr id="5" name="Rectangle 4"/>
          <p:cNvSpPr/>
          <p:nvPr/>
        </p:nvSpPr>
        <p:spPr>
          <a:xfrm>
            <a:off x="1826122" y="5737768"/>
            <a:ext cx="9286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Facebook: </a:t>
            </a:r>
            <a:r>
              <a:rPr lang="fr-FR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Saint Ouen Musculation Titans</a:t>
            </a:r>
            <a:endParaRPr lang="fr-F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6122" y="5091437"/>
            <a:ext cx="5243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Snapchat</a:t>
            </a:r>
            <a:r>
              <a:rPr lang="fr-FR" sz="36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r>
              <a:rPr lang="fr-FR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SOMT80610</a:t>
            </a:r>
            <a:endParaRPr lang="fr-FR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-515" t="1542" r="7522" b="-96"/>
          <a:stretch/>
        </p:blipFill>
        <p:spPr>
          <a:xfrm>
            <a:off x="4965619" y="2332999"/>
            <a:ext cx="1992965" cy="2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83" y="742104"/>
            <a:ext cx="6237111" cy="3508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0" y="3601753"/>
            <a:ext cx="5029200" cy="2828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83" y="4210062"/>
            <a:ext cx="1321880" cy="2350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47514"/>
            <a:ext cx="1786128" cy="1786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77851" y="772067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fr-FR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Overview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54" y="1123562"/>
            <a:ext cx="1259600" cy="223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8"/>
          <a:stretch/>
        </p:blipFill>
        <p:spPr>
          <a:xfrm>
            <a:off x="4954000" y="843788"/>
            <a:ext cx="2946975" cy="3404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" y="843788"/>
            <a:ext cx="3948303" cy="5264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75" y="1568476"/>
            <a:ext cx="3501390" cy="4668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oneTexte 1"/>
          <p:cNvSpPr txBox="1"/>
          <p:nvPr/>
        </p:nvSpPr>
        <p:spPr>
          <a:xfrm>
            <a:off x="4954001" y="4476976"/>
            <a:ext cx="3044774" cy="16312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Quelques Machines présentes dans la salle et achetées grâce à des subventions ces 3 dernières années.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4231253" y="1039352"/>
            <a:ext cx="9366325" cy="1143000"/>
          </a:xfrm>
        </p:spPr>
        <p:txBody>
          <a:bodyPr rtlCol="0">
            <a:normAutofit fontScale="90000"/>
          </a:bodyPr>
          <a:lstStyle/>
          <a:p>
            <a:r>
              <a:rPr lang="fr-FR" b="1" u="sng" dirty="0" smtClean="0">
                <a:solidFill>
                  <a:schemeClr val="bg2">
                    <a:lumMod val="50000"/>
                  </a:schemeClr>
                </a:solidFill>
              </a:rPr>
              <a:t>Comment devenir adhérent de l’association ?</a:t>
            </a:r>
            <a:endParaRPr lang="fr-FR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5" y="462250"/>
            <a:ext cx="3328158" cy="5916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5662670" y="3136920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31975" y="2645303"/>
            <a:ext cx="6702753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 smtClean="0"/>
              <a:t>Cotisation Annuelle de 50 €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Un </a:t>
            </a:r>
            <a:r>
              <a:rPr lang="en-US" sz="3200" dirty="0" err="1" smtClean="0"/>
              <a:t>certificat</a:t>
            </a:r>
            <a:r>
              <a:rPr lang="en-US" sz="3200" dirty="0" smtClean="0"/>
              <a:t> medical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/>
              <a:t>Remplir</a:t>
            </a:r>
            <a:r>
              <a:rPr lang="en-US" sz="3200" dirty="0" smtClean="0"/>
              <a:t> un bulletin </a:t>
            </a:r>
            <a:r>
              <a:rPr lang="en-US" sz="3200" dirty="0" err="1" smtClean="0"/>
              <a:t>d’adhesion</a:t>
            </a: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  <a:p>
            <a:r>
              <a:rPr lang="en-US" sz="3200" dirty="0" err="1" smtClean="0"/>
              <a:t>L’adhésion</a:t>
            </a:r>
            <a:r>
              <a:rPr lang="en-US" sz="3200" dirty="0" smtClean="0"/>
              <a:t> se fait de </a:t>
            </a:r>
            <a:r>
              <a:rPr lang="en-US" sz="3200" dirty="0" err="1"/>
              <a:t>S</a:t>
            </a:r>
            <a:r>
              <a:rPr lang="en-US" sz="3200" dirty="0" err="1" smtClean="0"/>
              <a:t>eptembre</a:t>
            </a:r>
            <a:r>
              <a:rPr lang="en-US" sz="3200" dirty="0" smtClean="0"/>
              <a:t> à </a:t>
            </a:r>
            <a:r>
              <a:rPr lang="en-US" sz="3200" dirty="0" err="1"/>
              <a:t>S</a:t>
            </a:r>
            <a:r>
              <a:rPr lang="en-US" sz="3200" dirty="0" err="1" smtClean="0"/>
              <a:t>eptembre</a:t>
            </a:r>
            <a:r>
              <a:rPr lang="en-US" sz="32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826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Horaires d’ouvertures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45" y="1134278"/>
            <a:ext cx="2848599" cy="50641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1391320" y="2579848"/>
            <a:ext cx="5034708" cy="26776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dirty="0" err="1" smtClean="0"/>
              <a:t>Chaque</a:t>
            </a:r>
            <a:r>
              <a:rPr lang="en-US" sz="2800" dirty="0" smtClean="0"/>
              <a:t> </a:t>
            </a:r>
            <a:r>
              <a:rPr lang="en-US" sz="2800" dirty="0" err="1" smtClean="0"/>
              <a:t>semaine</a:t>
            </a:r>
            <a:r>
              <a:rPr lang="en-US" sz="2800" dirty="0" smtClean="0"/>
              <a:t> le tableau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mis</a:t>
            </a:r>
            <a:r>
              <a:rPr lang="en-US" sz="2800" dirty="0" smtClean="0"/>
              <a:t> à jour par les </a:t>
            </a:r>
            <a:r>
              <a:rPr lang="en-US" sz="2800" dirty="0" err="1" smtClean="0"/>
              <a:t>responsables</a:t>
            </a:r>
            <a:r>
              <a:rPr lang="en-US" sz="2800" dirty="0" smtClean="0"/>
              <a:t> de </a:t>
            </a:r>
            <a:r>
              <a:rPr lang="en-US" sz="2800" dirty="0" err="1" smtClean="0"/>
              <a:t>salle</a:t>
            </a:r>
            <a:r>
              <a:rPr lang="en-US" sz="2800" dirty="0" smtClean="0"/>
              <a:t> pour la </a:t>
            </a:r>
            <a:r>
              <a:rPr lang="en-US" sz="2800" dirty="0" err="1" smtClean="0"/>
              <a:t>semaine</a:t>
            </a:r>
            <a:r>
              <a:rPr lang="en-US" sz="2800" dirty="0" smtClean="0"/>
              <a:t> </a:t>
            </a:r>
            <a:r>
              <a:rPr lang="en-US" sz="2800" dirty="0" err="1" smtClean="0"/>
              <a:t>suivante</a:t>
            </a:r>
            <a:r>
              <a:rPr lang="en-US" sz="2800" dirty="0" smtClean="0"/>
              <a:t> et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ensuite</a:t>
            </a:r>
            <a:r>
              <a:rPr lang="en-US" sz="2800" dirty="0" smtClean="0"/>
              <a:t> </a:t>
            </a:r>
            <a:r>
              <a:rPr lang="en-US" sz="2800" dirty="0" err="1" smtClean="0"/>
              <a:t>posté</a:t>
            </a:r>
            <a:r>
              <a:rPr lang="en-US" sz="2800" dirty="0" smtClean="0"/>
              <a:t> sur les </a:t>
            </a:r>
            <a:r>
              <a:rPr lang="en-US" sz="2800" dirty="0" err="1" smtClean="0"/>
              <a:t>réseaux</a:t>
            </a:r>
            <a:r>
              <a:rPr lang="en-US" sz="2800" dirty="0"/>
              <a:t> </a:t>
            </a:r>
            <a:r>
              <a:rPr lang="en-US" sz="2800" dirty="0" err="1" smtClean="0"/>
              <a:t>sociaux</a:t>
            </a:r>
            <a:r>
              <a:rPr lang="en-US" sz="2800" dirty="0" smtClean="0"/>
              <a:t>.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839951" y="5666688"/>
            <a:ext cx="578748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Sur Facebook nous comptons plus de 600 «Amis» 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4413" y="1139176"/>
            <a:ext cx="9366325" cy="1143000"/>
          </a:xfrm>
        </p:spPr>
        <p:txBody>
          <a:bodyPr>
            <a:noAutofit/>
          </a:bodyPr>
          <a:lstStyle/>
          <a:p>
            <a:r>
              <a:rPr lang="fr-FR" sz="5400" b="1" u="sng" dirty="0" smtClean="0"/>
              <a:t>Bilan pour la période du: </a:t>
            </a:r>
            <a:endParaRPr lang="fr-FR" sz="5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528394" y="3245885"/>
            <a:ext cx="6958361" cy="25853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</a:rPr>
              <a:t>JANVIER 2019 </a:t>
            </a: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          au </a:t>
            </a:r>
            <a:b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31 </a:t>
            </a:r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</a:rPr>
              <a:t>DECEMBRE 2019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0167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682" y="85615"/>
            <a:ext cx="9366325" cy="1143000"/>
          </a:xfrm>
        </p:spPr>
        <p:txBody>
          <a:bodyPr/>
          <a:lstStyle/>
          <a:p>
            <a:r>
              <a:rPr lang="fr-FR" i="1" u="sng" dirty="0" smtClean="0"/>
              <a:t>Recettes</a:t>
            </a:r>
            <a:endParaRPr lang="fr-FR" i="1" u="sng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40" t="13808" r="28277" b="11460"/>
          <a:stretch/>
        </p:blipFill>
        <p:spPr>
          <a:xfrm>
            <a:off x="718682" y="1244335"/>
            <a:ext cx="4132098" cy="48999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72612" y="812221"/>
            <a:ext cx="6191204" cy="18158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2800" dirty="0" smtClean="0"/>
              <a:t>Recettes totales grâce aux adhésions pour la période du 1</a:t>
            </a:r>
            <a:r>
              <a:rPr lang="fr-FR" sz="2800" baseline="30000" dirty="0" smtClean="0"/>
              <a:t>er</a:t>
            </a:r>
            <a:r>
              <a:rPr lang="fr-FR" sz="2800" dirty="0" smtClean="0"/>
              <a:t> septembre 2019 au 31 Septembre 2019 :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1300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€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17404" y="3704149"/>
            <a:ext cx="5141168" cy="206210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3200" dirty="0" smtClean="0"/>
              <a:t>A ces recettes venait s'ajouter une 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subvention de la Mairie de 500 € </a:t>
            </a:r>
            <a:r>
              <a:rPr lang="fr-FR" sz="3200" dirty="0" smtClean="0"/>
              <a:t>en date du 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12 Mars 2019</a:t>
            </a:r>
            <a:r>
              <a:rPr lang="fr-FR" sz="3200" dirty="0" smtClean="0"/>
              <a:t>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348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014" y="251600"/>
            <a:ext cx="9366325" cy="1143000"/>
          </a:xfrm>
        </p:spPr>
        <p:txBody>
          <a:bodyPr/>
          <a:lstStyle/>
          <a:p>
            <a:r>
              <a:rPr lang="fr-FR" i="1" u="sng" dirty="0" smtClean="0"/>
              <a:t>Dépenses</a:t>
            </a:r>
            <a:endParaRPr lang="fr-FR" i="1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76" t="20722" r="33929" b="24492"/>
          <a:stretch/>
        </p:blipFill>
        <p:spPr>
          <a:xfrm>
            <a:off x="709906" y="2304661"/>
            <a:ext cx="4082886" cy="35943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39561" y="1083501"/>
            <a:ext cx="4702629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2400" dirty="0" smtClean="0"/>
              <a:t>La colonne crédits correspondent à de nouvelles adhésions (en cours d’année) et donc recette entre le 1 octobre et le 16 octobre 2019 (soit 9 adhérents =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450€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792792" y="3652226"/>
            <a:ext cx="5812971" cy="22467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sz="2800" u="sng" dirty="0" smtClean="0"/>
              <a:t>Total des dépenses à notre connaissance : </a:t>
            </a:r>
          </a:p>
          <a:p>
            <a:r>
              <a:rPr lang="fr-FR" sz="2800" dirty="0" smtClean="0"/>
              <a:t>Toujours sur la période du 1er Janvier 2019 au 31 décembre 2019 :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1807,51€ 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 générale d’un produi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apo" id="{335F78C0-EC9B-4F04-AA74-CD9BC000D290}" vid="{F580E8D6-1831-45F5-B107-67DFFD903B61}"/>
    </a:ext>
  </a:extLst>
</a:theme>
</file>

<file path=ppt/theme/theme2.xml><?xml version="1.0" encoding="utf-8"?>
<a:theme xmlns:a="http://schemas.openxmlformats.org/drawingml/2006/main" name="Thème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810</Words>
  <Application>Microsoft Office PowerPoint</Application>
  <PresentationFormat>Grand écran</PresentationFormat>
  <Paragraphs>130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Times New Roman</vt:lpstr>
      <vt:lpstr>Wingdings</vt:lpstr>
      <vt:lpstr>Wingdings 2</vt:lpstr>
      <vt:lpstr>Présentation générale d’un produit</vt:lpstr>
      <vt:lpstr>  SAINT OUEN MUSCULATION  «TITAN» </vt:lpstr>
      <vt:lpstr>  Localisation : 2 Citée Saint Jules 80610 Saint Ouen</vt:lpstr>
      <vt:lpstr>Présentation PowerPoint</vt:lpstr>
      <vt:lpstr>Présentation PowerPoint</vt:lpstr>
      <vt:lpstr>Comment devenir adhérent de l’association ?</vt:lpstr>
      <vt:lpstr>Horaires d’ouvertures</vt:lpstr>
      <vt:lpstr>Bilan pour la période du: </vt:lpstr>
      <vt:lpstr>Recettes</vt:lpstr>
      <vt:lpstr>Dépenses</vt:lpstr>
      <vt:lpstr>Solde du Compte POSISTIF Le 3 février 2020</vt:lpstr>
      <vt:lpstr>Inventaire: En date du 19/05/2020</vt:lpstr>
      <vt:lpstr>Ce que nous aimerions acheter pour fin 2020:</vt:lpstr>
      <vt:lpstr>Ce que nous aimerions que la Mairie de Saint Ouen nous accorde cette année :</vt:lpstr>
      <vt:lpstr>Présentation PowerPoint</vt:lpstr>
      <vt:lpstr>         Annexes: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OUEN MUSCULATION TITAN</dc:title>
  <dc:creator>pc</dc:creator>
  <cp:lastModifiedBy>pc</cp:lastModifiedBy>
  <cp:revision>36</cp:revision>
  <cp:lastPrinted>2020-06-19T12:41:05Z</cp:lastPrinted>
  <dcterms:created xsi:type="dcterms:W3CDTF">2020-06-19T04:29:28Z</dcterms:created>
  <dcterms:modified xsi:type="dcterms:W3CDTF">2020-06-19T13:24:00Z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