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media/image16.jpg" ContentType="image/png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</p:sldMasterIdLst>
  <p:sldIdLst>
    <p:sldId id="256" r:id="rId5"/>
    <p:sldId id="258" r:id="rId6"/>
    <p:sldId id="261" r:id="rId7"/>
    <p:sldId id="259" r:id="rId8"/>
    <p:sldId id="262" r:id="rId9"/>
    <p:sldId id="265" r:id="rId10"/>
    <p:sldId id="266" r:id="rId11"/>
    <p:sldId id="267" r:id="rId12"/>
    <p:sldId id="268" r:id="rId13"/>
    <p:sldId id="269" r:id="rId14"/>
    <p:sldId id="271" r:id="rId15"/>
    <p:sldId id="270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A05156F1-6204-4D97-B16A-83CAF5E543E4}" type="datetimeFigureOut">
              <a:rPr lang="fr-CA" smtClean="0"/>
              <a:t>2020-05-04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04BD6BFD-B784-45C9-A21E-733068B58F0A}" type="slidenum">
              <a:rPr lang="fr-CA" smtClean="0"/>
              <a:t>‹N°›</a:t>
            </a:fld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435442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156F1-6204-4D97-B16A-83CAF5E543E4}" type="datetimeFigureOut">
              <a:rPr lang="fr-CA" smtClean="0"/>
              <a:t>2020-05-04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BFD-B784-45C9-A21E-733068B58F0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91799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156F1-6204-4D97-B16A-83CAF5E543E4}" type="datetimeFigureOut">
              <a:rPr lang="fr-CA" smtClean="0"/>
              <a:t>2020-05-04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BFD-B784-45C9-A21E-733068B58F0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94563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156F1-6204-4D97-B16A-83CAF5E543E4}" type="datetimeFigureOut">
              <a:rPr lang="fr-CA" smtClean="0"/>
              <a:t>2020-05-04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BFD-B784-45C9-A21E-733068B58F0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100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156F1-6204-4D97-B16A-83CAF5E543E4}" type="datetimeFigureOut">
              <a:rPr lang="fr-CA" smtClean="0"/>
              <a:t>2020-05-04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BFD-B784-45C9-A21E-733068B58F0A}" type="slidenum">
              <a:rPr lang="fr-CA" smtClean="0"/>
              <a:t>‹N°›</a:t>
            </a:fld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80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156F1-6204-4D97-B16A-83CAF5E543E4}" type="datetimeFigureOut">
              <a:rPr lang="fr-CA" smtClean="0"/>
              <a:t>2020-05-04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BFD-B784-45C9-A21E-733068B58F0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0401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156F1-6204-4D97-B16A-83CAF5E543E4}" type="datetimeFigureOut">
              <a:rPr lang="fr-CA" smtClean="0"/>
              <a:t>2020-05-04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BFD-B784-45C9-A21E-733068B58F0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156F1-6204-4D97-B16A-83CAF5E543E4}" type="datetimeFigureOut">
              <a:rPr lang="fr-CA" smtClean="0"/>
              <a:t>2020-05-04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BFD-B784-45C9-A21E-733068B58F0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49877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156F1-6204-4D97-B16A-83CAF5E543E4}" type="datetimeFigureOut">
              <a:rPr lang="fr-CA" smtClean="0"/>
              <a:t>2020-05-04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BFD-B784-45C9-A21E-733068B58F0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265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156F1-6204-4D97-B16A-83CAF5E543E4}" type="datetimeFigureOut">
              <a:rPr lang="fr-CA" smtClean="0"/>
              <a:t>2020-05-04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BFD-B784-45C9-A21E-733068B58F0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96099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156F1-6204-4D97-B16A-83CAF5E543E4}" type="datetimeFigureOut">
              <a:rPr lang="fr-CA" smtClean="0"/>
              <a:t>2020-05-04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6BFD-B784-45C9-A21E-733068B58F0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3895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A05156F1-6204-4D97-B16A-83CAF5E543E4}" type="datetimeFigureOut">
              <a:rPr lang="fr-CA" smtClean="0"/>
              <a:t>2020-05-04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04BD6BFD-B784-45C9-A21E-733068B58F0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7868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62.xml"/><Relationship Id="rId3" Type="http://schemas.openxmlformats.org/officeDocument/2006/relationships/tags" Target="../tags/tag57.xml"/><Relationship Id="rId7" Type="http://schemas.openxmlformats.org/officeDocument/2006/relationships/tags" Target="../tags/tag61.xml"/><Relationship Id="rId12" Type="http://schemas.openxmlformats.org/officeDocument/2006/relationships/image" Target="../media/image12.jpg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11" Type="http://schemas.openxmlformats.org/officeDocument/2006/relationships/image" Target="../media/image11.jpg"/><Relationship Id="rId5" Type="http://schemas.openxmlformats.org/officeDocument/2006/relationships/tags" Target="../tags/tag59.xml"/><Relationship Id="rId10" Type="http://schemas.openxmlformats.org/officeDocument/2006/relationships/slideLayout" Target="../slideLayouts/slideLayout4.xml"/><Relationship Id="rId4" Type="http://schemas.openxmlformats.org/officeDocument/2006/relationships/tags" Target="../tags/tag58.xml"/><Relationship Id="rId9" Type="http://schemas.openxmlformats.org/officeDocument/2006/relationships/tags" Target="../tags/tag6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71.xml"/><Relationship Id="rId3" Type="http://schemas.openxmlformats.org/officeDocument/2006/relationships/tags" Target="../tags/tag66.xml"/><Relationship Id="rId7" Type="http://schemas.openxmlformats.org/officeDocument/2006/relationships/tags" Target="../tags/tag70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tags" Target="../tags/tag69.xml"/><Relationship Id="rId5" Type="http://schemas.openxmlformats.org/officeDocument/2006/relationships/tags" Target="../tags/tag68.xml"/><Relationship Id="rId10" Type="http://schemas.openxmlformats.org/officeDocument/2006/relationships/image" Target="../media/image13.jpg"/><Relationship Id="rId4" Type="http://schemas.openxmlformats.org/officeDocument/2006/relationships/tags" Target="../tags/tag67.xml"/><Relationship Id="rId9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79.xml"/><Relationship Id="rId3" Type="http://schemas.openxmlformats.org/officeDocument/2006/relationships/tags" Target="../tags/tag74.xml"/><Relationship Id="rId7" Type="http://schemas.openxmlformats.org/officeDocument/2006/relationships/tags" Target="../tags/tag78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tags" Target="../tags/tag77.xml"/><Relationship Id="rId11" Type="http://schemas.openxmlformats.org/officeDocument/2006/relationships/image" Target="../media/image14.jpg"/><Relationship Id="rId5" Type="http://schemas.openxmlformats.org/officeDocument/2006/relationships/tags" Target="../tags/tag76.xml"/><Relationship Id="rId10" Type="http://schemas.openxmlformats.org/officeDocument/2006/relationships/slideLayout" Target="../slideLayouts/slideLayout4.xml"/><Relationship Id="rId4" Type="http://schemas.openxmlformats.org/officeDocument/2006/relationships/tags" Target="../tags/tag75.xml"/><Relationship Id="rId9" Type="http://schemas.openxmlformats.org/officeDocument/2006/relationships/tags" Target="../tags/tag8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88.xml"/><Relationship Id="rId13" Type="http://schemas.openxmlformats.org/officeDocument/2006/relationships/slideLayout" Target="../slideLayouts/slideLayout4.xml"/><Relationship Id="rId3" Type="http://schemas.openxmlformats.org/officeDocument/2006/relationships/tags" Target="../tags/tag83.xml"/><Relationship Id="rId7" Type="http://schemas.openxmlformats.org/officeDocument/2006/relationships/tags" Target="../tags/tag87.xml"/><Relationship Id="rId12" Type="http://schemas.openxmlformats.org/officeDocument/2006/relationships/tags" Target="../tags/tag92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tags" Target="../tags/tag86.xml"/><Relationship Id="rId11" Type="http://schemas.openxmlformats.org/officeDocument/2006/relationships/tags" Target="../tags/tag91.xml"/><Relationship Id="rId5" Type="http://schemas.openxmlformats.org/officeDocument/2006/relationships/tags" Target="../tags/tag85.xml"/><Relationship Id="rId15" Type="http://schemas.openxmlformats.org/officeDocument/2006/relationships/image" Target="../media/image16.jpg"/><Relationship Id="rId10" Type="http://schemas.openxmlformats.org/officeDocument/2006/relationships/tags" Target="../tags/tag90.xml"/><Relationship Id="rId4" Type="http://schemas.openxmlformats.org/officeDocument/2006/relationships/tags" Target="../tags/tag84.xml"/><Relationship Id="rId9" Type="http://schemas.openxmlformats.org/officeDocument/2006/relationships/tags" Target="../tags/tag89.xml"/><Relationship Id="rId14" Type="http://schemas.openxmlformats.org/officeDocument/2006/relationships/image" Target="../media/image15.jp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100.xml"/><Relationship Id="rId3" Type="http://schemas.openxmlformats.org/officeDocument/2006/relationships/tags" Target="../tags/tag95.xml"/><Relationship Id="rId7" Type="http://schemas.openxmlformats.org/officeDocument/2006/relationships/tags" Target="../tags/tag99.xml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6" Type="http://schemas.openxmlformats.org/officeDocument/2006/relationships/tags" Target="../tags/tag98.xml"/><Relationship Id="rId11" Type="http://schemas.openxmlformats.org/officeDocument/2006/relationships/image" Target="../media/image17.jpg"/><Relationship Id="rId5" Type="http://schemas.openxmlformats.org/officeDocument/2006/relationships/tags" Target="../tags/tag97.xml"/><Relationship Id="rId10" Type="http://schemas.openxmlformats.org/officeDocument/2006/relationships/slideLayout" Target="../slideLayouts/slideLayout4.xml"/><Relationship Id="rId4" Type="http://schemas.openxmlformats.org/officeDocument/2006/relationships/tags" Target="../tags/tag96.xml"/><Relationship Id="rId9" Type="http://schemas.openxmlformats.org/officeDocument/2006/relationships/tags" Target="../tags/tag10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04.xml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4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image" Target="../media/image4.jpg"/><Relationship Id="rId5" Type="http://schemas.openxmlformats.org/officeDocument/2006/relationships/tags" Target="../tags/tag11.xml"/><Relationship Id="rId10" Type="http://schemas.openxmlformats.org/officeDocument/2006/relationships/slideLayout" Target="../slideLayouts/slideLayout4.xml"/><Relationship Id="rId4" Type="http://schemas.openxmlformats.org/officeDocument/2006/relationships/tags" Target="../tags/tag10.xml"/><Relationship Id="rId9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11" Type="http://schemas.openxmlformats.org/officeDocument/2006/relationships/image" Target="../media/image6.jpg"/><Relationship Id="rId5" Type="http://schemas.openxmlformats.org/officeDocument/2006/relationships/tags" Target="../tags/tag20.xml"/><Relationship Id="rId10" Type="http://schemas.openxmlformats.org/officeDocument/2006/relationships/image" Target="../media/image5.jpg"/><Relationship Id="rId4" Type="http://schemas.openxmlformats.org/officeDocument/2006/relationships/tags" Target="../tags/tag19.xml"/><Relationship Id="rId9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26.xml"/><Relationship Id="rId7" Type="http://schemas.openxmlformats.org/officeDocument/2006/relationships/slideLayout" Target="../slideLayouts/slideLayout4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11" Type="http://schemas.openxmlformats.org/officeDocument/2006/relationships/image" Target="../media/image8.jpg"/><Relationship Id="rId5" Type="http://schemas.openxmlformats.org/officeDocument/2006/relationships/tags" Target="../tags/tag34.xml"/><Relationship Id="rId10" Type="http://schemas.openxmlformats.org/officeDocument/2006/relationships/slideLayout" Target="../slideLayouts/slideLayout4.xml"/><Relationship Id="rId4" Type="http://schemas.openxmlformats.org/officeDocument/2006/relationships/tags" Target="../tags/tag33.xml"/><Relationship Id="rId9" Type="http://schemas.openxmlformats.org/officeDocument/2006/relationships/tags" Target="../tags/tag3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46.xml"/><Relationship Id="rId3" Type="http://schemas.openxmlformats.org/officeDocument/2006/relationships/tags" Target="../tags/tag41.xml"/><Relationship Id="rId7" Type="http://schemas.openxmlformats.org/officeDocument/2006/relationships/tags" Target="../tags/tag45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6" Type="http://schemas.openxmlformats.org/officeDocument/2006/relationships/tags" Target="../tags/tag44.xml"/><Relationship Id="rId11" Type="http://schemas.openxmlformats.org/officeDocument/2006/relationships/image" Target="../media/image9.jpg"/><Relationship Id="rId5" Type="http://schemas.openxmlformats.org/officeDocument/2006/relationships/tags" Target="../tags/tag43.xml"/><Relationship Id="rId10" Type="http://schemas.openxmlformats.org/officeDocument/2006/relationships/image" Target="../media/image6.jpg"/><Relationship Id="rId4" Type="http://schemas.openxmlformats.org/officeDocument/2006/relationships/tags" Target="../tags/tag42.xml"/><Relationship Id="rId9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54.xml"/><Relationship Id="rId3" Type="http://schemas.openxmlformats.org/officeDocument/2006/relationships/tags" Target="../tags/tag49.xml"/><Relationship Id="rId7" Type="http://schemas.openxmlformats.org/officeDocument/2006/relationships/tags" Target="../tags/tag53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tags" Target="../tags/tag52.xml"/><Relationship Id="rId5" Type="http://schemas.openxmlformats.org/officeDocument/2006/relationships/tags" Target="../tags/tag51.xml"/><Relationship Id="rId10" Type="http://schemas.openxmlformats.org/officeDocument/2006/relationships/image" Target="../media/image10.jpg"/><Relationship Id="rId4" Type="http://schemas.openxmlformats.org/officeDocument/2006/relationships/tags" Target="../tags/tag50.xml"/><Relationship Id="rId9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Les transformations chimiques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CA" dirty="0"/>
              <a:t>Science et technologie 3</a:t>
            </a:r>
            <a:r>
              <a:rPr lang="fr-CA" baseline="30000" dirty="0"/>
              <a:t>ième</a:t>
            </a:r>
            <a:r>
              <a:rPr lang="fr-CA" dirty="0"/>
              <a:t> secondaire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fr-CA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CA" sz="1800" dirty="0"/>
              <a:t>Par Marie-Claude Leblanc, enseignante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CA" sz="1800" dirty="0"/>
              <a:t>École Antoine-Bernard, Carleton-sur-Mer</a:t>
            </a:r>
          </a:p>
        </p:txBody>
      </p:sp>
    </p:spTree>
    <p:extLst>
      <p:ext uri="{BB962C8B-B14F-4D97-AF65-F5344CB8AC3E}">
        <p14:creationId xmlns:p14="http://schemas.microsoft.com/office/powerpoint/2010/main" val="388407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Exemples d’oxydation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sz="2400" dirty="0"/>
              <a:t>La formation de la rouille</a:t>
            </a:r>
          </a:p>
          <a:p>
            <a:pPr marL="0" indent="0">
              <a:buNone/>
            </a:pPr>
            <a:r>
              <a:rPr lang="fr-CA" dirty="0"/>
              <a:t>Lors de la formation de la rouille, l’O</a:t>
            </a:r>
            <a:r>
              <a:rPr lang="fr-CA" baseline="-25000" dirty="0"/>
              <a:t>2</a:t>
            </a:r>
            <a:r>
              <a:rPr lang="fr-CA" dirty="0"/>
              <a:t> réagit avec le fer (Fe) pour former de l’oxyde de fer (</a:t>
            </a:r>
            <a:r>
              <a:rPr lang="fr-CA" dirty="0">
                <a:sym typeface="Wingdings" panose="05000000000000000000" pitchFamily="2" charset="2"/>
              </a:rPr>
              <a:t>Fe</a:t>
            </a:r>
            <a:r>
              <a:rPr lang="fr-CA" baseline="-25000" dirty="0">
                <a:sym typeface="Wingdings" panose="05000000000000000000" pitchFamily="2" charset="2"/>
              </a:rPr>
              <a:t>2</a:t>
            </a:r>
            <a:r>
              <a:rPr lang="fr-CA" dirty="0">
                <a:sym typeface="Wingdings" panose="05000000000000000000" pitchFamily="2" charset="2"/>
              </a:rPr>
              <a:t>O</a:t>
            </a:r>
            <a:r>
              <a:rPr lang="fr-CA" baseline="-25000" dirty="0">
                <a:sym typeface="Wingdings" panose="05000000000000000000" pitchFamily="2" charset="2"/>
              </a:rPr>
              <a:t>3</a:t>
            </a:r>
            <a:r>
              <a:rPr lang="fr-CA" dirty="0">
                <a:sym typeface="Wingdings" panose="05000000000000000000" pitchFamily="2" charset="2"/>
              </a:rPr>
              <a:t>).</a:t>
            </a:r>
          </a:p>
          <a:p>
            <a:pPr marL="0" indent="0">
              <a:buNone/>
            </a:pPr>
            <a:endParaRPr lang="fr-CA" dirty="0"/>
          </a:p>
        </p:txBody>
      </p:sp>
      <p:sp>
        <p:nvSpPr>
          <p:cNvPr id="6" name="ZoneTexte 5"/>
          <p:cNvSpPr txBox="1"/>
          <p:nvPr>
            <p:custDataLst>
              <p:tags r:id="rId3"/>
            </p:custDataLst>
          </p:nvPr>
        </p:nvSpPr>
        <p:spPr>
          <a:xfrm>
            <a:off x="6054436" y="1828800"/>
            <a:ext cx="451658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2400" dirty="0"/>
              <a:t>La respiration cellulaire</a:t>
            </a:r>
          </a:p>
          <a:p>
            <a:endParaRPr lang="fr-CA" dirty="0"/>
          </a:p>
          <a:p>
            <a:r>
              <a:rPr lang="fr-CA" dirty="0"/>
              <a:t>En plus d’être une réaction de décomposition, la respiration cellulaire est également une réaction d’oxydation, car elle implique l’O</a:t>
            </a:r>
            <a:r>
              <a:rPr lang="fr-CA" baseline="-25000" dirty="0"/>
              <a:t>2</a:t>
            </a:r>
            <a:r>
              <a:rPr lang="fr-CA" dirty="0"/>
              <a:t> dans ses réactifs.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sp>
        <p:nvSpPr>
          <p:cNvPr id="7" name="AutoShape 2" descr="data:image/png;base64,iVBORw0KGgoAAAANSUhEUgAABD4AAAWCCAYAAAD8KCdvAAAgAElEQVR4XuzYQREAAAgCQelf2h43awMWX+wcAQIECBAgQIAAAQIECBAgQCAqsGgusQgQIECAAAECBAgQIECAAAECZ/jwBA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Lln7akAACAASURBV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uLfzuQAAIABJREFU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Dw7dgxDQAAAMIw/67nY6kEChc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CA4JSOAAAUEElEQVQ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AkzRBYMmAKpBAAAAAElFTkSuQmCC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9" name="Rectangle 8"/>
          <p:cNvSpPr/>
          <p:nvPr>
            <p:custDataLst>
              <p:tags r:id="rId5"/>
            </p:custDataLst>
          </p:nvPr>
        </p:nvSpPr>
        <p:spPr>
          <a:xfrm>
            <a:off x="6583277" y="4962195"/>
            <a:ext cx="2840182" cy="1106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/>
          <p:cNvSpPr/>
          <p:nvPr>
            <p:custDataLst>
              <p:tags r:id="rId6"/>
            </p:custDataLst>
          </p:nvPr>
        </p:nvSpPr>
        <p:spPr>
          <a:xfrm>
            <a:off x="7259782" y="4821382"/>
            <a:ext cx="360218" cy="2770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4" name="Image 3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555" y="3340637"/>
            <a:ext cx="2799021" cy="2099266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726" y="3626627"/>
            <a:ext cx="4304001" cy="3231373"/>
          </a:xfrm>
          <a:prstGeom prst="rect">
            <a:avLst/>
          </a:prstGeom>
        </p:spPr>
      </p:pic>
      <p:sp>
        <p:nvSpPr>
          <p:cNvPr id="13" name="Rectangle 12"/>
          <p:cNvSpPr/>
          <p:nvPr>
            <p:custDataLst>
              <p:tags r:id="rId9"/>
            </p:custDataLst>
          </p:nvPr>
        </p:nvSpPr>
        <p:spPr>
          <a:xfrm>
            <a:off x="8825345" y="5971309"/>
            <a:ext cx="598114" cy="2088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621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Exemples d’oxydation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sz="2400" dirty="0"/>
              <a:t>La combustion</a:t>
            </a:r>
          </a:p>
          <a:p>
            <a:pPr marL="0" indent="0">
              <a:buNone/>
            </a:pPr>
            <a:r>
              <a:rPr lang="fr-CA" dirty="0"/>
              <a:t>En plus d’être une réaction de décomposition, la combustion est également une réaction d’oxydation, car elle implique l’O</a:t>
            </a:r>
            <a:r>
              <a:rPr lang="fr-CA" baseline="-25000" dirty="0"/>
              <a:t>2</a:t>
            </a:r>
            <a:r>
              <a:rPr lang="fr-CA" dirty="0"/>
              <a:t> dans ses réactifs.</a:t>
            </a:r>
          </a:p>
          <a:p>
            <a:pPr marL="0" indent="0">
              <a:buNone/>
            </a:pPr>
            <a:endParaRPr lang="fr-CA" dirty="0"/>
          </a:p>
        </p:txBody>
      </p:sp>
      <p:sp>
        <p:nvSpPr>
          <p:cNvPr id="6" name="ZoneTexte 5"/>
          <p:cNvSpPr txBox="1"/>
          <p:nvPr>
            <p:custDataLst>
              <p:tags r:id="rId3"/>
            </p:custDataLst>
          </p:nvPr>
        </p:nvSpPr>
        <p:spPr>
          <a:xfrm>
            <a:off x="6054436" y="1828800"/>
            <a:ext cx="45165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sp>
        <p:nvSpPr>
          <p:cNvPr id="7" name="AutoShape 2" descr="data:image/png;base64,iVBORw0KGgoAAAANSUhEUgAABD4AAAWCCAYAAAD8KCdvAAAgAElEQVR4XuzYQREAAAgCQelf2h43awMWX+wcAQIECBAgQIAAAQIECBAgQCAqsGgusQgQIECAAAECBAgQIECAAAECZ/jwBA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Lln7akAACAASURBV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uLfzuQAAIABJREFU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Dw7dgxDQAAAMIw/67nY6kEChc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CA4JSOAAAUEElEQVQ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AkzRBYMmAKpBAAAAAElFTkSuQmCC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7259782" y="4821382"/>
            <a:ext cx="360218" cy="2770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Rectangle 12"/>
          <p:cNvSpPr/>
          <p:nvPr>
            <p:custDataLst>
              <p:tags r:id="rId6"/>
            </p:custDataLst>
          </p:nvPr>
        </p:nvSpPr>
        <p:spPr>
          <a:xfrm>
            <a:off x="8825345" y="5971309"/>
            <a:ext cx="598114" cy="2088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5" name="Image 4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978" y="1857013"/>
            <a:ext cx="3800475" cy="3162300"/>
          </a:xfrm>
          <a:prstGeom prst="rect">
            <a:avLst/>
          </a:prstGeom>
        </p:spPr>
      </p:pic>
      <p:sp>
        <p:nvSpPr>
          <p:cNvPr id="8" name="ZoneTexte 7"/>
          <p:cNvSpPr txBox="1"/>
          <p:nvPr>
            <p:custDataLst>
              <p:tags r:id="rId8"/>
            </p:custDataLst>
          </p:nvPr>
        </p:nvSpPr>
        <p:spPr>
          <a:xfrm>
            <a:off x="5349742" y="5000338"/>
            <a:ext cx="4862946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200" dirty="0"/>
              <a:t>		</a:t>
            </a:r>
            <a:r>
              <a:rPr lang="fr-CA" sz="2200" dirty="0" err="1"/>
              <a:t>C</a:t>
            </a:r>
            <a:r>
              <a:rPr lang="fr-CA" sz="2200" baseline="-25000" dirty="0" err="1"/>
              <a:t>x</a:t>
            </a:r>
            <a:r>
              <a:rPr lang="fr-CA" sz="2200" dirty="0" err="1"/>
              <a:t>H</a:t>
            </a:r>
            <a:r>
              <a:rPr lang="fr-CA" sz="2200" baseline="-25000" dirty="0" err="1"/>
              <a:t>y</a:t>
            </a:r>
            <a:r>
              <a:rPr lang="fr-CA" sz="2200" dirty="0"/>
              <a:t> + O</a:t>
            </a:r>
            <a:r>
              <a:rPr lang="fr-CA" sz="2200" baseline="-25000" dirty="0"/>
              <a:t>2</a:t>
            </a:r>
            <a:r>
              <a:rPr lang="fr-CA" sz="2200" dirty="0"/>
              <a:t> </a:t>
            </a:r>
            <a:r>
              <a:rPr lang="fr-CA" sz="2200" dirty="0">
                <a:sym typeface="Wingdings" panose="05000000000000000000" pitchFamily="2" charset="2"/>
              </a:rPr>
              <a:t></a:t>
            </a:r>
            <a:r>
              <a:rPr lang="fr-CA" sz="2200" dirty="0"/>
              <a:t> CO</a:t>
            </a:r>
            <a:r>
              <a:rPr lang="fr-CA" sz="2200" baseline="-25000" dirty="0"/>
              <a:t>2</a:t>
            </a:r>
            <a:r>
              <a:rPr lang="fr-CA" sz="2200" dirty="0"/>
              <a:t>  + H</a:t>
            </a:r>
            <a:r>
              <a:rPr lang="fr-CA" sz="2200" baseline="-25000" dirty="0"/>
              <a:t>2</a:t>
            </a:r>
            <a:r>
              <a:rPr lang="fr-CA" sz="2200" dirty="0"/>
              <a:t>O</a:t>
            </a:r>
            <a:endParaRPr lang="fr-CA" sz="1200" dirty="0"/>
          </a:p>
          <a:p>
            <a:endParaRPr lang="fr-CA" sz="2200" dirty="0"/>
          </a:p>
          <a:p>
            <a:pPr algn="ctr"/>
            <a:r>
              <a:rPr lang="fr-CA" sz="1300" dirty="0"/>
              <a:t>**La molécule de bois comprend plusieurs carbone (C) et plusieurs hydrogènes (H) et cette molécule peut varier selon les essences de bois.  C’est pourquoi elle est écrite </a:t>
            </a:r>
            <a:r>
              <a:rPr lang="fr-CA" sz="1300" dirty="0" err="1"/>
              <a:t>C</a:t>
            </a:r>
            <a:r>
              <a:rPr lang="fr-CA" sz="1300" baseline="-25000" dirty="0" err="1"/>
              <a:t>x</a:t>
            </a:r>
            <a:r>
              <a:rPr lang="fr-CA" sz="1300" dirty="0" err="1"/>
              <a:t>H</a:t>
            </a:r>
            <a:r>
              <a:rPr lang="fr-CA" sz="1300" baseline="-25000" dirty="0" err="1"/>
              <a:t>y</a:t>
            </a:r>
            <a:r>
              <a:rPr lang="fr-CA" sz="1300" dirty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99036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précipitation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fr-CA" sz="2400" dirty="0"/>
              <a:t>Type de transformation chimique au cours de laquelle </a:t>
            </a:r>
            <a:r>
              <a:rPr lang="fr-CA" sz="2400" dirty="0">
                <a:solidFill>
                  <a:srgbClr val="92D050"/>
                </a:solidFill>
              </a:rPr>
              <a:t>il se formera une substance solide dans une solution liquide.</a:t>
            </a:r>
          </a:p>
          <a:p>
            <a:r>
              <a:rPr lang="fr-CA" sz="2400" dirty="0"/>
              <a:t>On nomme la substance solide : </a:t>
            </a:r>
            <a:r>
              <a:rPr lang="fr-CA" sz="2400" dirty="0">
                <a:solidFill>
                  <a:srgbClr val="92D050"/>
                </a:solidFill>
              </a:rPr>
              <a:t>précipité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126479" y="1828800"/>
            <a:ext cx="4828033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/>
              <a:t>Réactifs	     </a:t>
            </a:r>
            <a:r>
              <a:rPr lang="fr-CA" dirty="0">
                <a:sym typeface="Wingdings" panose="05000000000000000000" pitchFamily="2" charset="2"/>
              </a:rPr>
              <a:t></a:t>
            </a:r>
            <a:r>
              <a:rPr lang="fr-CA" dirty="0"/>
              <a:t>	Produits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r>
              <a:rPr lang="fr-CA" dirty="0"/>
              <a:t>Ag + Cl    </a:t>
            </a:r>
            <a:r>
              <a:rPr lang="fr-CA" dirty="0">
                <a:sym typeface="Wingdings" panose="05000000000000000000" pitchFamily="2" charset="2"/>
              </a:rPr>
              <a:t>     </a:t>
            </a:r>
            <a:r>
              <a:rPr lang="fr-CA" dirty="0" err="1">
                <a:sym typeface="Wingdings" panose="05000000000000000000" pitchFamily="2" charset="2"/>
              </a:rPr>
              <a:t>AgCl</a:t>
            </a:r>
            <a:endParaRPr lang="fr-CA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fr-CA" dirty="0"/>
              <a:t>Réactifs en solution </a:t>
            </a:r>
            <a:r>
              <a:rPr lang="fr-CA" dirty="0">
                <a:sym typeface="Wingdings" panose="05000000000000000000" pitchFamily="2" charset="2"/>
              </a:rPr>
              <a:t> Produit solide 			(précipité) en solution</a:t>
            </a:r>
            <a:endParaRPr lang="fr-CA" dirty="0"/>
          </a:p>
        </p:txBody>
      </p:sp>
      <p:cxnSp>
        <p:nvCxnSpPr>
          <p:cNvPr id="7" name="Connecteur droit avec flèche 6"/>
          <p:cNvCxnSpPr/>
          <p:nvPr>
            <p:custDataLst>
              <p:tags r:id="rId4"/>
            </p:custDataLst>
          </p:nvPr>
        </p:nvCxnSpPr>
        <p:spPr>
          <a:xfrm flipH="1">
            <a:off x="7207967" y="2170731"/>
            <a:ext cx="217518" cy="37850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>
            <p:custDataLst>
              <p:tags r:id="rId5"/>
            </p:custDataLst>
          </p:nvPr>
        </p:nvCxnSpPr>
        <p:spPr>
          <a:xfrm>
            <a:off x="9067247" y="2170731"/>
            <a:ext cx="21335" cy="37850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>
            <p:custDataLst>
              <p:tags r:id="rId6"/>
            </p:custDataLst>
          </p:nvPr>
        </p:nvCxnSpPr>
        <p:spPr>
          <a:xfrm>
            <a:off x="7592015" y="2170731"/>
            <a:ext cx="364098" cy="37850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ccolade ouvrante 13"/>
          <p:cNvSpPr/>
          <p:nvPr>
            <p:custDataLst>
              <p:tags r:id="rId7"/>
            </p:custDataLst>
          </p:nvPr>
        </p:nvSpPr>
        <p:spPr>
          <a:xfrm rot="16200000">
            <a:off x="7699284" y="5419838"/>
            <a:ext cx="237407" cy="1011932"/>
          </a:xfrm>
          <a:prstGeom prst="leftBrace">
            <a:avLst>
              <a:gd name="adj1" fmla="val 37564"/>
              <a:gd name="adj2" fmla="val 508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6095" y="2545441"/>
            <a:ext cx="2770909" cy="3005654"/>
          </a:xfrm>
          <a:prstGeom prst="rect">
            <a:avLst/>
          </a:prstGeom>
        </p:spPr>
      </p:pic>
      <p:sp>
        <p:nvSpPr>
          <p:cNvPr id="19" name="Accolade ouvrante 18"/>
          <p:cNvSpPr/>
          <p:nvPr>
            <p:custDataLst>
              <p:tags r:id="rId9"/>
            </p:custDataLst>
          </p:nvPr>
        </p:nvSpPr>
        <p:spPr>
          <a:xfrm rot="16200000">
            <a:off x="9182968" y="5462113"/>
            <a:ext cx="237407" cy="1011932"/>
          </a:xfrm>
          <a:prstGeom prst="leftBrace">
            <a:avLst>
              <a:gd name="adj1" fmla="val 37564"/>
              <a:gd name="adj2" fmla="val 508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8169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231" y="3038137"/>
            <a:ext cx="5063291" cy="3142000"/>
          </a:xfrm>
          <a:prstGeom prst="rect">
            <a:avLst/>
          </a:prstGeom>
        </p:spPr>
      </p:pic>
      <p:sp>
        <p:nvSpPr>
          <p:cNvPr id="17" name="Rectangle 16"/>
          <p:cNvSpPr/>
          <p:nvPr>
            <p:custDataLst>
              <p:tags r:id="rId2"/>
            </p:custDataLst>
          </p:nvPr>
        </p:nvSpPr>
        <p:spPr>
          <a:xfrm>
            <a:off x="5653763" y="2659796"/>
            <a:ext cx="5457582" cy="7068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4" name="Image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487" y="3089081"/>
            <a:ext cx="2810640" cy="3464601"/>
          </a:xfrm>
          <a:prstGeom prst="rect">
            <a:avLst/>
          </a:prstGeom>
        </p:spPr>
      </p:pic>
      <p:sp>
        <p:nvSpPr>
          <p:cNvPr id="9" name="Rectangle 8"/>
          <p:cNvSpPr/>
          <p:nvPr>
            <p:custDataLst>
              <p:tags r:id="rId4"/>
            </p:custDataLst>
          </p:nvPr>
        </p:nvSpPr>
        <p:spPr>
          <a:xfrm>
            <a:off x="1136073" y="2881745"/>
            <a:ext cx="4391891" cy="10241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fr-CA" dirty="0"/>
              <a:t>Exemples de précipitation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  <p:custDataLst>
              <p:tags r:id="rId6"/>
            </p:custDataLst>
          </p:nvPr>
        </p:nvSpPr>
        <p:spPr>
          <a:xfrm>
            <a:off x="1261872" y="1828801"/>
            <a:ext cx="4480560" cy="1939636"/>
          </a:xfrm>
        </p:spPr>
        <p:txBody>
          <a:bodyPr/>
          <a:lstStyle/>
          <a:p>
            <a:r>
              <a:rPr lang="fr-CA" sz="2400" dirty="0"/>
              <a:t>Tests immunologiques</a:t>
            </a:r>
          </a:p>
          <a:p>
            <a:pPr marL="0" indent="0">
              <a:buNone/>
            </a:pPr>
            <a:r>
              <a:rPr lang="fr-CA" dirty="0"/>
              <a:t>Dans les tests immunologiques, une réaction de précipitation se produit entre un anticorps et un antigène (élément que l’on tente d’identifier).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</p:txBody>
      </p:sp>
      <p:sp>
        <p:nvSpPr>
          <p:cNvPr id="6" name="ZoneTexte 5"/>
          <p:cNvSpPr txBox="1"/>
          <p:nvPr>
            <p:custDataLst>
              <p:tags r:id="rId7"/>
            </p:custDataLst>
          </p:nvPr>
        </p:nvSpPr>
        <p:spPr>
          <a:xfrm>
            <a:off x="5653763" y="1828800"/>
            <a:ext cx="549222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400" dirty="0"/>
              <a:t>Tests d’identification des groupes sanguins</a:t>
            </a:r>
          </a:p>
          <a:p>
            <a:r>
              <a:rPr lang="fr-CA" dirty="0"/>
              <a:t>Dans ce test, une réaction de précipitation se produit entre un anticorps et un antigène (les agglutinogènes).</a:t>
            </a:r>
          </a:p>
        </p:txBody>
      </p:sp>
      <p:sp>
        <p:nvSpPr>
          <p:cNvPr id="7" name="AutoShape 2" descr="data:image/png;base64,iVBORw0KGgoAAAANSUhEUgAABD4AAAWCCAYAAAD8KCdvAAAgAElEQVR4XuzYQREAAAgCQelf2h43awMWX+wcAQIECBAgQIAAAQIECBAgQCAqsGgusQgQIECAAAECBAgQIECAAAECZ/jwBA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Lln7akAACAASURBV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uLfzuQAAIABJREFU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Dw7dgxDQAAAMIw/67nY6kEChc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CA4JSOAAAUEElEQVQ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AkzRBYMmAKpBAAAAAElFTkSuQmCC"/>
          <p:cNvSpPr>
            <a:spLocks noChangeAspect="1" noChangeArrowheads="1"/>
          </p:cNvSpPr>
          <p:nvPr>
            <p:custDataLst>
              <p:tags r:id="rId8"/>
            </p:custDataLst>
          </p:nvPr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3" name="Rectangle 12"/>
          <p:cNvSpPr/>
          <p:nvPr>
            <p:custDataLst>
              <p:tags r:id="rId9"/>
            </p:custDataLst>
          </p:nvPr>
        </p:nvSpPr>
        <p:spPr>
          <a:xfrm>
            <a:off x="8825345" y="5971309"/>
            <a:ext cx="598114" cy="2088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ZoneTexte 10"/>
          <p:cNvSpPr txBox="1"/>
          <p:nvPr>
            <p:custDataLst>
              <p:tags r:id="rId10"/>
            </p:custDataLst>
          </p:nvPr>
        </p:nvSpPr>
        <p:spPr>
          <a:xfrm>
            <a:off x="1844487" y="4681728"/>
            <a:ext cx="281064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CA" dirty="0"/>
              <a:t>Antigène  +    Anticorps</a:t>
            </a:r>
          </a:p>
        </p:txBody>
      </p:sp>
      <p:sp>
        <p:nvSpPr>
          <p:cNvPr id="14" name="ZoneTexte 13"/>
          <p:cNvSpPr txBox="1"/>
          <p:nvPr>
            <p:custDataLst>
              <p:tags r:id="rId11"/>
            </p:custDataLst>
          </p:nvPr>
        </p:nvSpPr>
        <p:spPr>
          <a:xfrm>
            <a:off x="3832422" y="5785866"/>
            <a:ext cx="281064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CA" dirty="0"/>
              <a:t>Précipité</a:t>
            </a:r>
          </a:p>
        </p:txBody>
      </p:sp>
      <p:sp>
        <p:nvSpPr>
          <p:cNvPr id="18" name="ZoneTexte 17"/>
          <p:cNvSpPr txBox="1"/>
          <p:nvPr>
            <p:custDataLst>
              <p:tags r:id="rId12"/>
            </p:custDataLst>
          </p:nvPr>
        </p:nvSpPr>
        <p:spPr>
          <a:xfrm>
            <a:off x="5653763" y="5689436"/>
            <a:ext cx="5300749" cy="6155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CA" dirty="0"/>
              <a:t>Globules rouges   +   Anticorps </a:t>
            </a:r>
            <a:r>
              <a:rPr lang="fr-CA" dirty="0">
                <a:sym typeface="Wingdings" panose="05000000000000000000" pitchFamily="2" charset="2"/>
              </a:rPr>
              <a:t>  Précipitation</a:t>
            </a:r>
          </a:p>
          <a:p>
            <a:r>
              <a:rPr lang="fr-CA" sz="1600" dirty="0">
                <a:sym typeface="Wingdings" panose="05000000000000000000" pitchFamily="2" charset="2"/>
              </a:rPr>
              <a:t>(avec agglutinogènes)</a:t>
            </a:r>
            <a:endParaRPr lang="fr-CA" sz="1600" dirty="0"/>
          </a:p>
        </p:txBody>
      </p:sp>
    </p:spTree>
    <p:extLst>
      <p:ext uri="{BB962C8B-B14F-4D97-AF65-F5344CB8AC3E}">
        <p14:creationId xmlns:p14="http://schemas.microsoft.com/office/powerpoint/2010/main" val="1014159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14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4258" y="2496351"/>
            <a:ext cx="5384431" cy="4038323"/>
          </a:xfrm>
          <a:prstGeom prst="rect">
            <a:avLst/>
          </a:prstGeom>
        </p:spPr>
      </p:pic>
      <p:sp>
        <p:nvSpPr>
          <p:cNvPr id="17" name="Rectangle 16"/>
          <p:cNvSpPr/>
          <p:nvPr>
            <p:custDataLst>
              <p:tags r:id="rId2"/>
            </p:custDataLst>
          </p:nvPr>
        </p:nvSpPr>
        <p:spPr>
          <a:xfrm>
            <a:off x="5653763" y="2659796"/>
            <a:ext cx="5457582" cy="7068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/>
          <p:cNvSpPr/>
          <p:nvPr>
            <p:custDataLst>
              <p:tags r:id="rId3"/>
            </p:custDataLst>
          </p:nvPr>
        </p:nvSpPr>
        <p:spPr>
          <a:xfrm>
            <a:off x="1136073" y="2881745"/>
            <a:ext cx="4391891" cy="10241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fr-CA" dirty="0"/>
              <a:t>Exemple de précipitation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  <p:custDataLst>
              <p:tags r:id="rId5"/>
            </p:custDataLst>
          </p:nvPr>
        </p:nvSpPr>
        <p:spPr>
          <a:xfrm>
            <a:off x="1261872" y="1828800"/>
            <a:ext cx="8542712" cy="2549235"/>
          </a:xfrm>
        </p:spPr>
        <p:txBody>
          <a:bodyPr>
            <a:normAutofit/>
          </a:bodyPr>
          <a:lstStyle/>
          <a:p>
            <a:r>
              <a:rPr lang="fr-CA" sz="2400" dirty="0"/>
              <a:t>Formation des roches carbonatées</a:t>
            </a: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fr-CA" dirty="0"/>
              <a:t>Dans les océans, une suite de réactions chimiques permet la formation de roches carbonatées (roches de calcaire) à partir de calcium, de CO</a:t>
            </a:r>
            <a:r>
              <a:rPr lang="fr-CA" baseline="-25000" dirty="0"/>
              <a:t>2</a:t>
            </a:r>
            <a:r>
              <a:rPr lang="fr-CA" dirty="0"/>
              <a:t> et d’H</a:t>
            </a:r>
            <a:r>
              <a:rPr lang="fr-CA" baseline="-25000" dirty="0"/>
              <a:t>2</a:t>
            </a:r>
            <a:r>
              <a:rPr lang="fr-CA" dirty="0"/>
              <a:t>O.  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CA" dirty="0"/>
              <a:t>La réaction finale en est une de </a:t>
            </a:r>
            <a:r>
              <a:rPr lang="fr-CA" u="sng" dirty="0"/>
              <a:t>précipitation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CA" dirty="0"/>
              <a:t>qui permet de former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CA" dirty="0"/>
              <a:t>les roches carbonatées (roches calcaires).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</p:txBody>
      </p:sp>
      <p:sp>
        <p:nvSpPr>
          <p:cNvPr id="7" name="AutoShape 2" descr="data:image/png;base64,iVBORw0KGgoAAAANSUhEUgAABD4AAAWCCAYAAAD8KCdvAAAgAElEQVR4XuzYQREAAAgCQelf2h43awMWX+wcAQIECBAgQIAAAQIECBAgQCAqsGgusQgQIECAAAECBAgQIECAAAECZ/jwBA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Lln7akAACAASURBV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uLfzuQAAIABJREFU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Dw7dgxDQAAAMIw/67nY6kEChc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CA4JSOAAAUEElEQVQ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AkzRBYMmAKpBAAAAAElFTkSuQmCC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3" name="Rectangle 12"/>
          <p:cNvSpPr/>
          <p:nvPr>
            <p:custDataLst>
              <p:tags r:id="rId7"/>
            </p:custDataLst>
          </p:nvPr>
        </p:nvSpPr>
        <p:spPr>
          <a:xfrm>
            <a:off x="6137563" y="5555674"/>
            <a:ext cx="3810001" cy="11424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ZoneTexte 9"/>
          <p:cNvSpPr txBox="1"/>
          <p:nvPr>
            <p:custDataLst>
              <p:tags r:id="rId8"/>
            </p:custDataLst>
          </p:nvPr>
        </p:nvSpPr>
        <p:spPr>
          <a:xfrm>
            <a:off x="7051963" y="5693067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Précipitation des carbonates pour former la roche</a:t>
            </a:r>
          </a:p>
        </p:txBody>
      </p:sp>
      <p:cxnSp>
        <p:nvCxnSpPr>
          <p:cNvPr id="15" name="Connecteur droit avec flèche 14"/>
          <p:cNvCxnSpPr/>
          <p:nvPr>
            <p:custDataLst>
              <p:tags r:id="rId9"/>
            </p:custDataLst>
          </p:nvPr>
        </p:nvCxnSpPr>
        <p:spPr>
          <a:xfrm flipH="1">
            <a:off x="7966365" y="5457539"/>
            <a:ext cx="1" cy="361370"/>
          </a:xfrm>
          <a:prstGeom prst="straightConnector1">
            <a:avLst/>
          </a:prstGeom>
          <a:ln w="508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05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br>
              <a:rPr lang="fr-CA" dirty="0"/>
            </a:br>
            <a:r>
              <a:rPr lang="fr-CA" dirty="0"/>
              <a:t>En résumé :</a:t>
            </a:r>
            <a:br>
              <a:rPr lang="fr-CA" dirty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1261871" y="1828800"/>
            <a:ext cx="4695583" cy="4351337"/>
          </a:xfrm>
        </p:spPr>
        <p:txBody>
          <a:bodyPr>
            <a:normAutofit/>
          </a:bodyPr>
          <a:lstStyle/>
          <a:p>
            <a:r>
              <a:rPr lang="fr-CA" sz="2800" dirty="0"/>
              <a:t>Il y a 4 types de transformations chimiques :</a:t>
            </a:r>
          </a:p>
          <a:p>
            <a:pPr marL="0" indent="0">
              <a:buNone/>
            </a:pPr>
            <a:r>
              <a:rPr lang="fr-CA" sz="2800" dirty="0">
                <a:solidFill>
                  <a:srgbClr val="92D050"/>
                </a:solidFill>
              </a:rPr>
              <a:t>- La décomposition</a:t>
            </a:r>
            <a:br>
              <a:rPr lang="fr-CA" sz="2800" dirty="0">
                <a:solidFill>
                  <a:srgbClr val="92D050"/>
                </a:solidFill>
              </a:rPr>
            </a:br>
            <a:r>
              <a:rPr lang="fr-CA" sz="2800" dirty="0">
                <a:solidFill>
                  <a:srgbClr val="92D050"/>
                </a:solidFill>
              </a:rPr>
              <a:t>- La synthèse</a:t>
            </a:r>
            <a:br>
              <a:rPr lang="fr-CA" sz="2800" dirty="0">
                <a:solidFill>
                  <a:srgbClr val="92D050"/>
                </a:solidFill>
              </a:rPr>
            </a:br>
            <a:r>
              <a:rPr lang="fr-CA" sz="2800" dirty="0">
                <a:solidFill>
                  <a:srgbClr val="92D050"/>
                </a:solidFill>
              </a:rPr>
              <a:t>- L’oxydation</a:t>
            </a:r>
            <a:br>
              <a:rPr lang="fr-CA" sz="2800" dirty="0">
                <a:solidFill>
                  <a:srgbClr val="92D050"/>
                </a:solidFill>
              </a:rPr>
            </a:br>
            <a:r>
              <a:rPr lang="fr-CA" sz="2800" dirty="0">
                <a:solidFill>
                  <a:srgbClr val="92D050"/>
                </a:solidFill>
              </a:rPr>
              <a:t>- La précipitation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fr-CA" sz="2400" dirty="0"/>
              <a:t>Il est important de </a:t>
            </a:r>
            <a:r>
              <a:rPr lang="fr-CA" sz="2400" dirty="0">
                <a:solidFill>
                  <a:srgbClr val="92D050"/>
                </a:solidFill>
              </a:rPr>
              <a:t>bien réfléchir</a:t>
            </a:r>
            <a:r>
              <a:rPr lang="fr-CA" sz="2400" dirty="0"/>
              <a:t> à la transformation en fonction de ses </a:t>
            </a:r>
            <a:r>
              <a:rPr lang="fr-CA" sz="2400" dirty="0">
                <a:solidFill>
                  <a:srgbClr val="92D050"/>
                </a:solidFill>
              </a:rPr>
              <a:t>caractéristiques</a:t>
            </a:r>
            <a:r>
              <a:rPr lang="fr-CA" sz="2400" dirty="0"/>
              <a:t> afin de l’identifier.</a:t>
            </a:r>
          </a:p>
          <a:p>
            <a:r>
              <a:rPr lang="fr-CA" sz="2400" dirty="0"/>
              <a:t>Il ne faut pas oublier qu’</a:t>
            </a:r>
            <a:r>
              <a:rPr lang="fr-CA" sz="2400" dirty="0">
                <a:solidFill>
                  <a:srgbClr val="92D050"/>
                </a:solidFill>
              </a:rPr>
              <a:t>une transformation chimique peut faire partie de plusieurs types </a:t>
            </a:r>
            <a:r>
              <a:rPr lang="fr-CA" sz="2400" dirty="0"/>
              <a:t>de transformation (ex : la respiration cellulaire).</a:t>
            </a:r>
          </a:p>
        </p:txBody>
      </p:sp>
    </p:spTree>
    <p:extLst>
      <p:ext uri="{BB962C8B-B14F-4D97-AF65-F5344CB8AC3E}">
        <p14:creationId xmlns:p14="http://schemas.microsoft.com/office/powerpoint/2010/main" val="219046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45126" y="5281322"/>
            <a:ext cx="9982200" cy="1729077"/>
          </a:xfrm>
        </p:spPr>
        <p:txBody>
          <a:bodyPr>
            <a:normAutofit fontScale="90000"/>
          </a:bodyPr>
          <a:lstStyle/>
          <a:p>
            <a:r>
              <a:rPr lang="fr-CA" sz="3200" dirty="0"/>
              <a:t>Rappel :  </a:t>
            </a:r>
            <a:r>
              <a:rPr lang="fr-CA" sz="2700" dirty="0"/>
              <a:t>Les transformations chimiques </a:t>
            </a:r>
            <a:r>
              <a:rPr lang="fr-CA" sz="2700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modifient la nature</a:t>
            </a:r>
            <a:r>
              <a:rPr lang="fr-CA" sz="2700" dirty="0">
                <a:solidFill>
                  <a:srgbClr val="92D050"/>
                </a:solidFill>
              </a:rPr>
              <a:t> </a:t>
            </a:r>
            <a:r>
              <a:rPr lang="fr-CA" sz="2700" dirty="0"/>
              <a:t>des substances.  Ainsi, les molécules présentes au départ (les réactifs) sont différentes de celles obtenues après la transformation (les produits).  Il y a </a:t>
            </a:r>
            <a:r>
              <a:rPr lang="fr-CA" sz="2700" dirty="0">
                <a:solidFill>
                  <a:srgbClr val="92D050"/>
                </a:solidFill>
              </a:rPr>
              <a:t>réorganisation de la matière</a:t>
            </a:r>
            <a:r>
              <a:rPr lang="fr-CA" sz="2700" dirty="0"/>
              <a:t>, réassemblage des atomes.</a:t>
            </a:r>
            <a:br>
              <a:rPr lang="fr-CA" sz="3200" dirty="0"/>
            </a:br>
            <a:endParaRPr lang="fr-CA" sz="3200" dirty="0"/>
          </a:p>
        </p:txBody>
      </p:sp>
      <p:pic>
        <p:nvPicPr>
          <p:cNvPr id="13" name="Espace réservé pour une image  12"/>
          <p:cNvPicPr>
            <a:picLocks noGrp="1" noChangeAspect="1"/>
          </p:cNvPicPr>
          <p:nvPr>
            <p:ph type="pic" idx="1"/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21" b="742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5543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343891" y="512619"/>
            <a:ext cx="9567116" cy="1717963"/>
          </a:xfrm>
        </p:spPr>
        <p:txBody>
          <a:bodyPr>
            <a:normAutofit/>
          </a:bodyPr>
          <a:lstStyle/>
          <a:p>
            <a:r>
              <a:rPr lang="fr-CA" sz="4000" dirty="0"/>
              <a:t>Il ne faut pas oublier que dans les transformations chimiques…</a:t>
            </a:r>
            <a:br>
              <a:rPr lang="fr-CA" sz="4000" dirty="0"/>
            </a:br>
            <a:endParaRPr lang="fr-CA" sz="2900" dirty="0">
              <a:solidFill>
                <a:srgbClr val="92D050"/>
              </a:solidFill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591" y="2230438"/>
            <a:ext cx="7019244" cy="3949700"/>
          </a:xfrm>
        </p:spPr>
      </p:pic>
    </p:spTree>
    <p:extLst>
      <p:ext uri="{BB962C8B-B14F-4D97-AF65-F5344CB8AC3E}">
        <p14:creationId xmlns:p14="http://schemas.microsoft.com/office/powerpoint/2010/main" val="419512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décomposition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fr-CA" sz="2400" dirty="0"/>
              <a:t>Type de transformation chimique qui </a:t>
            </a:r>
            <a:r>
              <a:rPr lang="fr-CA" sz="2400" dirty="0">
                <a:solidFill>
                  <a:srgbClr val="92D050"/>
                </a:solidFill>
              </a:rPr>
              <a:t>réduit la taille des molécules complexes en plusieurs molécules plus simples.</a:t>
            </a:r>
          </a:p>
          <a:p>
            <a:r>
              <a:rPr lang="fr-CA" sz="2400" dirty="0"/>
              <a:t>La taille des molécules des réactifs est donc plus grande que la taille des molécules des produits.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/>
              <a:t>Réactifs	     </a:t>
            </a:r>
            <a:r>
              <a:rPr lang="fr-CA" dirty="0">
                <a:sym typeface="Wingdings" panose="05000000000000000000" pitchFamily="2" charset="2"/>
              </a:rPr>
              <a:t></a:t>
            </a:r>
            <a:r>
              <a:rPr lang="fr-CA" dirty="0"/>
              <a:t>	Produits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r>
              <a:rPr lang="fr-CA" dirty="0"/>
              <a:t>CaCO</a:t>
            </a:r>
            <a:r>
              <a:rPr lang="fr-CA" baseline="-25000" dirty="0"/>
              <a:t>3</a:t>
            </a:r>
            <a:r>
              <a:rPr lang="fr-CA" dirty="0"/>
              <a:t>      </a:t>
            </a:r>
            <a:r>
              <a:rPr lang="fr-CA" dirty="0">
                <a:sym typeface="Wingdings" panose="05000000000000000000" pitchFamily="2" charset="2"/>
              </a:rPr>
              <a:t>     CO</a:t>
            </a:r>
            <a:r>
              <a:rPr lang="fr-CA" baseline="-25000" dirty="0">
                <a:sym typeface="Wingdings" panose="05000000000000000000" pitchFamily="2" charset="2"/>
              </a:rPr>
              <a:t>2</a:t>
            </a:r>
            <a:r>
              <a:rPr lang="fr-CA" dirty="0">
                <a:sym typeface="Wingdings" panose="05000000000000000000" pitchFamily="2" charset="2"/>
              </a:rPr>
              <a:t>   + </a:t>
            </a:r>
            <a:r>
              <a:rPr lang="fr-CA" dirty="0" err="1">
                <a:sym typeface="Wingdings" panose="05000000000000000000" pitchFamily="2" charset="2"/>
              </a:rPr>
              <a:t>CaO</a:t>
            </a:r>
            <a:endParaRPr lang="fr-CA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r>
              <a:rPr lang="fr-CA" sz="1200" dirty="0"/>
              <a:t>     Molécule complexe  </a:t>
            </a:r>
            <a:r>
              <a:rPr lang="fr-CA" sz="1200" dirty="0">
                <a:sym typeface="Wingdings" panose="05000000000000000000" pitchFamily="2" charset="2"/>
              </a:rPr>
              <a:t>   Plusieurs molécules plus simples</a:t>
            </a:r>
            <a:endParaRPr lang="fr-CA" sz="1200" dirty="0"/>
          </a:p>
        </p:txBody>
      </p:sp>
      <p:pic>
        <p:nvPicPr>
          <p:cNvPr id="5" name="Image 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887" y="2669164"/>
            <a:ext cx="4619625" cy="1076325"/>
          </a:xfrm>
          <a:prstGeom prst="rect">
            <a:avLst/>
          </a:prstGeom>
        </p:spPr>
      </p:pic>
      <p:cxnSp>
        <p:nvCxnSpPr>
          <p:cNvPr id="7" name="Connecteur droit avec flèche 6"/>
          <p:cNvCxnSpPr/>
          <p:nvPr>
            <p:custDataLst>
              <p:tags r:id="rId5"/>
            </p:custDataLst>
          </p:nvPr>
        </p:nvCxnSpPr>
        <p:spPr>
          <a:xfrm>
            <a:off x="7273636" y="2189018"/>
            <a:ext cx="13855" cy="48014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>
            <p:custDataLst>
              <p:tags r:id="rId6"/>
            </p:custDataLst>
          </p:nvPr>
        </p:nvCxnSpPr>
        <p:spPr>
          <a:xfrm>
            <a:off x="9643318" y="2188281"/>
            <a:ext cx="415082" cy="48014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>
            <p:custDataLst>
              <p:tags r:id="rId7"/>
            </p:custDataLst>
          </p:nvPr>
        </p:nvCxnSpPr>
        <p:spPr>
          <a:xfrm flipH="1">
            <a:off x="8940338" y="2188281"/>
            <a:ext cx="157111" cy="48014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ccolade ouvrante 12"/>
          <p:cNvSpPr/>
          <p:nvPr>
            <p:custDataLst>
              <p:tags r:id="rId8"/>
            </p:custDataLst>
          </p:nvPr>
        </p:nvSpPr>
        <p:spPr>
          <a:xfrm rot="16200000">
            <a:off x="7006313" y="4285140"/>
            <a:ext cx="321632" cy="923058"/>
          </a:xfrm>
          <a:prstGeom prst="leftBrace">
            <a:avLst>
              <a:gd name="adj1" fmla="val 37564"/>
              <a:gd name="adj2" fmla="val 508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Accolade ouvrante 13"/>
          <p:cNvSpPr/>
          <p:nvPr>
            <p:custDataLst>
              <p:tags r:id="rId9"/>
            </p:custDataLst>
          </p:nvPr>
        </p:nvSpPr>
        <p:spPr>
          <a:xfrm rot="16200000">
            <a:off x="9024099" y="3928513"/>
            <a:ext cx="376961" cy="1691640"/>
          </a:xfrm>
          <a:prstGeom prst="leftBrace">
            <a:avLst>
              <a:gd name="adj1" fmla="val 37564"/>
              <a:gd name="adj2" fmla="val 508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4516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Exemples de décomposition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sz="2400" dirty="0"/>
              <a:t>La combustion</a:t>
            </a:r>
          </a:p>
          <a:p>
            <a:pPr marL="0" indent="0">
              <a:buNone/>
            </a:pPr>
            <a:r>
              <a:rPr lang="fr-CA" dirty="0"/>
              <a:t>Les molécules de bois complexes sont réduites en molécules de CO</a:t>
            </a:r>
            <a:r>
              <a:rPr lang="fr-CA" baseline="-25000" dirty="0"/>
              <a:t>2</a:t>
            </a:r>
            <a:r>
              <a:rPr lang="fr-CA" dirty="0"/>
              <a:t> et de H</a:t>
            </a:r>
            <a:r>
              <a:rPr lang="fr-CA" baseline="-25000" dirty="0"/>
              <a:t>2</a:t>
            </a:r>
            <a:r>
              <a:rPr lang="fr-CA" dirty="0"/>
              <a:t>O.</a:t>
            </a:r>
          </a:p>
          <a:p>
            <a:pPr marL="0" indent="0">
              <a:buNone/>
            </a:pPr>
            <a:endParaRPr lang="fr-CA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  <p:custDataLst>
              <p:tags r:id="rId3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713" y="3046740"/>
            <a:ext cx="3396198" cy="1915455"/>
          </a:xfrm>
        </p:spPr>
      </p:pic>
      <p:sp>
        <p:nvSpPr>
          <p:cNvPr id="6" name="ZoneTexte 5"/>
          <p:cNvSpPr txBox="1"/>
          <p:nvPr>
            <p:custDataLst>
              <p:tags r:id="rId4"/>
            </p:custDataLst>
          </p:nvPr>
        </p:nvSpPr>
        <p:spPr>
          <a:xfrm>
            <a:off x="6054436" y="1828800"/>
            <a:ext cx="451658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2400" dirty="0"/>
              <a:t>La digestion</a:t>
            </a:r>
          </a:p>
          <a:p>
            <a:endParaRPr lang="fr-CA" dirty="0"/>
          </a:p>
          <a:p>
            <a:r>
              <a:rPr lang="fr-CA" dirty="0"/>
              <a:t>La digestion permet de réduire la taille des constituants alimentaires fin que l’organisme puisse les absorber.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sp>
        <p:nvSpPr>
          <p:cNvPr id="7" name="AutoShape 2" descr="data:image/png;base64,iVBORw0KGgoAAAANSUhEUgAABD4AAAWCCAYAAAD8KCdvAAAgAElEQVR4XuzYQREAAAgCQelf2h43awMWX+wcAQIECBAgQIAAAQIECBAgQCAqsGgusQgQIECAAAECBAgQIECAAAECZ/jwBA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Lln7akAACAASURBV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uLfzuQAAIABJREFU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Dw7dgxDQAAAMIw/67nY6kEChc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CA4JSOAAAUEElEQVQ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AkzRBYMmAKpBAAAAAElFTkSuQmCC"/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8" name="Image 7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036" y="3482289"/>
            <a:ext cx="3290665" cy="2350475"/>
          </a:xfrm>
          <a:prstGeom prst="rect">
            <a:avLst/>
          </a:prstGeom>
        </p:spPr>
      </p:pic>
      <p:sp>
        <p:nvSpPr>
          <p:cNvPr id="9" name="Rectangle 8"/>
          <p:cNvSpPr/>
          <p:nvPr>
            <p:custDataLst>
              <p:tags r:id="rId7"/>
            </p:custDataLst>
          </p:nvPr>
        </p:nvSpPr>
        <p:spPr>
          <a:xfrm>
            <a:off x="6583277" y="4962195"/>
            <a:ext cx="2840182" cy="1106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/>
          <p:cNvSpPr/>
          <p:nvPr>
            <p:custDataLst>
              <p:tags r:id="rId8"/>
            </p:custDataLst>
          </p:nvPr>
        </p:nvSpPr>
        <p:spPr>
          <a:xfrm>
            <a:off x="7259782" y="4821382"/>
            <a:ext cx="360218" cy="2770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371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Exemples de décomposition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sz="2400" dirty="0"/>
              <a:t>La respiration cellulaire</a:t>
            </a:r>
          </a:p>
          <a:p>
            <a:pPr marL="0" indent="0">
              <a:buNone/>
            </a:pPr>
            <a:r>
              <a:rPr lang="fr-CA" dirty="0"/>
              <a:t>La respiration cellulaire permet de décomposer les sucres en molécules plus simples soit en CO</a:t>
            </a:r>
            <a:r>
              <a:rPr lang="fr-CA" baseline="-25000" dirty="0"/>
              <a:t>2</a:t>
            </a:r>
            <a:r>
              <a:rPr lang="fr-CA" dirty="0"/>
              <a:t> et H</a:t>
            </a:r>
            <a:r>
              <a:rPr lang="fr-CA" baseline="-25000" dirty="0"/>
              <a:t>2</a:t>
            </a:r>
            <a:r>
              <a:rPr lang="fr-CA" dirty="0"/>
              <a:t>O.</a:t>
            </a:r>
          </a:p>
          <a:p>
            <a:pPr marL="0" indent="0">
              <a:buNone/>
            </a:pPr>
            <a:r>
              <a:rPr lang="fr-CA" dirty="0"/>
              <a:t>L’objectif est d’en tirer de l’énergie, mais ultimement, c’est une décomposition.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</p:txBody>
      </p:sp>
      <p:sp>
        <p:nvSpPr>
          <p:cNvPr id="7" name="AutoShape 2" descr="data:image/png;base64,iVBORw0KGgoAAAANSUhEUgAABD4AAAWCCAYAAAD8KCdvAAAgAElEQVR4XuzYQREAAAgCQelf2h43awMWX+wcAQIECBAgQIAAAQIECBAgQCAqsGgusQgQIECAAAECBAgQIECAAAECZ/jwBA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Lln7akAACAASURBV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uLfzuQAAIABJREFU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Dw7dgxDQAAAMIw/67nY6kEChc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CA4JSOAAAUEElEQVQ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AkzRBYMmAKpBAAAAAElFTkSuQmCC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9" name="Rectangle 8"/>
          <p:cNvSpPr/>
          <p:nvPr>
            <p:custDataLst>
              <p:tags r:id="rId4"/>
            </p:custDataLst>
          </p:nvPr>
        </p:nvSpPr>
        <p:spPr>
          <a:xfrm>
            <a:off x="6583277" y="4962195"/>
            <a:ext cx="2840182" cy="1106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7259782" y="4821382"/>
            <a:ext cx="360218" cy="2770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1" name="Image 10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114" y="4351455"/>
            <a:ext cx="5536075" cy="1163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99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synthèse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fr-CA" sz="2400" dirty="0"/>
              <a:t>Type de transformation chimique qui </a:t>
            </a:r>
            <a:r>
              <a:rPr lang="fr-CA" sz="2400" dirty="0">
                <a:solidFill>
                  <a:srgbClr val="92D050"/>
                </a:solidFill>
              </a:rPr>
              <a:t>produit des molécules complexes à partir de molécules plus simples.</a:t>
            </a:r>
          </a:p>
          <a:p>
            <a:r>
              <a:rPr lang="fr-CA" sz="2400" dirty="0"/>
              <a:t>La taille des molécules des réactifs est donc plus petite que la taille des molécules des produits.</a:t>
            </a:r>
          </a:p>
          <a:p>
            <a:r>
              <a:rPr lang="fr-CA" sz="2400" dirty="0"/>
              <a:t>C’est une </a:t>
            </a:r>
            <a:r>
              <a:rPr lang="fr-CA" sz="2400" u="sng" dirty="0"/>
              <a:t>réaction inverse </a:t>
            </a:r>
            <a:r>
              <a:rPr lang="fr-CA" sz="2400" dirty="0"/>
              <a:t>à la décomposition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/>
              <a:t>Réactifs	     </a:t>
            </a:r>
            <a:r>
              <a:rPr lang="fr-CA" dirty="0">
                <a:sym typeface="Wingdings" panose="05000000000000000000" pitchFamily="2" charset="2"/>
              </a:rPr>
              <a:t></a:t>
            </a:r>
            <a:r>
              <a:rPr lang="fr-CA" dirty="0"/>
              <a:t>	      Produits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r>
              <a:rPr lang="fr-CA" dirty="0" err="1"/>
              <a:t>MgO</a:t>
            </a:r>
            <a:r>
              <a:rPr lang="fr-CA" dirty="0"/>
              <a:t> + SO</a:t>
            </a:r>
            <a:r>
              <a:rPr lang="fr-CA" baseline="-25000" dirty="0"/>
              <a:t>3</a:t>
            </a:r>
            <a:r>
              <a:rPr lang="fr-CA" dirty="0"/>
              <a:t>      </a:t>
            </a:r>
            <a:r>
              <a:rPr lang="fr-CA" dirty="0">
                <a:sym typeface="Wingdings" panose="05000000000000000000" pitchFamily="2" charset="2"/>
              </a:rPr>
              <a:t>           MgSO</a:t>
            </a:r>
            <a:r>
              <a:rPr lang="fr-CA" baseline="-25000" dirty="0">
                <a:sym typeface="Wingdings" panose="05000000000000000000" pitchFamily="2" charset="2"/>
              </a:rPr>
              <a:t>4</a:t>
            </a:r>
            <a:endParaRPr lang="fr-CA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r>
              <a:rPr lang="fr-CA" sz="1200" dirty="0"/>
              <a:t>     </a:t>
            </a:r>
            <a:r>
              <a:rPr lang="fr-CA" sz="1200" dirty="0">
                <a:sym typeface="Wingdings" panose="05000000000000000000" pitchFamily="2" charset="2"/>
              </a:rPr>
              <a:t>Plusieurs molécules plus simples  </a:t>
            </a:r>
            <a:r>
              <a:rPr lang="fr-CA" sz="1200" dirty="0"/>
              <a:t>  Molécule complexe </a:t>
            </a:r>
          </a:p>
        </p:txBody>
      </p:sp>
      <p:cxnSp>
        <p:nvCxnSpPr>
          <p:cNvPr id="7" name="Connecteur droit avec flèche 6"/>
          <p:cNvCxnSpPr/>
          <p:nvPr>
            <p:custDataLst>
              <p:tags r:id="rId4"/>
            </p:custDataLst>
          </p:nvPr>
        </p:nvCxnSpPr>
        <p:spPr>
          <a:xfrm>
            <a:off x="7273636" y="2189018"/>
            <a:ext cx="355022" cy="34193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>
            <p:custDataLst>
              <p:tags r:id="rId5"/>
            </p:custDataLst>
          </p:nvPr>
        </p:nvCxnSpPr>
        <p:spPr>
          <a:xfrm>
            <a:off x="9421645" y="2188281"/>
            <a:ext cx="262682" cy="48014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>
            <p:custDataLst>
              <p:tags r:id="rId6"/>
            </p:custDataLst>
          </p:nvPr>
        </p:nvCxnSpPr>
        <p:spPr>
          <a:xfrm flipH="1">
            <a:off x="6621503" y="2188281"/>
            <a:ext cx="460110" cy="34414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ccolade ouvrante 12"/>
          <p:cNvSpPr/>
          <p:nvPr>
            <p:custDataLst>
              <p:tags r:id="rId7"/>
            </p:custDataLst>
          </p:nvPr>
        </p:nvSpPr>
        <p:spPr>
          <a:xfrm rot="16200000">
            <a:off x="7112083" y="4053204"/>
            <a:ext cx="323106" cy="1385455"/>
          </a:xfrm>
          <a:prstGeom prst="leftBrace">
            <a:avLst>
              <a:gd name="adj1" fmla="val 37564"/>
              <a:gd name="adj2" fmla="val 508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Accolade ouvrante 13"/>
          <p:cNvSpPr/>
          <p:nvPr>
            <p:custDataLst>
              <p:tags r:id="rId8"/>
            </p:custDataLst>
          </p:nvPr>
        </p:nvSpPr>
        <p:spPr>
          <a:xfrm rot="16200000">
            <a:off x="9461211" y="4365625"/>
            <a:ext cx="376961" cy="817415"/>
          </a:xfrm>
          <a:prstGeom prst="leftBrace">
            <a:avLst>
              <a:gd name="adj1" fmla="val 37564"/>
              <a:gd name="adj2" fmla="val 508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056" y="2668427"/>
            <a:ext cx="4733925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109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Exemples de synthèse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sz="2400" dirty="0"/>
              <a:t>La photosynthèse</a:t>
            </a:r>
          </a:p>
          <a:p>
            <a:pPr marL="0" indent="0">
              <a:buNone/>
            </a:pPr>
            <a:r>
              <a:rPr lang="fr-CA" dirty="0"/>
              <a:t>Les molécules de CO</a:t>
            </a:r>
            <a:r>
              <a:rPr lang="fr-CA" baseline="-25000" dirty="0"/>
              <a:t>2</a:t>
            </a:r>
            <a:r>
              <a:rPr lang="fr-CA" dirty="0"/>
              <a:t> et de H</a:t>
            </a:r>
            <a:r>
              <a:rPr lang="fr-CA" baseline="-25000" dirty="0"/>
              <a:t>2</a:t>
            </a:r>
            <a:r>
              <a:rPr lang="fr-CA" dirty="0"/>
              <a:t>O sont transformées en glucose plus complexe à l’aide de l’énergie du soleil.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</p:txBody>
      </p:sp>
      <p:sp>
        <p:nvSpPr>
          <p:cNvPr id="6" name="ZoneTexte 5"/>
          <p:cNvSpPr txBox="1"/>
          <p:nvPr>
            <p:custDataLst>
              <p:tags r:id="rId3"/>
            </p:custDataLst>
          </p:nvPr>
        </p:nvSpPr>
        <p:spPr>
          <a:xfrm>
            <a:off x="6054436" y="1828800"/>
            <a:ext cx="45165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2400" dirty="0"/>
              <a:t>La réparation des muscles</a:t>
            </a:r>
          </a:p>
          <a:p>
            <a:endParaRPr lang="fr-CA" dirty="0"/>
          </a:p>
          <a:p>
            <a:r>
              <a:rPr lang="fr-CA" dirty="0"/>
              <a:t>Afin de construire et réparer nos muscles, le corps prend les acides aminés et fabrique de nouvelles protéines.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sp>
        <p:nvSpPr>
          <p:cNvPr id="7" name="AutoShape 2" descr="data:image/png;base64,iVBORw0KGgoAAAANSUhEUgAABD4AAAWCCAYAAAD8KCdvAAAgAElEQVR4XuzYQREAAAgCQelf2h43awMWX+wcAQIECBAgQIAAAQIECBAgQCAqsGgusQgQIECAAAECBAgQIECAAAECZ/jwBA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Lln7akAACAASURBV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uLfzuQAAIABJREFU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BAgAABAgQIECBAwPDhBwgQIECAAAECBAgQIECAAIGsgOEjW61gBAgQIECAAAECBAgQIECAgOHDDxAgQIAAAQIECBAgQIAAAQJZAcNHtlrBCBAgQIAAAQIECBAgQIAAAcOHHyBAgAABAgQIECBAgAABAgSyAoaPbLWCESBAgAABAgQIECBAgAABAoYPP0CAAAECBAgQIECAAAECBAhkBQwf2WoFI0CAAAECBAgQIECAAAECBAwffoAAAQIECBAgQIAAAQIECBDIChg+stUKRoAAAQIECBAgQIAAAQIECBg+/AABAgQIECBAgAABAgQIECCQFTB8ZKsVjAABAgQIECBAgAABAgQIEDB8+AECBAgQIECAAAECBAgQIEAgK2D4yFYrGAECBAgQIECAAAECBAgQIGD48AMECBAgQIAAAQIECBAgQIBAVsDwka1WMAIECBAgQIAAAQIECBAgQMDw4QcIECBAgAABAgQIECBAgACBrIDhI1utYAQIECBAgAABAgQIECBAgIDhww8QIECAAAECBAgQIECAAAECWQHDR7ZawQgQIECAAAECBAgQIECAAAHDhx8gQIAAAQIECBAgQIAAAQIEsgKGj2y1ghEgQIAAAQIECBAgQIAAAQKGDz9AgAABAgQIECBAgAABAgQIZAUMH9lqBSNAgAABAgQIECBAgAABAgQMH36AAAECBAgQIECAAAECBAgQyAoYPrLVCkaAAAECBAgQIECAAAECBAgYPvwAAQIECBAgQIAAAQIECBAgkBUwfGSrFYwAAQIECBAgQIAAAQIECBAwfPgBAgQIECBAgAABAgQIECBAICtg+MhWKxgBAgQIECBAgAABAgQIECBg+PADBAgQIECAAAECBAgQIECAQFbA8JGtVjACBAgQIECAAAECBAgQIEDA8OEHCBAgQIAAAQIECBAgQIAAgayA4SNbrWAECBAgQIAAAQIECBAgQICA4cMPECBAgAABAgQIECBAgAABAlkBw0e2WsEIECBAgAABAgQIECBAgAABw4cfIECAAAECBAgQIECAAAECBLICho9stYIRIECAAAECBAgQIECAAAEChg8/QIAAAQIECBAgQIAAAQIECGQFDB/ZagUjQIAAAQIECBAgQIAAAQIEDB9+gAABAgQIECBAgAABAgQIEMgKGD6y1QpGgAABAgQIECBAgAABAgQIGD78AAECBAgQIECAAAECBAgQIJAVMHxkqxWMAAECBAgQIECAAAECBAgQMHz4AQIECBAgQIAAAQIECBAgQCArYPjIVisYAQIECBAgQIAAAQIECBAgYPjwAwQIECBAgAABAgQIECBAgEBWwPCRrVYwAgQIECDw7dgxDQAAAMIw/67nY6kEChc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CA4JSOAAAUEElEQVQ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HB82QIAAAQIECBAgQIAAAQIECGwFHB/bagUjQIAAAQIECBAgQIAAAQIEAkzRBYMmAKpBAAAAAElFTkSuQmCC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8" name="Image 7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035" y="3646144"/>
            <a:ext cx="3290665" cy="2350475"/>
          </a:xfrm>
          <a:prstGeom prst="rect">
            <a:avLst/>
          </a:prstGeom>
        </p:spPr>
      </p:pic>
      <p:sp>
        <p:nvSpPr>
          <p:cNvPr id="9" name="Rectangle 8"/>
          <p:cNvSpPr/>
          <p:nvPr>
            <p:custDataLst>
              <p:tags r:id="rId6"/>
            </p:custDataLst>
          </p:nvPr>
        </p:nvSpPr>
        <p:spPr>
          <a:xfrm>
            <a:off x="6358034" y="3569408"/>
            <a:ext cx="3290665" cy="10329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/>
          <p:cNvSpPr/>
          <p:nvPr>
            <p:custDataLst>
              <p:tags r:id="rId7"/>
            </p:custDataLst>
          </p:nvPr>
        </p:nvSpPr>
        <p:spPr>
          <a:xfrm>
            <a:off x="7259782" y="4821382"/>
            <a:ext cx="360218" cy="2770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1" name="Espace réservé du contenu 10"/>
          <p:cNvPicPr>
            <a:picLocks noGrp="1" noChangeAspect="1"/>
          </p:cNvPicPr>
          <p:nvPr>
            <p:ph sz="half" idx="2"/>
            <p:custDataLst>
              <p:tags r:id="rId8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498" y="3338869"/>
            <a:ext cx="4314825" cy="1781175"/>
          </a:xfrm>
        </p:spPr>
      </p:pic>
    </p:spTree>
    <p:extLst>
      <p:ext uri="{BB962C8B-B14F-4D97-AF65-F5344CB8AC3E}">
        <p14:creationId xmlns:p14="http://schemas.microsoft.com/office/powerpoint/2010/main" val="989178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L’oxydation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fr-CA" sz="2400" dirty="0"/>
              <a:t>Type de transformation chimique qui </a:t>
            </a:r>
            <a:r>
              <a:rPr lang="fr-CA" sz="2400" dirty="0">
                <a:solidFill>
                  <a:srgbClr val="92D050"/>
                </a:solidFill>
              </a:rPr>
              <a:t>implique de l’O</a:t>
            </a:r>
            <a:r>
              <a:rPr lang="fr-CA" sz="2400" baseline="-25000" dirty="0">
                <a:solidFill>
                  <a:srgbClr val="92D050"/>
                </a:solidFill>
              </a:rPr>
              <a:t>2</a:t>
            </a:r>
            <a:r>
              <a:rPr lang="fr-CA" sz="2400" dirty="0">
                <a:solidFill>
                  <a:srgbClr val="92D050"/>
                </a:solidFill>
              </a:rPr>
              <a:t> </a:t>
            </a:r>
            <a:r>
              <a:rPr lang="fr-CA" sz="2400" dirty="0"/>
              <a:t>ou une autre substance qui a des propriétés similaires (Br</a:t>
            </a:r>
            <a:r>
              <a:rPr lang="fr-CA" sz="2400" baseline="-25000" dirty="0"/>
              <a:t>2</a:t>
            </a:r>
            <a:r>
              <a:rPr lang="fr-CA" sz="2400" dirty="0"/>
              <a:t>, Cl</a:t>
            </a:r>
            <a:r>
              <a:rPr lang="fr-CA" sz="2400" baseline="-25000" dirty="0"/>
              <a:t>2</a:t>
            </a:r>
            <a:r>
              <a:rPr lang="fr-CA" sz="2400" dirty="0"/>
              <a:t>, S).</a:t>
            </a:r>
          </a:p>
          <a:p>
            <a:r>
              <a:rPr lang="fr-CA" sz="2400" dirty="0"/>
              <a:t>Parfois, les réactions d’oxydation sont également des réactions de décomposition.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/>
              <a:t>Réactifs	     </a:t>
            </a:r>
            <a:r>
              <a:rPr lang="fr-CA" dirty="0">
                <a:sym typeface="Wingdings" panose="05000000000000000000" pitchFamily="2" charset="2"/>
              </a:rPr>
              <a:t></a:t>
            </a:r>
            <a:r>
              <a:rPr lang="fr-CA" dirty="0"/>
              <a:t>	 Produits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r>
              <a:rPr lang="fr-CA" dirty="0"/>
              <a:t>Fe + O</a:t>
            </a:r>
            <a:r>
              <a:rPr lang="fr-CA" baseline="-25000" dirty="0"/>
              <a:t>2</a:t>
            </a:r>
            <a:r>
              <a:rPr lang="fr-CA" dirty="0"/>
              <a:t>         </a:t>
            </a:r>
            <a:r>
              <a:rPr lang="fr-CA" dirty="0">
                <a:sym typeface="Wingdings" panose="05000000000000000000" pitchFamily="2" charset="2"/>
              </a:rPr>
              <a:t>              Fe</a:t>
            </a:r>
            <a:r>
              <a:rPr lang="fr-CA" baseline="-25000" dirty="0">
                <a:sym typeface="Wingdings" panose="05000000000000000000" pitchFamily="2" charset="2"/>
              </a:rPr>
              <a:t>2</a:t>
            </a:r>
            <a:r>
              <a:rPr lang="fr-CA" dirty="0">
                <a:sym typeface="Wingdings" panose="05000000000000000000" pitchFamily="2" charset="2"/>
              </a:rPr>
              <a:t>O</a:t>
            </a:r>
            <a:r>
              <a:rPr lang="fr-CA" baseline="-25000" dirty="0">
                <a:sym typeface="Wingdings" panose="05000000000000000000" pitchFamily="2" charset="2"/>
              </a:rPr>
              <a:t>3</a:t>
            </a:r>
            <a:endParaRPr lang="fr-CA" dirty="0">
              <a:sym typeface="Wingdings" panose="05000000000000000000" pitchFamily="2" charset="2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fr-CA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fr-CA" sz="12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200" dirty="0"/>
              <a:t>            Le dioxygène est impliqué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200" dirty="0"/>
              <a:t> 	comme réactif    </a:t>
            </a:r>
          </a:p>
        </p:txBody>
      </p:sp>
      <p:cxnSp>
        <p:nvCxnSpPr>
          <p:cNvPr id="7" name="Connecteur droit avec flèche 6"/>
          <p:cNvCxnSpPr/>
          <p:nvPr>
            <p:custDataLst>
              <p:tags r:id="rId4"/>
            </p:custDataLst>
          </p:nvPr>
        </p:nvCxnSpPr>
        <p:spPr>
          <a:xfrm flipH="1">
            <a:off x="6965788" y="2189018"/>
            <a:ext cx="307848" cy="34193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>
            <p:custDataLst>
              <p:tags r:id="rId5"/>
            </p:custDataLst>
          </p:nvPr>
        </p:nvCxnSpPr>
        <p:spPr>
          <a:xfrm>
            <a:off x="9326395" y="2188281"/>
            <a:ext cx="344078" cy="34266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>
            <p:custDataLst>
              <p:tags r:id="rId6"/>
            </p:custDataLst>
          </p:nvPr>
        </p:nvCxnSpPr>
        <p:spPr>
          <a:xfrm>
            <a:off x="7666343" y="2188281"/>
            <a:ext cx="327730" cy="34266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ccolade ouvrante 12"/>
          <p:cNvSpPr/>
          <p:nvPr>
            <p:custDataLst>
              <p:tags r:id="rId7"/>
            </p:custDataLst>
          </p:nvPr>
        </p:nvSpPr>
        <p:spPr>
          <a:xfrm rot="16200000">
            <a:off x="7340169" y="4371701"/>
            <a:ext cx="254896" cy="461529"/>
          </a:xfrm>
          <a:prstGeom prst="leftBrace">
            <a:avLst>
              <a:gd name="adj1" fmla="val 37564"/>
              <a:gd name="adj2" fmla="val 508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879" y="2668427"/>
            <a:ext cx="4999759" cy="144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95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1C3846CB02C8409BAA7E4141BA5995" ma:contentTypeVersion="5" ma:contentTypeDescription="Crée un document." ma:contentTypeScope="" ma:versionID="bc00f54b47250ba7b1d94a2596c860b3">
  <xsd:schema xmlns:xsd="http://www.w3.org/2001/XMLSchema" xmlns:xs="http://www.w3.org/2001/XMLSchema" xmlns:p="http://schemas.microsoft.com/office/2006/metadata/properties" xmlns:ns3="b4edd7a6-bb54-4a08-8a50-180962e7e243" targetNamespace="http://schemas.microsoft.com/office/2006/metadata/properties" ma:root="true" ma:fieldsID="c2dc7e6f90ca0a4042e6b671303d647c" ns3:_="">
    <xsd:import namespace="b4edd7a6-bb54-4a08-8a50-180962e7e24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edd7a6-bb54-4a08-8a50-180962e7e2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F961AE-0AB4-4B57-BEE8-F8A5D42A58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edd7a6-bb54-4a08-8a50-180962e7e2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17ADFD-5654-4B06-BEF5-85DFDEB892F6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4edd7a6-bb54-4a08-8a50-180962e7e243"/>
    <ds:schemaRef ds:uri="http://purl.org/dc/dcmitype/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8FD441B-4505-4F6A-BD82-1E40A919903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TM03457515[[fn=Vue]]</Template>
  <TotalTime>292</TotalTime>
  <Words>764</Words>
  <Application>Microsoft Office PowerPoint</Application>
  <PresentationFormat>Grand écran</PresentationFormat>
  <Paragraphs>112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9" baseType="lpstr">
      <vt:lpstr>Arial</vt:lpstr>
      <vt:lpstr>Century Schoolbook</vt:lpstr>
      <vt:lpstr>Wingdings 2</vt:lpstr>
      <vt:lpstr>View</vt:lpstr>
      <vt:lpstr>Les transformations chimiques</vt:lpstr>
      <vt:lpstr>Rappel :  Les transformations chimiques modifient la nature des substances.  Ainsi, les molécules présentes au départ (les réactifs) sont différentes de celles obtenues après la transformation (les produits).  Il y a réorganisation de la matière, réassemblage des atomes. </vt:lpstr>
      <vt:lpstr>Il ne faut pas oublier que dans les transformations chimiques… </vt:lpstr>
      <vt:lpstr>La décomposition</vt:lpstr>
      <vt:lpstr>Exemples de décomposition</vt:lpstr>
      <vt:lpstr>Exemples de décomposition</vt:lpstr>
      <vt:lpstr>La synthèse</vt:lpstr>
      <vt:lpstr>Exemples de synthèse</vt:lpstr>
      <vt:lpstr>L’oxydation</vt:lpstr>
      <vt:lpstr>Exemples d’oxydation</vt:lpstr>
      <vt:lpstr>Exemples d’oxydation</vt:lpstr>
      <vt:lpstr>La précipitation</vt:lpstr>
      <vt:lpstr>Exemples de précipitation</vt:lpstr>
      <vt:lpstr>Exemple de précipitation</vt:lpstr>
      <vt:lpstr> En résumé : </vt:lpstr>
    </vt:vector>
  </TitlesOfParts>
  <Company>Commission scolaire René-Lévesque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transformations chimiques</dc:title>
  <dc:creator>Marie-Claude Leblanc</dc:creator>
  <cp:lastModifiedBy>Marie-Claude Leblanc</cp:lastModifiedBy>
  <cp:revision>44</cp:revision>
  <dcterms:created xsi:type="dcterms:W3CDTF">2020-05-04T00:56:52Z</dcterms:created>
  <dcterms:modified xsi:type="dcterms:W3CDTF">2020-05-04T05:52:49Z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0x010100DE1C3846CB02C8409BAA7E4141BA5995</vt:lpwstr>
  </property>
</Properties>
</file>