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972" r:id="rId3"/>
  </p:sldMasterIdLst>
  <p:notesMasterIdLst>
    <p:notesMasterId r:id="rId41"/>
  </p:notesMasterIdLst>
  <p:sldIdLst>
    <p:sldId id="347" r:id="rId4"/>
    <p:sldId id="263" r:id="rId5"/>
    <p:sldId id="286" r:id="rId6"/>
    <p:sldId id="348" r:id="rId7"/>
    <p:sldId id="349" r:id="rId8"/>
    <p:sldId id="350" r:id="rId9"/>
    <p:sldId id="351" r:id="rId10"/>
    <p:sldId id="352" r:id="rId11"/>
    <p:sldId id="353" r:id="rId12"/>
    <p:sldId id="354" r:id="rId13"/>
    <p:sldId id="355" r:id="rId14"/>
    <p:sldId id="356" r:id="rId15"/>
    <p:sldId id="357" r:id="rId16"/>
    <p:sldId id="358" r:id="rId17"/>
    <p:sldId id="359" r:id="rId18"/>
    <p:sldId id="360" r:id="rId19"/>
    <p:sldId id="374" r:id="rId20"/>
    <p:sldId id="361" r:id="rId21"/>
    <p:sldId id="375" r:id="rId22"/>
    <p:sldId id="362" r:id="rId23"/>
    <p:sldId id="363" r:id="rId24"/>
    <p:sldId id="364" r:id="rId25"/>
    <p:sldId id="376" r:id="rId26"/>
    <p:sldId id="365" r:id="rId27"/>
    <p:sldId id="366" r:id="rId28"/>
    <p:sldId id="367" r:id="rId29"/>
    <p:sldId id="377" r:id="rId30"/>
    <p:sldId id="381" r:id="rId31"/>
    <p:sldId id="378" r:id="rId32"/>
    <p:sldId id="379" r:id="rId33"/>
    <p:sldId id="380" r:id="rId34"/>
    <p:sldId id="368" r:id="rId35"/>
    <p:sldId id="369" r:id="rId36"/>
    <p:sldId id="370" r:id="rId37"/>
    <p:sldId id="371" r:id="rId38"/>
    <p:sldId id="372" r:id="rId39"/>
    <p:sldId id="373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F0"/>
    <a:srgbClr val="0091EA"/>
    <a:srgbClr val="FF0000"/>
    <a:srgbClr val="00B415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84" autoAdjust="0"/>
    <p:restoredTop sz="94660"/>
  </p:normalViewPr>
  <p:slideViewPr>
    <p:cSldViewPr>
      <p:cViewPr varScale="1">
        <p:scale>
          <a:sx n="70" d="100"/>
          <a:sy n="70" d="100"/>
        </p:scale>
        <p:origin x="151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EA6E38-82B1-47BB-A812-313B295FEFF2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089E94-532B-494D-AD7A-712B16D9F5AA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098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89E94-532B-494D-AD7A-712B16D9F5AA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678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45F7-77F9-4401-AA0E-BF14C26D8903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0586-5A1C-41FD-AA9D-07A4E729E63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45F7-77F9-4401-AA0E-BF14C26D8903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0586-5A1C-41FD-AA9D-07A4E729E63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45F7-77F9-4401-AA0E-BF14C26D8903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0586-5A1C-41FD-AA9D-07A4E729E63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45F7-77F9-4401-AA0E-BF14C26D8903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0586-5A1C-41FD-AA9D-07A4E729E63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6048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5317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0570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4810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9152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533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257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45F7-77F9-4401-AA0E-BF14C26D8903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0586-5A1C-41FD-AA9D-07A4E729E63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6382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62853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37747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613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45F7-77F9-4401-AA0E-BF14C26D8903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0586-5A1C-41FD-AA9D-07A4E729E63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45F7-77F9-4401-AA0E-BF14C26D8903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0586-5A1C-41FD-AA9D-07A4E729E63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45F7-77F9-4401-AA0E-BF14C26D8903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0586-5A1C-41FD-AA9D-07A4E729E63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45F7-77F9-4401-AA0E-BF14C26D8903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0586-5A1C-41FD-AA9D-07A4E729E63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45F7-77F9-4401-AA0E-BF14C26D8903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0586-5A1C-41FD-AA9D-07A4E729E63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45F7-77F9-4401-AA0E-BF14C26D8903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0586-5A1C-41FD-AA9D-07A4E729E63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545F7-77F9-4401-AA0E-BF14C26D8903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E0586-5A1C-41FD-AA9D-07A4E729E63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B7A0F-5B99-4F35-9BDD-321CD3C098FF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B3369-7666-44EB-AEA9-5FA9440DB40A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60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072066" y="3500438"/>
            <a:ext cx="19833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4000" b="1" dirty="0" smtClean="0">
                <a:solidFill>
                  <a:srgbClr val="C00000"/>
                </a:solidFill>
              </a:rPr>
              <a:t>Adverbe</a:t>
            </a:r>
            <a:endParaRPr lang="fr-FR" sz="4000" dirty="0">
              <a:solidFill>
                <a:srgbClr val="C0000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786182" y="5429264"/>
            <a:ext cx="5143536" cy="1615827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>
              <a:buNone/>
            </a:pPr>
            <a:r>
              <a:rPr lang="fr-FR" b="1" u="sng" dirty="0" smtClean="0">
                <a:solidFill>
                  <a:srgbClr val="C00000"/>
                </a:solidFill>
              </a:rPr>
              <a:t>Réalisé par :</a:t>
            </a:r>
          </a:p>
          <a:p>
            <a:pPr>
              <a:buNone/>
            </a:pPr>
            <a:endParaRPr lang="fr-FR" b="1" u="sng" dirty="0" smtClean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</a:pPr>
            <a:r>
              <a:rPr lang="fr-FR" dirty="0" smtClean="0"/>
              <a:t>Boumoungar oumaima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Loulidi Imane </a:t>
            </a:r>
          </a:p>
          <a:p>
            <a:pPr>
              <a:lnSpc>
                <a:spcPct val="150000"/>
              </a:lnSpc>
            </a:pPr>
            <a:endParaRPr lang="fr-FR" dirty="0" smtClean="0"/>
          </a:p>
          <a:p>
            <a:pPr>
              <a:lnSpc>
                <a:spcPct val="150000"/>
              </a:lnSpc>
            </a:pPr>
            <a:r>
              <a:rPr lang="fr-FR" dirty="0" smtClean="0"/>
              <a:t>Dahane Chaymae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Merzouga Ibrahim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499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285720" y="785794"/>
            <a:ext cx="8229600" cy="4525963"/>
          </a:xfrm>
        </p:spPr>
        <p:txBody>
          <a:bodyPr anchor="ctr">
            <a:normAutofit lnSpcReduction="10000"/>
          </a:bodyPr>
          <a:lstStyle/>
          <a:p>
            <a:pPr>
              <a:buNone/>
            </a:pPr>
            <a:r>
              <a:rPr lang="fr-FR" sz="2800" u="sng" dirty="0" smtClean="0">
                <a:solidFill>
                  <a:schemeClr val="bg1">
                    <a:lumMod val="50000"/>
                  </a:schemeClr>
                </a:solidFill>
              </a:rPr>
              <a:t>Adverbes de manière</a:t>
            </a:r>
          </a:p>
          <a:p>
            <a:pPr>
              <a:buNone/>
            </a:pPr>
            <a:endParaRPr lang="fr-FR" sz="28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fr-FR" sz="2800" dirty="0" smtClean="0"/>
              <a:t>    Aux adverbes de manière correspondent les questions sur des données qualitatives (comment ?).</a:t>
            </a:r>
          </a:p>
          <a:p>
            <a:pPr>
              <a:buNone/>
            </a:pPr>
            <a:r>
              <a:rPr lang="fr-FR" sz="2800" dirty="0" smtClean="0"/>
              <a:t>    Les adverbes de manière sont : </a:t>
            </a:r>
            <a:r>
              <a:rPr lang="fr-FR" sz="2800" i="1" dirty="0" smtClean="0"/>
              <a:t>ainsi, bien, calmement, debout, d'habitude, doucement, ensemble, fort, gentiment, mal, mieux, plutôt, surtout, vite,</a:t>
            </a:r>
            <a:r>
              <a:rPr lang="fr-FR" sz="2800" dirty="0" smtClean="0"/>
              <a:t> etc.</a:t>
            </a:r>
          </a:p>
          <a:p>
            <a:pPr>
              <a:buNone/>
            </a:pPr>
            <a:r>
              <a:rPr lang="fr-FR" sz="2800" i="1" u="sng" dirty="0" smtClean="0">
                <a:solidFill>
                  <a:srgbClr val="0070C0"/>
                </a:solidFill>
              </a:rPr>
              <a:t>Exemple :</a:t>
            </a:r>
            <a:endParaRPr lang="fr-FR" sz="2800" u="sng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sz="2800" dirty="0" smtClean="0">
                <a:solidFill>
                  <a:srgbClr val="0070C0"/>
                </a:solidFill>
              </a:rPr>
              <a:t>Nous sommes rentrés </a:t>
            </a:r>
            <a:r>
              <a:rPr lang="fr-FR" sz="2800" u="sng" dirty="0" smtClean="0">
                <a:solidFill>
                  <a:srgbClr val="0070C0"/>
                </a:solidFill>
              </a:rPr>
              <a:t>ensemble</a:t>
            </a:r>
            <a:r>
              <a:rPr lang="fr-FR" sz="2800" dirty="0" smtClean="0">
                <a:solidFill>
                  <a:srgbClr val="0070C0"/>
                </a:solidFill>
              </a:rPr>
              <a:t> à la maison.</a:t>
            </a:r>
          </a:p>
          <a:p>
            <a:endParaRPr lang="fr-FR" sz="2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fr-FR" sz="3300" u="sng" dirty="0" smtClean="0">
                <a:solidFill>
                  <a:schemeClr val="bg1">
                    <a:lumMod val="50000"/>
                  </a:schemeClr>
                </a:solidFill>
              </a:rPr>
              <a:t>Adverbes modaux</a:t>
            </a:r>
          </a:p>
          <a:p>
            <a:pPr>
              <a:buNone/>
            </a:pPr>
            <a:endParaRPr lang="fr-FR" sz="33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fr-FR" sz="3600" dirty="0" smtClean="0"/>
              <a:t>    Les adverbes modaux nous renseignent non sur l’énoncé mais sur l’énonciation (l’énonciateur, la situation d’énonciation). Ils nous informent sur l’attitude du locuteur par rapport à son propre discours (modalisateurs du discours).</a:t>
            </a:r>
          </a:p>
          <a:p>
            <a:pPr>
              <a:buNone/>
            </a:pPr>
            <a:r>
              <a:rPr lang="fr-FR" sz="3300" dirty="0" smtClean="0"/>
              <a:t>     Les adverbes modaux sont : </a:t>
            </a:r>
            <a:r>
              <a:rPr lang="fr-FR" sz="3300" i="1" dirty="0" smtClean="0"/>
              <a:t>hélas, heureusement, malheureusement, par bonheur, certainement, </a:t>
            </a:r>
            <a:r>
              <a:rPr lang="fr-FR" sz="3300" dirty="0" smtClean="0"/>
              <a:t>etc.</a:t>
            </a:r>
          </a:p>
          <a:p>
            <a:pPr>
              <a:buNone/>
            </a:pPr>
            <a:r>
              <a:rPr lang="fr-FR" sz="3300" i="1" u="sng" dirty="0" smtClean="0">
                <a:solidFill>
                  <a:srgbClr val="0070C0"/>
                </a:solidFill>
              </a:rPr>
              <a:t>Exemple :</a:t>
            </a:r>
            <a:endParaRPr lang="fr-FR" sz="3300" u="sng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sz="3300" dirty="0" smtClean="0">
                <a:solidFill>
                  <a:srgbClr val="0070C0"/>
                </a:solidFill>
              </a:rPr>
              <a:t>Je n’avais </a:t>
            </a:r>
            <a:r>
              <a:rPr lang="fr-FR" sz="3300" u="sng" dirty="0" smtClean="0">
                <a:solidFill>
                  <a:srgbClr val="0070C0"/>
                </a:solidFill>
              </a:rPr>
              <a:t>certainement</a:t>
            </a:r>
            <a:r>
              <a:rPr lang="fr-FR" sz="3300" dirty="0" smtClean="0">
                <a:solidFill>
                  <a:srgbClr val="0070C0"/>
                </a:solidFill>
              </a:rPr>
              <a:t> jamais vu autant de monde.</a:t>
            </a:r>
          </a:p>
          <a:p>
            <a:pPr>
              <a:buNone/>
            </a:pPr>
            <a:r>
              <a:rPr lang="fr-FR" sz="3300" dirty="0" smtClean="0">
                <a:solidFill>
                  <a:srgbClr val="0070C0"/>
                </a:solidFill>
              </a:rPr>
              <a:t> 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357158" y="92867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800" u="sng" dirty="0" smtClean="0">
                <a:solidFill>
                  <a:schemeClr val="bg1">
                    <a:lumMod val="50000"/>
                  </a:schemeClr>
                </a:solidFill>
              </a:rPr>
              <a:t>Adverbes d’affirmation</a:t>
            </a:r>
            <a:endParaRPr lang="fr-FR" sz="28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None/>
            </a:pPr>
            <a:r>
              <a:rPr lang="fr-FR" sz="2800" dirty="0" smtClean="0"/>
              <a:t>    Les adverbes d’affirmation servent à appuyer ce que l’on dit, à affirmer quelque chose (ou au contraire à minimiser une assertion, à exprimer un doute).</a:t>
            </a:r>
          </a:p>
          <a:p>
            <a:pPr>
              <a:buNone/>
            </a:pPr>
            <a:r>
              <a:rPr lang="fr-FR" sz="2800" dirty="0" smtClean="0"/>
              <a:t>    Les adverbes d’affirmation sont : </a:t>
            </a:r>
            <a:r>
              <a:rPr lang="fr-FR" sz="2800" i="1" dirty="0" smtClean="0"/>
              <a:t>assurément, certainement, certes, oui, peut-être, précisément, probablement, sans doute, volontiers, vraiment,</a:t>
            </a:r>
            <a:r>
              <a:rPr lang="fr-FR" sz="2800" dirty="0" smtClean="0"/>
              <a:t> etc.</a:t>
            </a:r>
          </a:p>
          <a:p>
            <a:pPr>
              <a:buNone/>
            </a:pPr>
            <a:r>
              <a:rPr lang="fr-FR" sz="2800" i="1" u="sng" dirty="0" smtClean="0">
                <a:solidFill>
                  <a:srgbClr val="0070C0"/>
                </a:solidFill>
              </a:rPr>
              <a:t>Exemple :</a:t>
            </a:r>
            <a:endParaRPr lang="fr-FR" sz="2800" u="sng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sz="2800" dirty="0" smtClean="0">
                <a:solidFill>
                  <a:srgbClr val="0070C0"/>
                </a:solidFill>
              </a:rPr>
              <a:t>J’aurais </a:t>
            </a:r>
            <a:r>
              <a:rPr lang="fr-FR" sz="2800" u="sng" dirty="0" smtClean="0">
                <a:solidFill>
                  <a:srgbClr val="0070C0"/>
                </a:solidFill>
              </a:rPr>
              <a:t>volontiers</a:t>
            </a:r>
            <a:r>
              <a:rPr lang="fr-FR" sz="2800" dirty="0" smtClean="0">
                <a:solidFill>
                  <a:srgbClr val="0070C0"/>
                </a:solidFill>
              </a:rPr>
              <a:t> rejoint mes amis.</a:t>
            </a:r>
          </a:p>
          <a:p>
            <a:endParaRPr lang="fr-FR" sz="2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sz="2800" u="sng" dirty="0" smtClean="0">
                <a:solidFill>
                  <a:schemeClr val="bg1">
                    <a:lumMod val="50000"/>
                  </a:schemeClr>
                </a:solidFill>
              </a:rPr>
              <a:t>Adverbes de négation</a:t>
            </a:r>
            <a:endParaRPr lang="fr-FR" sz="28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None/>
            </a:pPr>
            <a:r>
              <a:rPr lang="fr-FR" sz="2800" dirty="0" smtClean="0"/>
              <a:t>    Les adverbes de négation servent à construire une négation. Ils forment souvent une locution adverbiale </a:t>
            </a:r>
            <a:r>
              <a:rPr lang="fr-FR" sz="2800" i="1" dirty="0" smtClean="0"/>
              <a:t>(ne … pas)</a:t>
            </a:r>
            <a:endParaRPr lang="fr-FR" sz="2800" dirty="0" smtClean="0"/>
          </a:p>
          <a:p>
            <a:pPr>
              <a:buNone/>
            </a:pPr>
            <a:r>
              <a:rPr lang="fr-FR" sz="2800" dirty="0" smtClean="0"/>
              <a:t>    Les adverbes de négation sont : </a:t>
            </a:r>
            <a:r>
              <a:rPr lang="fr-FR" sz="2800" i="1" dirty="0" smtClean="0"/>
              <a:t>ne … aucunement, ne … jamais, ne … pas, ne … plus, ne … rien, non, pas du tout,</a:t>
            </a:r>
            <a:r>
              <a:rPr lang="fr-FR" sz="2800" dirty="0" smtClean="0"/>
              <a:t> etc.</a:t>
            </a:r>
          </a:p>
          <a:p>
            <a:pPr>
              <a:buNone/>
            </a:pPr>
            <a:r>
              <a:rPr lang="fr-FR" sz="2800" i="1" u="sng" dirty="0" smtClean="0">
                <a:solidFill>
                  <a:srgbClr val="0070C0"/>
                </a:solidFill>
              </a:rPr>
              <a:t>Exemple :</a:t>
            </a:r>
            <a:endParaRPr lang="fr-FR" sz="2800" u="sng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sz="2800" dirty="0" smtClean="0">
                <a:solidFill>
                  <a:srgbClr val="0070C0"/>
                </a:solidFill>
              </a:rPr>
              <a:t>Je </a:t>
            </a:r>
            <a:r>
              <a:rPr lang="fr-FR" sz="2800" u="sng" dirty="0" smtClean="0">
                <a:solidFill>
                  <a:srgbClr val="0070C0"/>
                </a:solidFill>
              </a:rPr>
              <a:t>n’</a:t>
            </a:r>
            <a:r>
              <a:rPr lang="fr-FR" sz="2800" dirty="0" smtClean="0">
                <a:solidFill>
                  <a:srgbClr val="0070C0"/>
                </a:solidFill>
              </a:rPr>
              <a:t>avais certainement </a:t>
            </a:r>
            <a:r>
              <a:rPr lang="fr-FR" sz="2800" u="sng" dirty="0" smtClean="0">
                <a:solidFill>
                  <a:srgbClr val="0070C0"/>
                </a:solidFill>
              </a:rPr>
              <a:t>jamais</a:t>
            </a:r>
            <a:r>
              <a:rPr lang="fr-FR" sz="2800" dirty="0" smtClean="0">
                <a:solidFill>
                  <a:srgbClr val="0070C0"/>
                </a:solidFill>
              </a:rPr>
              <a:t> vu autant de monde.</a:t>
            </a:r>
          </a:p>
          <a:p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buNone/>
            </a:pPr>
            <a:r>
              <a:rPr lang="fr-FR" sz="2800" u="sng" dirty="0" smtClean="0">
                <a:solidFill>
                  <a:schemeClr val="bg1">
                    <a:lumMod val="50000"/>
                  </a:schemeClr>
                </a:solidFill>
              </a:rPr>
              <a:t>Adverbes d’interrogation</a:t>
            </a:r>
            <a:endParaRPr lang="fr-FR" sz="28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None/>
            </a:pPr>
            <a:r>
              <a:rPr lang="fr-FR" sz="2800" dirty="0" smtClean="0"/>
              <a:t>    Les adverbes d’interrogation permettent de poser des questions.</a:t>
            </a:r>
          </a:p>
          <a:p>
            <a:pPr>
              <a:buNone/>
            </a:pPr>
            <a:r>
              <a:rPr lang="fr-FR" sz="2800" dirty="0" smtClean="0"/>
              <a:t>    Les adverbes d’interrogation sont : </a:t>
            </a:r>
            <a:r>
              <a:rPr lang="fr-FR" sz="2800" i="1" dirty="0" smtClean="0"/>
              <a:t>combien, comment, pourquoi, quand, où</a:t>
            </a:r>
            <a:r>
              <a:rPr lang="fr-FR" sz="2800" dirty="0" smtClean="0"/>
              <a:t>.</a:t>
            </a:r>
          </a:p>
          <a:p>
            <a:pPr>
              <a:buNone/>
            </a:pPr>
            <a:r>
              <a:rPr lang="fr-FR" sz="2800" i="1" u="sng" dirty="0" smtClean="0">
                <a:solidFill>
                  <a:srgbClr val="0070C0"/>
                </a:solidFill>
              </a:rPr>
              <a:t>Exemple :</a:t>
            </a:r>
            <a:endParaRPr lang="fr-FR" sz="2800" u="sng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sz="2800" u="sng" dirty="0" smtClean="0">
                <a:solidFill>
                  <a:srgbClr val="0070C0"/>
                </a:solidFill>
              </a:rPr>
              <a:t>Où</a:t>
            </a:r>
            <a:r>
              <a:rPr lang="fr-FR" sz="2800" dirty="0" smtClean="0">
                <a:solidFill>
                  <a:srgbClr val="0070C0"/>
                </a:solidFill>
              </a:rPr>
              <a:t> étaient-ils ?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500034" y="1142984"/>
            <a:ext cx="8229600" cy="4857784"/>
          </a:xfrm>
        </p:spPr>
        <p:txBody>
          <a:bodyPr anchor="ctr">
            <a:noAutofit/>
          </a:bodyPr>
          <a:lstStyle/>
          <a:p>
            <a:pPr>
              <a:buNone/>
            </a:pPr>
            <a:r>
              <a:rPr lang="fr-FR" sz="2800" u="sng" dirty="0" smtClean="0">
                <a:solidFill>
                  <a:schemeClr val="bg1">
                    <a:lumMod val="50000"/>
                  </a:schemeClr>
                </a:solidFill>
              </a:rPr>
              <a:t>Adverbes de liaison</a:t>
            </a:r>
            <a:endParaRPr lang="fr-FR" sz="28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None/>
            </a:pPr>
            <a:r>
              <a:rPr lang="fr-FR" sz="2800" dirty="0" smtClean="0"/>
              <a:t>    Certains adverbes permettent de relier des phrases. Ils ont ainsi le rôle de conjonctions de coordination et modifient toute une proposition ou toute une phrase.</a:t>
            </a:r>
          </a:p>
          <a:p>
            <a:pPr>
              <a:buNone/>
            </a:pPr>
            <a:r>
              <a:rPr lang="fr-FR" sz="2800" dirty="0" smtClean="0"/>
              <a:t>    Les adverbes de liaison sont : </a:t>
            </a:r>
            <a:r>
              <a:rPr lang="fr-FR" sz="2800" i="1" dirty="0" smtClean="0"/>
              <a:t>ainsi, alors, certes, donc, en effet, ensuite, enfin, néanmoins, par contre, pourtant, puis, </a:t>
            </a:r>
            <a:r>
              <a:rPr lang="fr-FR" sz="2800" dirty="0" smtClean="0"/>
              <a:t>etc.</a:t>
            </a:r>
          </a:p>
          <a:p>
            <a:pPr>
              <a:buNone/>
            </a:pPr>
            <a:r>
              <a:rPr lang="fr-FR" sz="2800" i="1" u="sng" dirty="0" smtClean="0">
                <a:solidFill>
                  <a:srgbClr val="0070C0"/>
                </a:solidFill>
              </a:rPr>
              <a:t>Exemple :</a:t>
            </a:r>
            <a:endParaRPr lang="fr-FR" sz="2800" u="sng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sz="2800" dirty="0" smtClean="0">
                <a:solidFill>
                  <a:srgbClr val="0070C0"/>
                </a:solidFill>
              </a:rPr>
              <a:t>Nous avons </a:t>
            </a:r>
            <a:r>
              <a:rPr lang="fr-FR" sz="2800" u="sng" dirty="0" smtClean="0">
                <a:solidFill>
                  <a:srgbClr val="0070C0"/>
                </a:solidFill>
              </a:rPr>
              <a:t>donc</a:t>
            </a:r>
            <a:r>
              <a:rPr lang="fr-FR" sz="2800" dirty="0" smtClean="0">
                <a:solidFill>
                  <a:srgbClr val="0070C0"/>
                </a:solidFill>
              </a:rPr>
              <a:t> attendu la fin du concert et </a:t>
            </a:r>
            <a:r>
              <a:rPr lang="fr-FR" sz="2800" u="sng" dirty="0" smtClean="0">
                <a:solidFill>
                  <a:srgbClr val="0070C0"/>
                </a:solidFill>
              </a:rPr>
              <a:t>enfin</a:t>
            </a:r>
            <a:r>
              <a:rPr lang="fr-FR" sz="2800" dirty="0" smtClean="0">
                <a:solidFill>
                  <a:srgbClr val="0070C0"/>
                </a:solidFill>
              </a:rPr>
              <a:t> nous les avons trouvés.</a:t>
            </a:r>
            <a:endParaRPr lang="fr-FR" sz="2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fr-FR" u="sng" dirty="0" smtClean="0">
                <a:solidFill>
                  <a:srgbClr val="C00000"/>
                </a:solidFill>
              </a:rPr>
              <a:t>Classe des adverbes :</a:t>
            </a:r>
            <a:r>
              <a:rPr lang="fr-FR" dirty="0" smtClean="0">
                <a:solidFill>
                  <a:srgbClr val="C00000"/>
                </a:solidFill>
              </a:rPr>
              <a:t/>
            </a:r>
            <a:br>
              <a:rPr lang="fr-FR" dirty="0" smtClean="0">
                <a:solidFill>
                  <a:srgbClr val="C00000"/>
                </a:solidFill>
              </a:rPr>
            </a:b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sz="2800" b="1" u="sng" dirty="0" smtClean="0">
                <a:solidFill>
                  <a:schemeClr val="bg1">
                    <a:lumMod val="50000"/>
                  </a:schemeClr>
                </a:solidFill>
              </a:rPr>
              <a:t>Propriétés générales :</a:t>
            </a:r>
          </a:p>
          <a:p>
            <a:pPr>
              <a:buNone/>
            </a:pPr>
            <a:endParaRPr lang="fr-FR" sz="2800" dirty="0" smtClean="0">
              <a:solidFill>
                <a:srgbClr val="00B050"/>
              </a:solidFill>
            </a:endParaRPr>
          </a:p>
          <a:p>
            <a:pPr lvl="0">
              <a:buNone/>
            </a:pPr>
            <a:r>
              <a:rPr lang="fr-FR" sz="2800" dirty="0" smtClean="0"/>
              <a:t>    La classe des adverbes est assez hétérogène : elle regroupe des mots dont la fonction ne s’identifie pas toujours clairement, d’autant plus qu’ils fonctionnent tantôt comme complément, tantôt comme mot de liaison, tantôt comme phrase…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fr-FR" b="1" u="sng" dirty="0" smtClean="0">
                <a:solidFill>
                  <a:srgbClr val="C00000"/>
                </a:solidFill>
              </a:rPr>
              <a:t>Propriétés morphologiques</a:t>
            </a:r>
            <a:r>
              <a:rPr lang="fr-FR" dirty="0" smtClean="0">
                <a:solidFill>
                  <a:srgbClr val="C00000"/>
                </a:solidFill>
              </a:rPr>
              <a:t/>
            </a:r>
            <a:br>
              <a:rPr lang="fr-FR" dirty="0" smtClean="0">
                <a:solidFill>
                  <a:srgbClr val="C00000"/>
                </a:solidFill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 smtClean="0"/>
              <a:t>En linguistique, d’un point de vue morphologique, l’adverbe est une catégorie très hétérogène. Ainsi, un adverbe peut être constituée d’un seul mot ( maintenant) ou de plusieurs( tout de suite ) on parle alors de locution adverbiale. Si l’adverbe est normalement invariable, il existe cependant quelques exceptions. À l’intérieur de cette catégorie, il se dégage toutefois un sous-ensemble plus homogène constitué des adverbes en –ment.</a:t>
            </a:r>
            <a:endParaRPr lang="fr-FR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428596" y="1285860"/>
          <a:ext cx="8229600" cy="38371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06885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u="sng" dirty="0"/>
                        <a:t>Propriétés morphologiques</a:t>
                      </a:r>
                      <a:endParaRPr lang="fr-FR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u="sng" dirty="0"/>
                        <a:t>Exemples</a:t>
                      </a:r>
                      <a:endParaRPr lang="fr-FR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449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Symbol"/>
                        <a:buChar char=""/>
                      </a:pPr>
                      <a:r>
                        <a:rPr lang="fr-FR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Adverbe </a:t>
                      </a:r>
                      <a:r>
                        <a:rPr lang="fr-FR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simple</a:t>
                      </a:r>
                      <a:r>
                        <a:rPr lang="fr-FR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, formé d’un seul élément.</a:t>
                      </a:r>
                      <a:endParaRPr lang="fr-FR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Symbol"/>
                        <a:buChar char=""/>
                      </a:pPr>
                      <a:r>
                        <a:rPr lang="fr-FR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Adverbe </a:t>
                      </a:r>
                      <a:r>
                        <a:rPr lang="fr-FR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composé</a:t>
                      </a:r>
                      <a:r>
                        <a:rPr lang="fr-FR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, formé de plusieurs éléments.</a:t>
                      </a:r>
                      <a:endParaRPr lang="fr-F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Ici, alors, nullement, </a:t>
                      </a:r>
                      <a:r>
                        <a:rPr lang="fr-FR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beaucoup…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Petit </a:t>
                      </a:r>
                      <a:r>
                        <a:rPr lang="fr-FR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à petit, là-bas, en effet.</a:t>
                      </a:r>
                      <a:endParaRPr lang="fr-F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258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Invariabilité.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Clr>
                          <a:srgbClr val="000000"/>
                        </a:buClr>
                        <a:buSzPts val="1400"/>
                        <a:buFont typeface="Symbol"/>
                        <a:buChar char=""/>
                      </a:pPr>
                      <a:endParaRPr lang="fr-FR" sz="1800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Clr>
                          <a:srgbClr val="000000"/>
                        </a:buClr>
                        <a:buSzPts val="1400"/>
                        <a:buFont typeface="Symbol"/>
                        <a:buChar char=""/>
                      </a:pPr>
                      <a:endParaRPr lang="fr-FR" sz="1800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Elles parlent </a:t>
                      </a:r>
                      <a:r>
                        <a:rPr lang="fr-FR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anglais</a:t>
                      </a:r>
                      <a:r>
                        <a:rPr lang="fr-FR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.</a:t>
                      </a:r>
                      <a:endParaRPr lang="fr-FR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Ils chantent </a:t>
                      </a:r>
                      <a:r>
                        <a:rPr lang="fr-FR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juste</a:t>
                      </a:r>
                      <a:r>
                        <a:rPr lang="fr-FR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.</a:t>
                      </a:r>
                      <a:endParaRPr lang="fr-FR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Je </a:t>
                      </a:r>
                      <a:r>
                        <a:rPr lang="fr-FR" sz="1600" b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n’</a:t>
                      </a:r>
                      <a:r>
                        <a:rPr lang="fr-FR" sz="16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ai </a:t>
                      </a:r>
                      <a:r>
                        <a:rPr lang="fr-FR" sz="1600" b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jamais</a:t>
                      </a:r>
                      <a:r>
                        <a:rPr lang="fr-FR" sz="16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vu de chiens </a:t>
                      </a:r>
                      <a:r>
                        <a:rPr lang="fr-FR" sz="1600" b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aussi </a:t>
                      </a:r>
                      <a:r>
                        <a:rPr lang="fr-FR" sz="16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grands </a:t>
                      </a:r>
                      <a:endParaRPr lang="fr-FR" sz="16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6322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Clr>
                          <a:srgbClr val="000000"/>
                        </a:buClr>
                        <a:buSzPts val="1400"/>
                        <a:buFont typeface="Symbol"/>
                        <a:buChar char=""/>
                      </a:pPr>
                      <a:r>
                        <a:rPr lang="fr-FR" sz="18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Adverbe en –</a:t>
                      </a:r>
                      <a:r>
                        <a:rPr lang="fr-FR" sz="1800" b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ment </a:t>
                      </a:r>
                      <a:r>
                        <a:rPr lang="fr-FR" sz="18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dérivé d’un adjectif</a:t>
                      </a:r>
                      <a:endParaRPr lang="fr-FR" sz="18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Clr>
                          <a:srgbClr val="000000"/>
                        </a:buClr>
                        <a:buSzPts val="1400"/>
                        <a:buFont typeface="Symbol"/>
                        <a:buChar char=""/>
                      </a:pPr>
                      <a:r>
                        <a:rPr lang="fr-FR" sz="18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Adverbe non dérivé d’un adjectif.</a:t>
                      </a:r>
                      <a:endParaRPr lang="fr-FR" sz="18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Chaudement, poliment, tristement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Très, dorénavant, mot-à-mot, … </a:t>
                      </a:r>
                      <a:endParaRPr lang="fr-FR" sz="14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fr-FR" b="1" u="sng" dirty="0" smtClean="0">
                <a:solidFill>
                  <a:srgbClr val="C00000"/>
                </a:solidFill>
                <a:ea typeface="Times New Roman"/>
                <a:cs typeface="Times New Roman"/>
              </a:rPr>
              <a:t>Propriétés syntaxique</a:t>
            </a:r>
            <a:r>
              <a:rPr lang="fr-FR" u="sng" dirty="0" smtClean="0">
                <a:solidFill>
                  <a:srgbClr val="C00000"/>
                </a:solidFill>
                <a:ea typeface="Times New Roman"/>
                <a:cs typeface="Times New Roman"/>
              </a:rPr>
              <a:t/>
            </a:r>
            <a:br>
              <a:rPr lang="fr-FR" u="sng" dirty="0" smtClean="0">
                <a:solidFill>
                  <a:srgbClr val="C00000"/>
                </a:solidFill>
                <a:ea typeface="Times New Roman"/>
                <a:cs typeface="Times New Roman"/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14750"/>
          </a:xfrm>
        </p:spPr>
        <p:txBody>
          <a:bodyPr>
            <a:normAutofit/>
          </a:bodyPr>
          <a:lstStyle/>
          <a:p>
            <a:r>
              <a:rPr lang="fr-FR" sz="2400" dirty="0" smtClean="0"/>
              <a:t>D’un point de vue syntaxique, l’adverbe peut remplir un certain nombre de fonctions , parmi ses fonctions : la fonction habituelle de l’adverbe qui complète ou modifie, ou précise le sens d’un mot ou d’un syntagme ( le plus souvent, un verbe, un adjectif ou un autre adverbe) . </a:t>
            </a:r>
            <a:endParaRPr lang="fr-FR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ctrTitle"/>
          </p:nvPr>
        </p:nvSpPr>
        <p:spPr>
          <a:xfrm>
            <a:off x="785786" y="571480"/>
            <a:ext cx="7772400" cy="1084261"/>
          </a:xfrm>
        </p:spPr>
        <p:txBody>
          <a:bodyPr/>
          <a:lstStyle/>
          <a:p>
            <a:pPr algn="l"/>
            <a:r>
              <a:rPr lang="fr-FR" u="sng" dirty="0" smtClean="0">
                <a:solidFill>
                  <a:srgbClr val="C00000"/>
                </a:solidFill>
              </a:rPr>
              <a:t>Plan: 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9" name="Espace réservé du contenu 2"/>
          <p:cNvSpPr>
            <a:spLocks noGrp="1"/>
          </p:cNvSpPr>
          <p:nvPr>
            <p:ph type="subTitle" idx="1"/>
          </p:nvPr>
        </p:nvSpPr>
        <p:spPr>
          <a:xfrm>
            <a:off x="1142976" y="1643050"/>
            <a:ext cx="6557963" cy="3709987"/>
          </a:xfrm>
        </p:spPr>
        <p:txBody>
          <a:bodyPr anchor="ctr">
            <a:normAutofit fontScale="85000" lnSpcReduction="20000"/>
          </a:bodyPr>
          <a:lstStyle/>
          <a:p>
            <a:pPr algn="l">
              <a:buNone/>
            </a:pPr>
            <a:endParaRPr lang="fr-FR" sz="2800" b="1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r>
              <a:rPr lang="fr-FR" sz="2800" b="1" dirty="0" smtClean="0">
                <a:solidFill>
                  <a:schemeClr val="tx1"/>
                </a:solidFill>
              </a:rPr>
              <a:t>Définition</a:t>
            </a:r>
          </a:p>
          <a:p>
            <a:pPr algn="l">
              <a:buFont typeface="Wingdings" pitchFamily="2" charset="2"/>
              <a:buChar char="Ø"/>
            </a:pPr>
            <a:r>
              <a:rPr lang="fr-FR" sz="2800" b="1" dirty="0" smtClean="0">
                <a:solidFill>
                  <a:schemeClr val="tx1"/>
                </a:solidFill>
              </a:rPr>
              <a:t>Catégories d’adverbes </a:t>
            </a:r>
          </a:p>
          <a:p>
            <a:pPr algn="l">
              <a:buFont typeface="Wingdings" pitchFamily="2" charset="2"/>
              <a:buChar char="Ø"/>
            </a:pPr>
            <a:r>
              <a:rPr lang="fr-FR" sz="2800" b="1" dirty="0" smtClean="0">
                <a:solidFill>
                  <a:schemeClr val="tx1"/>
                </a:solidFill>
              </a:rPr>
              <a:t>Propriétés morphologiques</a:t>
            </a:r>
          </a:p>
          <a:p>
            <a:pPr algn="l">
              <a:buFont typeface="Wingdings" pitchFamily="2" charset="2"/>
              <a:buChar char="Ø"/>
            </a:pPr>
            <a:r>
              <a:rPr lang="fr-FR" sz="2800" b="1" dirty="0" smtClean="0">
                <a:solidFill>
                  <a:schemeClr val="tx1"/>
                </a:solidFill>
              </a:rPr>
              <a:t>Propriétés syntaxiques</a:t>
            </a:r>
          </a:p>
          <a:p>
            <a:pPr algn="l">
              <a:buFont typeface="Wingdings" pitchFamily="2" charset="2"/>
              <a:buChar char="Ø"/>
            </a:pPr>
            <a:r>
              <a:rPr lang="fr-FR" sz="2800" b="1" dirty="0" smtClean="0">
                <a:solidFill>
                  <a:schemeClr val="tx1"/>
                </a:solidFill>
              </a:rPr>
              <a:t>Propriétés sémantiques</a:t>
            </a:r>
          </a:p>
          <a:p>
            <a:pPr algn="l">
              <a:buFont typeface="Wingdings" pitchFamily="2" charset="2"/>
              <a:buChar char="Ø"/>
            </a:pPr>
            <a:r>
              <a:rPr lang="fr-FR" sz="2800" b="1" dirty="0" smtClean="0">
                <a:solidFill>
                  <a:schemeClr val="tx1"/>
                </a:solidFill>
              </a:rPr>
              <a:t>L’adverbe   « tout »</a:t>
            </a:r>
          </a:p>
          <a:p>
            <a:pPr algn="l">
              <a:buFont typeface="Wingdings" pitchFamily="2" charset="2"/>
              <a:buChar char="Ø"/>
            </a:pPr>
            <a:r>
              <a:rPr lang="fr-FR" sz="2800" b="1" dirty="0" smtClean="0">
                <a:solidFill>
                  <a:schemeClr val="tx1"/>
                </a:solidFill>
              </a:rPr>
              <a:t>Les adverbes et les prépositions </a:t>
            </a:r>
          </a:p>
          <a:p>
            <a:pPr algn="l">
              <a:buFont typeface="Wingdings" pitchFamily="2" charset="2"/>
              <a:buChar char="Ø"/>
            </a:pPr>
            <a:r>
              <a:rPr lang="fr-FR" sz="2800" b="1" dirty="0" smtClean="0">
                <a:solidFill>
                  <a:schemeClr val="tx1"/>
                </a:solidFill>
              </a:rPr>
              <a:t>La place des adverbes </a:t>
            </a:r>
          </a:p>
          <a:p>
            <a:pPr algn="l">
              <a:buFont typeface="Wingdings" pitchFamily="2" charset="2"/>
              <a:buChar char="Ø"/>
            </a:pPr>
            <a:r>
              <a:rPr lang="fr-FR" sz="2800" b="1" dirty="0" smtClean="0">
                <a:solidFill>
                  <a:schemeClr val="tx1"/>
                </a:solidFill>
              </a:rPr>
              <a:t>Formation de l’adverbe </a:t>
            </a:r>
          </a:p>
          <a:p>
            <a:pPr algn="l"/>
            <a:endParaRPr lang="fr-FR" sz="28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357158" y="1285860"/>
          <a:ext cx="8229600" cy="457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u="sng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Propriétés syntaxique</a:t>
                      </a:r>
                      <a:endParaRPr lang="fr-FR" sz="1100" u="sng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Exemples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fr-FR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Adverbes compléments</a:t>
                      </a:r>
                      <a:endParaRPr lang="fr-FR" sz="1400" b="1" u="sng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 algn="l">
                        <a:buFont typeface="+mj-lt"/>
                        <a:buNone/>
                      </a:pPr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</a:t>
                      </a:r>
                      <a:r>
                        <a:rPr lang="fr-F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1.1.</a:t>
                      </a:r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Relation de dépendance syntaxique vis-à-vis d’un autre élément : adjectif, adverbe, verbe, mot de liaison, phrase.</a:t>
                      </a:r>
                      <a:endParaRPr lang="fr-FR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fr-FR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 typeface="+mj-lt"/>
                        <a:buNone/>
                      </a:pPr>
                      <a:r>
                        <a:rPr lang="fr-FR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      </a:t>
                      </a:r>
                      <a:r>
                        <a:rPr lang="fr-F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1.2.</a:t>
                      </a:r>
                      <a:r>
                        <a:rPr lang="fr-FR" sz="14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Fonction de complément : </a:t>
                      </a:r>
                      <a:endParaRPr lang="fr-FR" sz="14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D’un adjectif.</a:t>
                      </a:r>
                      <a:endParaRPr lang="fr-FR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D’un adverbe.</a:t>
                      </a:r>
                      <a:endParaRPr lang="fr-FR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D’un verbe.</a:t>
                      </a:r>
                      <a:endParaRPr lang="fr-FR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D’un mot de liaison.</a:t>
                      </a:r>
                      <a:endParaRPr lang="fr-FR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D’une phrase.</a:t>
                      </a:r>
                      <a:endParaRPr lang="fr-FR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</a:t>
                      </a:r>
                      <a:r>
                        <a:rPr lang="fr-F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1.3.</a:t>
                      </a:r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Intransitivité à droite : pas de complément de l’adverbe placé à droite.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Il est </a:t>
                      </a:r>
                      <a:r>
                        <a:rPr lang="fr-F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très</a:t>
                      </a:r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content.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Il est *** content.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Il est très ***.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Pierre court </a:t>
                      </a:r>
                      <a:r>
                        <a:rPr lang="fr-F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vite</a:t>
                      </a:r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Pierre court***.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Pierre *** vite.</a:t>
                      </a:r>
                    </a:p>
                    <a:p>
                      <a:endParaRPr lang="fr-FR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fr-F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Plus</a:t>
                      </a:r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habile, </a:t>
                      </a:r>
                      <a:r>
                        <a:rPr lang="fr-F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trop</a:t>
                      </a:r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content.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fr-F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</a:t>
                      </a:r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loin, </a:t>
                      </a:r>
                      <a:r>
                        <a:rPr lang="fr-F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moins</a:t>
                      </a:r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souvent.</a:t>
                      </a:r>
                    </a:p>
                    <a:p>
                      <a:pPr lvl="0" algn="l">
                        <a:buFont typeface="Arial" pitchFamily="34" charset="0"/>
                        <a:buChar char="•"/>
                      </a:pPr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Parler </a:t>
                      </a:r>
                      <a:r>
                        <a:rPr lang="fr-F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haut</a:t>
                      </a:r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dormir </a:t>
                      </a:r>
                      <a:r>
                        <a:rPr lang="fr-F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debout</a:t>
                      </a:r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fr-F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Bien</a:t>
                      </a:r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avant toi, </a:t>
                      </a:r>
                      <a:r>
                        <a:rPr lang="fr-F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peu</a:t>
                      </a:r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après que tu es parti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fr-F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Dehors</a:t>
                      </a:r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il gèle.</a:t>
                      </a:r>
                    </a:p>
                    <a:p>
                      <a:endParaRPr lang="fr-FR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Elle travaille régulièrement.</a:t>
                      </a:r>
                    </a:p>
                    <a:p>
                      <a:endParaRPr lang="fr-FR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714356"/>
          <a:ext cx="8229600" cy="40346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519476">
                <a:tc>
                  <a:txBody>
                    <a:bodyPr/>
                    <a:lstStyle/>
                    <a:p>
                      <a:pPr lvl="0"/>
                      <a:r>
                        <a:rPr lang="fr-FR" sz="1600" b="1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2.Adverbes de coordination</a:t>
                      </a:r>
                      <a:endParaRPr lang="fr-FR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Marqueurs de la relation d’indépendance syntaxique entre deux phrases.</a:t>
                      </a:r>
                      <a:endParaRPr lang="fr-FR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Pierre est revenu, cependant il ne le souhaitait pas.</a:t>
                      </a:r>
                    </a:p>
                    <a:p>
                      <a:r>
                        <a:rPr lang="fr-FR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Prends la rue de droite, ensuite tourne à gauche.</a:t>
                      </a:r>
                      <a:endParaRPr lang="fr-FR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07791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76923C"/>
                        </a:buClr>
                        <a:buSzPts val="1400"/>
                        <a:buFont typeface="+mj-lt"/>
                        <a:buNone/>
                      </a:pPr>
                      <a:r>
                        <a:rPr lang="fr-FR" sz="1600" b="1" u="sng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3.Adverbes </a:t>
                      </a:r>
                      <a:r>
                        <a:rPr lang="fr-FR" sz="1600" b="1" u="sng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corrélatifs</a:t>
                      </a:r>
                      <a:endParaRPr lang="fr-FR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u="sng" dirty="0">
                          <a:solidFill>
                            <a:srgbClr val="9BBB59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Marqueurs de la relation d’interdépendance syntaxique entre deux phrases.</a:t>
                      </a:r>
                      <a:endParaRPr lang="fr-F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fr-F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Tantôt</a:t>
                      </a:r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il rit, </a:t>
                      </a:r>
                      <a:r>
                        <a:rPr lang="fr-F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tantôt</a:t>
                      </a:r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il pleure.</a:t>
                      </a:r>
                    </a:p>
                    <a:p>
                      <a:r>
                        <a:rPr lang="fr-F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Aussitôt</a:t>
                      </a:r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dit, </a:t>
                      </a:r>
                      <a:r>
                        <a:rPr lang="fr-F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aussitôt</a:t>
                      </a:r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fait.</a:t>
                      </a:r>
                      <a:endParaRPr lang="fr-FR" dirty="0"/>
                    </a:p>
                  </a:txBody>
                  <a:tcPr/>
                </a:tc>
              </a:tr>
              <a:tr h="143722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76923C"/>
                        </a:buClr>
                        <a:buSzPts val="1400"/>
                        <a:buFont typeface="+mj-lt"/>
                        <a:buNone/>
                      </a:pPr>
                      <a:r>
                        <a:rPr lang="fr-FR" sz="1600" b="1" u="sng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4.Adverbes-phrases </a:t>
                      </a:r>
                      <a:r>
                        <a:rPr lang="fr-FR" sz="1600" b="1" u="sng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ou adverbes de modalisation</a:t>
                      </a:r>
                      <a:endParaRPr lang="fr-FR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Possibilité de fonctionnement comme phrase non verbale.</a:t>
                      </a:r>
                      <a:endParaRPr lang="fr-F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dirty="0" smtClean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Ah</a:t>
                      </a:r>
                      <a:r>
                        <a:rPr lang="fr-FR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! c’était sa prière à lui.</a:t>
                      </a:r>
                      <a:r>
                        <a:rPr lang="fr-FR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Sans </a:t>
                      </a:r>
                      <a:r>
                        <a:rPr lang="fr-FR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doute</a:t>
                      </a:r>
                      <a:r>
                        <a:rPr lang="fr-FR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Pierre </a:t>
                      </a:r>
                      <a:r>
                        <a:rPr lang="fr-FR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n’est pas venu,</a:t>
                      </a:r>
                      <a:r>
                        <a:rPr lang="fr-FR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évidemment</a:t>
                      </a:r>
                      <a:r>
                        <a:rPr lang="fr-FR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.</a:t>
                      </a:r>
                      <a:endParaRPr lang="fr-F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fr-FR" u="sng" dirty="0" smtClean="0">
                <a:solidFill>
                  <a:schemeClr val="bg1">
                    <a:lumMod val="50000"/>
                  </a:schemeClr>
                </a:solidFill>
              </a:rPr>
              <a:t>Remarques :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fr-FR" dirty="0" smtClean="0">
                <a:solidFill>
                  <a:schemeClr val="bg1">
                    <a:lumMod val="50000"/>
                  </a:schemeClr>
                </a:solidFill>
              </a:rPr>
            </a:br>
            <a:endParaRPr lang="fr-FR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fr-FR" dirty="0" smtClean="0"/>
              <a:t>On ne considère pas comme compléments de l’adverbe les constructions suivantes :</a:t>
            </a:r>
          </a:p>
          <a:p>
            <a:pPr lvl="0">
              <a:buNone/>
            </a:pPr>
            <a:endParaRPr lang="fr-FR" dirty="0" smtClean="0"/>
          </a:p>
          <a:p>
            <a:pPr lvl="0">
              <a:buFont typeface="Wingdings" pitchFamily="2" charset="2"/>
              <a:buChar char="Ø"/>
            </a:pPr>
            <a:r>
              <a:rPr lang="fr-FR" dirty="0" smtClean="0"/>
              <a:t>Un adverbe de quantité + de, cet ensemble fonctionnant comme un déterminant. Ex : </a:t>
            </a:r>
            <a:r>
              <a:rPr lang="fr-FR" b="1" dirty="0" smtClean="0"/>
              <a:t>beaucoup</a:t>
            </a:r>
            <a:r>
              <a:rPr lang="fr-FR" dirty="0" smtClean="0"/>
              <a:t> </a:t>
            </a:r>
            <a:r>
              <a:rPr lang="fr-FR" b="1" dirty="0" smtClean="0"/>
              <a:t>de</a:t>
            </a:r>
            <a:r>
              <a:rPr lang="fr-FR" dirty="0" smtClean="0"/>
              <a:t> bouteilles / </a:t>
            </a:r>
            <a:r>
              <a:rPr lang="fr-FR" b="1" dirty="0" smtClean="0"/>
              <a:t>de</a:t>
            </a:r>
            <a:r>
              <a:rPr lang="fr-FR" dirty="0" smtClean="0"/>
              <a:t> patience </a:t>
            </a:r>
          </a:p>
          <a:p>
            <a:pPr lvl="0">
              <a:buFont typeface="Wingdings" pitchFamily="2" charset="2"/>
              <a:buChar char="Ø"/>
            </a:pPr>
            <a:r>
              <a:rPr lang="fr-FR" dirty="0" smtClean="0"/>
              <a:t>Un adverbe de manière + à, cet ensemble fonctionnant comme une locution prépositive. Ex : </a:t>
            </a:r>
            <a:r>
              <a:rPr lang="fr-FR" b="1" dirty="0" smtClean="0"/>
              <a:t>Proportionnellement</a:t>
            </a:r>
            <a:r>
              <a:rPr lang="fr-FR" dirty="0" smtClean="0"/>
              <a:t> à votre travail, </a:t>
            </a:r>
            <a:r>
              <a:rPr lang="fr-FR" b="1" dirty="0" smtClean="0"/>
              <a:t>antérieurement</a:t>
            </a:r>
            <a:r>
              <a:rPr lang="fr-FR" dirty="0" smtClean="0"/>
              <a:t> à cet événement, …</a:t>
            </a:r>
          </a:p>
          <a:p>
            <a:pPr lvl="0">
              <a:buNone/>
            </a:pPr>
            <a:endParaRPr lang="fr-FR" dirty="0" smtClean="0"/>
          </a:p>
          <a:p>
            <a:pPr lvl="0"/>
            <a:r>
              <a:rPr lang="fr-FR" dirty="0" smtClean="0"/>
              <a:t>Quelques adverbes de temps peuvent fonctionner comme sujets :</a:t>
            </a:r>
          </a:p>
          <a:p>
            <a:pPr>
              <a:buNone/>
            </a:pPr>
            <a:r>
              <a:rPr lang="fr-FR" b="1" dirty="0" smtClean="0"/>
              <a:t>           Aujourd’hui</a:t>
            </a:r>
            <a:r>
              <a:rPr lang="fr-FR" dirty="0" smtClean="0"/>
              <a:t> est un jour de congé </a:t>
            </a:r>
          </a:p>
          <a:p>
            <a:pPr lvl="0"/>
            <a:r>
              <a:rPr lang="fr-FR" dirty="0" smtClean="0"/>
              <a:t>Certains adjectifs fonctionnent comme des adverbes, en général, ils sont compléments de verbe :</a:t>
            </a:r>
          </a:p>
          <a:p>
            <a:pPr>
              <a:buNone/>
            </a:pPr>
            <a:r>
              <a:rPr lang="fr-FR" dirty="0" smtClean="0"/>
              <a:t>           Elle chante </a:t>
            </a:r>
            <a:r>
              <a:rPr lang="fr-FR" b="1" dirty="0" smtClean="0"/>
              <a:t>faux</a:t>
            </a:r>
            <a:r>
              <a:rPr lang="fr-FR" dirty="0" smtClean="0"/>
              <a:t>.</a:t>
            </a:r>
          </a:p>
          <a:p>
            <a:pPr>
              <a:buNone/>
            </a:pPr>
            <a:r>
              <a:rPr lang="fr-FR" dirty="0" smtClean="0"/>
              <a:t>           Il marche </a:t>
            </a:r>
            <a:r>
              <a:rPr lang="fr-FR" b="1" dirty="0" smtClean="0"/>
              <a:t>droit</a:t>
            </a:r>
            <a:r>
              <a:rPr lang="fr-FR" dirty="0" smtClean="0"/>
              <a:t>.</a:t>
            </a:r>
          </a:p>
          <a:p>
            <a:pPr>
              <a:buNone/>
            </a:pP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fr-FR" b="1" u="sng" dirty="0" smtClean="0">
                <a:solidFill>
                  <a:srgbClr val="C00000"/>
                </a:solidFill>
              </a:rPr>
              <a:t>Propriétés sémantique</a:t>
            </a:r>
            <a:r>
              <a:rPr lang="fr-FR" u="sng" dirty="0" smtClean="0">
                <a:solidFill>
                  <a:srgbClr val="C00000"/>
                </a:solidFill>
              </a:rPr>
              <a:t/>
            </a:r>
            <a:br>
              <a:rPr lang="fr-FR" u="sng" dirty="0" smtClean="0">
                <a:solidFill>
                  <a:srgbClr val="C00000"/>
                </a:solidFill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28596" y="1071546"/>
          <a:ext cx="8229600" cy="45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u="sng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Propriétés sémantique</a:t>
                      </a:r>
                      <a:endParaRPr lang="fr-FR" sz="1100" u="sng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Exemples</a:t>
                      </a:r>
                      <a:endParaRPr lang="fr-FR" u="sn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14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 Valeur </a:t>
                      </a:r>
                      <a:r>
                        <a:rPr lang="fr-FR" sz="1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en rapport avec une fonction sémantique :</a:t>
                      </a:r>
                      <a:endParaRPr lang="fr-FR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Temps</a:t>
                      </a:r>
                      <a:endParaRPr lang="fr-FR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Lieu</a:t>
                      </a:r>
                      <a:endParaRPr lang="fr-FR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Manière</a:t>
                      </a:r>
                      <a:endParaRPr lang="fr-FR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…</a:t>
                      </a:r>
                      <a:endParaRPr lang="fr-F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Autrefois, à l’instant, souvent…</a:t>
                      </a:r>
                      <a:endParaRPr lang="fr-FR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Là, ailleurs, dehors…</a:t>
                      </a:r>
                      <a:endParaRPr lang="fr-FR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Vite, mal, lentement, ensemble…</a:t>
                      </a:r>
                      <a:endParaRPr lang="fr-F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14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2.Valeur </a:t>
                      </a:r>
                      <a:r>
                        <a:rPr lang="fr-FR" sz="1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en rapport avec une mise en degré</a:t>
                      </a:r>
                      <a:endParaRPr lang="fr-FR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Degré absolu</a:t>
                      </a:r>
                      <a:endParaRPr lang="fr-FR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Degré relatif ou comparaison</a:t>
                      </a:r>
                      <a:endParaRPr lang="fr-F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Très, fort, terriblement, peu…</a:t>
                      </a:r>
                      <a:endParaRPr lang="fr-FR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Moins, aussi, plus…</a:t>
                      </a:r>
                      <a:endParaRPr lang="fr-F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5246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14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3.Valeur </a:t>
                      </a:r>
                      <a:r>
                        <a:rPr lang="fr-FR" sz="1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en rapport avec modalité de communication :</a:t>
                      </a:r>
                      <a:endParaRPr lang="fr-FR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Interrogation</a:t>
                      </a:r>
                      <a:endParaRPr lang="fr-FR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Négation</a:t>
                      </a:r>
                      <a:endParaRPr lang="fr-FR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Emphase par exclamation</a:t>
                      </a:r>
                      <a:endParaRPr lang="fr-F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dirty="0" smtClean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Quand, comment…</a:t>
                      </a:r>
                      <a:endParaRPr lang="fr-FR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Aucunement, jamais…</a:t>
                      </a:r>
                      <a:endParaRPr lang="fr-FR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Comme, ce que…</a:t>
                      </a:r>
                      <a:endParaRPr lang="fr-F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9714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14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4.Valeur </a:t>
                      </a:r>
                      <a:r>
                        <a:rPr lang="fr-FR" sz="1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démonstrative en rapport avec le contexte.</a:t>
                      </a:r>
                      <a:endParaRPr lang="fr-FR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Regardez </a:t>
                      </a:r>
                      <a:r>
                        <a:rPr lang="fr-FR" sz="1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ici</a:t>
                      </a:r>
                      <a:r>
                        <a:rPr lang="fr-FR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.</a:t>
                      </a:r>
                      <a:endParaRPr lang="fr-FR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Prends une chaise et monte </a:t>
                      </a:r>
                      <a:r>
                        <a:rPr lang="fr-FR" sz="1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dessus</a:t>
                      </a:r>
                      <a:r>
                        <a:rPr lang="fr-FR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.</a:t>
                      </a:r>
                      <a:endParaRPr lang="fr-F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428596" y="1428736"/>
          <a:ext cx="8229600" cy="30718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220543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5.Valeur </a:t>
                      </a:r>
                      <a:r>
                        <a:rPr lang="fr-FR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en rapport avec la fonction de phrases :</a:t>
                      </a:r>
                      <a:endParaRPr lang="fr-FR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1600" b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Relation temporelle.</a:t>
                      </a:r>
                      <a:endParaRPr lang="fr-FR" sz="1600" b="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/>
                        <a:buChar char=""/>
                      </a:pPr>
                      <a:r>
                        <a:rPr lang="fr-FR" sz="1600" b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Relation logique (cause, conséquence, opposition…)</a:t>
                      </a:r>
                      <a:endParaRPr lang="fr-FR" sz="16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425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dirty="0" smtClean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425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Puis, ensuite…</a:t>
                      </a:r>
                      <a:endParaRPr lang="fr-FR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/>
                        <a:buChar char=""/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Cependant, par contre, donc, ainsi, par conséquence…</a:t>
                      </a:r>
                      <a:endParaRPr lang="fr-F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66404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fr-FR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6.Valeur </a:t>
                      </a:r>
                      <a:r>
                        <a:rPr lang="fr-FR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en rapport avec la modalisation de phrases </a:t>
                      </a:r>
                      <a:r>
                        <a:rPr lang="fr-FR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: </a:t>
                      </a:r>
                      <a:r>
                        <a:rPr lang="fr-FR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affirmation, certitude, doute…</a:t>
                      </a:r>
                      <a:endParaRPr lang="fr-F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Sans doute, peut-être, assurément, probablement, bien sûr … </a:t>
                      </a:r>
                      <a:endParaRPr lang="fr-F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fr-FR" u="sng" dirty="0" smtClean="0">
                <a:solidFill>
                  <a:schemeClr val="bg1">
                    <a:lumMod val="50000"/>
                  </a:schemeClr>
                </a:solidFill>
              </a:rPr>
              <a:t>L’adverbe   « tout »: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fr-FR" dirty="0" smtClean="0">
                <a:solidFill>
                  <a:schemeClr val="bg1">
                    <a:lumMod val="50000"/>
                  </a:schemeClr>
                </a:solidFill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1000108"/>
            <a:ext cx="8229600" cy="5643602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fr-FR" sz="1800" b="1" dirty="0" smtClean="0"/>
              <a:t>1. Tout</a:t>
            </a:r>
            <a:r>
              <a:rPr lang="fr-FR" sz="1800" dirty="0" smtClean="0"/>
              <a:t>, adverbe, est normalement invariable, il a alors le sens de tout à fait:</a:t>
            </a:r>
          </a:p>
          <a:p>
            <a:pPr marL="514350" indent="-514350">
              <a:buNone/>
            </a:pPr>
            <a:r>
              <a:rPr lang="fr-FR" sz="1800" dirty="0" smtClean="0"/>
              <a:t> </a:t>
            </a:r>
            <a:r>
              <a:rPr lang="fr-FR" sz="1800" dirty="0" smtClean="0">
                <a:solidFill>
                  <a:srgbClr val="0070C0"/>
                </a:solidFill>
              </a:rPr>
              <a:t>Ex: </a:t>
            </a:r>
            <a:r>
              <a:rPr lang="fr-FR" sz="1800" dirty="0" smtClean="0"/>
              <a:t>leurs préoccupations sont </a:t>
            </a:r>
            <a:r>
              <a:rPr lang="fr-FR" sz="1800" b="1" dirty="0" smtClean="0"/>
              <a:t>tout</a:t>
            </a:r>
            <a:r>
              <a:rPr lang="fr-FR" sz="1800" dirty="0" smtClean="0"/>
              <a:t> autres. Elle est </a:t>
            </a:r>
            <a:r>
              <a:rPr lang="fr-FR" sz="1800" b="1" dirty="0" smtClean="0"/>
              <a:t>tout</a:t>
            </a:r>
            <a:r>
              <a:rPr lang="fr-FR" sz="1800" dirty="0" smtClean="0"/>
              <a:t> émue, </a:t>
            </a:r>
            <a:r>
              <a:rPr lang="fr-FR" sz="1800" b="1" dirty="0" smtClean="0"/>
              <a:t>tout</a:t>
            </a:r>
            <a:r>
              <a:rPr lang="fr-FR" sz="1800" dirty="0" smtClean="0"/>
              <a:t> heureuse.</a:t>
            </a:r>
          </a:p>
          <a:p>
            <a:pPr marL="514350" indent="-514350">
              <a:buNone/>
            </a:pPr>
            <a:r>
              <a:rPr lang="fr-FR" sz="1800" b="1" dirty="0" smtClean="0"/>
              <a:t>2. Tout</a:t>
            </a:r>
            <a:r>
              <a:rPr lang="fr-FR" sz="1800" dirty="0" smtClean="0"/>
              <a:t>, adverbe, varie devant un adjectif ou un participe féminin commençant par une consonne ou par un </a:t>
            </a:r>
            <a:r>
              <a:rPr lang="fr-FR" sz="1800" b="1" dirty="0" smtClean="0"/>
              <a:t>h</a:t>
            </a:r>
            <a:r>
              <a:rPr lang="fr-FR" sz="1800" dirty="0" smtClean="0"/>
              <a:t> dit aspiré:     </a:t>
            </a:r>
          </a:p>
          <a:p>
            <a:pPr marL="514350" indent="-514350">
              <a:buNone/>
            </a:pPr>
            <a:r>
              <a:rPr lang="fr-FR" sz="1800" dirty="0" smtClean="0">
                <a:solidFill>
                  <a:srgbClr val="0070C0"/>
                </a:solidFill>
              </a:rPr>
              <a:t>Ex: </a:t>
            </a:r>
            <a:r>
              <a:rPr lang="fr-FR" sz="1800" dirty="0" smtClean="0"/>
              <a:t>Elles étaient </a:t>
            </a:r>
            <a:r>
              <a:rPr lang="fr-FR" sz="1800" b="1" dirty="0" smtClean="0"/>
              <a:t>toutes</a:t>
            </a:r>
            <a:r>
              <a:rPr lang="fr-FR" sz="1800" dirty="0" smtClean="0"/>
              <a:t> gênées, </a:t>
            </a:r>
            <a:r>
              <a:rPr lang="fr-FR" sz="1800" b="1" dirty="0" smtClean="0"/>
              <a:t>toutes</a:t>
            </a:r>
            <a:r>
              <a:rPr lang="fr-FR" sz="1800" dirty="0" smtClean="0"/>
              <a:t> honteuses.</a:t>
            </a:r>
          </a:p>
          <a:p>
            <a:pPr marL="514350" indent="-514350">
              <a:buNone/>
            </a:pPr>
            <a:r>
              <a:rPr lang="fr-FR" sz="1800" b="1" dirty="0" smtClean="0"/>
              <a:t> 3. </a:t>
            </a:r>
            <a:r>
              <a:rPr lang="fr-FR" sz="1800" dirty="0" smtClean="0"/>
              <a:t>Devant un nom fonctionnant comme un adjectif attribut ou épithète, tout est généralement considéré comme adverbe. On pet admettre sa variabilité, comme ci-dessus, c’est-à-dire devant un nom féminin commençant par une consonne ou par un </a:t>
            </a:r>
            <a:r>
              <a:rPr lang="fr-FR" sz="1800" b="1" dirty="0" smtClean="0"/>
              <a:t>h</a:t>
            </a:r>
            <a:r>
              <a:rPr lang="fr-FR" sz="1800" dirty="0" smtClean="0"/>
              <a:t> dit aspiré :</a:t>
            </a:r>
          </a:p>
          <a:p>
            <a:pPr marL="514350" indent="-514350">
              <a:buNone/>
            </a:pPr>
            <a:r>
              <a:rPr lang="fr-FR" sz="1800" dirty="0" smtClean="0">
                <a:solidFill>
                  <a:srgbClr val="0070C0"/>
                </a:solidFill>
              </a:rPr>
              <a:t>Ex: </a:t>
            </a:r>
            <a:r>
              <a:rPr lang="fr-FR" sz="1800" dirty="0" smtClean="0"/>
              <a:t>J’étais </a:t>
            </a:r>
            <a:r>
              <a:rPr lang="fr-FR" sz="1800" b="1" dirty="0" smtClean="0"/>
              <a:t>tout</a:t>
            </a:r>
            <a:r>
              <a:rPr lang="fr-FR" sz="1800" dirty="0" smtClean="0"/>
              <a:t> consentement, </a:t>
            </a:r>
            <a:r>
              <a:rPr lang="fr-FR" sz="1800" b="1" dirty="0" smtClean="0"/>
              <a:t>tout</a:t>
            </a:r>
            <a:r>
              <a:rPr lang="fr-FR" sz="1800" dirty="0" smtClean="0"/>
              <a:t> adoration.</a:t>
            </a:r>
          </a:p>
          <a:p>
            <a:pPr marL="514350" indent="-514350">
              <a:buNone/>
            </a:pPr>
            <a:r>
              <a:rPr lang="fr-FR" sz="1800" dirty="0" smtClean="0"/>
              <a:t>      Elle est </a:t>
            </a:r>
            <a:r>
              <a:rPr lang="fr-FR" sz="1800" b="1" dirty="0" smtClean="0"/>
              <a:t>tout</a:t>
            </a:r>
            <a:r>
              <a:rPr lang="fr-FR" sz="1800" dirty="0" smtClean="0"/>
              <a:t> cœur et </a:t>
            </a:r>
            <a:r>
              <a:rPr lang="fr-FR" sz="1800" b="1" dirty="0" smtClean="0"/>
              <a:t>toute</a:t>
            </a:r>
            <a:r>
              <a:rPr lang="fr-FR" sz="1800" dirty="0" smtClean="0"/>
              <a:t> passion.</a:t>
            </a:r>
          </a:p>
          <a:p>
            <a:pPr marL="514350" indent="-514350">
              <a:buNone/>
            </a:pPr>
            <a:r>
              <a:rPr lang="fr-FR" sz="1800" dirty="0" smtClean="0"/>
              <a:t>On rencontre parfois l’invariabilité dans tous les cas:</a:t>
            </a:r>
          </a:p>
          <a:p>
            <a:pPr marL="514350" indent="-514350">
              <a:buNone/>
            </a:pPr>
            <a:r>
              <a:rPr lang="fr-FR" sz="1800" dirty="0" smtClean="0"/>
              <a:t> Elle est</a:t>
            </a:r>
            <a:r>
              <a:rPr lang="fr-FR" sz="1800" b="1" dirty="0" smtClean="0"/>
              <a:t> tout </a:t>
            </a:r>
            <a:r>
              <a:rPr lang="fr-FR" sz="1800" dirty="0" smtClean="0"/>
              <a:t>force, </a:t>
            </a:r>
            <a:r>
              <a:rPr lang="fr-FR" sz="1800" b="1" dirty="0" smtClean="0"/>
              <a:t>tout</a:t>
            </a:r>
            <a:r>
              <a:rPr lang="fr-FR" sz="1800" dirty="0" smtClean="0"/>
              <a:t> hardiesse.</a:t>
            </a:r>
          </a:p>
          <a:p>
            <a:pPr marL="514350" indent="-514350">
              <a:buNone/>
            </a:pPr>
            <a:r>
              <a:rPr lang="fr-FR" sz="1800" b="1" dirty="0" smtClean="0"/>
              <a:t>4. </a:t>
            </a:r>
            <a:r>
              <a:rPr lang="fr-FR" sz="1800" dirty="0" smtClean="0"/>
              <a:t>Les expressions tout feu, tout flamme – tout yeux, tout oreilles sont toujours invariables:</a:t>
            </a:r>
          </a:p>
          <a:p>
            <a:pPr marL="514350" indent="-514350">
              <a:buNone/>
            </a:pPr>
            <a:r>
              <a:rPr lang="fr-FR" sz="1800" dirty="0" smtClean="0">
                <a:solidFill>
                  <a:srgbClr val="0070C0"/>
                </a:solidFill>
              </a:rPr>
              <a:t>Ex: </a:t>
            </a:r>
            <a:r>
              <a:rPr lang="fr-FR" sz="1800" dirty="0" smtClean="0"/>
              <a:t>Elles étaient </a:t>
            </a:r>
            <a:r>
              <a:rPr lang="fr-FR" sz="1800" b="1" dirty="0" smtClean="0"/>
              <a:t>tout yeux, tout oreilles</a:t>
            </a:r>
            <a:r>
              <a:rPr lang="fr-FR" sz="18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u="sng" dirty="0" smtClean="0">
                <a:solidFill>
                  <a:srgbClr val="C00000"/>
                </a:solidFill>
              </a:rPr>
              <a:t>Les  adverbes et les prépositions:</a:t>
            </a:r>
            <a:endParaRPr lang="fr-FR" u="sng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sz="2400" u="sng" dirty="0" smtClean="0">
                <a:solidFill>
                  <a:schemeClr val="accent1">
                    <a:lumMod val="50000"/>
                  </a:schemeClr>
                </a:solidFill>
              </a:rPr>
              <a:t>Adverbes et prépositions:</a:t>
            </a:r>
          </a:p>
          <a:p>
            <a:pPr>
              <a:buNone/>
            </a:pPr>
            <a:endParaRPr lang="fr-FR" sz="2400" u="sng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fr-FR" sz="2400" dirty="0" smtClean="0"/>
              <a:t>     Certains mots sont des prépositions s’ils introduisent un complément circonstanciel et des adverbes s’ils n’en introduisent pas :</a:t>
            </a:r>
          </a:p>
          <a:p>
            <a:pPr>
              <a:buFont typeface="Wingdings" pitchFamily="2" charset="2"/>
              <a:buChar char="Ø"/>
            </a:pPr>
            <a:r>
              <a:rPr lang="fr-FR" sz="2400" dirty="0" smtClean="0"/>
              <a:t>Il est arrivé </a:t>
            </a:r>
            <a:r>
              <a:rPr lang="fr-FR" sz="2400" dirty="0" smtClean="0">
                <a:solidFill>
                  <a:srgbClr val="C00000"/>
                </a:solidFill>
              </a:rPr>
              <a:t>après</a:t>
            </a:r>
            <a:r>
              <a:rPr lang="fr-FR" sz="2400" dirty="0" smtClean="0"/>
              <a:t> le patron.                   </a:t>
            </a:r>
            <a:r>
              <a:rPr lang="fr-FR" sz="2400" dirty="0" smtClean="0">
                <a:solidFill>
                  <a:srgbClr val="C00000"/>
                </a:solidFill>
              </a:rPr>
              <a:t>Préposition </a:t>
            </a:r>
          </a:p>
          <a:p>
            <a:pPr>
              <a:buFont typeface="Wingdings" pitchFamily="2" charset="2"/>
              <a:buChar char="Ø"/>
            </a:pPr>
            <a:r>
              <a:rPr lang="fr-FR" sz="2400" dirty="0" smtClean="0"/>
              <a:t>Il est arrivé deux heures </a:t>
            </a:r>
            <a:r>
              <a:rPr lang="fr-FR" sz="2400" dirty="0" smtClean="0">
                <a:solidFill>
                  <a:srgbClr val="C00000"/>
                </a:solidFill>
              </a:rPr>
              <a:t>après</a:t>
            </a:r>
            <a:r>
              <a:rPr lang="fr-FR" sz="2400" dirty="0" smtClean="0"/>
              <a:t>.             </a:t>
            </a:r>
            <a:r>
              <a:rPr lang="fr-FR" sz="2400" dirty="0" smtClean="0">
                <a:solidFill>
                  <a:srgbClr val="C00000"/>
                </a:solidFill>
              </a:rPr>
              <a:t>Adverbe </a:t>
            </a:r>
          </a:p>
          <a:p>
            <a:pPr>
              <a:buNone/>
            </a:pPr>
            <a:endParaRPr lang="fr-FR" sz="24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857232"/>
            <a:ext cx="8229600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fr-FR" sz="3600" u="sng" dirty="0" smtClean="0">
                <a:solidFill>
                  <a:schemeClr val="accent2">
                    <a:lumMod val="50000"/>
                  </a:schemeClr>
                </a:solidFill>
              </a:rPr>
              <a:t>Les adverbes:</a:t>
            </a:r>
          </a:p>
          <a:p>
            <a:pPr>
              <a:buNone/>
            </a:pPr>
            <a:endParaRPr lang="fr-FR" sz="3600" u="sng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fr-FR" dirty="0" smtClean="0"/>
              <a:t>Les adverbes constituent un ensemble de mots qui présentent une grande diversité de formes.</a:t>
            </a:r>
          </a:p>
          <a:p>
            <a:r>
              <a:rPr lang="fr-FR" dirty="0" smtClean="0"/>
              <a:t>On trouve ainsi des mots isolés: soudain, ici, hier, assez, beaucoup, très, joyeusement…</a:t>
            </a:r>
          </a:p>
          <a:p>
            <a:r>
              <a:rPr lang="fr-FR" dirty="0" smtClean="0"/>
              <a:t>Ou des groupes de mots: à peu près, tout à coup, plus ou moins…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714356"/>
            <a:ext cx="8229600" cy="4525963"/>
          </a:xfrm>
        </p:spPr>
        <p:txBody>
          <a:bodyPr/>
          <a:lstStyle/>
          <a:p>
            <a:r>
              <a:rPr lang="fr-FR" sz="2400" dirty="0" smtClean="0"/>
              <a:t>L’adverbe est utilisé comme complément d’une phrase ou pour modifier le sens d’un adjectif, d’un verbe ou d’un autre adverbe.</a:t>
            </a:r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r>
              <a:rPr lang="fr-FR" sz="2400" u="sng" dirty="0" smtClean="0">
                <a:solidFill>
                  <a:schemeClr val="accent1">
                    <a:lumMod val="50000"/>
                  </a:schemeClr>
                </a:solidFill>
              </a:rPr>
              <a:t>Exemples:</a:t>
            </a:r>
          </a:p>
          <a:p>
            <a:pPr>
              <a:buFont typeface="Wingdings" pitchFamily="2" charset="2"/>
              <a:buChar char="Ø"/>
            </a:pPr>
            <a:r>
              <a:rPr lang="fr-FR" sz="2400" dirty="0" smtClean="0"/>
              <a:t>Un adjectif:      Il obtenait de </a:t>
            </a:r>
            <a:r>
              <a:rPr lang="fr-FR" sz="2400" u="sng" dirty="0" smtClean="0">
                <a:solidFill>
                  <a:srgbClr val="C00000"/>
                </a:solidFill>
              </a:rPr>
              <a:t>très</a:t>
            </a:r>
            <a:r>
              <a:rPr lang="fr-FR" sz="2400" dirty="0" smtClean="0"/>
              <a:t> bonnes notes.</a:t>
            </a:r>
          </a:p>
          <a:p>
            <a:pPr>
              <a:buFont typeface="Wingdings" pitchFamily="2" charset="2"/>
              <a:buChar char="Ø"/>
            </a:pPr>
            <a:r>
              <a:rPr lang="fr-FR" sz="2400" dirty="0" smtClean="0"/>
              <a:t>Un verbe:          Ils mangent </a:t>
            </a:r>
            <a:r>
              <a:rPr lang="fr-FR" sz="2400" u="sng" dirty="0" smtClean="0">
                <a:solidFill>
                  <a:srgbClr val="C00000"/>
                </a:solidFill>
              </a:rPr>
              <a:t>rapidement</a:t>
            </a:r>
            <a:r>
              <a:rPr lang="fr-FR" sz="2400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fr-FR" sz="2400" dirty="0" smtClean="0"/>
              <a:t>Un autre adverbe:        Ce plat est </a:t>
            </a:r>
            <a:r>
              <a:rPr lang="fr-FR" sz="2400" u="sng" dirty="0" smtClean="0">
                <a:solidFill>
                  <a:srgbClr val="C00000"/>
                </a:solidFill>
              </a:rPr>
              <a:t>beaucoup</a:t>
            </a:r>
            <a:r>
              <a:rPr lang="fr-FR" sz="2400" dirty="0" smtClean="0"/>
              <a:t> </a:t>
            </a:r>
            <a:r>
              <a:rPr lang="fr-FR" sz="2400" u="sng" dirty="0" smtClean="0">
                <a:solidFill>
                  <a:srgbClr val="C00000"/>
                </a:solidFill>
              </a:rPr>
              <a:t>trop</a:t>
            </a:r>
            <a:r>
              <a:rPr lang="fr-FR" sz="2400" dirty="0" smtClean="0"/>
              <a:t> chaud.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1928794" y="274638"/>
            <a:ext cx="6758006" cy="1143000"/>
          </a:xfrm>
        </p:spPr>
        <p:txBody>
          <a:bodyPr/>
          <a:lstStyle/>
          <a:p>
            <a:pPr algn="l"/>
            <a:r>
              <a:rPr lang="fr-FR" u="sng" dirty="0" smtClean="0">
                <a:solidFill>
                  <a:srgbClr val="C00000"/>
                </a:solidFill>
              </a:rPr>
              <a:t>Définition</a:t>
            </a:r>
            <a:r>
              <a:rPr lang="fr-FR" dirty="0" smtClean="0">
                <a:solidFill>
                  <a:srgbClr val="C00000"/>
                </a:solidFill>
              </a:rPr>
              <a:t>: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1785918" y="1600200"/>
            <a:ext cx="6900882" cy="4525963"/>
          </a:xfrm>
        </p:spPr>
        <p:txBody>
          <a:bodyPr anchor="ctr">
            <a:noAutofit/>
          </a:bodyPr>
          <a:lstStyle/>
          <a:p>
            <a:pPr>
              <a:buNone/>
            </a:pPr>
            <a:r>
              <a:rPr lang="fr-FR" sz="2000" dirty="0" smtClean="0">
                <a:solidFill>
                  <a:srgbClr val="0070C0"/>
                </a:solidFill>
              </a:rPr>
              <a:t> Qu’est-ce qu’un adverbe ? </a:t>
            </a:r>
          </a:p>
          <a:p>
            <a:endParaRPr lang="fr-FR" sz="2000" dirty="0" smtClean="0"/>
          </a:p>
          <a:p>
            <a:pPr lvl="0"/>
            <a:r>
              <a:rPr lang="fr-FR" sz="2000" dirty="0" smtClean="0"/>
              <a:t>Un adverbe est un mot qui précise ou modifie le sens d’un verbe, d’un adjectif qualificatif ou d’un autre adverbe. </a:t>
            </a:r>
          </a:p>
          <a:p>
            <a:pPr lvl="0"/>
            <a:r>
              <a:rPr lang="fr-FR" sz="2000" dirty="0" smtClean="0"/>
              <a:t> Il se place généralement juste avant, ou juste après le mot qu’il précise ou modifie. </a:t>
            </a:r>
          </a:p>
          <a:p>
            <a:pPr lvl="0"/>
            <a:r>
              <a:rPr lang="fr-FR" sz="2000" dirty="0" smtClean="0"/>
              <a:t>Un adverbe peut donner une information sur : </a:t>
            </a:r>
          </a:p>
          <a:p>
            <a:r>
              <a:rPr lang="fr-FR" sz="2000" dirty="0" smtClean="0"/>
              <a:t>Le temps (Quand ?), le lieu (Où ?), la manière (Comment ?), etc.</a:t>
            </a:r>
          </a:p>
          <a:p>
            <a:pPr lvl="0"/>
            <a:r>
              <a:rPr lang="fr-FR" sz="2000" dirty="0" smtClean="0"/>
              <a:t>Généralement, les adverbes s’écrivent toujours de la même manière et ne s’accordent jamais. On dit qu’ils sont invariables. </a:t>
            </a:r>
          </a:p>
          <a:p>
            <a:pPr lvl="0"/>
            <a:r>
              <a:rPr lang="fr-FR" sz="2000" dirty="0" smtClean="0"/>
              <a:t>On peut souvent transformer un mot en adverbe, simplement en ajoutant le suffixe –ment. Ex : fort / fortement </a:t>
            </a:r>
          </a:p>
        </p:txBody>
      </p:sp>
    </p:spTree>
    <p:extLst>
      <p:ext uri="{BB962C8B-B14F-4D97-AF65-F5344CB8AC3E}">
        <p14:creationId xmlns:p14="http://schemas.microsoft.com/office/powerpoint/2010/main" val="199473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642918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800" u="sng" dirty="0" smtClean="0">
                <a:solidFill>
                  <a:schemeClr val="accent1">
                    <a:lumMod val="50000"/>
                  </a:schemeClr>
                </a:solidFill>
              </a:rPr>
              <a:t>Les prépositions:</a:t>
            </a:r>
          </a:p>
          <a:p>
            <a:pPr>
              <a:buNone/>
            </a:pPr>
            <a:endParaRPr lang="fr-FR" sz="2800" u="sng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fr-FR" sz="2400" dirty="0" smtClean="0"/>
              <a:t>Les prépositions constituent un ensemble de mots qui présentent une grande diversité de formes.</a:t>
            </a:r>
          </a:p>
          <a:p>
            <a:r>
              <a:rPr lang="fr-FR" sz="2400" dirty="0" smtClean="0"/>
              <a:t>On trouve ainsi des mots isolés: à, de, en, avec, contre, pour, pendant, par …</a:t>
            </a:r>
          </a:p>
          <a:p>
            <a:r>
              <a:rPr lang="fr-FR" sz="2400" dirty="0" smtClean="0"/>
              <a:t>Ou des groupes de mots: à travers, auprès de, grâce à, à partir de …</a:t>
            </a:r>
          </a:p>
          <a:p>
            <a:endParaRPr lang="fr-FR" sz="2400" dirty="0" smtClean="0"/>
          </a:p>
          <a:p>
            <a:pPr>
              <a:buNone/>
            </a:pPr>
            <a:endParaRPr lang="fr-FR" sz="2800" u="sng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endParaRPr lang="fr-FR" sz="2800" u="sng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857232"/>
            <a:ext cx="8229600" cy="4525963"/>
          </a:xfrm>
        </p:spPr>
        <p:txBody>
          <a:bodyPr>
            <a:normAutofit/>
          </a:bodyPr>
          <a:lstStyle/>
          <a:p>
            <a:r>
              <a:rPr lang="fr-FR" sz="2400" dirty="0" smtClean="0"/>
              <a:t>Les prépositions précèdent des groupes nominaux ou des verbes à l’infinitif.</a:t>
            </a:r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r>
              <a:rPr lang="fr-FR" sz="2400" u="sng" dirty="0" smtClean="0">
                <a:solidFill>
                  <a:schemeClr val="accent2">
                    <a:lumMod val="50000"/>
                  </a:schemeClr>
                </a:solidFill>
              </a:rPr>
              <a:t>Exemples</a:t>
            </a:r>
            <a:r>
              <a:rPr lang="fr-FR" sz="2400" dirty="0" smtClean="0"/>
              <a:t>:</a:t>
            </a:r>
          </a:p>
          <a:p>
            <a:pPr>
              <a:buNone/>
            </a:pPr>
            <a:endParaRPr lang="fr-FR" sz="2400" dirty="0" smtClean="0"/>
          </a:p>
          <a:p>
            <a:pPr>
              <a:buFont typeface="Wingdings" pitchFamily="2" charset="2"/>
              <a:buChar char="Ø"/>
            </a:pPr>
            <a:r>
              <a:rPr lang="fr-FR" sz="2400" dirty="0" smtClean="0"/>
              <a:t>Un groupe nominal: J’ai pris rendez-vous </a:t>
            </a:r>
            <a:r>
              <a:rPr lang="fr-FR" sz="2400" u="sng" dirty="0" smtClean="0">
                <a:solidFill>
                  <a:srgbClr val="C00000"/>
                </a:solidFill>
              </a:rPr>
              <a:t>chez</a:t>
            </a:r>
            <a:r>
              <a:rPr lang="fr-FR" sz="2400" dirty="0" smtClean="0"/>
              <a:t> le médecin.</a:t>
            </a:r>
          </a:p>
          <a:p>
            <a:pPr>
              <a:buFont typeface="Wingdings" pitchFamily="2" charset="2"/>
              <a:buChar char="Ø"/>
            </a:pPr>
            <a:r>
              <a:rPr lang="fr-FR" sz="2400" dirty="0" smtClean="0"/>
              <a:t>Un groupe verbal à l’infinitif: Il nage </a:t>
            </a:r>
            <a:r>
              <a:rPr lang="fr-FR" sz="2400" u="sng" dirty="0" smtClean="0">
                <a:solidFill>
                  <a:srgbClr val="C00000"/>
                </a:solidFill>
              </a:rPr>
              <a:t>sans</a:t>
            </a:r>
            <a:r>
              <a:rPr lang="fr-FR" sz="2400" dirty="0" smtClean="0"/>
              <a:t> respirer.</a:t>
            </a:r>
          </a:p>
          <a:p>
            <a:pPr>
              <a:buFont typeface="Wingdings" pitchFamily="2" charset="2"/>
              <a:buChar char="Ø"/>
            </a:pPr>
            <a:endParaRPr lang="fr-FR" sz="2400" dirty="0" smtClean="0"/>
          </a:p>
          <a:p>
            <a:pPr>
              <a:buNone/>
            </a:pPr>
            <a:endParaRPr lang="fr-FR" sz="24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fr-FR" b="1" u="sng" dirty="0" smtClean="0">
                <a:solidFill>
                  <a:srgbClr val="C00000"/>
                </a:solidFill>
              </a:rPr>
              <a:t>Place des adverbes :</a:t>
            </a:r>
            <a:r>
              <a:rPr lang="fr-FR" dirty="0" smtClean="0">
                <a:solidFill>
                  <a:srgbClr val="C00000"/>
                </a:solidFill>
              </a:rPr>
              <a:t/>
            </a:r>
            <a:br>
              <a:rPr lang="fr-FR" dirty="0" smtClean="0">
                <a:solidFill>
                  <a:srgbClr val="C00000"/>
                </a:solidFill>
              </a:rPr>
            </a:b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1285860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fr-FR" b="1" dirty="0" smtClean="0">
                <a:solidFill>
                  <a:schemeClr val="bg1">
                    <a:lumMod val="50000"/>
                  </a:schemeClr>
                </a:solidFill>
              </a:rPr>
              <a:t>Quelle est la règle générale pour placer les adverbes ?</a:t>
            </a:r>
          </a:p>
          <a:p>
            <a:pPr>
              <a:buNone/>
            </a:pPr>
            <a:endParaRPr lang="fr-FR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dirty="0" smtClean="0"/>
              <a:t>     L’adverbe est généralement placé derrière le verbe qu’il complète, si celui-ci n’est pas conjugué à un temps composé.</a:t>
            </a:r>
          </a:p>
          <a:p>
            <a:pPr>
              <a:buNone/>
            </a:pPr>
            <a:endParaRPr lang="fr-FR" dirty="0" smtClean="0"/>
          </a:p>
          <a:p>
            <a:r>
              <a:rPr lang="fr-FR" b="1" dirty="0" smtClean="0">
                <a:solidFill>
                  <a:schemeClr val="bg1">
                    <a:lumMod val="50000"/>
                  </a:schemeClr>
                </a:solidFill>
              </a:rPr>
              <a:t>Où placer l’adverbe ?</a:t>
            </a:r>
          </a:p>
          <a:p>
            <a:pPr>
              <a:buNone/>
            </a:pPr>
            <a:endParaRPr lang="fr-FR" dirty="0" smtClean="0">
              <a:solidFill>
                <a:srgbClr val="0070C0"/>
              </a:solidFill>
            </a:endParaRPr>
          </a:p>
          <a:p>
            <a:pPr lvl="0">
              <a:buNone/>
            </a:pPr>
            <a:r>
              <a:rPr lang="fr-FR" dirty="0" smtClean="0"/>
              <a:t>     Lorsque le verbe est conjugué à un temps composé, on place les adverbes courts </a:t>
            </a:r>
            <a:r>
              <a:rPr lang="fr-FR" i="1" dirty="0" smtClean="0"/>
              <a:t>(bien, mal, …)</a:t>
            </a:r>
            <a:r>
              <a:rPr lang="fr-FR" dirty="0" smtClean="0"/>
              <a:t>, les adverbes de manière et de mesure </a:t>
            </a:r>
            <a:r>
              <a:rPr lang="fr-FR" i="1" dirty="0" smtClean="0"/>
              <a:t>(beaucoup, trop, assez, …)</a:t>
            </a:r>
            <a:r>
              <a:rPr lang="fr-FR" dirty="0" smtClean="0"/>
              <a:t> ainsi que certains adverbes de temps </a:t>
            </a:r>
            <a:r>
              <a:rPr lang="fr-FR" i="1" dirty="0" smtClean="0"/>
              <a:t>(souvent, toujours, trop, quelque fois, …)</a:t>
            </a:r>
            <a:r>
              <a:rPr lang="fr-FR" dirty="0" smtClean="0"/>
              <a:t> devant le participe passé.</a:t>
            </a:r>
          </a:p>
          <a:p>
            <a:pPr>
              <a:buNone/>
            </a:pPr>
            <a:r>
              <a:rPr lang="fr-FR" i="1" u="sng" dirty="0" smtClean="0">
                <a:solidFill>
                  <a:srgbClr val="0070C0"/>
                </a:solidFill>
              </a:rPr>
              <a:t>Exemple</a:t>
            </a:r>
            <a:r>
              <a:rPr lang="fr-FR" i="1" dirty="0" smtClean="0">
                <a:solidFill>
                  <a:srgbClr val="0070C0"/>
                </a:solidFill>
              </a:rPr>
              <a:t> :</a:t>
            </a:r>
            <a:endParaRPr lang="fr-FR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rgbClr val="0070C0"/>
                </a:solidFill>
              </a:rPr>
              <a:t>    Elle a </a:t>
            </a:r>
            <a:r>
              <a:rPr lang="fr-FR" u="sng" dirty="0" smtClean="0">
                <a:solidFill>
                  <a:srgbClr val="0070C0"/>
                </a:solidFill>
              </a:rPr>
              <a:t>bien</a:t>
            </a:r>
            <a:r>
              <a:rPr lang="fr-FR" dirty="0" smtClean="0">
                <a:solidFill>
                  <a:srgbClr val="0070C0"/>
                </a:solidFill>
              </a:rPr>
              <a:t> testé une raquette.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5572164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fr-FR" dirty="0" smtClean="0"/>
              <a:t>Les adverbes qui complètent une phrase entière pour en préciser le cadre spatio-temporel sont le plus souvent placés en début ou en fin de phrase, rarement au milieu de celle-ci.</a:t>
            </a:r>
          </a:p>
          <a:p>
            <a:pPr>
              <a:buNone/>
            </a:pPr>
            <a:r>
              <a:rPr lang="fr-FR" i="1" u="sng" dirty="0" smtClean="0">
                <a:solidFill>
                  <a:srgbClr val="0070C0"/>
                </a:solidFill>
              </a:rPr>
              <a:t>Exemples</a:t>
            </a:r>
            <a:r>
              <a:rPr lang="fr-FR" i="1" dirty="0" smtClean="0">
                <a:solidFill>
                  <a:srgbClr val="0070C0"/>
                </a:solidFill>
              </a:rPr>
              <a:t> :</a:t>
            </a:r>
            <a:endParaRPr lang="fr-FR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rgbClr val="0070C0"/>
                </a:solidFill>
              </a:rPr>
              <a:t>     </a:t>
            </a:r>
            <a:r>
              <a:rPr lang="fr-FR" u="sng" dirty="0" smtClean="0">
                <a:solidFill>
                  <a:srgbClr val="0070C0"/>
                </a:solidFill>
              </a:rPr>
              <a:t>Hier</a:t>
            </a:r>
            <a:r>
              <a:rPr lang="fr-FR" dirty="0" smtClean="0">
                <a:solidFill>
                  <a:srgbClr val="0070C0"/>
                </a:solidFill>
              </a:rPr>
              <a:t>, elle est allée dans un magasin de sport.</a:t>
            </a:r>
          </a:p>
          <a:p>
            <a:pPr>
              <a:buNone/>
            </a:pPr>
            <a:r>
              <a:rPr lang="fr-FR" dirty="0" smtClean="0">
                <a:solidFill>
                  <a:srgbClr val="0070C0"/>
                </a:solidFill>
              </a:rPr>
              <a:t>     Elle est allée dans un magasin de sport </a:t>
            </a:r>
            <a:r>
              <a:rPr lang="fr-FR" u="sng" dirty="0" smtClean="0">
                <a:solidFill>
                  <a:srgbClr val="0070C0"/>
                </a:solidFill>
              </a:rPr>
              <a:t>hier</a:t>
            </a:r>
            <a:r>
              <a:rPr lang="fr-FR" dirty="0" smtClean="0">
                <a:solidFill>
                  <a:srgbClr val="0070C0"/>
                </a:solidFill>
              </a:rPr>
              <a:t>.</a:t>
            </a:r>
          </a:p>
          <a:p>
            <a:pPr>
              <a:buNone/>
            </a:pPr>
            <a:r>
              <a:rPr lang="fr-FR" dirty="0" smtClean="0">
                <a:solidFill>
                  <a:srgbClr val="0070C0"/>
                </a:solidFill>
              </a:rPr>
              <a:t>     (</a:t>
            </a:r>
            <a:r>
              <a:rPr lang="fr-FR" i="1" dirty="0" smtClean="0">
                <a:solidFill>
                  <a:srgbClr val="0070C0"/>
                </a:solidFill>
              </a:rPr>
              <a:t>Plus rarement :</a:t>
            </a:r>
            <a:r>
              <a:rPr lang="fr-FR" dirty="0" smtClean="0">
                <a:solidFill>
                  <a:srgbClr val="0070C0"/>
                </a:solidFill>
              </a:rPr>
              <a:t> Elle est allée </a:t>
            </a:r>
            <a:r>
              <a:rPr lang="fr-FR" u="sng" dirty="0" smtClean="0">
                <a:solidFill>
                  <a:srgbClr val="0070C0"/>
                </a:solidFill>
              </a:rPr>
              <a:t>hier</a:t>
            </a:r>
            <a:r>
              <a:rPr lang="fr-FR" dirty="0" smtClean="0">
                <a:solidFill>
                  <a:srgbClr val="0070C0"/>
                </a:solidFill>
              </a:rPr>
              <a:t> dans un magasin de sport.)</a:t>
            </a:r>
          </a:p>
          <a:p>
            <a:pPr lvl="0"/>
            <a:r>
              <a:rPr lang="fr-FR" dirty="0" smtClean="0"/>
              <a:t>Lorsqu’un adverbe est placé devant le verbe dans une phrase affirmative, il se retrouve généralement derrière le second élément de la négation à la forme négative, sauf lorsqu’il s’agit des adverbes </a:t>
            </a:r>
            <a:r>
              <a:rPr lang="fr-FR" i="1" dirty="0" smtClean="0"/>
              <a:t>certainement, généralement, peut-être, probablement, sans doute</a:t>
            </a:r>
            <a:r>
              <a:rPr lang="fr-FR" dirty="0" smtClean="0"/>
              <a:t>.</a:t>
            </a:r>
          </a:p>
          <a:p>
            <a:pPr>
              <a:buNone/>
            </a:pPr>
            <a:r>
              <a:rPr lang="fr-FR" i="1" u="sng" dirty="0" smtClean="0">
                <a:solidFill>
                  <a:srgbClr val="0070C0"/>
                </a:solidFill>
              </a:rPr>
              <a:t>Exemple</a:t>
            </a:r>
            <a:r>
              <a:rPr lang="fr-FR" i="1" dirty="0" smtClean="0">
                <a:solidFill>
                  <a:srgbClr val="0070C0"/>
                </a:solidFill>
              </a:rPr>
              <a:t> :</a:t>
            </a:r>
            <a:endParaRPr lang="fr-FR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rgbClr val="0070C0"/>
                </a:solidFill>
              </a:rPr>
              <a:t>      Elle a </a:t>
            </a:r>
            <a:r>
              <a:rPr lang="fr-FR" u="sng" dirty="0" smtClean="0">
                <a:solidFill>
                  <a:srgbClr val="0070C0"/>
                </a:solidFill>
              </a:rPr>
              <a:t>bien</a:t>
            </a:r>
            <a:r>
              <a:rPr lang="fr-FR" dirty="0" smtClean="0">
                <a:solidFill>
                  <a:srgbClr val="0070C0"/>
                </a:solidFill>
              </a:rPr>
              <a:t> testé la raquette.</a:t>
            </a:r>
            <a:br>
              <a:rPr lang="fr-FR" dirty="0" smtClean="0">
                <a:solidFill>
                  <a:srgbClr val="0070C0"/>
                </a:solidFill>
              </a:rPr>
            </a:br>
            <a:r>
              <a:rPr lang="fr-FR" dirty="0" smtClean="0">
                <a:solidFill>
                  <a:srgbClr val="0070C0"/>
                </a:solidFill>
              </a:rPr>
              <a:t>→ Elle </a:t>
            </a:r>
            <a:r>
              <a:rPr lang="fr-FR" i="1" dirty="0" smtClean="0">
                <a:solidFill>
                  <a:srgbClr val="0070C0"/>
                </a:solidFill>
              </a:rPr>
              <a:t>n</a:t>
            </a:r>
            <a:r>
              <a:rPr lang="fr-FR" dirty="0" smtClean="0">
                <a:solidFill>
                  <a:srgbClr val="0070C0"/>
                </a:solidFill>
              </a:rPr>
              <a:t>’a </a:t>
            </a:r>
            <a:r>
              <a:rPr lang="fr-FR" i="1" dirty="0" smtClean="0">
                <a:solidFill>
                  <a:srgbClr val="0070C0"/>
                </a:solidFill>
              </a:rPr>
              <a:t>pas</a:t>
            </a:r>
            <a:r>
              <a:rPr lang="fr-FR" dirty="0" smtClean="0">
                <a:solidFill>
                  <a:srgbClr val="0070C0"/>
                </a:solidFill>
              </a:rPr>
              <a:t> </a:t>
            </a:r>
            <a:r>
              <a:rPr lang="fr-FR" u="sng" dirty="0" smtClean="0">
                <a:solidFill>
                  <a:srgbClr val="0070C0"/>
                </a:solidFill>
              </a:rPr>
              <a:t>bien</a:t>
            </a:r>
            <a:r>
              <a:rPr lang="fr-FR" dirty="0" smtClean="0">
                <a:solidFill>
                  <a:srgbClr val="0070C0"/>
                </a:solidFill>
              </a:rPr>
              <a:t> testé la raquette.</a:t>
            </a:r>
            <a:br>
              <a:rPr lang="fr-FR" dirty="0" smtClean="0">
                <a:solidFill>
                  <a:srgbClr val="0070C0"/>
                </a:solidFill>
              </a:rPr>
            </a:br>
            <a:r>
              <a:rPr lang="fr-FR" dirty="0" smtClean="0">
                <a:solidFill>
                  <a:srgbClr val="0070C0"/>
                </a:solidFill>
              </a:rPr>
              <a:t>Elle a </a:t>
            </a:r>
            <a:r>
              <a:rPr lang="fr-FR" u="sng" dirty="0" smtClean="0">
                <a:solidFill>
                  <a:srgbClr val="0070C0"/>
                </a:solidFill>
              </a:rPr>
              <a:t>probablement</a:t>
            </a:r>
            <a:r>
              <a:rPr lang="fr-FR" dirty="0" smtClean="0">
                <a:solidFill>
                  <a:srgbClr val="0070C0"/>
                </a:solidFill>
              </a:rPr>
              <a:t> testé la raquette.</a:t>
            </a:r>
            <a:br>
              <a:rPr lang="fr-FR" dirty="0" smtClean="0">
                <a:solidFill>
                  <a:srgbClr val="0070C0"/>
                </a:solidFill>
              </a:rPr>
            </a:br>
            <a:r>
              <a:rPr lang="fr-FR" dirty="0" smtClean="0">
                <a:solidFill>
                  <a:srgbClr val="0070C0"/>
                </a:solidFill>
              </a:rPr>
              <a:t>→ Elle </a:t>
            </a:r>
            <a:r>
              <a:rPr lang="fr-FR" i="1" dirty="0" smtClean="0">
                <a:solidFill>
                  <a:srgbClr val="0070C0"/>
                </a:solidFill>
              </a:rPr>
              <a:t>n</a:t>
            </a:r>
            <a:r>
              <a:rPr lang="fr-FR" dirty="0" smtClean="0">
                <a:solidFill>
                  <a:srgbClr val="0070C0"/>
                </a:solidFill>
              </a:rPr>
              <a:t>’a </a:t>
            </a:r>
            <a:r>
              <a:rPr lang="fr-FR" u="sng" dirty="0" smtClean="0">
                <a:solidFill>
                  <a:srgbClr val="0070C0"/>
                </a:solidFill>
              </a:rPr>
              <a:t>probablement</a:t>
            </a:r>
            <a:r>
              <a:rPr lang="fr-FR" dirty="0" smtClean="0">
                <a:solidFill>
                  <a:srgbClr val="0070C0"/>
                </a:solidFill>
              </a:rPr>
              <a:t> </a:t>
            </a:r>
            <a:r>
              <a:rPr lang="fr-FR" i="1" dirty="0" smtClean="0">
                <a:solidFill>
                  <a:srgbClr val="0070C0"/>
                </a:solidFill>
              </a:rPr>
              <a:t>pas</a:t>
            </a:r>
            <a:r>
              <a:rPr lang="fr-FR" dirty="0" smtClean="0">
                <a:solidFill>
                  <a:srgbClr val="0070C0"/>
                </a:solidFill>
              </a:rPr>
              <a:t> testé la raquette.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fontScale="55000" lnSpcReduction="20000"/>
          </a:bodyPr>
          <a:lstStyle/>
          <a:p>
            <a:r>
              <a:rPr lang="fr-FR" sz="3600" dirty="0" smtClean="0"/>
              <a:t> Attention ! L’adverbe </a:t>
            </a:r>
            <a:r>
              <a:rPr lang="fr-FR" sz="3600" i="1" dirty="0" smtClean="0"/>
              <a:t>vraiment</a:t>
            </a:r>
            <a:r>
              <a:rPr lang="fr-FR" sz="3600" dirty="0" smtClean="0"/>
              <a:t> peut être placé devant ou derrière le second élément de la négation mais cela change le sens de la phrase.</a:t>
            </a:r>
          </a:p>
          <a:p>
            <a:pPr>
              <a:buNone/>
            </a:pPr>
            <a:r>
              <a:rPr lang="fr-FR" sz="3600" i="1" u="sng" dirty="0" smtClean="0">
                <a:solidFill>
                  <a:srgbClr val="0070C0"/>
                </a:solidFill>
              </a:rPr>
              <a:t>Exemple</a:t>
            </a:r>
            <a:r>
              <a:rPr lang="fr-FR" sz="3600" i="1" dirty="0" smtClean="0">
                <a:solidFill>
                  <a:srgbClr val="0070C0"/>
                </a:solidFill>
              </a:rPr>
              <a:t> :</a:t>
            </a:r>
            <a:endParaRPr lang="fr-FR" sz="36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sz="3600" dirty="0" smtClean="0">
                <a:solidFill>
                  <a:srgbClr val="0070C0"/>
                </a:solidFill>
              </a:rPr>
              <a:t>      Elle </a:t>
            </a:r>
            <a:r>
              <a:rPr lang="fr-FR" sz="3600" i="1" dirty="0" smtClean="0">
                <a:solidFill>
                  <a:srgbClr val="0070C0"/>
                </a:solidFill>
              </a:rPr>
              <a:t>n'</a:t>
            </a:r>
            <a:r>
              <a:rPr lang="fr-FR" sz="3600" dirty="0" smtClean="0">
                <a:solidFill>
                  <a:srgbClr val="0070C0"/>
                </a:solidFill>
              </a:rPr>
              <a:t>y connaissait </a:t>
            </a:r>
            <a:r>
              <a:rPr lang="fr-FR" sz="3600" i="1" dirty="0" smtClean="0">
                <a:solidFill>
                  <a:srgbClr val="0070C0"/>
                </a:solidFill>
              </a:rPr>
              <a:t>pas</a:t>
            </a:r>
            <a:r>
              <a:rPr lang="fr-FR" sz="3600" dirty="0" smtClean="0">
                <a:solidFill>
                  <a:srgbClr val="0070C0"/>
                </a:solidFill>
              </a:rPr>
              <a:t> </a:t>
            </a:r>
            <a:r>
              <a:rPr lang="fr-FR" sz="3600" u="sng" dirty="0" smtClean="0">
                <a:solidFill>
                  <a:srgbClr val="0070C0"/>
                </a:solidFill>
              </a:rPr>
              <a:t>vraiment</a:t>
            </a:r>
            <a:r>
              <a:rPr lang="fr-FR" sz="3600" dirty="0" smtClean="0">
                <a:solidFill>
                  <a:srgbClr val="0070C0"/>
                </a:solidFill>
              </a:rPr>
              <a:t> grand chose.</a:t>
            </a:r>
            <a:br>
              <a:rPr lang="fr-FR" sz="3600" dirty="0" smtClean="0">
                <a:solidFill>
                  <a:srgbClr val="0070C0"/>
                </a:solidFill>
              </a:rPr>
            </a:br>
            <a:r>
              <a:rPr lang="fr-FR" sz="3600" dirty="0" smtClean="0">
                <a:solidFill>
                  <a:srgbClr val="0070C0"/>
                </a:solidFill>
              </a:rPr>
              <a:t>Elle </a:t>
            </a:r>
            <a:r>
              <a:rPr lang="fr-FR" sz="3600" i="1" dirty="0" smtClean="0">
                <a:solidFill>
                  <a:srgbClr val="0070C0"/>
                </a:solidFill>
              </a:rPr>
              <a:t>n</a:t>
            </a:r>
            <a:r>
              <a:rPr lang="fr-FR" sz="3600" dirty="0" smtClean="0">
                <a:solidFill>
                  <a:srgbClr val="0070C0"/>
                </a:solidFill>
              </a:rPr>
              <a:t>’y connaissait </a:t>
            </a:r>
            <a:r>
              <a:rPr lang="fr-FR" sz="3600" u="sng" dirty="0" smtClean="0">
                <a:solidFill>
                  <a:srgbClr val="0070C0"/>
                </a:solidFill>
              </a:rPr>
              <a:t>vraiment</a:t>
            </a:r>
            <a:r>
              <a:rPr lang="fr-FR" sz="3600" dirty="0" smtClean="0">
                <a:solidFill>
                  <a:srgbClr val="0070C0"/>
                </a:solidFill>
              </a:rPr>
              <a:t> </a:t>
            </a:r>
            <a:r>
              <a:rPr lang="fr-FR" sz="3600" i="1" dirty="0" smtClean="0">
                <a:solidFill>
                  <a:srgbClr val="0070C0"/>
                </a:solidFill>
              </a:rPr>
              <a:t>pas</a:t>
            </a:r>
            <a:r>
              <a:rPr lang="fr-FR" sz="3600" dirty="0" smtClean="0">
                <a:solidFill>
                  <a:srgbClr val="0070C0"/>
                </a:solidFill>
              </a:rPr>
              <a:t> grand chose.</a:t>
            </a:r>
          </a:p>
          <a:p>
            <a:pPr lvl="0"/>
            <a:r>
              <a:rPr lang="fr-FR" sz="3600" dirty="0" smtClean="0"/>
              <a:t>Les adverbes se rapportant à un verbe à l’infinitif sont placés derrière celui-ci.</a:t>
            </a:r>
          </a:p>
          <a:p>
            <a:pPr>
              <a:buNone/>
            </a:pPr>
            <a:r>
              <a:rPr lang="fr-FR" sz="3600" i="1" u="sng" dirty="0" smtClean="0">
                <a:solidFill>
                  <a:srgbClr val="0070C0"/>
                </a:solidFill>
              </a:rPr>
              <a:t>Exemple :</a:t>
            </a:r>
            <a:endParaRPr lang="fr-FR" sz="3600" u="sng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sz="3600" dirty="0" smtClean="0">
                <a:solidFill>
                  <a:srgbClr val="0070C0"/>
                </a:solidFill>
              </a:rPr>
              <a:t>Le vendeur proposa de lui </a:t>
            </a:r>
            <a:r>
              <a:rPr lang="fr-FR" sz="3600" i="1" dirty="0" smtClean="0">
                <a:solidFill>
                  <a:srgbClr val="0070C0"/>
                </a:solidFill>
              </a:rPr>
              <a:t>montrer</a:t>
            </a:r>
            <a:r>
              <a:rPr lang="fr-FR" sz="3600" dirty="0" smtClean="0">
                <a:solidFill>
                  <a:srgbClr val="0070C0"/>
                </a:solidFill>
              </a:rPr>
              <a:t> </a:t>
            </a:r>
            <a:r>
              <a:rPr lang="fr-FR" sz="3600" u="sng" dirty="0" smtClean="0">
                <a:solidFill>
                  <a:srgbClr val="0070C0"/>
                </a:solidFill>
              </a:rPr>
              <a:t>tranquillement</a:t>
            </a:r>
            <a:r>
              <a:rPr lang="fr-FR" sz="3600" dirty="0" smtClean="0">
                <a:solidFill>
                  <a:srgbClr val="0070C0"/>
                </a:solidFill>
              </a:rPr>
              <a:t> plusieurs modèles.</a:t>
            </a:r>
          </a:p>
          <a:p>
            <a:pPr lvl="0"/>
            <a:r>
              <a:rPr lang="fr-FR" sz="3600" dirty="0" smtClean="0"/>
              <a:t>Les adverbes qui se rapportent à un adjectif ou à un autre adverbe sont placés devant ceux-ci.</a:t>
            </a:r>
          </a:p>
          <a:p>
            <a:pPr>
              <a:buNone/>
            </a:pPr>
            <a:r>
              <a:rPr lang="fr-FR" sz="3600" i="1" u="sng" dirty="0" smtClean="0">
                <a:solidFill>
                  <a:srgbClr val="0070C0"/>
                </a:solidFill>
              </a:rPr>
              <a:t>Exemple</a:t>
            </a:r>
            <a:r>
              <a:rPr lang="fr-FR" sz="3600" i="1" dirty="0" smtClean="0">
                <a:solidFill>
                  <a:srgbClr val="0070C0"/>
                </a:solidFill>
              </a:rPr>
              <a:t> :</a:t>
            </a:r>
            <a:endParaRPr lang="fr-FR" sz="36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sz="3600" dirty="0" smtClean="0">
                <a:solidFill>
                  <a:srgbClr val="0070C0"/>
                </a:solidFill>
              </a:rPr>
              <a:t>Il y avait </a:t>
            </a:r>
            <a:r>
              <a:rPr lang="fr-FR" sz="3600" u="sng" dirty="0" smtClean="0">
                <a:solidFill>
                  <a:srgbClr val="0070C0"/>
                </a:solidFill>
              </a:rPr>
              <a:t>réellement</a:t>
            </a:r>
            <a:r>
              <a:rPr lang="fr-FR" sz="3600" dirty="0" smtClean="0">
                <a:solidFill>
                  <a:srgbClr val="0070C0"/>
                </a:solidFill>
              </a:rPr>
              <a:t> </a:t>
            </a:r>
            <a:r>
              <a:rPr lang="fr-FR" sz="3600" i="1" dirty="0" smtClean="0">
                <a:solidFill>
                  <a:srgbClr val="0070C0"/>
                </a:solidFill>
              </a:rPr>
              <a:t>beaucoup</a:t>
            </a:r>
            <a:r>
              <a:rPr lang="fr-FR" sz="3600" dirty="0" smtClean="0">
                <a:solidFill>
                  <a:srgbClr val="0070C0"/>
                </a:solidFill>
              </a:rPr>
              <a:t> de choix.</a:t>
            </a:r>
          </a:p>
          <a:p>
            <a:pPr lvl="0"/>
            <a:r>
              <a:rPr lang="fr-FR" sz="3600" i="1" dirty="0" smtClean="0"/>
              <a:t>Ensemble</a:t>
            </a:r>
            <a:r>
              <a:rPr lang="fr-FR" sz="3600" dirty="0" smtClean="0"/>
              <a:t> est toujours placé derrière le verbe.</a:t>
            </a:r>
          </a:p>
          <a:p>
            <a:pPr>
              <a:buNone/>
            </a:pPr>
            <a:r>
              <a:rPr lang="fr-FR" sz="3600" i="1" u="sng" dirty="0" smtClean="0">
                <a:solidFill>
                  <a:srgbClr val="0070C0"/>
                </a:solidFill>
              </a:rPr>
              <a:t>Exemple</a:t>
            </a:r>
            <a:r>
              <a:rPr lang="fr-FR" sz="3600" i="1" dirty="0" smtClean="0">
                <a:solidFill>
                  <a:srgbClr val="0070C0"/>
                </a:solidFill>
              </a:rPr>
              <a:t> :</a:t>
            </a:r>
            <a:endParaRPr lang="fr-FR" sz="36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sz="3600" dirty="0" smtClean="0">
                <a:solidFill>
                  <a:srgbClr val="0070C0"/>
                </a:solidFill>
              </a:rPr>
              <a:t>Ils jouent </a:t>
            </a:r>
            <a:r>
              <a:rPr lang="fr-FR" sz="3600" u="sng" dirty="0" smtClean="0">
                <a:solidFill>
                  <a:srgbClr val="0070C0"/>
                </a:solidFill>
              </a:rPr>
              <a:t>ensemble</a:t>
            </a:r>
            <a:r>
              <a:rPr lang="fr-FR" sz="3600" dirty="0" smtClean="0">
                <a:solidFill>
                  <a:srgbClr val="0070C0"/>
                </a:solidFill>
              </a:rPr>
              <a:t> au tennis.</a:t>
            </a:r>
          </a:p>
          <a:p>
            <a:pPr>
              <a:buNone/>
            </a:pPr>
            <a:endParaRPr lang="fr-FR" sz="3600" dirty="0" smtClean="0">
              <a:solidFill>
                <a:srgbClr val="0070C0"/>
              </a:solidFill>
            </a:endParaRP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285860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fr-FR" sz="2400" i="1" dirty="0" smtClean="0"/>
              <a:t>Sûrement</a:t>
            </a:r>
            <a:r>
              <a:rPr lang="fr-FR" sz="2400" dirty="0" smtClean="0"/>
              <a:t> et </a:t>
            </a:r>
            <a:r>
              <a:rPr lang="fr-FR" sz="2400" i="1" dirty="0" smtClean="0"/>
              <a:t>certainement</a:t>
            </a:r>
            <a:r>
              <a:rPr lang="fr-FR" sz="2400" dirty="0" smtClean="0"/>
              <a:t> ne peuvent jamais être placés en tête de phrase.</a:t>
            </a:r>
          </a:p>
          <a:p>
            <a:pPr>
              <a:buNone/>
            </a:pPr>
            <a:r>
              <a:rPr lang="fr-FR" sz="2400" i="1" u="sng" dirty="0" smtClean="0">
                <a:solidFill>
                  <a:srgbClr val="0070C0"/>
                </a:solidFill>
              </a:rPr>
              <a:t>Exemples :</a:t>
            </a:r>
            <a:endParaRPr lang="fr-FR" sz="2400" u="sng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sz="2400" dirty="0" smtClean="0">
                <a:solidFill>
                  <a:srgbClr val="0070C0"/>
                </a:solidFill>
              </a:rPr>
              <a:t>    Il serait </a:t>
            </a:r>
            <a:r>
              <a:rPr lang="fr-FR" sz="2400" u="sng" dirty="0" smtClean="0">
                <a:solidFill>
                  <a:srgbClr val="0070C0"/>
                </a:solidFill>
              </a:rPr>
              <a:t>sûrement</a:t>
            </a:r>
            <a:r>
              <a:rPr lang="fr-FR" sz="2400" dirty="0" smtClean="0">
                <a:solidFill>
                  <a:srgbClr val="0070C0"/>
                </a:solidFill>
              </a:rPr>
              <a:t> facile de choisir.</a:t>
            </a:r>
            <a:br>
              <a:rPr lang="fr-FR" sz="2400" dirty="0" smtClean="0">
                <a:solidFill>
                  <a:srgbClr val="0070C0"/>
                </a:solidFill>
              </a:rPr>
            </a:br>
            <a:r>
              <a:rPr lang="fr-FR" sz="2400" u="sng" strike="sngStrike" dirty="0" smtClean="0">
                <a:solidFill>
                  <a:srgbClr val="0070C0"/>
                </a:solidFill>
              </a:rPr>
              <a:t>Sûrement</a:t>
            </a:r>
            <a:r>
              <a:rPr lang="fr-FR" sz="2400" strike="sngStrike" dirty="0" smtClean="0">
                <a:solidFill>
                  <a:srgbClr val="0070C0"/>
                </a:solidFill>
              </a:rPr>
              <a:t> il serait facile de choisir.</a:t>
            </a:r>
            <a:endParaRPr lang="fr-FR" sz="24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sz="2400" dirty="0" smtClean="0">
                <a:solidFill>
                  <a:srgbClr val="0070C0"/>
                </a:solidFill>
              </a:rPr>
              <a:t>    Elle préférerait </a:t>
            </a:r>
            <a:r>
              <a:rPr lang="fr-FR" sz="2400" u="sng" dirty="0" smtClean="0">
                <a:solidFill>
                  <a:srgbClr val="0070C0"/>
                </a:solidFill>
              </a:rPr>
              <a:t>certainement</a:t>
            </a:r>
            <a:r>
              <a:rPr lang="fr-FR" sz="2400" dirty="0" smtClean="0">
                <a:solidFill>
                  <a:srgbClr val="0070C0"/>
                </a:solidFill>
              </a:rPr>
              <a:t> une raquette.</a:t>
            </a:r>
            <a:br>
              <a:rPr lang="fr-FR" sz="2400" dirty="0" smtClean="0">
                <a:solidFill>
                  <a:srgbClr val="0070C0"/>
                </a:solidFill>
              </a:rPr>
            </a:br>
            <a:r>
              <a:rPr lang="fr-FR" sz="2400" u="sng" strike="sngStrike" dirty="0" smtClean="0">
                <a:solidFill>
                  <a:srgbClr val="0070C0"/>
                </a:solidFill>
              </a:rPr>
              <a:t>Certainement</a:t>
            </a:r>
            <a:r>
              <a:rPr lang="fr-FR" sz="2400" strike="sngStrike" dirty="0" smtClean="0">
                <a:solidFill>
                  <a:srgbClr val="0070C0"/>
                </a:solidFill>
              </a:rPr>
              <a:t> elle préférerait une raquette.</a:t>
            </a:r>
            <a:endParaRPr lang="fr-FR" sz="2400" dirty="0" smtClean="0">
              <a:solidFill>
                <a:srgbClr val="0070C0"/>
              </a:solidFill>
            </a:endParaRPr>
          </a:p>
          <a:p>
            <a:endParaRPr lang="fr-FR" sz="2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u="sng" dirty="0" smtClean="0">
                <a:solidFill>
                  <a:srgbClr val="C00000"/>
                </a:solidFill>
              </a:rPr>
              <a:t>Formation de l’adverbe:</a:t>
            </a:r>
            <a:endParaRPr lang="fr-FR" u="sng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78634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sz="1800" dirty="0" smtClean="0"/>
              <a:t>1. Si l’adjectif masculin se termine par une voyelle, je lui ajoute le suffixe  « -ment ».</a:t>
            </a:r>
          </a:p>
          <a:p>
            <a:pPr>
              <a:buNone/>
            </a:pPr>
            <a:r>
              <a:rPr lang="fr-FR" sz="1800" dirty="0" smtClean="0"/>
              <a:t>Calme+  « -ment » = calmement</a:t>
            </a:r>
          </a:p>
          <a:p>
            <a:pPr>
              <a:buNone/>
            </a:pPr>
            <a:r>
              <a:rPr lang="fr-FR" sz="1800" dirty="0" smtClean="0"/>
              <a:t>Pénible+ « -ment » = péniblement</a:t>
            </a:r>
          </a:p>
          <a:p>
            <a:pPr>
              <a:buNone/>
            </a:pPr>
            <a:r>
              <a:rPr lang="fr-FR" sz="1800" dirty="0" smtClean="0"/>
              <a:t>2. Si l’adjectif masculin se termine par une consonne, je le mets au féminin, puis je lui ajoute suffixe-ment.</a:t>
            </a:r>
          </a:p>
          <a:p>
            <a:pPr>
              <a:buNone/>
            </a:pPr>
            <a:r>
              <a:rPr lang="fr-FR" sz="1800" dirty="0" smtClean="0"/>
              <a:t>Lent+ « e » + « -ment » = lentement</a:t>
            </a:r>
          </a:p>
          <a:p>
            <a:pPr>
              <a:buNone/>
            </a:pPr>
            <a:r>
              <a:rPr lang="fr-FR" sz="1800" dirty="0" smtClean="0"/>
              <a:t>3.Si l’adjectif masculin se termine par –ant ou –ent, je remplace –an par –amment et –ent par –emment.</a:t>
            </a:r>
          </a:p>
          <a:p>
            <a:pPr>
              <a:buNone/>
            </a:pPr>
            <a:r>
              <a:rPr lang="fr-FR" sz="1800" dirty="0" smtClean="0"/>
              <a:t>Brillant—» brillamment prudent—» prudemment</a:t>
            </a:r>
          </a:p>
          <a:p>
            <a:pPr>
              <a:buNone/>
            </a:pPr>
            <a:r>
              <a:rPr lang="fr-FR" sz="1800" dirty="0" smtClean="0"/>
              <a:t>4. Certains adjectifs forment leur adverbe en prenant la terminaison –</a:t>
            </a:r>
            <a:r>
              <a:rPr lang="fr-FR" sz="1800" dirty="0" err="1" smtClean="0"/>
              <a:t>ément</a:t>
            </a:r>
            <a:r>
              <a:rPr lang="fr-FR" sz="1800" dirty="0" smtClean="0"/>
              <a:t> ou            –</a:t>
            </a:r>
            <a:r>
              <a:rPr lang="fr-FR" sz="1800" dirty="0" err="1" smtClean="0"/>
              <a:t>ûment</a:t>
            </a:r>
            <a:r>
              <a:rPr lang="fr-FR" sz="1800" dirty="0" smtClean="0"/>
              <a:t>.  </a:t>
            </a:r>
          </a:p>
          <a:p>
            <a:pPr>
              <a:buNone/>
            </a:pPr>
            <a:r>
              <a:rPr lang="fr-FR" sz="1800" dirty="0" smtClean="0"/>
              <a:t>Énorme— » énormément</a:t>
            </a:r>
          </a:p>
          <a:p>
            <a:pPr>
              <a:buNone/>
            </a:pPr>
            <a:r>
              <a:rPr lang="fr-FR" sz="1800" dirty="0" smtClean="0"/>
              <a:t>Assidu— » assidûment </a:t>
            </a:r>
          </a:p>
          <a:p>
            <a:pPr>
              <a:buNone/>
            </a:pPr>
            <a:r>
              <a:rPr lang="fr-FR" sz="1800" dirty="0" smtClean="0"/>
              <a:t>5. D’autres ne respectent pas les règles de formation.</a:t>
            </a:r>
          </a:p>
          <a:p>
            <a:pPr>
              <a:buNone/>
            </a:pPr>
            <a:r>
              <a:rPr lang="fr-FR" sz="1800" dirty="0" smtClean="0"/>
              <a:t>Vrai— » vraiment</a:t>
            </a:r>
          </a:p>
          <a:p>
            <a:pPr>
              <a:buNone/>
            </a:pPr>
            <a:r>
              <a:rPr lang="fr-FR" sz="1800" dirty="0" smtClean="0"/>
              <a:t>Gentil— » gentiment</a:t>
            </a:r>
          </a:p>
          <a:p>
            <a:pPr>
              <a:buNone/>
            </a:pPr>
            <a:endParaRPr lang="fr-FR" sz="1800" dirty="0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2285992"/>
            <a:ext cx="8229600" cy="1143000"/>
          </a:xfrm>
        </p:spPr>
        <p:txBody>
          <a:bodyPr/>
          <a:lstStyle/>
          <a:p>
            <a:r>
              <a:rPr lang="fr-FR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Merci pour votre attention 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fr-FR" sz="4600" u="sng" dirty="0" smtClean="0">
                <a:solidFill>
                  <a:srgbClr val="0070C0"/>
                </a:solidFill>
              </a:rPr>
              <a:t>Exemples</a:t>
            </a:r>
            <a:r>
              <a:rPr lang="fr-FR" sz="4600" dirty="0" smtClean="0"/>
              <a:t> </a:t>
            </a:r>
            <a:r>
              <a:rPr lang="fr-FR" sz="4600" dirty="0" smtClean="0">
                <a:solidFill>
                  <a:srgbClr val="0070C0"/>
                </a:solidFill>
              </a:rPr>
              <a:t>: </a:t>
            </a:r>
          </a:p>
          <a:p>
            <a:pPr>
              <a:buNone/>
            </a:pPr>
            <a:r>
              <a:rPr lang="fr-FR" dirty="0" smtClean="0"/>
              <a:t> </a:t>
            </a:r>
          </a:p>
          <a:p>
            <a:pPr lvl="0"/>
            <a:r>
              <a:rPr lang="fr-FR" sz="4000" dirty="0" smtClean="0"/>
              <a:t>Il fait </a:t>
            </a:r>
            <a:r>
              <a:rPr lang="fr-FR" sz="4000" u="sng" dirty="0" smtClean="0"/>
              <a:t>incroyablement</a:t>
            </a:r>
            <a:r>
              <a:rPr lang="fr-FR" sz="4000" dirty="0" smtClean="0"/>
              <a:t> chaud aujourd’hui. </a:t>
            </a:r>
          </a:p>
          <a:p>
            <a:pPr>
              <a:buNone/>
            </a:pPr>
            <a:r>
              <a:rPr lang="fr-FR" sz="4000" dirty="0" smtClean="0"/>
              <a:t>L’adverbe "incroyablement" précise l’adjectif « chaud ». (Manière) </a:t>
            </a:r>
          </a:p>
          <a:p>
            <a:pPr>
              <a:buNone/>
            </a:pPr>
            <a:r>
              <a:rPr lang="fr-FR" sz="4000" dirty="0" smtClean="0"/>
              <a:t>On obtient l’adverbe « incroyablement» à partir du mot « incroyable ». </a:t>
            </a:r>
          </a:p>
          <a:p>
            <a:pPr lvl="0"/>
            <a:r>
              <a:rPr lang="fr-FR" sz="4000" u="sng" dirty="0" smtClean="0"/>
              <a:t>Rapidement</a:t>
            </a:r>
            <a:r>
              <a:rPr lang="fr-FR" sz="4000" dirty="0" smtClean="0"/>
              <a:t>, elles se sont assises</a:t>
            </a:r>
            <a:r>
              <a:rPr lang="fr-FR" sz="4000" u="sng" dirty="0" smtClean="0"/>
              <a:t> devant</a:t>
            </a:r>
            <a:r>
              <a:rPr lang="fr-FR" sz="4000" dirty="0" smtClean="0"/>
              <a:t>. </a:t>
            </a:r>
          </a:p>
          <a:p>
            <a:pPr lvl="0">
              <a:buNone/>
            </a:pPr>
            <a:r>
              <a:rPr lang="fr-FR" sz="4000" dirty="0" smtClean="0"/>
              <a:t> L’adverbe "devant" précise le verbe et nous informe sur le lieu. </a:t>
            </a:r>
          </a:p>
          <a:p>
            <a:pPr>
              <a:buNone/>
            </a:pPr>
            <a:r>
              <a:rPr lang="fr-FR" sz="4000" dirty="0" smtClean="0"/>
              <a:t>L’adverbe "rapidement" précise le verbe et nous informe sur la manière. </a:t>
            </a:r>
          </a:p>
          <a:p>
            <a:pPr>
              <a:buNone/>
            </a:pPr>
            <a:r>
              <a:rPr lang="fr-FR" sz="4000" dirty="0" smtClean="0"/>
              <a:t>On obtient l’adverbe « rapidement» à partir du mot « rapide ». </a:t>
            </a:r>
            <a:endParaRPr lang="fr-F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fr-FR" u="sng" dirty="0" smtClean="0">
                <a:solidFill>
                  <a:srgbClr val="C00000"/>
                </a:solidFill>
              </a:rPr>
              <a:t>Catégories d’adverbes :</a:t>
            </a:r>
            <a:r>
              <a:rPr lang="fr-FR" dirty="0" smtClean="0">
                <a:solidFill>
                  <a:srgbClr val="C00000"/>
                </a:solidFill>
              </a:rPr>
              <a:t/>
            </a:r>
            <a:br>
              <a:rPr lang="fr-FR" dirty="0" smtClean="0">
                <a:solidFill>
                  <a:srgbClr val="C00000"/>
                </a:solidFill>
              </a:rPr>
            </a:b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u="sng" dirty="0" smtClean="0">
                <a:solidFill>
                  <a:srgbClr val="0070C0"/>
                </a:solidFill>
              </a:rPr>
              <a:t>Rappel :</a:t>
            </a:r>
            <a:endParaRPr lang="fr-FR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sz="2400" dirty="0" smtClean="0"/>
              <a:t>L’analyse grammaticale de l’adverbe doit mettre en évidence deux points :</a:t>
            </a:r>
          </a:p>
          <a:p>
            <a:pPr lvl="0">
              <a:buFont typeface="Wingdings" pitchFamily="2" charset="2"/>
              <a:buChar char="Ø"/>
            </a:pPr>
            <a:r>
              <a:rPr lang="fr-FR" sz="2400" b="1" dirty="0" smtClean="0"/>
              <a:t>Sa fonction :</a:t>
            </a:r>
            <a:r>
              <a:rPr lang="fr-FR" sz="2400" dirty="0" smtClean="0"/>
              <a:t> un adverbe peut modifier un verbe, un adjectif, un autre adverbe, ou même une phrase ou une proposition tout entière.</a:t>
            </a:r>
          </a:p>
          <a:p>
            <a:pPr lvl="0">
              <a:buFont typeface="Wingdings" pitchFamily="2" charset="2"/>
              <a:buChar char="Ø"/>
            </a:pPr>
            <a:r>
              <a:rPr lang="fr-FR" sz="2400" b="1" dirty="0" smtClean="0"/>
              <a:t>Sa nature :</a:t>
            </a:r>
            <a:r>
              <a:rPr lang="fr-FR" sz="2400" dirty="0" smtClean="0"/>
              <a:t> selon leur sens on classe habituellement les adverbes en plusieurs catégories (types).</a:t>
            </a:r>
          </a:p>
          <a:p>
            <a:pPr>
              <a:buNone/>
            </a:pP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fr-FR" b="1" u="sng" dirty="0" smtClean="0">
                <a:solidFill>
                  <a:srgbClr val="C00000"/>
                </a:solidFill>
              </a:rPr>
              <a:t>Les catégories ou types d’adverbes :</a:t>
            </a:r>
            <a:r>
              <a:rPr lang="fr-FR" dirty="0" smtClean="0">
                <a:solidFill>
                  <a:srgbClr val="C00000"/>
                </a:solidFill>
              </a:rPr>
              <a:t/>
            </a:r>
            <a:br>
              <a:rPr lang="fr-FR" dirty="0" smtClean="0">
                <a:solidFill>
                  <a:srgbClr val="C00000"/>
                </a:solidFill>
              </a:rPr>
            </a:b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fr-FR" u="sng" dirty="0" smtClean="0">
                <a:solidFill>
                  <a:schemeClr val="accent3">
                    <a:lumMod val="75000"/>
                  </a:schemeClr>
                </a:solidFill>
              </a:rPr>
              <a:t>Adverbes de lieu</a:t>
            </a:r>
            <a:endParaRPr lang="fr-FR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buNone/>
            </a:pPr>
            <a:r>
              <a:rPr lang="fr-FR" dirty="0" smtClean="0"/>
              <a:t>     Aux adverbes de lieu correspondent les questions sur des données locales (où ?).</a:t>
            </a:r>
          </a:p>
          <a:p>
            <a:pPr>
              <a:lnSpc>
                <a:spcPct val="120000"/>
              </a:lnSpc>
              <a:buNone/>
            </a:pPr>
            <a:r>
              <a:rPr lang="fr-FR" dirty="0" smtClean="0"/>
              <a:t>     Les adverbes de lieu sont</a:t>
            </a:r>
            <a:r>
              <a:rPr lang="fr-FR" i="1" dirty="0" smtClean="0"/>
              <a:t> : à côté, à droite, à gauche, ailleurs, à l'intérieur, dedans, dehors, derrière, devant, dessous, dessus, en bas, en face, en haut, ici, là, là-bas, loin, nulle part, partout, près, quelque part, tout droit, </a:t>
            </a:r>
            <a:r>
              <a:rPr lang="fr-FR" dirty="0" smtClean="0"/>
              <a:t>etc.</a:t>
            </a:r>
          </a:p>
          <a:p>
            <a:pPr>
              <a:buNone/>
            </a:pPr>
            <a:r>
              <a:rPr lang="fr-FR" i="1" u="sng" dirty="0" smtClean="0">
                <a:solidFill>
                  <a:srgbClr val="0070C0"/>
                </a:solidFill>
              </a:rPr>
              <a:t>Exemple :</a:t>
            </a:r>
            <a:endParaRPr lang="fr-FR" u="sng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rgbClr val="0070C0"/>
                </a:solidFill>
              </a:rPr>
              <a:t>Les autres ont voulu nous attendre </a:t>
            </a:r>
            <a:r>
              <a:rPr lang="fr-FR" u="sng" dirty="0" smtClean="0">
                <a:solidFill>
                  <a:srgbClr val="0070C0"/>
                </a:solidFill>
              </a:rPr>
              <a:t>à l’intérieur</a:t>
            </a:r>
            <a:r>
              <a:rPr lang="fr-FR" dirty="0" smtClean="0">
                <a:solidFill>
                  <a:srgbClr val="0070C0"/>
                </a:solidFill>
              </a:rPr>
              <a:t>.</a:t>
            </a:r>
          </a:p>
          <a:p>
            <a:endParaRPr lang="fr-FR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sz="3000" u="sng" dirty="0" smtClean="0">
                <a:solidFill>
                  <a:schemeClr val="bg1">
                    <a:lumMod val="50000"/>
                  </a:schemeClr>
                </a:solidFill>
              </a:rPr>
              <a:t>Adverbes de temps</a:t>
            </a:r>
            <a:endParaRPr lang="fr-FR" sz="30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None/>
            </a:pPr>
            <a:r>
              <a:rPr lang="fr-FR" sz="3000" dirty="0" smtClean="0"/>
              <a:t>    Aux adverbes de temps correspondent les questions sur des données temporelles (quand ?).</a:t>
            </a:r>
          </a:p>
          <a:p>
            <a:pPr>
              <a:buNone/>
            </a:pPr>
            <a:r>
              <a:rPr lang="fr-FR" sz="3000" dirty="0" smtClean="0"/>
              <a:t>    Les adverbes de temps sont : </a:t>
            </a:r>
            <a:r>
              <a:rPr lang="fr-FR" sz="3000" i="1" dirty="0" smtClean="0"/>
              <a:t>aujourd'hui, après, aussitôt, autrefois, avant, bientôt, d'abord, déjà, demain, encore, enfin, en même temps, ensuite, hier, jadis, jamais, maintenant, quelquefois, parfois, puis, rarement, soudain, souvent, tard, toujours, tôt, tout à coup, tout de suite, </a:t>
            </a:r>
            <a:r>
              <a:rPr lang="fr-FR" sz="3000" dirty="0" smtClean="0"/>
              <a:t>etc.</a:t>
            </a:r>
          </a:p>
          <a:p>
            <a:pPr>
              <a:buNone/>
            </a:pPr>
            <a:r>
              <a:rPr lang="fr-FR" sz="3000" i="1" u="sng" dirty="0" smtClean="0">
                <a:solidFill>
                  <a:srgbClr val="0070C0"/>
                </a:solidFill>
              </a:rPr>
              <a:t>Exemple</a:t>
            </a:r>
            <a:r>
              <a:rPr lang="fr-FR" sz="3000" i="1" dirty="0" smtClean="0">
                <a:solidFill>
                  <a:srgbClr val="0070C0"/>
                </a:solidFill>
              </a:rPr>
              <a:t> :</a:t>
            </a:r>
            <a:endParaRPr lang="fr-FR" sz="30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sz="3000" u="sng" dirty="0" smtClean="0">
                <a:solidFill>
                  <a:srgbClr val="0070C0"/>
                </a:solidFill>
              </a:rPr>
              <a:t>Hier</a:t>
            </a:r>
            <a:r>
              <a:rPr lang="fr-FR" sz="3000" dirty="0" smtClean="0">
                <a:solidFill>
                  <a:srgbClr val="0070C0"/>
                </a:solidFill>
              </a:rPr>
              <a:t>, j’étais à un concert de rock avec des amis.</a:t>
            </a:r>
          </a:p>
          <a:p>
            <a:endParaRPr lang="fr-FR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sz="2800" u="sng" dirty="0" smtClean="0">
                <a:solidFill>
                  <a:schemeClr val="bg1">
                    <a:lumMod val="50000"/>
                  </a:schemeClr>
                </a:solidFill>
              </a:rPr>
              <a:t>Adverbes de quantité</a:t>
            </a:r>
            <a:endParaRPr lang="fr-FR" sz="28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None/>
            </a:pPr>
            <a:r>
              <a:rPr lang="fr-FR" sz="2800" dirty="0" smtClean="0"/>
              <a:t>    Aux adverbes de quantité correspondent les questions sur des données quantitatives (combien ?).</a:t>
            </a:r>
          </a:p>
          <a:p>
            <a:pPr>
              <a:buNone/>
            </a:pPr>
            <a:r>
              <a:rPr lang="fr-FR" sz="2800" dirty="0" smtClean="0"/>
              <a:t>    Les adverbes de quantité sont : </a:t>
            </a:r>
            <a:r>
              <a:rPr lang="fr-FR" sz="2800" i="1" dirty="0" smtClean="0"/>
              <a:t>assez, aussi, autant, beaucoup, davantage, encore, environ, moins, peu, plus, presque, seulement, tant, tellement, tout, très, trop, un peu, </a:t>
            </a:r>
            <a:r>
              <a:rPr lang="fr-FR" sz="2800" dirty="0" smtClean="0"/>
              <a:t>etc.</a:t>
            </a:r>
          </a:p>
          <a:p>
            <a:pPr>
              <a:buNone/>
            </a:pPr>
            <a:r>
              <a:rPr lang="fr-FR" sz="2800" i="1" u="sng" dirty="0" smtClean="0">
                <a:solidFill>
                  <a:srgbClr val="0070C0"/>
                </a:solidFill>
              </a:rPr>
              <a:t>Exemple :</a:t>
            </a:r>
            <a:endParaRPr lang="fr-FR" sz="2800" u="sng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sz="2800" dirty="0" smtClean="0">
                <a:solidFill>
                  <a:srgbClr val="0070C0"/>
                </a:solidFill>
              </a:rPr>
              <a:t>Mais il y avait là-bas </a:t>
            </a:r>
            <a:r>
              <a:rPr lang="fr-FR" sz="2800" u="sng" dirty="0" smtClean="0">
                <a:solidFill>
                  <a:srgbClr val="0070C0"/>
                </a:solidFill>
              </a:rPr>
              <a:t>trop</a:t>
            </a:r>
            <a:r>
              <a:rPr lang="fr-FR" sz="2800" dirty="0" smtClean="0">
                <a:solidFill>
                  <a:srgbClr val="0070C0"/>
                </a:solidFill>
              </a:rPr>
              <a:t> de monde.</a:t>
            </a:r>
          </a:p>
          <a:p>
            <a:endParaRPr lang="fr-FR" sz="2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428596" y="857232"/>
            <a:ext cx="8229600" cy="4525963"/>
          </a:xfrm>
        </p:spPr>
        <p:txBody>
          <a:bodyPr anchor="ctr">
            <a:normAutofit fontScale="92500" lnSpcReduction="10000"/>
          </a:bodyPr>
          <a:lstStyle/>
          <a:p>
            <a:pPr>
              <a:buNone/>
            </a:pPr>
            <a:r>
              <a:rPr lang="fr-FR" sz="3000" u="sng" dirty="0" smtClean="0">
                <a:solidFill>
                  <a:schemeClr val="bg1">
                    <a:lumMod val="50000"/>
                  </a:schemeClr>
                </a:solidFill>
              </a:rPr>
              <a:t>Adverbes de relation logique</a:t>
            </a:r>
            <a:endParaRPr lang="fr-FR" sz="30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None/>
            </a:pPr>
            <a:r>
              <a:rPr lang="fr-FR" sz="3000" dirty="0" smtClean="0"/>
              <a:t>    Aux adverbes de relation logique correspondent les questions sur la cause, la conséquence, la concession ou l’opposition (pourquoi ? comment ?).</a:t>
            </a:r>
          </a:p>
          <a:p>
            <a:pPr>
              <a:buNone/>
            </a:pPr>
            <a:r>
              <a:rPr lang="fr-FR" sz="3000" dirty="0" smtClean="0"/>
              <a:t>    Les adverbes de relation logique sont : </a:t>
            </a:r>
            <a:r>
              <a:rPr lang="fr-FR" sz="3000" i="1" dirty="0" smtClean="0"/>
              <a:t>aussi, cependant, donc, en revanche, encore, même, par ailleurs, par conséquent, pourtant, quand même, seulement, tout de même, toutefois, </a:t>
            </a:r>
            <a:r>
              <a:rPr lang="fr-FR" sz="3000" dirty="0" smtClean="0"/>
              <a:t>etc.</a:t>
            </a:r>
          </a:p>
          <a:p>
            <a:pPr>
              <a:buNone/>
            </a:pPr>
            <a:r>
              <a:rPr lang="fr-FR" sz="3000" i="1" u="sng" dirty="0" smtClean="0">
                <a:solidFill>
                  <a:srgbClr val="0070C0"/>
                </a:solidFill>
              </a:rPr>
              <a:t>Exemple :</a:t>
            </a:r>
            <a:endParaRPr lang="fr-FR" sz="3000" u="sng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sz="3000" dirty="0" smtClean="0">
                <a:solidFill>
                  <a:srgbClr val="0070C0"/>
                </a:solidFill>
              </a:rPr>
              <a:t>Nous avons </a:t>
            </a:r>
            <a:r>
              <a:rPr lang="fr-FR" sz="3000" u="sng" dirty="0" smtClean="0">
                <a:solidFill>
                  <a:srgbClr val="0070C0"/>
                </a:solidFill>
              </a:rPr>
              <a:t>donc</a:t>
            </a:r>
            <a:r>
              <a:rPr lang="fr-FR" sz="3000" dirty="0" smtClean="0">
                <a:solidFill>
                  <a:srgbClr val="0070C0"/>
                </a:solidFill>
              </a:rPr>
              <a:t> attendu la fin du concert.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0">
      <a:dk1>
        <a:sysClr val="windowText" lastClr="000000"/>
      </a:dk1>
      <a:lt1>
        <a:sysClr val="window" lastClr="FFFFFF"/>
      </a:lt1>
      <a:dk2>
        <a:srgbClr val="6D787D"/>
      </a:dk2>
      <a:lt2>
        <a:srgbClr val="EEECE1"/>
      </a:lt2>
      <a:accent1>
        <a:srgbClr val="666666"/>
      </a:accent1>
      <a:accent2>
        <a:srgbClr val="9B9B9B"/>
      </a:accent2>
      <a:accent3>
        <a:srgbClr val="C0C0C0"/>
      </a:accent3>
      <a:accent4>
        <a:srgbClr val="FF0505"/>
      </a:accent4>
      <a:accent5>
        <a:srgbClr val="FFFFFF"/>
      </a:accent5>
      <a:accent6>
        <a:srgbClr val="BDC7CB"/>
      </a:accent6>
      <a:hlink>
        <a:srgbClr val="7F7F7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Custom0">
      <a:dk1>
        <a:sysClr val="windowText" lastClr="000000"/>
      </a:dk1>
      <a:lt1>
        <a:sysClr val="window" lastClr="FFFFFF"/>
      </a:lt1>
      <a:dk2>
        <a:srgbClr val="6D787D"/>
      </a:dk2>
      <a:lt2>
        <a:srgbClr val="EEECE1"/>
      </a:lt2>
      <a:accent1>
        <a:srgbClr val="666666"/>
      </a:accent1>
      <a:accent2>
        <a:srgbClr val="9B9B9B"/>
      </a:accent2>
      <a:accent3>
        <a:srgbClr val="C0C0C0"/>
      </a:accent3>
      <a:accent4>
        <a:srgbClr val="FF0505"/>
      </a:accent4>
      <a:accent5>
        <a:srgbClr val="FFFFFF"/>
      </a:accent5>
      <a:accent6>
        <a:srgbClr val="BDC7CB"/>
      </a:accent6>
      <a:hlink>
        <a:srgbClr val="7F7F7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5_Office Theme">
  <a:themeElements>
    <a:clrScheme name="Custom0">
      <a:dk1>
        <a:sysClr val="windowText" lastClr="000000"/>
      </a:dk1>
      <a:lt1>
        <a:sysClr val="window" lastClr="FFFFFF"/>
      </a:lt1>
      <a:dk2>
        <a:srgbClr val="6D787D"/>
      </a:dk2>
      <a:lt2>
        <a:srgbClr val="EEECE1"/>
      </a:lt2>
      <a:accent1>
        <a:srgbClr val="666666"/>
      </a:accent1>
      <a:accent2>
        <a:srgbClr val="9B9B9B"/>
      </a:accent2>
      <a:accent3>
        <a:srgbClr val="C0C0C0"/>
      </a:accent3>
      <a:accent4>
        <a:srgbClr val="FF0505"/>
      </a:accent4>
      <a:accent5>
        <a:srgbClr val="FFFFFF"/>
      </a:accent5>
      <a:accent6>
        <a:srgbClr val="BDC7CB"/>
      </a:accent6>
      <a:hlink>
        <a:srgbClr val="7F7F7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1940</TotalTime>
  <Words>1423</Words>
  <Application>Microsoft Office PowerPoint</Application>
  <PresentationFormat>Affichage à l'écran (4:3)</PresentationFormat>
  <Paragraphs>299</Paragraphs>
  <Slides>37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37</vt:i4>
      </vt:variant>
    </vt:vector>
  </HeadingPairs>
  <TitlesOfParts>
    <vt:vector size="45" baseType="lpstr">
      <vt:lpstr>Arial</vt:lpstr>
      <vt:lpstr>Calibri</vt:lpstr>
      <vt:lpstr>Symbol</vt:lpstr>
      <vt:lpstr>Times New Roman</vt:lpstr>
      <vt:lpstr>Wingdings</vt:lpstr>
      <vt:lpstr>Office Theme</vt:lpstr>
      <vt:lpstr>1_Office Theme</vt:lpstr>
      <vt:lpstr>15_Office Theme</vt:lpstr>
      <vt:lpstr>Présentation PowerPoint</vt:lpstr>
      <vt:lpstr>Plan: </vt:lpstr>
      <vt:lpstr>Définition:</vt:lpstr>
      <vt:lpstr>Présentation PowerPoint</vt:lpstr>
      <vt:lpstr>Catégories d’adverbes : </vt:lpstr>
      <vt:lpstr>Les catégories ou types d’adverbes :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Classe des adverbes : </vt:lpstr>
      <vt:lpstr>Propriétés morphologiques </vt:lpstr>
      <vt:lpstr>Présentation PowerPoint</vt:lpstr>
      <vt:lpstr>Propriétés syntaxique </vt:lpstr>
      <vt:lpstr>Présentation PowerPoint</vt:lpstr>
      <vt:lpstr>Présentation PowerPoint</vt:lpstr>
      <vt:lpstr>Remarques : </vt:lpstr>
      <vt:lpstr>Propriétés sémantique </vt:lpstr>
      <vt:lpstr>Présentation PowerPoint</vt:lpstr>
      <vt:lpstr>Présentation PowerPoint</vt:lpstr>
      <vt:lpstr>L’adverbe   « tout »: </vt:lpstr>
      <vt:lpstr>Les  adverbes et les prépositions:</vt:lpstr>
      <vt:lpstr>Présentation PowerPoint</vt:lpstr>
      <vt:lpstr>Présentation PowerPoint</vt:lpstr>
      <vt:lpstr>Présentation PowerPoint</vt:lpstr>
      <vt:lpstr>Présentation PowerPoint</vt:lpstr>
      <vt:lpstr>Place des adverbes : </vt:lpstr>
      <vt:lpstr>Présentation PowerPoint</vt:lpstr>
      <vt:lpstr>Présentation PowerPoint</vt:lpstr>
      <vt:lpstr>Présentation PowerPoint</vt:lpstr>
      <vt:lpstr>Formation de l’adverbe:</vt:lpstr>
      <vt:lpstr>Merci pour votre attention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lenovo</cp:lastModifiedBy>
  <cp:revision>254</cp:revision>
  <dcterms:created xsi:type="dcterms:W3CDTF">2012-04-26T17:06:14Z</dcterms:created>
  <dcterms:modified xsi:type="dcterms:W3CDTF">2020-03-21T14:16:50Z</dcterms:modified>
</cp:coreProperties>
</file>