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sldIdLst>
    <p:sldId id="256" r:id="rId2"/>
    <p:sldId id="277" r:id="rId3"/>
    <p:sldId id="345" r:id="rId4"/>
    <p:sldId id="318" r:id="rId5"/>
    <p:sldId id="333" r:id="rId6"/>
    <p:sldId id="334" r:id="rId7"/>
    <p:sldId id="335" r:id="rId8"/>
    <p:sldId id="336" r:id="rId9"/>
    <p:sldId id="337" r:id="rId10"/>
    <p:sldId id="341" r:id="rId11"/>
    <p:sldId id="326" r:id="rId12"/>
    <p:sldId id="327" r:id="rId13"/>
    <p:sldId id="328" r:id="rId14"/>
    <p:sldId id="329" r:id="rId15"/>
    <p:sldId id="330" r:id="rId16"/>
    <p:sldId id="331" r:id="rId17"/>
    <p:sldId id="332" r:id="rId18"/>
    <p:sldId id="342" r:id="rId19"/>
    <p:sldId id="343" r:id="rId20"/>
    <p:sldId id="344" r:id="rId21"/>
    <p:sldId id="346" r:id="rId22"/>
    <p:sldId id="288" r:id="rId23"/>
    <p:sldId id="289" r:id="rId24"/>
    <p:sldId id="290" r:id="rId25"/>
    <p:sldId id="291" r:id="rId26"/>
    <p:sldId id="293" r:id="rId27"/>
    <p:sldId id="294" r:id="rId28"/>
    <p:sldId id="296" r:id="rId29"/>
    <p:sldId id="297" r:id="rId30"/>
    <p:sldId id="298" r:id="rId31"/>
    <p:sldId id="299" r:id="rId32"/>
    <p:sldId id="260" r:id="rId33"/>
    <p:sldId id="300" r:id="rId34"/>
    <p:sldId id="268" r:id="rId35"/>
    <p:sldId id="264" r:id="rId3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949" autoAdjust="0"/>
  </p:normalViewPr>
  <p:slideViewPr>
    <p:cSldViewPr>
      <p:cViewPr varScale="1">
        <p:scale>
          <a:sx n="65" d="100"/>
          <a:sy n="65" d="100"/>
        </p:scale>
        <p:origin x="153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5D1BB9-893E-4462-B47E-773FE990C113}" type="datetimeFigureOut">
              <a:rPr lang="fr-FR" smtClean="0"/>
              <a:pPr/>
              <a:t>21/03/2020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D8A46F-1249-4E50-BAB4-E19B4143FDC2}" type="slidenum">
              <a:rPr lang="fr-FR" smtClean="0"/>
              <a:pPr/>
              <a:t>‹N°›</a:t>
            </a:fld>
            <a:endParaRPr lang="fr-FR"/>
          </a:p>
        </p:txBody>
      </p:sp>
    </p:spTree>
    <p:extLst>
      <p:ext uri="{BB962C8B-B14F-4D97-AF65-F5344CB8AC3E}">
        <p14:creationId xmlns:p14="http://schemas.microsoft.com/office/powerpoint/2010/main" val="38990482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dirty="0" smtClean="0"/>
              <a:t>Adjectif relationnel </a:t>
            </a:r>
            <a:r>
              <a:rPr lang="fr-FR" sz="1200" b="0" i="0" kern="1200" dirty="0" smtClean="0">
                <a:solidFill>
                  <a:schemeClr val="tx1"/>
                </a:solidFill>
                <a:latin typeface="+mn-lt"/>
                <a:ea typeface="+mn-ea"/>
                <a:cs typeface="+mn-cs"/>
              </a:rPr>
              <a:t>est un </a:t>
            </a:r>
            <a:r>
              <a:rPr lang="fr-FR" sz="1200" b="1" i="0" kern="1200" dirty="0" smtClean="0">
                <a:solidFill>
                  <a:schemeClr val="tx1"/>
                </a:solidFill>
                <a:latin typeface="+mn-lt"/>
                <a:ea typeface="+mn-ea"/>
                <a:cs typeface="+mn-cs"/>
              </a:rPr>
              <a:t>adjectif</a:t>
            </a:r>
            <a:r>
              <a:rPr lang="fr-FR" sz="1200" b="0" i="0" kern="1200" dirty="0" smtClean="0">
                <a:solidFill>
                  <a:schemeClr val="tx1"/>
                </a:solidFill>
                <a:latin typeface="+mn-lt"/>
                <a:ea typeface="+mn-ea"/>
                <a:cs typeface="+mn-cs"/>
              </a:rPr>
              <a:t> qui définit une relation et non une qualification</a:t>
            </a:r>
            <a:endParaRPr lang="fr-FR" dirty="0"/>
          </a:p>
        </p:txBody>
      </p:sp>
      <p:sp>
        <p:nvSpPr>
          <p:cNvPr id="4" name="Espace réservé du numéro de diapositive 3"/>
          <p:cNvSpPr>
            <a:spLocks noGrp="1"/>
          </p:cNvSpPr>
          <p:nvPr>
            <p:ph type="sldNum" sz="quarter" idx="10"/>
          </p:nvPr>
        </p:nvSpPr>
        <p:spPr/>
        <p:txBody>
          <a:bodyPr/>
          <a:lstStyle/>
          <a:p>
            <a:fld id="{49D8A46F-1249-4E50-BAB4-E19B4143FDC2}" type="slidenum">
              <a:rPr lang="fr-FR" smtClean="0"/>
              <a:pPr/>
              <a:t>5</a:t>
            </a:fld>
            <a:endParaRPr lang="fr-FR"/>
          </a:p>
        </p:txBody>
      </p:sp>
    </p:spTree>
    <p:extLst>
      <p:ext uri="{BB962C8B-B14F-4D97-AF65-F5344CB8AC3E}">
        <p14:creationId xmlns:p14="http://schemas.microsoft.com/office/powerpoint/2010/main" val="2795337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0" i="0" kern="1200" dirty="0" smtClean="0">
                <a:solidFill>
                  <a:schemeClr val="tx1"/>
                </a:solidFill>
                <a:latin typeface="+mn-lt"/>
                <a:ea typeface="+mn-ea"/>
                <a:cs typeface="+mn-cs"/>
              </a:rPr>
              <a:t>La virgule, par sa présence ou son absence, peut changer complètement le sens d’un énoncé. Ainsi, l’adjectif épithète peut avoir une valeur déterminative ou explicative, selon qu’il est ou non accompagné de virgules :</a:t>
            </a:r>
          </a:p>
          <a:p>
            <a:r>
              <a:rPr lang="fr-FR" sz="1200" b="0" i="0" kern="1200" dirty="0" smtClean="0">
                <a:solidFill>
                  <a:schemeClr val="tx1"/>
                </a:solidFill>
                <a:latin typeface="+mn-lt"/>
                <a:ea typeface="+mn-ea"/>
                <a:cs typeface="+mn-cs"/>
              </a:rPr>
              <a:t>La première phrase signifie que seuls les employés mécontents se sont prononcés en faveur de la grève. La deuxième signifie que tous les employés sont mécontents et qu’ils se sont tous prononcés en faveur de la grève.</a:t>
            </a:r>
            <a:endParaRPr lang="fr-FR" dirty="0"/>
          </a:p>
        </p:txBody>
      </p:sp>
      <p:sp>
        <p:nvSpPr>
          <p:cNvPr id="4" name="Espace réservé du numéro de diapositive 3"/>
          <p:cNvSpPr>
            <a:spLocks noGrp="1"/>
          </p:cNvSpPr>
          <p:nvPr>
            <p:ph type="sldNum" sz="quarter" idx="10"/>
          </p:nvPr>
        </p:nvSpPr>
        <p:spPr/>
        <p:txBody>
          <a:bodyPr/>
          <a:lstStyle/>
          <a:p>
            <a:fld id="{49D8A46F-1249-4E50-BAB4-E19B4143FDC2}" type="slidenum">
              <a:rPr lang="fr-FR" smtClean="0"/>
              <a:pPr/>
              <a:t>6</a:t>
            </a:fld>
            <a:endParaRPr lang="fr-FR"/>
          </a:p>
        </p:txBody>
      </p:sp>
    </p:spTree>
    <p:extLst>
      <p:ext uri="{BB962C8B-B14F-4D97-AF65-F5344CB8AC3E}">
        <p14:creationId xmlns:p14="http://schemas.microsoft.com/office/powerpoint/2010/main" val="10645715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0" i="1" kern="1200" dirty="0" smtClean="0">
                <a:solidFill>
                  <a:schemeClr val="tx1"/>
                </a:solidFill>
                <a:latin typeface="+mn-lt"/>
                <a:ea typeface="+mn-ea"/>
                <a:cs typeface="+mn-cs"/>
              </a:rPr>
              <a:t>ignorant</a:t>
            </a:r>
            <a:r>
              <a:rPr lang="fr-FR" sz="1200" b="1" i="1" kern="1200" dirty="0" smtClean="0">
                <a:solidFill>
                  <a:schemeClr val="tx1"/>
                </a:solidFill>
                <a:latin typeface="+mn-lt"/>
                <a:ea typeface="+mn-ea"/>
                <a:cs typeface="+mn-cs"/>
              </a:rPr>
              <a:t>issime</a:t>
            </a:r>
            <a:r>
              <a:rPr lang="fr-FR" sz="1200" b="0" i="1" kern="1200" dirty="0" smtClean="0">
                <a:solidFill>
                  <a:schemeClr val="tx1"/>
                </a:solidFill>
                <a:latin typeface="+mn-lt"/>
                <a:ea typeface="+mn-ea"/>
                <a:cs typeface="+mn-cs"/>
              </a:rPr>
              <a:t> , </a:t>
            </a:r>
            <a:r>
              <a:rPr lang="fr-FR" sz="1200" b="0" i="1" kern="1200" dirty="0" err="1" smtClean="0">
                <a:solidFill>
                  <a:schemeClr val="tx1"/>
                </a:solidFill>
                <a:latin typeface="+mn-lt"/>
                <a:ea typeface="+mn-ea"/>
                <a:cs typeface="+mn-cs"/>
              </a:rPr>
              <a:t>ridiculi</a:t>
            </a:r>
            <a:r>
              <a:rPr lang="fr-FR" sz="1200" b="1" i="1" kern="1200" dirty="0" err="1" smtClean="0">
                <a:solidFill>
                  <a:schemeClr val="tx1"/>
                </a:solidFill>
                <a:latin typeface="+mn-lt"/>
                <a:ea typeface="+mn-ea"/>
                <a:cs typeface="+mn-cs"/>
              </a:rPr>
              <a:t>ssime</a:t>
            </a:r>
            <a:endParaRPr lang="fr-FR" b="1" dirty="0"/>
          </a:p>
        </p:txBody>
      </p:sp>
      <p:sp>
        <p:nvSpPr>
          <p:cNvPr id="4" name="Espace réservé du numéro de diapositive 3"/>
          <p:cNvSpPr>
            <a:spLocks noGrp="1"/>
          </p:cNvSpPr>
          <p:nvPr>
            <p:ph type="sldNum" sz="quarter" idx="10"/>
          </p:nvPr>
        </p:nvSpPr>
        <p:spPr/>
        <p:txBody>
          <a:bodyPr/>
          <a:lstStyle/>
          <a:p>
            <a:fld id="{49D8A46F-1249-4E50-BAB4-E19B4143FDC2}" type="slidenum">
              <a:rPr lang="fr-FR" smtClean="0"/>
              <a:pPr/>
              <a:t>7</a:t>
            </a:fld>
            <a:endParaRPr lang="fr-FR"/>
          </a:p>
        </p:txBody>
      </p:sp>
    </p:spTree>
    <p:extLst>
      <p:ext uri="{BB962C8B-B14F-4D97-AF65-F5344CB8AC3E}">
        <p14:creationId xmlns:p14="http://schemas.microsoft.com/office/powerpoint/2010/main" val="31404199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49D8A46F-1249-4E50-BAB4-E19B4143FDC2}" type="slidenum">
              <a:rPr lang="fr-FR" smtClean="0"/>
              <a:pPr/>
              <a:t>18</a:t>
            </a:fld>
            <a:endParaRPr lang="fr-FR"/>
          </a:p>
        </p:txBody>
      </p:sp>
    </p:spTree>
    <p:extLst>
      <p:ext uri="{BB962C8B-B14F-4D97-AF65-F5344CB8AC3E}">
        <p14:creationId xmlns:p14="http://schemas.microsoft.com/office/powerpoint/2010/main" val="38518486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0" i="0" kern="1200" dirty="0" smtClean="0">
                <a:solidFill>
                  <a:schemeClr val="tx1"/>
                </a:solidFill>
                <a:latin typeface="+mn-lt"/>
                <a:ea typeface="+mn-ea"/>
                <a:cs typeface="+mn-cs"/>
              </a:rPr>
              <a:t>Le mot </a:t>
            </a:r>
            <a:r>
              <a:rPr lang="fr-FR" sz="1200" b="1" i="0" kern="1200" dirty="0" smtClean="0">
                <a:solidFill>
                  <a:schemeClr val="tx1"/>
                </a:solidFill>
                <a:latin typeface="+mn-lt"/>
                <a:ea typeface="+mn-ea"/>
                <a:cs typeface="+mn-cs"/>
              </a:rPr>
              <a:t>kaki</a:t>
            </a:r>
            <a:r>
              <a:rPr lang="fr-FR" sz="1200" b="0" i="0" kern="1200" dirty="0" smtClean="0">
                <a:solidFill>
                  <a:schemeClr val="tx1"/>
                </a:solidFill>
                <a:latin typeface="+mn-lt"/>
                <a:ea typeface="+mn-ea"/>
                <a:cs typeface="+mn-cs"/>
              </a:rPr>
              <a:t> a été emprunté au japonais</a:t>
            </a:r>
          </a:p>
          <a:p>
            <a:r>
              <a:rPr lang="fr-FR" dirty="0" smtClean="0"/>
              <a:t>Chic de</a:t>
            </a:r>
            <a:r>
              <a:rPr lang="fr-FR" baseline="0" dirty="0" smtClean="0"/>
              <a:t> </a:t>
            </a:r>
            <a:r>
              <a:rPr lang="fr-FR" sz="1200" b="0" i="0" kern="1200" dirty="0" smtClean="0">
                <a:solidFill>
                  <a:schemeClr val="tx1"/>
                </a:solidFill>
                <a:latin typeface="+mn-lt"/>
                <a:ea typeface="+mn-ea"/>
                <a:cs typeface="+mn-cs"/>
              </a:rPr>
              <a:t>l’allemand </a:t>
            </a:r>
          </a:p>
          <a:p>
            <a:r>
              <a:rPr lang="fr-FR" sz="1200" b="0" i="0" kern="1200" dirty="0" smtClean="0">
                <a:solidFill>
                  <a:schemeClr val="tx1"/>
                </a:solidFill>
                <a:latin typeface="+mn-lt"/>
                <a:ea typeface="+mn-ea"/>
                <a:cs typeface="+mn-cs"/>
              </a:rPr>
              <a:t>Cool</a:t>
            </a:r>
            <a:r>
              <a:rPr lang="fr-FR" sz="1200" b="0" i="0" kern="1200" baseline="0" dirty="0" smtClean="0">
                <a:solidFill>
                  <a:schemeClr val="tx1"/>
                </a:solidFill>
                <a:latin typeface="+mn-lt"/>
                <a:ea typeface="+mn-ea"/>
                <a:cs typeface="+mn-cs"/>
              </a:rPr>
              <a:t> de l’anglicisme de l’anglais</a:t>
            </a:r>
          </a:p>
          <a:p>
            <a:r>
              <a:rPr lang="fr-FR" dirty="0" smtClean="0"/>
              <a:t>Snob de l’anglais</a:t>
            </a:r>
            <a:endParaRPr lang="fr-FR" sz="1200" b="0" i="0" kern="1200" baseline="0" dirty="0" smtClean="0">
              <a:solidFill>
                <a:schemeClr val="tx1"/>
              </a:solidFill>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49D8A46F-1249-4E50-BAB4-E19B4143FDC2}" type="slidenum">
              <a:rPr lang="fr-FR" smtClean="0"/>
              <a:pPr/>
              <a:t>19</a:t>
            </a:fld>
            <a:endParaRPr lang="fr-FR"/>
          </a:p>
        </p:txBody>
      </p:sp>
    </p:spTree>
    <p:extLst>
      <p:ext uri="{BB962C8B-B14F-4D97-AF65-F5344CB8AC3E}">
        <p14:creationId xmlns:p14="http://schemas.microsoft.com/office/powerpoint/2010/main" val="21838292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104771A6-E479-4C30-BF73-038F72C270DB}" type="datetimeFigureOut">
              <a:rPr lang="fr-FR" smtClean="0"/>
              <a:pPr/>
              <a:t>21/03/2020</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357DC67A-E7CB-46EC-B208-01D96CCCF8AE}"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104771A6-E479-4C30-BF73-038F72C270DB}" type="datetimeFigureOut">
              <a:rPr lang="fr-FR" smtClean="0"/>
              <a:pPr/>
              <a:t>21/03/2020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7DC67A-E7CB-46EC-B208-01D96CCCF8AE}"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104771A6-E479-4C30-BF73-038F72C270DB}" type="datetimeFigureOut">
              <a:rPr lang="fr-FR" smtClean="0"/>
              <a:pPr/>
              <a:t>21/03/2020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7DC67A-E7CB-46EC-B208-01D96CCCF8AE}"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104771A6-E479-4C30-BF73-038F72C270DB}" type="datetimeFigureOut">
              <a:rPr lang="fr-FR" smtClean="0"/>
              <a:pPr/>
              <a:t>21/03/2020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7DC67A-E7CB-46EC-B208-01D96CCCF8AE}"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104771A6-E479-4C30-BF73-038F72C270DB}" type="datetimeFigureOut">
              <a:rPr lang="fr-FR" smtClean="0"/>
              <a:pPr/>
              <a:t>21/03/2020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7DC67A-E7CB-46EC-B208-01D96CCCF8AE}"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104771A6-E479-4C30-BF73-038F72C270DB}" type="datetimeFigureOut">
              <a:rPr lang="fr-FR" smtClean="0"/>
              <a:pPr/>
              <a:t>21/03/2020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57DC67A-E7CB-46EC-B208-01D96CCCF8AE}"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104771A6-E479-4C30-BF73-038F72C270DB}" type="datetimeFigureOut">
              <a:rPr lang="fr-FR" smtClean="0"/>
              <a:pPr/>
              <a:t>21/03/2020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57DC67A-E7CB-46EC-B208-01D96CCCF8AE}"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104771A6-E479-4C30-BF73-038F72C270DB}" type="datetimeFigureOut">
              <a:rPr lang="fr-FR" smtClean="0"/>
              <a:pPr/>
              <a:t>21/03/2020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57DC67A-E7CB-46EC-B208-01D96CCCF8AE}"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04771A6-E479-4C30-BF73-038F72C270DB}" type="datetimeFigureOut">
              <a:rPr lang="fr-FR" smtClean="0"/>
              <a:pPr/>
              <a:t>21/03/2020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57DC67A-E7CB-46EC-B208-01D96CCCF8AE}"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104771A6-E479-4C30-BF73-038F72C270DB}" type="datetimeFigureOut">
              <a:rPr lang="fr-FR" smtClean="0"/>
              <a:pPr/>
              <a:t>21/03/2020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57DC67A-E7CB-46EC-B208-01D96CCCF8AE}"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fld id="{104771A6-E479-4C30-BF73-038F72C270DB}" type="datetimeFigureOut">
              <a:rPr lang="fr-FR" smtClean="0"/>
              <a:pPr/>
              <a:t>21/03/2020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357DC67A-E7CB-46EC-B208-01D96CCCF8AE}"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04771A6-E479-4C30-BF73-038F72C270DB}" type="datetimeFigureOut">
              <a:rPr lang="fr-FR" smtClean="0"/>
              <a:pPr/>
              <a:t>21/03/2020</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57DC67A-E7CB-46EC-B208-01D96CCCF8AE}"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3400" y="1885952"/>
            <a:ext cx="7851648" cy="1828800"/>
          </a:xfrm>
        </p:spPr>
        <p:txBody>
          <a:bodyPr/>
          <a:lstStyle/>
          <a:p>
            <a:pPr algn="ctr"/>
            <a:r>
              <a:rPr lang="fr-FR" dirty="0"/>
              <a:t>Adjectif qualificatif </a:t>
            </a:r>
          </a:p>
        </p:txBody>
      </p:sp>
      <p:sp>
        <p:nvSpPr>
          <p:cNvPr id="3" name="Sous-titre 2"/>
          <p:cNvSpPr>
            <a:spLocks noGrp="1"/>
          </p:cNvSpPr>
          <p:nvPr>
            <p:ph type="subTitle" idx="1"/>
          </p:nvPr>
        </p:nvSpPr>
        <p:spPr>
          <a:xfrm>
            <a:off x="714348" y="4605358"/>
            <a:ext cx="7854696" cy="1752600"/>
          </a:xfrm>
        </p:spPr>
        <p:txBody>
          <a:bodyPr>
            <a:normAutofit/>
          </a:bodyPr>
          <a:lstStyle/>
          <a:p>
            <a:pPr algn="l"/>
            <a:r>
              <a:rPr lang="fr-FR" b="1" dirty="0"/>
              <a:t>Réalisé par : </a:t>
            </a:r>
          </a:p>
          <a:p>
            <a:pPr algn="l"/>
            <a:r>
              <a:rPr lang="fr-FR" dirty="0" err="1"/>
              <a:t>Achraf</a:t>
            </a:r>
            <a:r>
              <a:rPr lang="fr-FR" dirty="0"/>
              <a:t> </a:t>
            </a:r>
            <a:r>
              <a:rPr lang="fr-FR" b="1" dirty="0"/>
              <a:t>AKHICH</a:t>
            </a:r>
            <a:r>
              <a:rPr lang="fr-FR" dirty="0"/>
              <a:t>  - Mehdi </a:t>
            </a:r>
            <a:r>
              <a:rPr lang="fr-FR" b="1" dirty="0"/>
              <a:t>BOUAITA</a:t>
            </a:r>
            <a:r>
              <a:rPr lang="fr-FR" dirty="0"/>
              <a:t> -  </a:t>
            </a:r>
            <a:r>
              <a:rPr lang="fr-FR" dirty="0" err="1"/>
              <a:t>Benaissa</a:t>
            </a:r>
            <a:r>
              <a:rPr lang="fr-FR" dirty="0"/>
              <a:t> </a:t>
            </a:r>
            <a:r>
              <a:rPr lang="fr-FR" b="1" dirty="0"/>
              <a:t>LGHALI</a:t>
            </a:r>
            <a:r>
              <a:rPr lang="fr-FR" dirty="0"/>
              <a:t> – Anas </a:t>
            </a:r>
            <a:r>
              <a:rPr lang="fr-FR" b="1" dirty="0"/>
              <a:t>OULEKBIR</a:t>
            </a:r>
            <a:r>
              <a:rPr lang="fr-FR" dirty="0"/>
              <a:t> - Amal </a:t>
            </a:r>
            <a:r>
              <a:rPr lang="fr-FR" b="1" dirty="0"/>
              <a:t>TALTAOUI </a:t>
            </a:r>
          </a:p>
          <a:p>
            <a:endParaRPr lang="fr-FR" dirty="0"/>
          </a:p>
          <a:p>
            <a:endParaRPr lang="fr-FR" dirty="0"/>
          </a:p>
          <a:p>
            <a:endParaRPr lang="fr-FR" dirty="0"/>
          </a:p>
        </p:txBody>
      </p:sp>
      <p:sp>
        <p:nvSpPr>
          <p:cNvPr id="4" name="ZoneTexte 3"/>
          <p:cNvSpPr txBox="1"/>
          <p:nvPr/>
        </p:nvSpPr>
        <p:spPr>
          <a:xfrm>
            <a:off x="1571604" y="479993"/>
            <a:ext cx="5786478" cy="2000548"/>
          </a:xfrm>
          <a:prstGeom prst="rect">
            <a:avLst/>
          </a:prstGeom>
          <a:noFill/>
        </p:spPr>
        <p:txBody>
          <a:bodyPr wrap="square" rtlCol="0">
            <a:spAutoFit/>
          </a:bodyPr>
          <a:lstStyle/>
          <a:p>
            <a:pPr algn="ctr"/>
            <a:r>
              <a:rPr lang="fr-FR" sz="3600" b="1" dirty="0"/>
              <a:t>CRMEF  Rabat </a:t>
            </a:r>
          </a:p>
          <a:p>
            <a:pPr algn="ctr"/>
            <a:r>
              <a:rPr lang="fr-FR" sz="3200" b="1" dirty="0"/>
              <a:t>Section française : </a:t>
            </a:r>
            <a:r>
              <a:rPr lang="fr-FR" sz="3200" dirty="0"/>
              <a:t>Cycle du qualifiant</a:t>
            </a:r>
          </a:p>
          <a:p>
            <a:pPr algn="ctr"/>
            <a:endParaRPr lang="fr-FR"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à coins arrondis 4"/>
          <p:cNvSpPr/>
          <p:nvPr/>
        </p:nvSpPr>
        <p:spPr>
          <a:xfrm>
            <a:off x="1714480" y="2714620"/>
            <a:ext cx="5786478" cy="1571636"/>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dirty="0" smtClean="0"/>
              <a:t>  Aspect morphologique </a:t>
            </a:r>
            <a:endParaRPr lang="fr-FR" sz="4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28604"/>
            <a:ext cx="8229600" cy="1143000"/>
          </a:xfrm>
        </p:spPr>
        <p:txBody>
          <a:bodyPr/>
          <a:lstStyle/>
          <a:p>
            <a:pPr algn="ctr"/>
            <a:r>
              <a:rPr lang="fr-FR" dirty="0"/>
              <a:t>Marques du Féminin </a:t>
            </a:r>
          </a:p>
        </p:txBody>
      </p:sp>
      <p:sp>
        <p:nvSpPr>
          <p:cNvPr id="5" name="Espace réservé du contenu 4"/>
          <p:cNvSpPr>
            <a:spLocks noGrp="1"/>
          </p:cNvSpPr>
          <p:nvPr>
            <p:ph idx="1"/>
          </p:nvPr>
        </p:nvSpPr>
        <p:spPr/>
        <p:txBody>
          <a:bodyPr>
            <a:normAutofit lnSpcReduction="10000"/>
          </a:bodyPr>
          <a:lstStyle/>
          <a:p>
            <a:r>
              <a:rPr lang="fr-FR" b="1" dirty="0"/>
              <a:t>En ajoutant un </a:t>
            </a:r>
            <a:r>
              <a:rPr lang="fr-FR" b="1" dirty="0">
                <a:solidFill>
                  <a:srgbClr val="C00000"/>
                </a:solidFill>
              </a:rPr>
              <a:t>–e- </a:t>
            </a:r>
            <a:r>
              <a:rPr lang="fr-FR" b="1" dirty="0"/>
              <a:t>à l'adjectif masculin</a:t>
            </a:r>
            <a:r>
              <a:rPr lang="fr-FR" dirty="0"/>
              <a:t/>
            </a:r>
            <a:br>
              <a:rPr lang="fr-FR" dirty="0"/>
            </a:br>
            <a:r>
              <a:rPr lang="fr-FR" dirty="0"/>
              <a:t>joli : joli</a:t>
            </a:r>
            <a:r>
              <a:rPr lang="fr-FR" b="1" u="sng" dirty="0">
                <a:solidFill>
                  <a:srgbClr val="C00000"/>
                </a:solidFill>
              </a:rPr>
              <a:t>e</a:t>
            </a:r>
            <a:r>
              <a:rPr lang="fr-FR" dirty="0"/>
              <a:t> ; ouvert : ouvert</a:t>
            </a:r>
            <a:r>
              <a:rPr lang="fr-FR" b="1" u="sng" dirty="0">
                <a:solidFill>
                  <a:srgbClr val="C00000"/>
                </a:solidFill>
              </a:rPr>
              <a:t>e</a:t>
            </a:r>
            <a:r>
              <a:rPr lang="fr-FR" dirty="0"/>
              <a:t> ; français : français</a:t>
            </a:r>
            <a:r>
              <a:rPr lang="fr-FR" b="1" u="sng" dirty="0">
                <a:solidFill>
                  <a:srgbClr val="C00000"/>
                </a:solidFill>
              </a:rPr>
              <a:t>e</a:t>
            </a:r>
            <a:r>
              <a:rPr lang="fr-FR" dirty="0"/>
              <a:t> ; noir : noir</a:t>
            </a:r>
            <a:r>
              <a:rPr lang="fr-FR" b="1" u="sng" dirty="0">
                <a:solidFill>
                  <a:srgbClr val="C00000"/>
                </a:solidFill>
              </a:rPr>
              <a:t>e</a:t>
            </a:r>
            <a:r>
              <a:rPr lang="fr-FR" b="1" dirty="0"/>
              <a:t> </a:t>
            </a:r>
            <a:r>
              <a:rPr lang="fr-FR" dirty="0"/>
              <a:t>; élégant : élégant</a:t>
            </a:r>
            <a:r>
              <a:rPr lang="fr-FR" b="1" u="sng" dirty="0">
                <a:solidFill>
                  <a:srgbClr val="C00000"/>
                </a:solidFill>
              </a:rPr>
              <a:t>e</a:t>
            </a:r>
          </a:p>
          <a:p>
            <a:endParaRPr lang="fr-FR" b="1" dirty="0"/>
          </a:p>
          <a:p>
            <a:r>
              <a:rPr lang="fr-FR" b="1" dirty="0"/>
              <a:t>En changeant le </a:t>
            </a:r>
            <a:r>
              <a:rPr lang="fr-FR" b="1" dirty="0">
                <a:solidFill>
                  <a:srgbClr val="C00000"/>
                </a:solidFill>
              </a:rPr>
              <a:t>– er- </a:t>
            </a:r>
            <a:r>
              <a:rPr lang="fr-FR" b="1" dirty="0"/>
              <a:t>au masculin en </a:t>
            </a:r>
            <a:r>
              <a:rPr lang="fr-FR" b="1" dirty="0">
                <a:solidFill>
                  <a:srgbClr val="C00000"/>
                </a:solidFill>
              </a:rPr>
              <a:t>–ère- </a:t>
            </a:r>
            <a:r>
              <a:rPr lang="fr-FR" b="1" dirty="0"/>
              <a:t>au féminin</a:t>
            </a:r>
            <a:br>
              <a:rPr lang="fr-FR" b="1" dirty="0"/>
            </a:br>
            <a:r>
              <a:rPr lang="fr-FR" dirty="0"/>
              <a:t>léger : légèr</a:t>
            </a:r>
            <a:r>
              <a:rPr lang="fr-FR" b="1" u="sng" dirty="0">
                <a:solidFill>
                  <a:srgbClr val="C00000"/>
                </a:solidFill>
              </a:rPr>
              <a:t>e</a:t>
            </a:r>
            <a:r>
              <a:rPr lang="fr-FR" dirty="0"/>
              <a:t> ; fier : fièr</a:t>
            </a:r>
            <a:r>
              <a:rPr lang="fr-FR" b="1" u="sng" dirty="0">
                <a:solidFill>
                  <a:srgbClr val="C00000"/>
                </a:solidFill>
              </a:rPr>
              <a:t>e</a:t>
            </a:r>
            <a:r>
              <a:rPr lang="fr-FR" dirty="0"/>
              <a:t> ; cher : chèr</a:t>
            </a:r>
            <a:r>
              <a:rPr lang="fr-FR" b="1" u="sng" dirty="0">
                <a:solidFill>
                  <a:srgbClr val="C00000"/>
                </a:solidFill>
              </a:rPr>
              <a:t>e</a:t>
            </a:r>
            <a:r>
              <a:rPr lang="fr-FR" dirty="0"/>
              <a:t> ; amer : amèr</a:t>
            </a:r>
            <a:r>
              <a:rPr lang="fr-FR" b="1" u="sng" dirty="0">
                <a:solidFill>
                  <a:srgbClr val="C00000"/>
                </a:solidFill>
              </a:rPr>
              <a:t>e</a:t>
            </a:r>
          </a:p>
          <a:p>
            <a:endParaRPr lang="fr-FR" dirty="0"/>
          </a:p>
          <a:p>
            <a:r>
              <a:rPr lang="fr-FR" b="1" dirty="0"/>
              <a:t>Les adjectifs terminés par </a:t>
            </a:r>
            <a:r>
              <a:rPr lang="fr-FR" b="1" dirty="0">
                <a:solidFill>
                  <a:srgbClr val="C00000"/>
                </a:solidFill>
              </a:rPr>
              <a:t>e</a:t>
            </a:r>
            <a:r>
              <a:rPr lang="fr-FR" b="1" dirty="0"/>
              <a:t> au masculin ne varient pas au féminin.</a:t>
            </a:r>
            <a:r>
              <a:rPr lang="fr-FR" dirty="0"/>
              <a:t/>
            </a:r>
            <a:br>
              <a:rPr lang="fr-FR" dirty="0"/>
            </a:br>
            <a:r>
              <a:rPr lang="fr-FR" dirty="0"/>
              <a:t>larg</a:t>
            </a:r>
            <a:r>
              <a:rPr lang="fr-FR" b="1" u="sng" dirty="0">
                <a:solidFill>
                  <a:srgbClr val="C00000"/>
                </a:solidFill>
              </a:rPr>
              <a:t>e</a:t>
            </a:r>
            <a:r>
              <a:rPr lang="fr-FR" dirty="0"/>
              <a:t> : larg</a:t>
            </a:r>
            <a:r>
              <a:rPr lang="fr-FR" b="1" u="sng" dirty="0">
                <a:solidFill>
                  <a:srgbClr val="C00000"/>
                </a:solidFill>
              </a:rPr>
              <a:t>e</a:t>
            </a:r>
            <a:r>
              <a:rPr lang="fr-FR" dirty="0"/>
              <a:t> ; roug</a:t>
            </a:r>
            <a:r>
              <a:rPr lang="fr-FR" b="1" u="sng" dirty="0">
                <a:solidFill>
                  <a:srgbClr val="C00000"/>
                </a:solidFill>
              </a:rPr>
              <a:t>e</a:t>
            </a:r>
            <a:r>
              <a:rPr lang="fr-FR" dirty="0"/>
              <a:t> : roug</a:t>
            </a:r>
            <a:r>
              <a:rPr lang="fr-FR" b="1" u="sng" dirty="0">
                <a:solidFill>
                  <a:srgbClr val="C00000"/>
                </a:solidFill>
              </a:rPr>
              <a:t>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00042"/>
            <a:ext cx="8229600" cy="1143000"/>
          </a:xfrm>
        </p:spPr>
        <p:txBody>
          <a:bodyPr/>
          <a:lstStyle/>
          <a:p>
            <a:pPr algn="ctr"/>
            <a:r>
              <a:rPr lang="fr-FR" dirty="0"/>
              <a:t>Marques du Féminin </a:t>
            </a:r>
          </a:p>
        </p:txBody>
      </p:sp>
      <p:sp>
        <p:nvSpPr>
          <p:cNvPr id="3" name="Espace réservé du contenu 2"/>
          <p:cNvSpPr>
            <a:spLocks noGrp="1"/>
          </p:cNvSpPr>
          <p:nvPr>
            <p:ph idx="1"/>
          </p:nvPr>
        </p:nvSpPr>
        <p:spPr/>
        <p:txBody>
          <a:bodyPr/>
          <a:lstStyle/>
          <a:p>
            <a:r>
              <a:rPr lang="fr-FR" b="1" dirty="0"/>
              <a:t>Par le doublement de la consonne finale + e :</a:t>
            </a:r>
            <a:br>
              <a:rPr lang="fr-FR" b="1" dirty="0"/>
            </a:br>
            <a:r>
              <a:rPr lang="fr-FR" dirty="0"/>
              <a:t>naturel : nature</a:t>
            </a:r>
            <a:r>
              <a:rPr lang="fr-FR" b="1" u="sng" dirty="0">
                <a:solidFill>
                  <a:srgbClr val="C00000"/>
                </a:solidFill>
              </a:rPr>
              <a:t>lle</a:t>
            </a:r>
            <a:r>
              <a:rPr lang="fr-FR" dirty="0"/>
              <a:t> ; ancien : ancie</a:t>
            </a:r>
            <a:r>
              <a:rPr lang="fr-FR" b="1" u="sng" dirty="0">
                <a:solidFill>
                  <a:srgbClr val="C00000"/>
                </a:solidFill>
              </a:rPr>
              <a:t>nne</a:t>
            </a:r>
            <a:r>
              <a:rPr lang="fr-FR" dirty="0">
                <a:solidFill>
                  <a:srgbClr val="C00000"/>
                </a:solidFill>
              </a:rPr>
              <a:t> </a:t>
            </a:r>
            <a:r>
              <a:rPr lang="fr-FR" dirty="0"/>
              <a:t>; muet : mue</a:t>
            </a:r>
            <a:r>
              <a:rPr lang="fr-FR" b="1" u="sng" dirty="0">
                <a:solidFill>
                  <a:srgbClr val="C00000"/>
                </a:solidFill>
              </a:rPr>
              <a:t>tte</a:t>
            </a:r>
            <a:r>
              <a:rPr lang="fr-FR" dirty="0"/>
              <a:t> ; bas : ba</a:t>
            </a:r>
            <a:r>
              <a:rPr lang="fr-FR" b="1" u="sng" dirty="0">
                <a:solidFill>
                  <a:srgbClr val="C00000"/>
                </a:solidFill>
              </a:rPr>
              <a:t>sse</a:t>
            </a:r>
            <a:r>
              <a:rPr lang="fr-FR" dirty="0"/>
              <a:t> ; gros : gro</a:t>
            </a:r>
            <a:r>
              <a:rPr lang="fr-FR" b="1" u="sng" dirty="0">
                <a:solidFill>
                  <a:srgbClr val="C00000"/>
                </a:solidFill>
              </a:rPr>
              <a:t>sse</a:t>
            </a:r>
            <a:r>
              <a:rPr lang="fr-FR" dirty="0"/>
              <a:t> ; net : ne</a:t>
            </a:r>
            <a:r>
              <a:rPr lang="fr-FR" b="1" u="sng" dirty="0">
                <a:solidFill>
                  <a:srgbClr val="C00000"/>
                </a:solidFill>
              </a:rPr>
              <a:t>tte</a:t>
            </a:r>
            <a:r>
              <a:rPr lang="fr-FR" b="1" dirty="0"/>
              <a:t/>
            </a:r>
            <a:br>
              <a:rPr lang="fr-FR" b="1" dirty="0"/>
            </a:br>
            <a:r>
              <a:rPr lang="fr-FR" b="1" dirty="0"/>
              <a:t>                                      </a:t>
            </a:r>
            <a:r>
              <a:rPr lang="fr-FR" sz="3200" b="1" dirty="0"/>
              <a:t>Mais </a:t>
            </a:r>
            <a:r>
              <a:rPr lang="fr-FR" dirty="0"/>
              <a:t/>
            </a:r>
            <a:br>
              <a:rPr lang="fr-FR" dirty="0"/>
            </a:br>
            <a:r>
              <a:rPr lang="fr-FR" dirty="0"/>
              <a:t>complet : complèt</a:t>
            </a:r>
            <a:r>
              <a:rPr lang="fr-FR" b="1" u="sng" dirty="0">
                <a:solidFill>
                  <a:srgbClr val="C00000"/>
                </a:solidFill>
              </a:rPr>
              <a:t>e</a:t>
            </a:r>
            <a:r>
              <a:rPr lang="fr-FR" dirty="0"/>
              <a:t> ; concret : concrèt</a:t>
            </a:r>
            <a:r>
              <a:rPr lang="fr-FR" b="1" dirty="0">
                <a:solidFill>
                  <a:srgbClr val="C00000"/>
                </a:solidFill>
              </a:rPr>
              <a:t>e</a:t>
            </a:r>
            <a:r>
              <a:rPr lang="fr-FR" b="1" dirty="0"/>
              <a:t> </a:t>
            </a:r>
            <a:r>
              <a:rPr lang="fr-FR" dirty="0"/>
              <a:t>; désuet : désuèt</a:t>
            </a:r>
            <a:r>
              <a:rPr lang="fr-FR" b="1" u="sng" dirty="0">
                <a:solidFill>
                  <a:srgbClr val="C00000"/>
                </a:solidFill>
              </a:rPr>
              <a:t>e</a:t>
            </a:r>
            <a:r>
              <a:rPr lang="fr-FR" dirty="0"/>
              <a:t> ; discret : discrèt</a:t>
            </a:r>
            <a:r>
              <a:rPr lang="fr-FR" b="1" u="sng" dirty="0">
                <a:solidFill>
                  <a:srgbClr val="C00000"/>
                </a:solidFill>
              </a:rPr>
              <a:t>e</a:t>
            </a:r>
            <a:r>
              <a:rPr lang="fr-FR" dirty="0"/>
              <a:t> ; inquiet : inquièt</a:t>
            </a:r>
            <a:r>
              <a:rPr lang="fr-FR" b="1" u="sng" dirty="0">
                <a:solidFill>
                  <a:srgbClr val="C00000"/>
                </a:solidFill>
              </a:rPr>
              <a:t>e</a:t>
            </a:r>
            <a:r>
              <a:rPr lang="fr-FR" dirty="0"/>
              <a:t> ;</a:t>
            </a:r>
            <a:br>
              <a:rPr lang="fr-FR" dirty="0"/>
            </a:br>
            <a:r>
              <a:rPr lang="fr-FR" dirty="0"/>
              <a:t>replet : replèt</a:t>
            </a:r>
            <a:r>
              <a:rPr lang="fr-FR" b="1" u="sng" dirty="0">
                <a:solidFill>
                  <a:srgbClr val="C00000"/>
                </a:solidFill>
              </a:rPr>
              <a:t>e</a:t>
            </a:r>
            <a:r>
              <a:rPr lang="fr-FR" dirty="0"/>
              <a:t> ; secret : secrèt</a:t>
            </a:r>
            <a:r>
              <a:rPr lang="fr-FR" b="1" u="sng" dirty="0">
                <a:solidFill>
                  <a:srgbClr val="C00000"/>
                </a:solidFill>
              </a:rPr>
              <a:t>e</a:t>
            </a:r>
            <a:r>
              <a:rPr lang="fr-FR" dirty="0"/>
              <a:t>; idiot : idiot</a:t>
            </a:r>
            <a:r>
              <a:rPr lang="fr-FR" b="1" u="sng" dirty="0">
                <a:solidFill>
                  <a:srgbClr val="C00000"/>
                </a:solidFill>
              </a:rPr>
              <a:t>e</a:t>
            </a:r>
            <a:r>
              <a:rPr lang="fr-FR" dirty="0"/>
              <a:t> ; délicat : délicat</a:t>
            </a:r>
            <a:r>
              <a:rPr lang="fr-FR" b="1" u="sng" dirty="0">
                <a:solidFill>
                  <a:srgbClr val="C00000"/>
                </a:solidFill>
              </a:rPr>
              <a:t>e</a:t>
            </a:r>
            <a:r>
              <a:rPr lang="fr-FR" dirty="0"/>
              <a:t> ; mat : mat</a:t>
            </a:r>
            <a:r>
              <a:rPr lang="fr-FR" b="1" u="sng" dirty="0">
                <a:solidFill>
                  <a:srgbClr val="C00000"/>
                </a:solidFill>
              </a:rPr>
              <a:t>e</a:t>
            </a:r>
            <a:r>
              <a:rPr lang="fr-FR" dirty="0"/>
              <a:t>; persan : persan</a:t>
            </a:r>
            <a:r>
              <a:rPr lang="fr-FR" b="1" u="sng" dirty="0">
                <a:solidFill>
                  <a:srgbClr val="C00000"/>
                </a:solidFill>
              </a:rPr>
              <a:t>e</a:t>
            </a:r>
            <a:r>
              <a:rPr lang="fr-FR" dirty="0"/>
              <a:t> ; commun : commun</a:t>
            </a:r>
            <a:r>
              <a:rPr lang="fr-FR" b="1" u="sng" dirty="0">
                <a:solidFill>
                  <a:srgbClr val="C00000"/>
                </a:solidFill>
              </a:rPr>
              <a:t>e</a:t>
            </a:r>
            <a:r>
              <a:rPr lang="fr-FR" dirty="0"/>
              <a:t> ; hautain : hautain</a:t>
            </a:r>
            <a:r>
              <a:rPr lang="fr-FR" b="1" u="sng" dirty="0">
                <a:solidFill>
                  <a:srgbClr val="C00000"/>
                </a:solidFill>
              </a:rPr>
              <a:t>e</a:t>
            </a:r>
            <a:r>
              <a:rPr lang="fr-FR" dirty="0"/>
              <a:t> ; plein : plein</a:t>
            </a:r>
            <a:r>
              <a:rPr lang="fr-FR" b="1" u="sng" dirty="0">
                <a:solidFill>
                  <a:srgbClr val="C00000"/>
                </a:solidFill>
              </a:rPr>
              <a:t>e</a:t>
            </a:r>
            <a:r>
              <a:rPr lang="fr-FR" dirty="0"/>
              <a:t> ; voisin : voisin</a:t>
            </a:r>
            <a:r>
              <a:rPr lang="fr-FR" b="1" u="sng" dirty="0">
                <a:solidFill>
                  <a:srgbClr val="C00000"/>
                </a:solidFill>
              </a:rPr>
              <a:t>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28604"/>
            <a:ext cx="8229600" cy="1143000"/>
          </a:xfrm>
        </p:spPr>
        <p:txBody>
          <a:bodyPr/>
          <a:lstStyle/>
          <a:p>
            <a:pPr algn="ctr"/>
            <a:r>
              <a:rPr lang="fr-FR" dirty="0"/>
              <a:t>Marques du Féminin </a:t>
            </a:r>
          </a:p>
        </p:txBody>
      </p:sp>
      <p:sp>
        <p:nvSpPr>
          <p:cNvPr id="3" name="Espace réservé du contenu 2"/>
          <p:cNvSpPr>
            <a:spLocks noGrp="1"/>
          </p:cNvSpPr>
          <p:nvPr>
            <p:ph idx="1"/>
          </p:nvPr>
        </p:nvSpPr>
        <p:spPr/>
        <p:txBody>
          <a:bodyPr>
            <a:normAutofit lnSpcReduction="10000"/>
          </a:bodyPr>
          <a:lstStyle/>
          <a:p>
            <a:r>
              <a:rPr lang="fr-FR" b="1" dirty="0"/>
              <a:t>x final se transforme en « se » </a:t>
            </a:r>
            <a:r>
              <a:rPr lang="fr-FR" dirty="0"/>
              <a:t>: peureux : peureu</a:t>
            </a:r>
            <a:r>
              <a:rPr lang="fr-FR" b="1" u="sng" dirty="0">
                <a:solidFill>
                  <a:srgbClr val="C00000"/>
                </a:solidFill>
              </a:rPr>
              <a:t>se</a:t>
            </a:r>
            <a:r>
              <a:rPr lang="fr-FR" dirty="0"/>
              <a:t> ; jaloux : jalou</a:t>
            </a:r>
            <a:r>
              <a:rPr lang="fr-FR" b="1" u="sng" dirty="0">
                <a:solidFill>
                  <a:srgbClr val="C00000"/>
                </a:solidFill>
              </a:rPr>
              <a:t>se</a:t>
            </a:r>
          </a:p>
          <a:p>
            <a:endParaRPr lang="fr-FR" dirty="0"/>
          </a:p>
          <a:p>
            <a:r>
              <a:rPr lang="fr-FR" b="1" dirty="0"/>
              <a:t>x final se transforme en « </a:t>
            </a:r>
            <a:r>
              <a:rPr lang="fr-FR" b="1" dirty="0" err="1"/>
              <a:t>sse</a:t>
            </a:r>
            <a:r>
              <a:rPr lang="fr-FR" b="1" dirty="0"/>
              <a:t> » :  </a:t>
            </a:r>
            <a:r>
              <a:rPr lang="fr-FR" dirty="0"/>
              <a:t>faux : fau</a:t>
            </a:r>
            <a:r>
              <a:rPr lang="fr-FR" b="1" u="sng" dirty="0">
                <a:solidFill>
                  <a:srgbClr val="C00000"/>
                </a:solidFill>
              </a:rPr>
              <a:t>sse</a:t>
            </a:r>
            <a:r>
              <a:rPr lang="fr-FR" dirty="0"/>
              <a:t> ; roux : </a:t>
            </a:r>
            <a:r>
              <a:rPr lang="fr-FR" dirty="0" smtClean="0"/>
              <a:t>rou</a:t>
            </a:r>
            <a:r>
              <a:rPr lang="fr-FR" b="1" u="sng" dirty="0" smtClean="0">
                <a:solidFill>
                  <a:srgbClr val="C00000"/>
                </a:solidFill>
              </a:rPr>
              <a:t>sse</a:t>
            </a:r>
            <a:endParaRPr lang="fr-FR" b="1" u="sng" dirty="0">
              <a:solidFill>
                <a:srgbClr val="C00000"/>
              </a:solidFill>
            </a:endParaRPr>
          </a:p>
          <a:p>
            <a:endParaRPr lang="fr-FR" b="1" u="sng" dirty="0" smtClean="0">
              <a:solidFill>
                <a:srgbClr val="C00000"/>
              </a:solidFill>
            </a:endParaRPr>
          </a:p>
          <a:p>
            <a:r>
              <a:rPr lang="fr-FR" b="1" dirty="0" smtClean="0"/>
              <a:t>x</a:t>
            </a:r>
            <a:r>
              <a:rPr lang="fr-FR" b="1" dirty="0"/>
              <a:t> final se transforme en « ce » : </a:t>
            </a:r>
            <a:r>
              <a:rPr lang="fr-FR" dirty="0"/>
              <a:t>doux : dou</a:t>
            </a:r>
            <a:r>
              <a:rPr lang="fr-FR" b="1" u="sng" dirty="0">
                <a:solidFill>
                  <a:srgbClr val="C00000"/>
                </a:solidFill>
              </a:rPr>
              <a:t>ce</a:t>
            </a:r>
          </a:p>
          <a:p>
            <a:endParaRPr lang="fr-FR" dirty="0"/>
          </a:p>
          <a:p>
            <a:r>
              <a:rPr lang="fr-FR" b="1" dirty="0"/>
              <a:t>s final se transforme en « ce » </a:t>
            </a:r>
            <a:r>
              <a:rPr lang="fr-FR" dirty="0"/>
              <a:t>tiers : tier</a:t>
            </a:r>
            <a:r>
              <a:rPr lang="fr-FR" b="1" u="sng" dirty="0">
                <a:solidFill>
                  <a:srgbClr val="C00000"/>
                </a:solidFill>
              </a:rPr>
              <a:t>ce</a:t>
            </a:r>
          </a:p>
          <a:p>
            <a:r>
              <a:rPr lang="fr-FR" b="1" dirty="0"/>
              <a:t>s final se transforme en « </a:t>
            </a:r>
            <a:r>
              <a:rPr lang="fr-FR" b="1" dirty="0" err="1"/>
              <a:t>che</a:t>
            </a:r>
            <a:r>
              <a:rPr lang="fr-FR" b="1" dirty="0"/>
              <a:t> » :</a:t>
            </a:r>
            <a:r>
              <a:rPr lang="fr-FR" dirty="0"/>
              <a:t> frais : fraî</a:t>
            </a:r>
            <a:r>
              <a:rPr lang="fr-FR" b="1" u="sng" dirty="0">
                <a:solidFill>
                  <a:srgbClr val="C00000"/>
                </a:solidFill>
              </a:rPr>
              <a:t>che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28604"/>
            <a:ext cx="8229600" cy="1143000"/>
          </a:xfrm>
        </p:spPr>
        <p:txBody>
          <a:bodyPr>
            <a:normAutofit/>
          </a:bodyPr>
          <a:lstStyle/>
          <a:p>
            <a:pPr algn="ctr"/>
            <a:r>
              <a:rPr lang="fr-FR" dirty="0"/>
              <a:t>Marques du Féminin </a:t>
            </a:r>
          </a:p>
        </p:txBody>
      </p:sp>
      <p:sp>
        <p:nvSpPr>
          <p:cNvPr id="3" name="Espace réservé du contenu 2"/>
          <p:cNvSpPr>
            <a:spLocks noGrp="1"/>
          </p:cNvSpPr>
          <p:nvPr>
            <p:ph idx="1"/>
          </p:nvPr>
        </p:nvSpPr>
        <p:spPr/>
        <p:txBody>
          <a:bodyPr/>
          <a:lstStyle/>
          <a:p>
            <a:r>
              <a:rPr lang="fr-FR" b="1" dirty="0"/>
              <a:t>n final peut se transformer en « </a:t>
            </a:r>
            <a:r>
              <a:rPr lang="fr-FR" b="1" dirty="0" err="1"/>
              <a:t>gne</a:t>
            </a:r>
            <a:r>
              <a:rPr lang="fr-FR" b="1" dirty="0"/>
              <a:t> »</a:t>
            </a:r>
            <a:r>
              <a:rPr lang="fr-FR" dirty="0"/>
              <a:t> malin : mali</a:t>
            </a:r>
            <a:r>
              <a:rPr lang="fr-FR" b="1" u="sng" dirty="0">
                <a:solidFill>
                  <a:srgbClr val="C00000"/>
                </a:solidFill>
              </a:rPr>
              <a:t>gne</a:t>
            </a:r>
            <a:r>
              <a:rPr lang="fr-FR" dirty="0"/>
              <a:t> (tumoral) ; bénin : béni</a:t>
            </a:r>
            <a:r>
              <a:rPr lang="fr-FR" b="1" u="sng" dirty="0">
                <a:solidFill>
                  <a:srgbClr val="C00000"/>
                </a:solidFill>
              </a:rPr>
              <a:t>gne</a:t>
            </a:r>
          </a:p>
          <a:p>
            <a:r>
              <a:rPr lang="fr-FR" b="1" dirty="0"/>
              <a:t>d'autres prennent simplement un « e » </a:t>
            </a:r>
            <a:r>
              <a:rPr lang="fr-FR" dirty="0"/>
              <a:t>: vilain : vilain</a:t>
            </a:r>
            <a:r>
              <a:rPr lang="fr-FR" b="1" u="sng" dirty="0">
                <a:solidFill>
                  <a:srgbClr val="C00000"/>
                </a:solidFill>
              </a:rPr>
              <a:t>e</a:t>
            </a:r>
            <a:r>
              <a:rPr lang="fr-FR" dirty="0"/>
              <a:t>, malin (intelligent) : malin</a:t>
            </a:r>
            <a:r>
              <a:rPr lang="fr-FR" b="1" u="sng" dirty="0">
                <a:solidFill>
                  <a:srgbClr val="C00000"/>
                </a:solidFill>
              </a:rPr>
              <a:t>e</a:t>
            </a:r>
          </a:p>
          <a:p>
            <a:endParaRPr lang="fr-FR" dirty="0"/>
          </a:p>
          <a:p>
            <a:r>
              <a:rPr lang="fr-FR" b="1" dirty="0"/>
              <a:t>s final se transforme en « </a:t>
            </a:r>
            <a:r>
              <a:rPr lang="fr-FR" b="1" dirty="0" err="1"/>
              <a:t>sse</a:t>
            </a:r>
            <a:r>
              <a:rPr lang="fr-FR" b="1" dirty="0"/>
              <a:t> »</a:t>
            </a:r>
            <a:r>
              <a:rPr lang="fr-FR" dirty="0"/>
              <a:t> gros : gro</a:t>
            </a:r>
            <a:r>
              <a:rPr lang="fr-FR" b="1" u="sng" dirty="0">
                <a:solidFill>
                  <a:srgbClr val="C00000"/>
                </a:solidFill>
              </a:rPr>
              <a:t>sse</a:t>
            </a:r>
            <a:r>
              <a:rPr lang="fr-FR" dirty="0"/>
              <a:t> ; gras : gra</a:t>
            </a:r>
            <a:r>
              <a:rPr lang="fr-FR" b="1" u="sng" dirty="0">
                <a:solidFill>
                  <a:srgbClr val="C00000"/>
                </a:solidFill>
              </a:rPr>
              <a:t>sse</a:t>
            </a:r>
            <a:r>
              <a:rPr lang="fr-FR" dirty="0"/>
              <a:t> ; las : la</a:t>
            </a:r>
            <a:r>
              <a:rPr lang="fr-FR" b="1" u="sng" dirty="0">
                <a:solidFill>
                  <a:srgbClr val="C00000"/>
                </a:solidFill>
              </a:rPr>
              <a:t>sse</a:t>
            </a:r>
            <a:r>
              <a:rPr lang="fr-FR" dirty="0"/>
              <a:t> ; épais : épai</a:t>
            </a:r>
            <a:r>
              <a:rPr lang="fr-FR" b="1" u="sng" dirty="0">
                <a:solidFill>
                  <a:srgbClr val="C00000"/>
                </a:solidFill>
              </a:rPr>
              <a:t>sse</a:t>
            </a:r>
            <a:r>
              <a:rPr lang="fr-FR" dirty="0"/>
              <a:t/>
            </a:r>
            <a:br>
              <a:rPr lang="fr-FR" dirty="0"/>
            </a:br>
            <a:r>
              <a:rPr lang="fr-FR" b="1" dirty="0"/>
              <a:t>Mais</a:t>
            </a:r>
            <a:r>
              <a:rPr lang="fr-FR" dirty="0"/>
              <a:t> : exprès : expre</a:t>
            </a:r>
            <a:r>
              <a:rPr lang="fr-FR" b="1" u="sng" dirty="0">
                <a:solidFill>
                  <a:srgbClr val="C00000"/>
                </a:solidFill>
              </a:rPr>
              <a:t>sse</a:t>
            </a:r>
            <a:r>
              <a:rPr lang="fr-FR" dirty="0"/>
              <a:t> (précise) ; express (rapide) est invariable</a:t>
            </a:r>
          </a:p>
          <a:p>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00042"/>
            <a:ext cx="8229600" cy="1143000"/>
          </a:xfrm>
        </p:spPr>
        <p:txBody>
          <a:bodyPr/>
          <a:lstStyle/>
          <a:p>
            <a:pPr algn="ctr"/>
            <a:r>
              <a:rPr lang="fr-FR" dirty="0"/>
              <a:t>Marques du Féminin </a:t>
            </a:r>
          </a:p>
        </p:txBody>
      </p:sp>
      <p:sp>
        <p:nvSpPr>
          <p:cNvPr id="3" name="Espace réservé du contenu 2"/>
          <p:cNvSpPr>
            <a:spLocks noGrp="1"/>
          </p:cNvSpPr>
          <p:nvPr>
            <p:ph idx="1"/>
          </p:nvPr>
        </p:nvSpPr>
        <p:spPr/>
        <p:txBody>
          <a:bodyPr/>
          <a:lstStyle/>
          <a:p>
            <a:r>
              <a:rPr lang="fr-FR" b="1" dirty="0"/>
              <a:t>Par l'addition d'une consonne + e :</a:t>
            </a:r>
            <a:r>
              <a:rPr lang="fr-FR" dirty="0"/>
              <a:t> coi : coi</a:t>
            </a:r>
            <a:r>
              <a:rPr lang="fr-FR" b="1" u="sng" dirty="0">
                <a:solidFill>
                  <a:srgbClr val="C00000"/>
                </a:solidFill>
              </a:rPr>
              <a:t>te</a:t>
            </a:r>
            <a:r>
              <a:rPr lang="fr-FR" dirty="0"/>
              <a:t> ; favori : favori</a:t>
            </a:r>
            <a:r>
              <a:rPr lang="fr-FR" b="1" u="sng" dirty="0">
                <a:solidFill>
                  <a:srgbClr val="C00000"/>
                </a:solidFill>
              </a:rPr>
              <a:t>te</a:t>
            </a:r>
            <a:r>
              <a:rPr lang="fr-FR" dirty="0"/>
              <a:t> ; rigolo : rigolo</a:t>
            </a:r>
            <a:r>
              <a:rPr lang="fr-FR" b="1" u="sng" dirty="0">
                <a:solidFill>
                  <a:srgbClr val="C00000"/>
                </a:solidFill>
              </a:rPr>
              <a:t>te</a:t>
            </a:r>
            <a:r>
              <a:rPr lang="fr-FR" dirty="0"/>
              <a:t> ;</a:t>
            </a:r>
            <a:br>
              <a:rPr lang="fr-FR" dirty="0"/>
            </a:br>
            <a:r>
              <a:rPr lang="fr-FR" dirty="0"/>
              <a:t>esquimau : esquimaude ; andalou : andalouse</a:t>
            </a:r>
          </a:p>
          <a:p>
            <a:endParaRPr lang="fr-FR" dirty="0"/>
          </a:p>
          <a:p>
            <a:r>
              <a:rPr lang="fr-FR" b="1" dirty="0"/>
              <a:t>eau final se transforme en « elle » :</a:t>
            </a:r>
            <a:r>
              <a:rPr lang="fr-FR" dirty="0"/>
              <a:t> beau : b</a:t>
            </a:r>
            <a:r>
              <a:rPr lang="fr-FR" b="1" u="sng" dirty="0">
                <a:solidFill>
                  <a:srgbClr val="C00000"/>
                </a:solidFill>
              </a:rPr>
              <a:t>elle</a:t>
            </a:r>
            <a:r>
              <a:rPr lang="fr-FR" dirty="0"/>
              <a:t> ; nouveau : nouv</a:t>
            </a:r>
            <a:r>
              <a:rPr lang="fr-FR" b="1" u="sng" dirty="0">
                <a:solidFill>
                  <a:srgbClr val="C00000"/>
                </a:solidFill>
              </a:rPr>
              <a:t>elle</a:t>
            </a:r>
            <a:r>
              <a:rPr lang="fr-FR" dirty="0"/>
              <a:t> ; jumeau : jum</a:t>
            </a:r>
            <a:r>
              <a:rPr lang="fr-FR" b="1" u="sng" dirty="0">
                <a:solidFill>
                  <a:srgbClr val="C00000"/>
                </a:solidFill>
              </a:rPr>
              <a:t>elle</a:t>
            </a:r>
          </a:p>
          <a:p>
            <a:endParaRPr lang="fr-FR" dirty="0"/>
          </a:p>
          <a:p>
            <a:r>
              <a:rPr lang="fr-FR" b="1" dirty="0"/>
              <a:t>ou final se transforme en « </a:t>
            </a:r>
            <a:r>
              <a:rPr lang="fr-FR" b="1" dirty="0" err="1"/>
              <a:t>olle</a:t>
            </a:r>
            <a:r>
              <a:rPr lang="fr-FR" b="1" dirty="0"/>
              <a:t> » :</a:t>
            </a:r>
            <a:r>
              <a:rPr lang="fr-FR" dirty="0"/>
              <a:t> fou : f</a:t>
            </a:r>
            <a:r>
              <a:rPr lang="fr-FR" b="1" u="sng" dirty="0">
                <a:solidFill>
                  <a:srgbClr val="C00000"/>
                </a:solidFill>
              </a:rPr>
              <a:t>olle</a:t>
            </a:r>
            <a:r>
              <a:rPr lang="fr-FR" dirty="0"/>
              <a:t> ; mou : m</a:t>
            </a:r>
            <a:r>
              <a:rPr lang="fr-FR" b="1" u="sng" dirty="0">
                <a:solidFill>
                  <a:srgbClr val="C00000"/>
                </a:solidFill>
              </a:rPr>
              <a:t>olle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00042"/>
            <a:ext cx="8229600" cy="1143000"/>
          </a:xfrm>
        </p:spPr>
        <p:txBody>
          <a:bodyPr/>
          <a:lstStyle/>
          <a:p>
            <a:pPr algn="ctr"/>
            <a:r>
              <a:rPr lang="fr-FR" dirty="0"/>
              <a:t>Marques du Pluriel</a:t>
            </a:r>
          </a:p>
        </p:txBody>
      </p:sp>
      <p:sp>
        <p:nvSpPr>
          <p:cNvPr id="3" name="Espace réservé du contenu 2"/>
          <p:cNvSpPr>
            <a:spLocks noGrp="1"/>
          </p:cNvSpPr>
          <p:nvPr>
            <p:ph idx="1"/>
          </p:nvPr>
        </p:nvSpPr>
        <p:spPr>
          <a:xfrm>
            <a:off x="457200" y="1935480"/>
            <a:ext cx="8229600" cy="4636792"/>
          </a:xfrm>
        </p:spPr>
        <p:txBody>
          <a:bodyPr>
            <a:normAutofit fontScale="92500" lnSpcReduction="10000"/>
          </a:bodyPr>
          <a:lstStyle/>
          <a:p>
            <a:r>
              <a:rPr lang="fr-FR" b="1" dirty="0"/>
              <a:t>Le pluriel des adjectifs se forme généralement en ajoutant un -s au singulier</a:t>
            </a:r>
            <a:r>
              <a:rPr lang="fr-FR" dirty="0"/>
              <a:t> :</a:t>
            </a:r>
            <a:br>
              <a:rPr lang="fr-FR" dirty="0"/>
            </a:br>
            <a:endParaRPr lang="fr-FR" dirty="0"/>
          </a:p>
          <a:p>
            <a:pPr>
              <a:buNone/>
            </a:pPr>
            <a:r>
              <a:rPr lang="fr-FR" dirty="0"/>
              <a:t>    Un arbre vert → des arbres vert</a:t>
            </a:r>
            <a:r>
              <a:rPr lang="fr-FR" b="1" u="sng" dirty="0">
                <a:solidFill>
                  <a:srgbClr val="C00000"/>
                </a:solidFill>
              </a:rPr>
              <a:t>s</a:t>
            </a:r>
            <a:r>
              <a:rPr lang="fr-FR" dirty="0"/>
              <a:t>...</a:t>
            </a:r>
            <a:br>
              <a:rPr lang="fr-FR" dirty="0"/>
            </a:br>
            <a:endParaRPr lang="fr-FR" dirty="0"/>
          </a:p>
          <a:p>
            <a:r>
              <a:rPr lang="fr-FR" b="1" dirty="0"/>
              <a:t>Les adjectifs en -al font leur pluriel en -aux :</a:t>
            </a:r>
            <a:r>
              <a:rPr lang="fr-FR" dirty="0"/>
              <a:t/>
            </a:r>
            <a:br>
              <a:rPr lang="fr-FR" dirty="0"/>
            </a:br>
            <a:r>
              <a:rPr lang="fr-FR" dirty="0"/>
              <a:t>Roy</a:t>
            </a:r>
            <a:r>
              <a:rPr lang="fr-FR" b="1" u="sng" dirty="0">
                <a:solidFill>
                  <a:srgbClr val="C00000"/>
                </a:solidFill>
              </a:rPr>
              <a:t>al</a:t>
            </a:r>
            <a:r>
              <a:rPr lang="fr-FR" dirty="0"/>
              <a:t> → roy</a:t>
            </a:r>
            <a:r>
              <a:rPr lang="fr-FR" b="1" u="sng" dirty="0">
                <a:solidFill>
                  <a:srgbClr val="C00000"/>
                </a:solidFill>
              </a:rPr>
              <a:t>aux</a:t>
            </a:r>
            <a:r>
              <a:rPr lang="fr-FR" dirty="0"/>
              <a:t>.</a:t>
            </a:r>
            <a:br>
              <a:rPr lang="fr-FR" dirty="0"/>
            </a:br>
            <a:endParaRPr lang="fr-FR" b="1" dirty="0"/>
          </a:p>
          <a:p>
            <a:r>
              <a:rPr lang="fr-FR" b="1" dirty="0"/>
              <a:t>Exceptions : Quelques-uns prennent un -s au pluriel :</a:t>
            </a:r>
            <a:r>
              <a:rPr lang="fr-FR" dirty="0"/>
              <a:t/>
            </a:r>
            <a:br>
              <a:rPr lang="fr-FR" dirty="0"/>
            </a:br>
            <a:r>
              <a:rPr lang="fr-FR" dirty="0"/>
              <a:t>Banc</a:t>
            </a:r>
            <a:r>
              <a:rPr lang="fr-FR" b="1" u="sng" dirty="0">
                <a:solidFill>
                  <a:srgbClr val="C00000"/>
                </a:solidFill>
              </a:rPr>
              <a:t>al</a:t>
            </a:r>
            <a:r>
              <a:rPr lang="fr-FR" dirty="0"/>
              <a:t> → banc</a:t>
            </a:r>
            <a:r>
              <a:rPr lang="fr-FR" b="1" u="sng" dirty="0">
                <a:solidFill>
                  <a:srgbClr val="C00000"/>
                </a:solidFill>
              </a:rPr>
              <a:t>als</a:t>
            </a:r>
            <a:r>
              <a:rPr lang="fr-FR" dirty="0"/>
              <a:t> ; fat</a:t>
            </a:r>
            <a:r>
              <a:rPr lang="fr-FR" b="1" u="sng" dirty="0">
                <a:solidFill>
                  <a:srgbClr val="C00000"/>
                </a:solidFill>
              </a:rPr>
              <a:t>al</a:t>
            </a:r>
            <a:r>
              <a:rPr lang="fr-FR" dirty="0"/>
              <a:t> → fat</a:t>
            </a:r>
            <a:r>
              <a:rPr lang="fr-FR" b="1" u="sng" dirty="0">
                <a:solidFill>
                  <a:srgbClr val="C00000"/>
                </a:solidFill>
              </a:rPr>
              <a:t>als</a:t>
            </a:r>
            <a:r>
              <a:rPr lang="fr-FR" dirty="0"/>
              <a:t> ; nav</a:t>
            </a:r>
            <a:r>
              <a:rPr lang="fr-FR" b="1" u="sng" dirty="0">
                <a:solidFill>
                  <a:srgbClr val="C00000"/>
                </a:solidFill>
              </a:rPr>
              <a:t>al</a:t>
            </a:r>
            <a:r>
              <a:rPr lang="fr-FR" dirty="0"/>
              <a:t> → nav</a:t>
            </a:r>
            <a:r>
              <a:rPr lang="fr-FR" b="1" u="sng" dirty="0">
                <a:solidFill>
                  <a:srgbClr val="C00000"/>
                </a:solidFill>
              </a:rPr>
              <a:t>als</a:t>
            </a:r>
            <a:r>
              <a:rPr lang="fr-FR" dirty="0"/>
              <a:t> ; </a:t>
            </a:r>
          </a:p>
          <a:p>
            <a:pPr>
              <a:buNone/>
            </a:pPr>
            <a:r>
              <a:rPr lang="fr-FR" dirty="0"/>
              <a:t>     fin</a:t>
            </a:r>
            <a:r>
              <a:rPr lang="fr-FR" b="1" u="sng" dirty="0">
                <a:solidFill>
                  <a:srgbClr val="C00000"/>
                </a:solidFill>
              </a:rPr>
              <a:t>al</a:t>
            </a:r>
            <a:r>
              <a:rPr lang="fr-FR" dirty="0"/>
              <a:t> → fin</a:t>
            </a:r>
            <a:r>
              <a:rPr lang="fr-FR" b="1" u="sng" dirty="0">
                <a:solidFill>
                  <a:srgbClr val="C00000"/>
                </a:solidFill>
              </a:rPr>
              <a:t>als</a:t>
            </a:r>
            <a:r>
              <a:rPr lang="fr-FR" dirty="0"/>
              <a:t>...</a:t>
            </a:r>
            <a:br>
              <a:rPr lang="fr-FR" dirty="0"/>
            </a:br>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85728"/>
            <a:ext cx="8229600" cy="1143000"/>
          </a:xfrm>
        </p:spPr>
        <p:txBody>
          <a:bodyPr/>
          <a:lstStyle/>
          <a:p>
            <a:pPr algn="ctr"/>
            <a:r>
              <a:rPr lang="fr-FR" dirty="0"/>
              <a:t>Marques du Pluriel</a:t>
            </a:r>
          </a:p>
        </p:txBody>
      </p:sp>
      <p:sp>
        <p:nvSpPr>
          <p:cNvPr id="3" name="Espace réservé du contenu 2"/>
          <p:cNvSpPr>
            <a:spLocks noGrp="1"/>
          </p:cNvSpPr>
          <p:nvPr>
            <p:ph idx="1"/>
          </p:nvPr>
        </p:nvSpPr>
        <p:spPr>
          <a:xfrm>
            <a:off x="457200" y="1500174"/>
            <a:ext cx="8229600" cy="4824426"/>
          </a:xfrm>
        </p:spPr>
        <p:txBody>
          <a:bodyPr>
            <a:normAutofit fontScale="92500" lnSpcReduction="20000"/>
          </a:bodyPr>
          <a:lstStyle/>
          <a:p>
            <a:r>
              <a:rPr lang="fr-FR" b="1" dirty="0"/>
              <a:t>Trois adjectifs font leur pluriel en –</a:t>
            </a:r>
            <a:r>
              <a:rPr lang="fr-FR" b="1" dirty="0" err="1"/>
              <a:t>als</a:t>
            </a:r>
            <a:r>
              <a:rPr lang="fr-FR" b="1" dirty="0"/>
              <a:t> </a:t>
            </a:r>
            <a:r>
              <a:rPr lang="fr-FR" b="1" i="1" dirty="0"/>
              <a:t>ou</a:t>
            </a:r>
            <a:r>
              <a:rPr lang="fr-FR" b="1" dirty="0"/>
              <a:t> -aux :</a:t>
            </a:r>
          </a:p>
          <a:p>
            <a:pPr>
              <a:buNone/>
            </a:pPr>
            <a:r>
              <a:rPr lang="fr-FR" dirty="0"/>
              <a:t>    Jovial → </a:t>
            </a:r>
            <a:r>
              <a:rPr lang="fr-FR" dirty="0" err="1"/>
              <a:t>jovials</a:t>
            </a:r>
            <a:r>
              <a:rPr lang="fr-FR" dirty="0"/>
              <a:t> </a:t>
            </a:r>
            <a:r>
              <a:rPr lang="fr-FR" i="1" dirty="0"/>
              <a:t>ou</a:t>
            </a:r>
            <a:r>
              <a:rPr lang="fr-FR" dirty="0"/>
              <a:t> joviaux ; pascal → pascals </a:t>
            </a:r>
            <a:r>
              <a:rPr lang="fr-FR" i="1" dirty="0"/>
              <a:t>ou</a:t>
            </a:r>
            <a:r>
              <a:rPr lang="fr-FR" dirty="0"/>
              <a:t> pascaux ; idéal → idéals ou idéaux...</a:t>
            </a:r>
          </a:p>
          <a:p>
            <a:endParaRPr lang="fr-FR" b="1" dirty="0"/>
          </a:p>
          <a:p>
            <a:r>
              <a:rPr lang="fr-FR" b="1" dirty="0"/>
              <a:t>Les adjectifs en -eau prennent un -x au pluriel :</a:t>
            </a:r>
            <a:r>
              <a:rPr lang="fr-FR" dirty="0"/>
              <a:t> </a:t>
            </a:r>
            <a:br>
              <a:rPr lang="fr-FR" dirty="0"/>
            </a:br>
            <a:r>
              <a:rPr lang="fr-FR" dirty="0"/>
              <a:t>B</a:t>
            </a:r>
            <a:r>
              <a:rPr lang="fr-FR" b="1" u="sng" dirty="0">
                <a:solidFill>
                  <a:srgbClr val="C00000"/>
                </a:solidFill>
              </a:rPr>
              <a:t>eau</a:t>
            </a:r>
            <a:r>
              <a:rPr lang="fr-FR" dirty="0"/>
              <a:t> → b</a:t>
            </a:r>
            <a:r>
              <a:rPr lang="fr-FR" b="1" u="sng" dirty="0">
                <a:solidFill>
                  <a:srgbClr val="C00000"/>
                </a:solidFill>
              </a:rPr>
              <a:t>eaux</a:t>
            </a:r>
            <a:r>
              <a:rPr lang="fr-FR" dirty="0"/>
              <a:t> ; nouv</a:t>
            </a:r>
            <a:r>
              <a:rPr lang="fr-FR" b="1" u="sng" dirty="0">
                <a:solidFill>
                  <a:srgbClr val="C00000"/>
                </a:solidFill>
              </a:rPr>
              <a:t>eau</a:t>
            </a:r>
            <a:r>
              <a:rPr lang="fr-FR" dirty="0"/>
              <a:t> → nouv</a:t>
            </a:r>
            <a:r>
              <a:rPr lang="fr-FR" b="1" u="sng" dirty="0">
                <a:solidFill>
                  <a:srgbClr val="C00000"/>
                </a:solidFill>
              </a:rPr>
              <a:t>eaux</a:t>
            </a:r>
            <a:r>
              <a:rPr lang="fr-FR" dirty="0"/>
              <a:t>...</a:t>
            </a:r>
          </a:p>
          <a:p>
            <a:endParaRPr lang="fr-FR" dirty="0"/>
          </a:p>
          <a:p>
            <a:r>
              <a:rPr lang="fr-FR" dirty="0"/>
              <a:t>Les adjectifs en </a:t>
            </a:r>
            <a:r>
              <a:rPr lang="fr-FR" b="1" dirty="0"/>
              <a:t>-eu</a:t>
            </a:r>
            <a:r>
              <a:rPr lang="fr-FR" dirty="0"/>
              <a:t> et </a:t>
            </a:r>
            <a:r>
              <a:rPr lang="fr-FR" b="1" dirty="0"/>
              <a:t>-ou</a:t>
            </a:r>
            <a:r>
              <a:rPr lang="fr-FR" dirty="0"/>
              <a:t> prennent un </a:t>
            </a:r>
            <a:r>
              <a:rPr lang="fr-FR" b="1" dirty="0"/>
              <a:t>-s</a:t>
            </a:r>
            <a:r>
              <a:rPr lang="fr-FR" dirty="0"/>
              <a:t> :</a:t>
            </a:r>
            <a:br>
              <a:rPr lang="fr-FR" dirty="0"/>
            </a:br>
            <a:r>
              <a:rPr lang="fr-FR" dirty="0"/>
              <a:t>Bl</a:t>
            </a:r>
            <a:r>
              <a:rPr lang="fr-FR" b="1" u="sng" dirty="0">
                <a:solidFill>
                  <a:srgbClr val="C00000"/>
                </a:solidFill>
              </a:rPr>
              <a:t>eu</a:t>
            </a:r>
            <a:r>
              <a:rPr lang="fr-FR" dirty="0"/>
              <a:t> → ble</a:t>
            </a:r>
            <a:r>
              <a:rPr lang="fr-FR" b="1" u="sng" dirty="0">
                <a:solidFill>
                  <a:srgbClr val="C00000"/>
                </a:solidFill>
              </a:rPr>
              <a:t>us</a:t>
            </a:r>
            <a:r>
              <a:rPr lang="fr-FR" dirty="0"/>
              <a:t> ; f</a:t>
            </a:r>
            <a:r>
              <a:rPr lang="fr-FR" b="1" u="sng" dirty="0">
                <a:solidFill>
                  <a:srgbClr val="C00000"/>
                </a:solidFill>
              </a:rPr>
              <a:t>ou</a:t>
            </a:r>
            <a:r>
              <a:rPr lang="fr-FR" dirty="0"/>
              <a:t> → f</a:t>
            </a:r>
            <a:r>
              <a:rPr lang="fr-FR" b="1" u="sng" dirty="0">
                <a:solidFill>
                  <a:srgbClr val="C00000"/>
                </a:solidFill>
              </a:rPr>
              <a:t>ous</a:t>
            </a:r>
            <a:r>
              <a:rPr lang="fr-FR" dirty="0"/>
              <a:t>...</a:t>
            </a:r>
            <a:br>
              <a:rPr lang="fr-FR" dirty="0"/>
            </a:br>
            <a:r>
              <a:rPr lang="fr-FR" dirty="0"/>
              <a:t/>
            </a:r>
            <a:br>
              <a:rPr lang="fr-FR" dirty="0"/>
            </a:br>
            <a:r>
              <a:rPr lang="fr-FR" dirty="0"/>
              <a:t> </a:t>
            </a:r>
            <a:r>
              <a:rPr lang="fr-FR" b="1" dirty="0"/>
              <a:t>Exception :</a:t>
            </a:r>
            <a:r>
              <a:rPr lang="fr-FR" dirty="0"/>
              <a:t> un hébreu → hébreux.</a:t>
            </a:r>
          </a:p>
          <a:p>
            <a:r>
              <a:rPr lang="fr-FR" b="1" dirty="0"/>
              <a:t>Les adjectifs qui se terminent par -s ou -x ne changent pas au pluriel :</a:t>
            </a:r>
            <a:r>
              <a:rPr lang="fr-FR" dirty="0"/>
              <a:t/>
            </a:r>
            <a:br>
              <a:rPr lang="fr-FR" dirty="0"/>
            </a:br>
            <a:r>
              <a:rPr lang="fr-FR" dirty="0"/>
              <a:t>Un bijou précieu</a:t>
            </a:r>
            <a:r>
              <a:rPr lang="fr-FR" b="1" u="sng" dirty="0">
                <a:solidFill>
                  <a:srgbClr val="C00000"/>
                </a:solidFill>
              </a:rPr>
              <a:t>x</a:t>
            </a:r>
            <a:r>
              <a:rPr lang="fr-FR" dirty="0"/>
              <a:t> → des bijoux précieu</a:t>
            </a:r>
            <a:r>
              <a:rPr lang="fr-FR" b="1" u="sng" dirty="0">
                <a:solidFill>
                  <a:srgbClr val="C00000"/>
                </a:solidFill>
              </a:rPr>
              <a:t>x</a:t>
            </a:r>
            <a:r>
              <a:rPr lang="fr-FR" dirty="0"/>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a:t>Adjectifs par conversion  </a:t>
            </a:r>
          </a:p>
        </p:txBody>
      </p:sp>
      <p:sp>
        <p:nvSpPr>
          <p:cNvPr id="3" name="Espace réservé du contenu 2"/>
          <p:cNvSpPr>
            <a:spLocks noGrp="1"/>
          </p:cNvSpPr>
          <p:nvPr>
            <p:ph idx="1"/>
          </p:nvPr>
        </p:nvSpPr>
        <p:spPr>
          <a:xfrm>
            <a:off x="457200" y="2183152"/>
            <a:ext cx="8229600" cy="4389120"/>
          </a:xfrm>
        </p:spPr>
        <p:txBody>
          <a:bodyPr>
            <a:normAutofit/>
          </a:bodyPr>
          <a:lstStyle/>
          <a:p>
            <a:r>
              <a:rPr lang="fr-FR" dirty="0"/>
              <a:t>Des éléments appartenant à d’autres classes, grâce au phénomène de transfert communément appelé « dérivation impropre » peuvent acquérir le statut d’adjectif :</a:t>
            </a:r>
          </a:p>
          <a:p>
            <a:r>
              <a:rPr lang="fr-FR" b="1" dirty="0"/>
              <a:t>Adjectifs verbaux</a:t>
            </a:r>
            <a:r>
              <a:rPr lang="fr-FR" dirty="0"/>
              <a:t> (</a:t>
            </a:r>
            <a:r>
              <a:rPr lang="fr-FR" i="1" dirty="0"/>
              <a:t>coupant, bouleversant, brillant, amusant, méfiant, etc.</a:t>
            </a:r>
            <a:r>
              <a:rPr lang="fr-FR" dirty="0"/>
              <a:t>)</a:t>
            </a:r>
          </a:p>
          <a:p>
            <a:r>
              <a:rPr lang="fr-FR" b="1" dirty="0"/>
              <a:t>Participes passés</a:t>
            </a:r>
            <a:r>
              <a:rPr lang="fr-FR" dirty="0"/>
              <a:t> (</a:t>
            </a:r>
            <a:r>
              <a:rPr lang="fr-FR" i="1" dirty="0"/>
              <a:t>blasé, usé, vieilli, etc.</a:t>
            </a:r>
            <a:r>
              <a:rPr lang="fr-FR" dirty="0"/>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00042"/>
            <a:ext cx="8229600" cy="1143000"/>
          </a:xfrm>
        </p:spPr>
        <p:txBody>
          <a:bodyPr/>
          <a:lstStyle/>
          <a:p>
            <a:pPr algn="ctr"/>
            <a:r>
              <a:rPr lang="fr-FR" dirty="0"/>
              <a:t>Adjectifs par conversion  </a:t>
            </a:r>
          </a:p>
        </p:txBody>
      </p:sp>
      <p:sp>
        <p:nvSpPr>
          <p:cNvPr id="3" name="Espace réservé du contenu 2"/>
          <p:cNvSpPr>
            <a:spLocks noGrp="1"/>
          </p:cNvSpPr>
          <p:nvPr>
            <p:ph idx="1"/>
          </p:nvPr>
        </p:nvSpPr>
        <p:spPr/>
        <p:txBody>
          <a:bodyPr/>
          <a:lstStyle/>
          <a:p>
            <a:r>
              <a:rPr lang="fr-FR" b="1" dirty="0"/>
              <a:t>Expressions prépositionnelles</a:t>
            </a:r>
            <a:r>
              <a:rPr lang="fr-FR" dirty="0"/>
              <a:t> dénotant une propriété ou un </a:t>
            </a:r>
            <a:r>
              <a:rPr lang="fr-FR" dirty="0" smtClean="0"/>
              <a:t>état</a:t>
            </a:r>
            <a:r>
              <a:rPr lang="fr-FR" dirty="0"/>
              <a:t> : Il est </a:t>
            </a:r>
            <a:r>
              <a:rPr lang="fr-FR" b="1" dirty="0"/>
              <a:t>de bonne humeur/en colère/sur ses gardes ; </a:t>
            </a:r>
          </a:p>
          <a:p>
            <a:endParaRPr lang="fr-FR" dirty="0"/>
          </a:p>
          <a:p>
            <a:r>
              <a:rPr lang="fr-FR" b="1" dirty="0"/>
              <a:t>Adverbes et constructions équivalentes</a:t>
            </a:r>
            <a:r>
              <a:rPr lang="fr-FR" dirty="0"/>
              <a:t> (Il est bien/pas mal/comme il faut) ;</a:t>
            </a:r>
          </a:p>
          <a:p>
            <a:endParaRPr lang="fr-FR" dirty="0"/>
          </a:p>
          <a:p>
            <a:r>
              <a:rPr lang="fr-FR" b="1" dirty="0"/>
              <a:t>Emprunts</a:t>
            </a:r>
            <a:r>
              <a:rPr lang="fr-FR" dirty="0"/>
              <a:t> (Kaki, chic, cool, snob)</a:t>
            </a:r>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28604"/>
            <a:ext cx="8229600" cy="1143000"/>
          </a:xfrm>
        </p:spPr>
        <p:txBody>
          <a:bodyPr/>
          <a:lstStyle/>
          <a:p>
            <a:pPr algn="ctr"/>
            <a:r>
              <a:rPr lang="fr-FR" dirty="0"/>
              <a:t>Plan	</a:t>
            </a:r>
          </a:p>
        </p:txBody>
      </p:sp>
      <p:sp>
        <p:nvSpPr>
          <p:cNvPr id="3" name="Espace réservé du contenu 2"/>
          <p:cNvSpPr>
            <a:spLocks noGrp="1"/>
          </p:cNvSpPr>
          <p:nvPr>
            <p:ph idx="1"/>
          </p:nvPr>
        </p:nvSpPr>
        <p:spPr>
          <a:xfrm>
            <a:off x="457200" y="1825962"/>
            <a:ext cx="8229600" cy="4389120"/>
          </a:xfrm>
        </p:spPr>
        <p:txBody>
          <a:bodyPr>
            <a:normAutofit lnSpcReduction="10000"/>
          </a:bodyPr>
          <a:lstStyle/>
          <a:p>
            <a:r>
              <a:rPr lang="fr-FR" dirty="0" smtClean="0"/>
              <a:t>Définition de l’</a:t>
            </a:r>
            <a:r>
              <a:rPr lang="fr-FR" sz="2400" dirty="0" smtClean="0"/>
              <a:t>adjectif qualificatif </a:t>
            </a:r>
            <a:endParaRPr lang="fr-FR" dirty="0"/>
          </a:p>
          <a:p>
            <a:r>
              <a:rPr lang="fr-FR" sz="2800" dirty="0" smtClean="0"/>
              <a:t>Adjectif relationnel </a:t>
            </a:r>
          </a:p>
          <a:p>
            <a:r>
              <a:rPr lang="fr-FR" sz="2800" dirty="0" smtClean="0"/>
              <a:t>Adjectif explicatif et adjectif déterminatif</a:t>
            </a:r>
          </a:p>
          <a:p>
            <a:r>
              <a:rPr lang="fr-FR" sz="2800" dirty="0" smtClean="0"/>
              <a:t>Degrés d’intensité et de comparaison </a:t>
            </a:r>
          </a:p>
          <a:p>
            <a:r>
              <a:rPr lang="fr-FR" sz="2800" dirty="0" smtClean="0"/>
              <a:t>Adjectifs </a:t>
            </a:r>
            <a:r>
              <a:rPr lang="fr-FR" sz="2800" dirty="0"/>
              <a:t>par conversion   </a:t>
            </a:r>
            <a:endParaRPr lang="fr-FR" dirty="0"/>
          </a:p>
          <a:p>
            <a:r>
              <a:rPr lang="fr-FR" dirty="0" smtClean="0"/>
              <a:t>Marques </a:t>
            </a:r>
            <a:r>
              <a:rPr lang="fr-FR" dirty="0"/>
              <a:t>du féminin et du pluriel </a:t>
            </a:r>
          </a:p>
          <a:p>
            <a:r>
              <a:rPr lang="fr-FR" dirty="0"/>
              <a:t>Fonctions </a:t>
            </a:r>
            <a:r>
              <a:rPr lang="fr-FR" dirty="0" smtClean="0"/>
              <a:t>l’</a:t>
            </a:r>
            <a:r>
              <a:rPr lang="fr-FR" sz="2800" dirty="0" smtClean="0"/>
              <a:t>adjectif qualificatif </a:t>
            </a:r>
            <a:endParaRPr lang="fr-FR" dirty="0" smtClean="0"/>
          </a:p>
          <a:p>
            <a:r>
              <a:rPr lang="fr-FR" dirty="0" smtClean="0"/>
              <a:t>Règles </a:t>
            </a:r>
            <a:r>
              <a:rPr lang="fr-FR" dirty="0"/>
              <a:t>d’accord</a:t>
            </a:r>
          </a:p>
          <a:p>
            <a:r>
              <a:rPr lang="fr-FR" dirty="0"/>
              <a:t>Astuces de repérage </a:t>
            </a:r>
          </a:p>
          <a:p>
            <a:endParaRPr lang="fr-FR" dirty="0"/>
          </a:p>
          <a:p>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Adjectifs par conversion  </a:t>
            </a:r>
          </a:p>
        </p:txBody>
      </p:sp>
      <p:sp>
        <p:nvSpPr>
          <p:cNvPr id="3" name="Espace réservé du contenu 2"/>
          <p:cNvSpPr>
            <a:spLocks noGrp="1"/>
          </p:cNvSpPr>
          <p:nvPr>
            <p:ph idx="1"/>
          </p:nvPr>
        </p:nvSpPr>
        <p:spPr>
          <a:xfrm>
            <a:off x="457200" y="2183152"/>
            <a:ext cx="8229600" cy="4389120"/>
          </a:xfrm>
        </p:spPr>
        <p:txBody>
          <a:bodyPr/>
          <a:lstStyle/>
          <a:p>
            <a:r>
              <a:rPr lang="fr-FR" b="1" dirty="0"/>
              <a:t>Noms </a:t>
            </a:r>
            <a:r>
              <a:rPr lang="fr-FR" dirty="0" smtClean="0"/>
              <a:t>(</a:t>
            </a:r>
            <a:r>
              <a:rPr lang="fr-FR" dirty="0"/>
              <a:t>il a un air canaille – il est très joueur/ moqueur/menteur, etc.)</a:t>
            </a:r>
          </a:p>
          <a:p>
            <a:endParaRPr lang="fr-FR" b="1" dirty="0"/>
          </a:p>
          <a:p>
            <a:r>
              <a:rPr lang="fr-FR" b="1" dirty="0"/>
              <a:t>Expressions nominales</a:t>
            </a:r>
            <a:r>
              <a:rPr lang="fr-FR" dirty="0"/>
              <a:t> (Le commissaire est bon </a:t>
            </a:r>
            <a:r>
              <a:rPr lang="fr-FR" dirty="0" smtClean="0"/>
              <a:t>enfant – </a:t>
            </a:r>
            <a:r>
              <a:rPr lang="fr-FR" dirty="0"/>
              <a:t>Ce produit est bon marché – Je ne suis pas très cinéma/ </a:t>
            </a:r>
            <a:r>
              <a:rPr lang="fr-FR" dirty="0" smtClean="0"/>
              <a:t>médicament/chocolat</a:t>
            </a:r>
            <a:r>
              <a:rPr lang="fr-FR" dirty="0"/>
              <a:t>, etc.) </a:t>
            </a:r>
          </a:p>
          <a:p>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à coins arrondis 4"/>
          <p:cNvSpPr/>
          <p:nvPr/>
        </p:nvSpPr>
        <p:spPr>
          <a:xfrm>
            <a:off x="1714480" y="2714620"/>
            <a:ext cx="5786478" cy="1571636"/>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dirty="0" smtClean="0"/>
              <a:t>  Aspect syntaxique </a:t>
            </a:r>
            <a:endParaRPr lang="fr-FR" sz="4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285860"/>
            <a:ext cx="8715404" cy="1643066"/>
          </a:xfrm>
        </p:spPr>
        <p:txBody>
          <a:bodyPr>
            <a:normAutofit/>
          </a:bodyPr>
          <a:lstStyle/>
          <a:p>
            <a:pPr algn="ctr"/>
            <a:r>
              <a:rPr lang="fr-FR" sz="4800" dirty="0"/>
              <a:t>Fonctions de l’adjectif </a:t>
            </a:r>
            <a:r>
              <a:rPr lang="fr-FR" sz="4800" dirty="0" smtClean="0"/>
              <a:t/>
            </a:r>
            <a:br>
              <a:rPr lang="fr-FR" sz="4800" dirty="0" smtClean="0"/>
            </a:br>
            <a:r>
              <a:rPr lang="fr-FR" sz="4800" dirty="0" smtClean="0"/>
              <a:t>qualificatif</a:t>
            </a:r>
            <a:endParaRPr lang="fr-FR" sz="4800" dirty="0"/>
          </a:p>
        </p:txBody>
      </p:sp>
      <p:sp>
        <p:nvSpPr>
          <p:cNvPr id="3" name="Espace réservé du contenu 2"/>
          <p:cNvSpPr>
            <a:spLocks noGrp="1"/>
          </p:cNvSpPr>
          <p:nvPr>
            <p:ph idx="1"/>
          </p:nvPr>
        </p:nvSpPr>
        <p:spPr>
          <a:xfrm>
            <a:off x="457200" y="3397598"/>
            <a:ext cx="8229600" cy="4389120"/>
          </a:xfrm>
        </p:spPr>
        <p:txBody>
          <a:bodyPr/>
          <a:lstStyle/>
          <a:p>
            <a:pPr algn="ctr">
              <a:buNone/>
            </a:pPr>
            <a:r>
              <a:rPr lang="fr-FR" sz="2800" dirty="0"/>
              <a:t>L’adjectif qualificatif peut avoir trois</a:t>
            </a:r>
          </a:p>
          <a:p>
            <a:pPr algn="ctr">
              <a:buNone/>
            </a:pPr>
            <a:r>
              <a:rPr lang="fr-FR" sz="2800" dirty="0"/>
              <a:t> fonctions:</a:t>
            </a:r>
          </a:p>
          <a:p>
            <a:pPr algn="ctr">
              <a:buNone/>
            </a:pPr>
            <a:r>
              <a:rPr lang="fr-FR" sz="2800" b="1" dirty="0" smtClean="0"/>
              <a:t>Epithète, apposé,</a:t>
            </a:r>
            <a:endParaRPr lang="fr-FR" sz="2800" b="1" dirty="0"/>
          </a:p>
          <a:p>
            <a:pPr algn="ctr">
              <a:buNone/>
            </a:pPr>
            <a:r>
              <a:rPr lang="fr-FR" sz="2800" b="1" dirty="0"/>
              <a:t> attribut </a:t>
            </a:r>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71480"/>
            <a:ext cx="8229600" cy="1143000"/>
          </a:xfrm>
        </p:spPr>
        <p:txBody>
          <a:bodyPr/>
          <a:lstStyle/>
          <a:p>
            <a:pPr algn="ctr"/>
            <a:r>
              <a:rPr lang="fr-FR" dirty="0"/>
              <a:t>Adjectif </a:t>
            </a:r>
            <a:r>
              <a:rPr lang="fr-FR" dirty="0" smtClean="0"/>
              <a:t>épithète</a:t>
            </a:r>
            <a:endParaRPr lang="fr-FR" dirty="0"/>
          </a:p>
        </p:txBody>
      </p:sp>
      <p:sp>
        <p:nvSpPr>
          <p:cNvPr id="3" name="Espace réservé du contenu 2"/>
          <p:cNvSpPr>
            <a:spLocks noGrp="1"/>
          </p:cNvSpPr>
          <p:nvPr>
            <p:ph idx="1"/>
          </p:nvPr>
        </p:nvSpPr>
        <p:spPr>
          <a:xfrm>
            <a:off x="557242" y="1935480"/>
            <a:ext cx="8229600" cy="4389120"/>
          </a:xfrm>
        </p:spPr>
        <p:txBody>
          <a:bodyPr/>
          <a:lstStyle/>
          <a:p>
            <a:r>
              <a:rPr lang="fr-FR" dirty="0"/>
              <a:t>L’adjectif qualificatif </a:t>
            </a:r>
            <a:r>
              <a:rPr lang="fr-FR" b="1" dirty="0"/>
              <a:t>est épithète lié </a:t>
            </a:r>
            <a:r>
              <a:rPr lang="fr-FR" dirty="0"/>
              <a:t>quand, il est placé à côté d’un nom dont il indique une qualité, il forme un tout avec lui :</a:t>
            </a:r>
          </a:p>
          <a:p>
            <a:pPr>
              <a:buNone/>
            </a:pPr>
            <a:endParaRPr lang="fr-FR" dirty="0"/>
          </a:p>
          <a:p>
            <a:r>
              <a:rPr lang="fr-FR" dirty="0"/>
              <a:t>Ex: un </a:t>
            </a:r>
            <a:r>
              <a:rPr lang="fr-FR" b="1" u="sng" dirty="0">
                <a:solidFill>
                  <a:srgbClr val="C00000"/>
                </a:solidFill>
              </a:rPr>
              <a:t>jeune</a:t>
            </a:r>
            <a:r>
              <a:rPr lang="fr-FR" u="sng" dirty="0">
                <a:solidFill>
                  <a:srgbClr val="C00000"/>
                </a:solidFill>
              </a:rPr>
              <a:t> </a:t>
            </a:r>
            <a:r>
              <a:rPr lang="fr-FR" dirty="0"/>
              <a:t>ingénieur: </a:t>
            </a:r>
          </a:p>
          <a:p>
            <a:pPr>
              <a:buNone/>
            </a:pPr>
            <a:r>
              <a:rPr lang="fr-FR" dirty="0"/>
              <a:t>   (« </a:t>
            </a:r>
            <a:r>
              <a:rPr lang="fr-FR" u="sng" dirty="0"/>
              <a:t>jeune</a:t>
            </a:r>
            <a:r>
              <a:rPr lang="fr-FR" dirty="0"/>
              <a:t> » est épithète de « </a:t>
            </a:r>
            <a:r>
              <a:rPr lang="fr-FR" u="sng" dirty="0"/>
              <a:t>ingénieur</a:t>
            </a:r>
            <a:r>
              <a:rPr lang="fr-FR" dirty="0"/>
              <a:t> »)</a:t>
            </a:r>
          </a:p>
          <a:p>
            <a:r>
              <a:rPr lang="fr-FR" dirty="0"/>
              <a:t>Ex: la </a:t>
            </a:r>
            <a:r>
              <a:rPr lang="fr-FR" b="1" u="sng" dirty="0">
                <a:solidFill>
                  <a:srgbClr val="C00000"/>
                </a:solidFill>
              </a:rPr>
              <a:t>petite</a:t>
            </a:r>
            <a:r>
              <a:rPr lang="fr-FR" dirty="0"/>
              <a:t> maison: </a:t>
            </a:r>
          </a:p>
          <a:p>
            <a:pPr>
              <a:buNone/>
            </a:pPr>
            <a:r>
              <a:rPr lang="fr-FR" dirty="0"/>
              <a:t>   (« </a:t>
            </a:r>
            <a:r>
              <a:rPr lang="fr-FR" u="sng" dirty="0"/>
              <a:t>petite</a:t>
            </a:r>
            <a:r>
              <a:rPr lang="fr-FR" dirty="0"/>
              <a:t> »est épithète de « « </a:t>
            </a:r>
            <a:r>
              <a:rPr lang="fr-FR" u="sng" dirty="0"/>
              <a:t>maison</a:t>
            </a:r>
            <a:r>
              <a:rPr lang="fr-FR" dirty="0"/>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00042"/>
            <a:ext cx="8229600" cy="1143000"/>
          </a:xfrm>
        </p:spPr>
        <p:txBody>
          <a:bodyPr>
            <a:normAutofit/>
          </a:bodyPr>
          <a:lstStyle/>
          <a:p>
            <a:pPr algn="ctr"/>
            <a:r>
              <a:rPr lang="fr-FR" dirty="0"/>
              <a:t>Adjectif </a:t>
            </a:r>
            <a:r>
              <a:rPr lang="fr-FR" dirty="0" smtClean="0"/>
              <a:t>apposé</a:t>
            </a:r>
            <a:endParaRPr lang="fr-FR" dirty="0"/>
          </a:p>
        </p:txBody>
      </p:sp>
      <p:sp>
        <p:nvSpPr>
          <p:cNvPr id="3" name="Espace réservé du contenu 2"/>
          <p:cNvSpPr>
            <a:spLocks noGrp="1"/>
          </p:cNvSpPr>
          <p:nvPr>
            <p:ph idx="1"/>
          </p:nvPr>
        </p:nvSpPr>
        <p:spPr>
          <a:xfrm>
            <a:off x="457200" y="1928802"/>
            <a:ext cx="8229600" cy="4389120"/>
          </a:xfrm>
        </p:spPr>
        <p:txBody>
          <a:bodyPr/>
          <a:lstStyle/>
          <a:p>
            <a:r>
              <a:rPr lang="fr-FR" dirty="0"/>
              <a:t> L’adjectif qualificatif est </a:t>
            </a:r>
            <a:r>
              <a:rPr lang="fr-FR" b="1" u="sng" dirty="0"/>
              <a:t>apposé </a:t>
            </a:r>
            <a:r>
              <a:rPr lang="fr-FR" dirty="0"/>
              <a:t>quand il est placé auprès d’un ou d’un pronom dont il indique une qualité, il en est séparé par une pause à l’oral ou une virgule à l’écrit:</a:t>
            </a:r>
          </a:p>
          <a:p>
            <a:endParaRPr lang="fr-FR" dirty="0"/>
          </a:p>
          <a:p>
            <a:r>
              <a:rPr lang="fr-FR" dirty="0"/>
              <a:t>Ex: </a:t>
            </a:r>
            <a:r>
              <a:rPr lang="fr-FR" b="1" u="sng" dirty="0">
                <a:solidFill>
                  <a:srgbClr val="C00000"/>
                </a:solidFill>
              </a:rPr>
              <a:t>mécontents</a:t>
            </a:r>
            <a:r>
              <a:rPr lang="fr-FR" dirty="0"/>
              <a:t>, les employés ont été remboursés. </a:t>
            </a:r>
          </a:p>
          <a:p>
            <a:pPr>
              <a:buNone/>
            </a:pPr>
            <a:r>
              <a:rPr lang="fr-FR" dirty="0"/>
              <a:t>    (« </a:t>
            </a:r>
            <a:r>
              <a:rPr lang="fr-FR" b="1" u="sng" dirty="0">
                <a:solidFill>
                  <a:srgbClr val="C00000"/>
                </a:solidFill>
              </a:rPr>
              <a:t>mécontents</a:t>
            </a:r>
            <a:r>
              <a:rPr lang="fr-FR" dirty="0"/>
              <a:t> »,apposition du sujet « </a:t>
            </a:r>
            <a:r>
              <a:rPr lang="fr-FR" u="sng" dirty="0"/>
              <a:t>employés</a:t>
            </a:r>
            <a:r>
              <a:rPr lang="fr-FR" dirty="0"/>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28604"/>
            <a:ext cx="8229600" cy="1143000"/>
          </a:xfrm>
        </p:spPr>
        <p:txBody>
          <a:bodyPr/>
          <a:lstStyle/>
          <a:p>
            <a:pPr algn="ctr"/>
            <a:r>
              <a:rPr lang="fr-FR" dirty="0"/>
              <a:t>Adjectif </a:t>
            </a:r>
            <a:r>
              <a:rPr lang="fr-FR" dirty="0" smtClean="0"/>
              <a:t>attribut</a:t>
            </a:r>
            <a:endParaRPr lang="fr-FR" dirty="0"/>
          </a:p>
        </p:txBody>
      </p:sp>
      <p:sp>
        <p:nvSpPr>
          <p:cNvPr id="3" name="Espace réservé du contenu 2"/>
          <p:cNvSpPr>
            <a:spLocks noGrp="1"/>
          </p:cNvSpPr>
          <p:nvPr>
            <p:ph idx="1"/>
          </p:nvPr>
        </p:nvSpPr>
        <p:spPr/>
        <p:txBody>
          <a:bodyPr>
            <a:normAutofit lnSpcReduction="10000"/>
          </a:bodyPr>
          <a:lstStyle/>
          <a:p>
            <a:pPr>
              <a:buNone/>
            </a:pPr>
            <a:r>
              <a:rPr lang="fr-FR" dirty="0"/>
              <a:t>    L’adjectif qualificatif est </a:t>
            </a:r>
            <a:r>
              <a:rPr lang="fr-FR" b="1" dirty="0"/>
              <a:t>attribut du sujet </a:t>
            </a:r>
            <a:r>
              <a:rPr lang="fr-FR" dirty="0"/>
              <a:t>quand il est relié au nom ou au pronom par un verbe, il exprime une qualité attribuée au sujet et il ne forme pas un tout avec ce sujet. On le rencontre avec: </a:t>
            </a:r>
          </a:p>
          <a:p>
            <a:pPr>
              <a:buFontTx/>
              <a:buChar char="-"/>
            </a:pPr>
            <a:r>
              <a:rPr lang="fr-FR" b="1" dirty="0"/>
              <a:t>Les verbes d’état: </a:t>
            </a:r>
          </a:p>
          <a:p>
            <a:pPr>
              <a:buFontTx/>
              <a:buChar char="-"/>
            </a:pPr>
            <a:r>
              <a:rPr lang="fr-FR" dirty="0"/>
              <a:t>ex: pierre était </a:t>
            </a:r>
            <a:r>
              <a:rPr lang="fr-FR" b="1" u="sng" dirty="0">
                <a:solidFill>
                  <a:srgbClr val="C00000"/>
                </a:solidFill>
              </a:rPr>
              <a:t>jeune</a:t>
            </a:r>
            <a:r>
              <a:rPr lang="fr-FR" dirty="0"/>
              <a:t>; </a:t>
            </a:r>
          </a:p>
          <a:p>
            <a:pPr>
              <a:buFontTx/>
              <a:buChar char="-"/>
            </a:pPr>
            <a:r>
              <a:rPr lang="fr-FR" b="1" dirty="0"/>
              <a:t>Certains verbes à la voix passive:</a:t>
            </a:r>
          </a:p>
          <a:p>
            <a:pPr>
              <a:buFontTx/>
              <a:buChar char="-"/>
            </a:pPr>
            <a:r>
              <a:rPr lang="fr-FR" dirty="0"/>
              <a:t>Ex: il fut rendu </a:t>
            </a:r>
            <a:r>
              <a:rPr lang="fr-FR" b="1" u="sng" dirty="0">
                <a:solidFill>
                  <a:srgbClr val="C00000"/>
                </a:solidFill>
              </a:rPr>
              <a:t>prudent</a:t>
            </a:r>
            <a:r>
              <a:rPr lang="fr-FR" dirty="0"/>
              <a:t> par son accident ; </a:t>
            </a:r>
          </a:p>
          <a:p>
            <a:pPr>
              <a:buFontTx/>
              <a:buChar char="-"/>
            </a:pPr>
            <a:r>
              <a:rPr lang="fr-FR" b="1" dirty="0"/>
              <a:t>Certains verbes intransitifs:</a:t>
            </a:r>
          </a:p>
          <a:p>
            <a:pPr>
              <a:buFontTx/>
              <a:buChar char="-"/>
            </a:pPr>
            <a:r>
              <a:rPr lang="fr-FR" dirty="0"/>
              <a:t>Ex: nous vivions tranquilles;</a:t>
            </a:r>
          </a:p>
          <a:p>
            <a:pPr>
              <a:buNone/>
            </a:pPr>
            <a:endParaRPr lang="fr-FR" dirty="0"/>
          </a:p>
          <a:p>
            <a:endParaRPr lang="fr-F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00042"/>
            <a:ext cx="8229600" cy="1143000"/>
          </a:xfrm>
        </p:spPr>
        <p:txBody>
          <a:bodyPr>
            <a:normAutofit/>
          </a:bodyPr>
          <a:lstStyle/>
          <a:p>
            <a:pPr algn="ctr"/>
            <a:r>
              <a:rPr lang="fr-FR" dirty="0"/>
              <a:t>Accord de l’adjectif</a:t>
            </a:r>
          </a:p>
        </p:txBody>
      </p:sp>
      <p:sp>
        <p:nvSpPr>
          <p:cNvPr id="3" name="Espace réservé du contenu 2"/>
          <p:cNvSpPr>
            <a:spLocks noGrp="1"/>
          </p:cNvSpPr>
          <p:nvPr>
            <p:ph idx="1"/>
          </p:nvPr>
        </p:nvSpPr>
        <p:spPr/>
        <p:txBody>
          <a:bodyPr>
            <a:normAutofit lnSpcReduction="10000"/>
          </a:bodyPr>
          <a:lstStyle/>
          <a:p>
            <a:r>
              <a:rPr lang="fr-FR" b="1" dirty="0"/>
              <a:t>Il se met au masculin pluriel : </a:t>
            </a:r>
          </a:p>
          <a:p>
            <a:pPr>
              <a:buNone/>
            </a:pPr>
            <a:r>
              <a:rPr lang="fr-FR" b="1" dirty="0"/>
              <a:t>    </a:t>
            </a:r>
            <a:r>
              <a:rPr lang="fr-FR" dirty="0"/>
              <a:t>A l’équinoxe, </a:t>
            </a:r>
            <a:r>
              <a:rPr lang="fr-FR" b="1" u="sng" dirty="0">
                <a:solidFill>
                  <a:srgbClr val="C00000"/>
                </a:solidFill>
              </a:rPr>
              <a:t>Le</a:t>
            </a:r>
            <a:r>
              <a:rPr lang="fr-FR" dirty="0"/>
              <a:t> jour et </a:t>
            </a:r>
            <a:r>
              <a:rPr lang="fr-FR" b="1" u="sng" dirty="0">
                <a:solidFill>
                  <a:srgbClr val="C00000"/>
                </a:solidFill>
              </a:rPr>
              <a:t>la</a:t>
            </a:r>
            <a:r>
              <a:rPr lang="fr-FR" dirty="0"/>
              <a:t> nuit sont ég</a:t>
            </a:r>
            <a:r>
              <a:rPr lang="fr-FR" b="1" u="sng" dirty="0">
                <a:solidFill>
                  <a:srgbClr val="C00000"/>
                </a:solidFill>
              </a:rPr>
              <a:t>aux</a:t>
            </a:r>
          </a:p>
          <a:p>
            <a:endParaRPr lang="fr-FR" b="1" dirty="0"/>
          </a:p>
          <a:p>
            <a:r>
              <a:rPr lang="fr-FR" b="1" dirty="0"/>
              <a:t>Il s’accorde avec le nom le plus rapproché  </a:t>
            </a:r>
          </a:p>
          <a:p>
            <a:pPr>
              <a:buNone/>
            </a:pPr>
            <a:r>
              <a:rPr lang="fr-FR" b="1" dirty="0"/>
              <a:t>    </a:t>
            </a:r>
            <a:r>
              <a:rPr lang="fr-FR" b="1" u="sng" dirty="0">
                <a:solidFill>
                  <a:srgbClr val="C00000"/>
                </a:solidFill>
              </a:rPr>
              <a:t>Une </a:t>
            </a:r>
            <a:r>
              <a:rPr lang="fr-FR" dirty="0"/>
              <a:t>indifférence ou </a:t>
            </a:r>
            <a:r>
              <a:rPr lang="fr-FR" b="1" u="sng" dirty="0">
                <a:solidFill>
                  <a:srgbClr val="C00000"/>
                </a:solidFill>
              </a:rPr>
              <a:t>un </a:t>
            </a:r>
            <a:r>
              <a:rPr lang="fr-FR" dirty="0"/>
              <a:t>parti pris révolt</a:t>
            </a:r>
            <a:r>
              <a:rPr lang="fr-FR" b="1" u="sng" dirty="0">
                <a:solidFill>
                  <a:srgbClr val="C00000"/>
                </a:solidFill>
              </a:rPr>
              <a:t>ant</a:t>
            </a:r>
          </a:p>
          <a:p>
            <a:endParaRPr lang="fr-FR" b="1" dirty="0"/>
          </a:p>
          <a:p>
            <a:r>
              <a:rPr lang="fr-FR" dirty="0"/>
              <a:t>Les adjectifs </a:t>
            </a:r>
            <a:r>
              <a:rPr lang="fr-FR" b="1" dirty="0"/>
              <a:t>fou, vieux, nouveau, beau, mou </a:t>
            </a:r>
            <a:r>
              <a:rPr lang="fr-FR" dirty="0"/>
              <a:t>font au masculin singulier, devant une voyelle ou un h-muet, </a:t>
            </a:r>
            <a:r>
              <a:rPr lang="fr-FR" b="1" dirty="0"/>
              <a:t>fol, vieil</a:t>
            </a:r>
            <a:r>
              <a:rPr lang="fr-FR" b="1" dirty="0" smtClean="0"/>
              <a:t>, nouvel, </a:t>
            </a:r>
            <a:r>
              <a:rPr lang="fr-FR" b="1" dirty="0"/>
              <a:t>bel, mol : </a:t>
            </a:r>
          </a:p>
          <a:p>
            <a:pPr>
              <a:buNone/>
            </a:pPr>
            <a:r>
              <a:rPr lang="fr-FR" dirty="0"/>
              <a:t>   Un </a:t>
            </a:r>
            <a:r>
              <a:rPr lang="fr-FR" b="1" u="sng" dirty="0">
                <a:solidFill>
                  <a:srgbClr val="C00000"/>
                </a:solidFill>
              </a:rPr>
              <a:t>mol</a:t>
            </a:r>
            <a:r>
              <a:rPr lang="fr-FR" dirty="0"/>
              <a:t> oreiller ; un </a:t>
            </a:r>
            <a:r>
              <a:rPr lang="fr-FR" b="1" u="sng" dirty="0">
                <a:solidFill>
                  <a:srgbClr val="C00000"/>
                </a:solidFill>
              </a:rPr>
              <a:t>bel</a:t>
            </a:r>
            <a:r>
              <a:rPr lang="fr-FR" dirty="0"/>
              <a:t> homme ; un </a:t>
            </a:r>
            <a:r>
              <a:rPr lang="fr-FR" b="1" u="sng" dirty="0">
                <a:solidFill>
                  <a:srgbClr val="C00000"/>
                </a:solidFill>
              </a:rPr>
              <a:t>bel</a:t>
            </a:r>
            <a:r>
              <a:rPr lang="fr-FR" dirty="0"/>
              <a:t> enfant.</a:t>
            </a:r>
          </a:p>
          <a:p>
            <a:pPr>
              <a:buNone/>
            </a:pPr>
            <a:endParaRPr lang="fr-FR"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00042"/>
            <a:ext cx="8229600" cy="1143000"/>
          </a:xfrm>
        </p:spPr>
        <p:txBody>
          <a:bodyPr>
            <a:normAutofit/>
          </a:bodyPr>
          <a:lstStyle/>
          <a:p>
            <a:pPr algn="ctr"/>
            <a:r>
              <a:rPr lang="fr-FR" dirty="0"/>
              <a:t>Accord de l’adjectif</a:t>
            </a:r>
          </a:p>
        </p:txBody>
      </p:sp>
      <p:sp>
        <p:nvSpPr>
          <p:cNvPr id="3" name="Espace réservé du contenu 2"/>
          <p:cNvSpPr>
            <a:spLocks noGrp="1"/>
          </p:cNvSpPr>
          <p:nvPr>
            <p:ph idx="1"/>
          </p:nvPr>
        </p:nvSpPr>
        <p:spPr/>
        <p:txBody>
          <a:bodyPr>
            <a:normAutofit/>
          </a:bodyPr>
          <a:lstStyle/>
          <a:p>
            <a:r>
              <a:rPr lang="fr-FR" b="1" dirty="0"/>
              <a:t>Excepté, passé, supposé, compris, ôté, étant donné, ci-joint, ci-inclus, attendu, vu, approuvé, nu, demi </a:t>
            </a:r>
            <a:r>
              <a:rPr lang="fr-FR" dirty="0"/>
              <a:t>restent invariables quand ils sont placés devant le nom ; ils s’accordent quand ils sont placés après : </a:t>
            </a:r>
          </a:p>
          <a:p>
            <a:r>
              <a:rPr lang="fr-FR" dirty="0"/>
              <a:t>Pass</a:t>
            </a:r>
            <a:r>
              <a:rPr lang="fr-FR" b="1" u="sng" dirty="0">
                <a:solidFill>
                  <a:srgbClr val="C00000"/>
                </a:solidFill>
              </a:rPr>
              <a:t>é</a:t>
            </a:r>
            <a:r>
              <a:rPr lang="fr-FR" b="1" dirty="0"/>
              <a:t> </a:t>
            </a:r>
            <a:r>
              <a:rPr lang="fr-FR" dirty="0"/>
              <a:t>huit heures </a:t>
            </a:r>
            <a:r>
              <a:rPr lang="fr-FR" b="1" dirty="0"/>
              <a:t>mais</a:t>
            </a:r>
            <a:r>
              <a:rPr lang="fr-FR" dirty="0"/>
              <a:t> huit heures passé</a:t>
            </a:r>
            <a:r>
              <a:rPr lang="fr-FR" b="1" u="sng" dirty="0">
                <a:solidFill>
                  <a:srgbClr val="C00000"/>
                </a:solidFill>
              </a:rPr>
              <a:t>es</a:t>
            </a:r>
            <a:r>
              <a:rPr lang="fr-FR" dirty="0"/>
              <a:t> ; </a:t>
            </a:r>
          </a:p>
          <a:p>
            <a:r>
              <a:rPr lang="fr-FR" dirty="0"/>
              <a:t>Une dem</a:t>
            </a:r>
            <a:r>
              <a:rPr lang="fr-FR" b="1" u="sng" dirty="0">
                <a:solidFill>
                  <a:srgbClr val="C00000"/>
                </a:solidFill>
              </a:rPr>
              <a:t>i</a:t>
            </a:r>
            <a:r>
              <a:rPr lang="fr-FR" dirty="0"/>
              <a:t>-heure </a:t>
            </a:r>
            <a:r>
              <a:rPr lang="fr-FR" b="1" dirty="0"/>
              <a:t>mais</a:t>
            </a:r>
            <a:r>
              <a:rPr lang="fr-FR" dirty="0"/>
              <a:t> une heure et demi</a:t>
            </a:r>
            <a:r>
              <a:rPr lang="fr-FR" b="1" u="sng" dirty="0">
                <a:solidFill>
                  <a:srgbClr val="C00000"/>
                </a:solidFill>
              </a:rPr>
              <a:t>e</a:t>
            </a:r>
            <a:r>
              <a:rPr lang="fr-FR" dirty="0"/>
              <a:t> ; </a:t>
            </a:r>
          </a:p>
          <a:p>
            <a:r>
              <a:rPr lang="fr-FR" dirty="0"/>
              <a:t>ci-join</a:t>
            </a:r>
            <a:r>
              <a:rPr lang="fr-FR" b="1" u="sng" dirty="0">
                <a:solidFill>
                  <a:srgbClr val="C00000"/>
                </a:solidFill>
              </a:rPr>
              <a:t>t</a:t>
            </a:r>
            <a:r>
              <a:rPr lang="fr-FR" u="sng" dirty="0">
                <a:solidFill>
                  <a:srgbClr val="C00000"/>
                </a:solidFill>
              </a:rPr>
              <a:t> </a:t>
            </a:r>
            <a:r>
              <a:rPr lang="fr-FR" dirty="0"/>
              <a:t>deux timbres </a:t>
            </a:r>
            <a:r>
              <a:rPr lang="fr-FR" b="1" dirty="0"/>
              <a:t>mais</a:t>
            </a:r>
            <a:r>
              <a:rPr lang="fr-FR" dirty="0"/>
              <a:t> les deux timbres ci-joint</a:t>
            </a:r>
            <a:r>
              <a:rPr lang="fr-FR" b="1" u="sng" dirty="0">
                <a:solidFill>
                  <a:srgbClr val="C00000"/>
                </a:solidFill>
              </a:rPr>
              <a:t>s</a:t>
            </a:r>
            <a:r>
              <a:rPr lang="fr-FR" dirty="0"/>
              <a:t> ; </a:t>
            </a:r>
          </a:p>
          <a:p>
            <a:r>
              <a:rPr lang="fr-FR" dirty="0"/>
              <a:t>Nu-tête </a:t>
            </a:r>
            <a:r>
              <a:rPr lang="fr-FR" b="1" dirty="0"/>
              <a:t>mais</a:t>
            </a:r>
            <a:r>
              <a:rPr lang="fr-FR" dirty="0"/>
              <a:t> tête nu</a:t>
            </a:r>
            <a:r>
              <a:rPr lang="fr-FR" b="1" u="sng" dirty="0">
                <a:solidFill>
                  <a:srgbClr val="C00000"/>
                </a:solidFill>
              </a:rPr>
              <a:t>e</a:t>
            </a:r>
            <a:r>
              <a:rPr lang="fr-FR" dirty="0"/>
              <a:t>. </a:t>
            </a:r>
          </a:p>
          <a:p>
            <a:endParaRPr lang="fr-F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00042"/>
            <a:ext cx="8229600" cy="1143000"/>
          </a:xfrm>
        </p:spPr>
        <p:txBody>
          <a:bodyPr/>
          <a:lstStyle/>
          <a:p>
            <a:pPr algn="ctr"/>
            <a:r>
              <a:rPr lang="fr-FR" dirty="0"/>
              <a:t>Accord de l’adjectif</a:t>
            </a:r>
          </a:p>
        </p:txBody>
      </p:sp>
      <p:sp>
        <p:nvSpPr>
          <p:cNvPr id="3" name="Espace réservé du contenu 2"/>
          <p:cNvSpPr>
            <a:spLocks noGrp="1"/>
          </p:cNvSpPr>
          <p:nvPr>
            <p:ph idx="1"/>
          </p:nvPr>
        </p:nvSpPr>
        <p:spPr/>
        <p:txBody>
          <a:bodyPr>
            <a:normAutofit/>
          </a:bodyPr>
          <a:lstStyle/>
          <a:p>
            <a:r>
              <a:rPr lang="fr-FR" b="1" dirty="0"/>
              <a:t>Les adjectifs de couleur de forme simple :</a:t>
            </a:r>
            <a:endParaRPr lang="fr-FR" dirty="0"/>
          </a:p>
          <a:p>
            <a:r>
              <a:rPr lang="fr-FR" dirty="0"/>
              <a:t>En règle générale, un adjectif de couleur de forme simple s'accorde en genre et en nombre avec le nom auquel ils se rapportent :</a:t>
            </a:r>
          </a:p>
          <a:p>
            <a:r>
              <a:rPr lang="fr-FR" b="1" u="sng" dirty="0"/>
              <a:t>Exemples </a:t>
            </a:r>
            <a:r>
              <a:rPr lang="fr-FR" b="1" dirty="0"/>
              <a:t>: </a:t>
            </a:r>
            <a:r>
              <a:rPr lang="fr-FR" dirty="0"/>
              <a:t>des images grises / ma voiture noire / une écharpe verte / des yeux bleus</a:t>
            </a:r>
          </a:p>
          <a:p>
            <a:r>
              <a:rPr lang="fr-FR" b="1" dirty="0"/>
              <a:t>Liste des principaux adjectifs de couleur s'accordant :</a:t>
            </a:r>
          </a:p>
          <a:p>
            <a:r>
              <a:rPr lang="fr-FR" dirty="0"/>
              <a:t>bleu, rouge, blanc, noir, gris, brun, violet, jaune, vert, blond, beige, pourpre, écarlate…</a:t>
            </a:r>
          </a:p>
          <a:p>
            <a:pPr lvl="0"/>
            <a:endParaRPr lang="fr-FR" b="1" dirty="0"/>
          </a:p>
          <a:p>
            <a:endParaRPr lang="fr-F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00042"/>
            <a:ext cx="8229600" cy="1143000"/>
          </a:xfrm>
        </p:spPr>
        <p:txBody>
          <a:bodyPr/>
          <a:lstStyle/>
          <a:p>
            <a:pPr algn="ctr"/>
            <a:r>
              <a:rPr lang="fr-FR" dirty="0"/>
              <a:t>Accord de l’adjectif</a:t>
            </a:r>
          </a:p>
        </p:txBody>
      </p:sp>
      <p:sp>
        <p:nvSpPr>
          <p:cNvPr id="3" name="Espace réservé du contenu 2"/>
          <p:cNvSpPr>
            <a:spLocks noGrp="1"/>
          </p:cNvSpPr>
          <p:nvPr>
            <p:ph idx="1"/>
          </p:nvPr>
        </p:nvSpPr>
        <p:spPr/>
        <p:txBody>
          <a:bodyPr/>
          <a:lstStyle/>
          <a:p>
            <a:r>
              <a:rPr lang="fr-FR" b="1" dirty="0"/>
              <a:t>Les noms de choses (fruits, fleurs, pierres) utilisées comme adjectifs de couleur sont invariables :</a:t>
            </a:r>
          </a:p>
          <a:p>
            <a:pPr>
              <a:buNone/>
            </a:pPr>
            <a:r>
              <a:rPr lang="fr-FR" dirty="0"/>
              <a:t>    Marron, orange, abricot, acajou, brique, bronze, cerise, citron, crème, grenat, indigo, kaki, marine, noisette, ocre, olive, or, paille, pastel, safran, turquoise…</a:t>
            </a:r>
          </a:p>
          <a:p>
            <a:r>
              <a:rPr lang="fr-FR" b="1" dirty="0"/>
              <a:t>Exemples: </a:t>
            </a:r>
            <a:r>
              <a:rPr lang="fr-FR" dirty="0"/>
              <a:t>des chaussures marron / des pulls orange</a:t>
            </a:r>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à coins arrondis 4"/>
          <p:cNvSpPr/>
          <p:nvPr/>
        </p:nvSpPr>
        <p:spPr>
          <a:xfrm>
            <a:off x="1714480" y="2714620"/>
            <a:ext cx="5786478" cy="1571636"/>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dirty="0" smtClean="0"/>
              <a:t>  Aspect sémantique </a:t>
            </a:r>
            <a:endParaRPr lang="fr-FR" sz="40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00042"/>
            <a:ext cx="8229600" cy="1143000"/>
          </a:xfrm>
        </p:spPr>
        <p:txBody>
          <a:bodyPr/>
          <a:lstStyle/>
          <a:p>
            <a:pPr algn="ctr"/>
            <a:r>
              <a:rPr lang="fr-FR" dirty="0"/>
              <a:t>Accord de l’adjectif</a:t>
            </a:r>
          </a:p>
        </p:txBody>
      </p:sp>
      <p:sp>
        <p:nvSpPr>
          <p:cNvPr id="3" name="Espace réservé du contenu 2"/>
          <p:cNvSpPr>
            <a:spLocks noGrp="1"/>
          </p:cNvSpPr>
          <p:nvPr>
            <p:ph idx="1"/>
          </p:nvPr>
        </p:nvSpPr>
        <p:spPr/>
        <p:txBody>
          <a:bodyPr/>
          <a:lstStyle/>
          <a:p>
            <a:pPr lvl="0"/>
            <a:r>
              <a:rPr lang="fr-FR" b="1" dirty="0"/>
              <a:t>Les adjectifs de couleur de forme composée:</a:t>
            </a:r>
            <a:endParaRPr lang="fr-FR" dirty="0"/>
          </a:p>
          <a:p>
            <a:pPr>
              <a:buNone/>
            </a:pPr>
            <a:r>
              <a:rPr lang="fr-FR" dirty="0"/>
              <a:t>   Les adjectifs de couleur composés, que ce soit de noms ou d’adjectifs ne s’accordent jamais.</a:t>
            </a:r>
          </a:p>
          <a:p>
            <a:endParaRPr lang="fr-FR" b="1" u="sng" dirty="0"/>
          </a:p>
          <a:p>
            <a:pPr>
              <a:buNone/>
            </a:pPr>
            <a:r>
              <a:rPr lang="fr-FR" b="1" dirty="0"/>
              <a:t>   </a:t>
            </a:r>
            <a:r>
              <a:rPr lang="fr-FR" b="1" u="sng" dirty="0"/>
              <a:t>Exemples</a:t>
            </a:r>
            <a:r>
              <a:rPr lang="fr-FR" u="sng" dirty="0"/>
              <a:t>:</a:t>
            </a:r>
            <a:r>
              <a:rPr lang="fr-FR" b="1" dirty="0"/>
              <a:t> </a:t>
            </a:r>
            <a:r>
              <a:rPr lang="fr-FR" dirty="0"/>
              <a:t>Des yeux bleu-vert / des pantalons bleu marine / des blousons bleu clair</a:t>
            </a:r>
          </a:p>
          <a:p>
            <a:endParaRPr lang="fr-F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00042"/>
            <a:ext cx="8229600" cy="1143000"/>
          </a:xfrm>
        </p:spPr>
        <p:txBody>
          <a:bodyPr/>
          <a:lstStyle/>
          <a:p>
            <a:pPr algn="ctr"/>
            <a:r>
              <a:rPr lang="fr-FR" dirty="0"/>
              <a:t>Accord de l’adjectif</a:t>
            </a:r>
          </a:p>
        </p:txBody>
      </p:sp>
      <p:sp>
        <p:nvSpPr>
          <p:cNvPr id="3" name="Espace réservé du contenu 2"/>
          <p:cNvSpPr>
            <a:spLocks noGrp="1"/>
          </p:cNvSpPr>
          <p:nvPr>
            <p:ph idx="1"/>
          </p:nvPr>
        </p:nvSpPr>
        <p:spPr/>
        <p:txBody>
          <a:bodyPr>
            <a:normAutofit/>
          </a:bodyPr>
          <a:lstStyle/>
          <a:p>
            <a:pPr lvl="0"/>
            <a:r>
              <a:rPr lang="fr-FR" b="1" dirty="0"/>
              <a:t>Pour les adjectifs composés formés de deux adjectifs, les deux adjectifs s'accordent avec le nom :</a:t>
            </a:r>
          </a:p>
          <a:p>
            <a:r>
              <a:rPr lang="fr-FR" b="1" u="sng" dirty="0"/>
              <a:t>Exemples</a:t>
            </a:r>
            <a:r>
              <a:rPr lang="fr-FR" u="sng" dirty="0"/>
              <a:t>: </a:t>
            </a:r>
            <a:r>
              <a:rPr lang="fr-FR" dirty="0"/>
              <a:t>des bébés premiers-nés / des prunes aigres-douces / des personnes sourdes-muettes</a:t>
            </a:r>
          </a:p>
          <a:p>
            <a:endParaRPr lang="fr-FR" dirty="0"/>
          </a:p>
          <a:p>
            <a:r>
              <a:rPr lang="fr-FR" b="1" dirty="0"/>
              <a:t>Pour les adjectifs composés formés d’un adjectif et d’un élément invariable (adverbe, préfixe, préposition), seul l’adjectif varie :</a:t>
            </a:r>
          </a:p>
          <a:p>
            <a:r>
              <a:rPr lang="fr-FR" b="1" u="sng" dirty="0"/>
              <a:t>Exemple</a:t>
            </a:r>
            <a:r>
              <a:rPr lang="fr-FR" u="sng" dirty="0"/>
              <a:t>: </a:t>
            </a:r>
            <a:r>
              <a:rPr lang="fr-FR" dirty="0"/>
              <a:t>les avant-dernières nouveautés</a:t>
            </a:r>
          </a:p>
          <a:p>
            <a:endParaRPr lang="fr-F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42992"/>
            <a:ext cx="8229600" cy="1143000"/>
          </a:xfrm>
        </p:spPr>
        <p:txBody>
          <a:bodyPr>
            <a:normAutofit fontScale="90000"/>
          </a:bodyPr>
          <a:lstStyle/>
          <a:p>
            <a:pPr lvl="0" algn="ctr"/>
            <a:r>
              <a:rPr lang="fr-FR" sz="5600" dirty="0"/>
              <a:t>Astuces de repérage</a:t>
            </a:r>
            <a:r>
              <a:rPr lang="fr-FR" sz="5600" b="1" dirty="0"/>
              <a:t> </a:t>
            </a:r>
            <a:r>
              <a:rPr lang="fr-FR" sz="5600" dirty="0"/>
              <a:t>de l’adjectif qualificatif </a:t>
            </a:r>
          </a:p>
        </p:txBody>
      </p:sp>
      <p:sp>
        <p:nvSpPr>
          <p:cNvPr id="3" name="Espace réservé du contenu 2"/>
          <p:cNvSpPr>
            <a:spLocks noGrp="1"/>
          </p:cNvSpPr>
          <p:nvPr>
            <p:ph idx="1"/>
          </p:nvPr>
        </p:nvSpPr>
        <p:spPr>
          <a:xfrm>
            <a:off x="500034" y="2468880"/>
            <a:ext cx="8229600" cy="4389120"/>
          </a:xfrm>
        </p:spPr>
        <p:txBody>
          <a:bodyPr/>
          <a:lstStyle/>
          <a:p>
            <a:r>
              <a:rPr lang="fr-FR" b="1" dirty="0"/>
              <a:t>Place de l’adjectif : </a:t>
            </a:r>
            <a:r>
              <a:rPr lang="fr-FR" dirty="0"/>
              <a:t>Avant le nom, après le nom, séparé par une virgule. Ou bien après un verbe d’état.</a:t>
            </a:r>
          </a:p>
          <a:p>
            <a:r>
              <a:rPr lang="fr-FR" b="1" dirty="0"/>
              <a:t>Formes de l’adjectif :</a:t>
            </a:r>
            <a:r>
              <a:rPr lang="fr-FR" dirty="0"/>
              <a:t> if – ive, eux – </a:t>
            </a:r>
            <a:r>
              <a:rPr lang="fr-FR" dirty="0" err="1"/>
              <a:t>euse</a:t>
            </a:r>
            <a:r>
              <a:rPr lang="fr-FR" dirty="0"/>
              <a:t>, </a:t>
            </a:r>
            <a:r>
              <a:rPr lang="fr-FR" dirty="0" err="1"/>
              <a:t>ant</a:t>
            </a:r>
            <a:r>
              <a:rPr lang="fr-FR" dirty="0"/>
              <a:t> – </a:t>
            </a:r>
            <a:r>
              <a:rPr lang="fr-FR" dirty="0" smtClean="0"/>
              <a:t>ante,...</a:t>
            </a:r>
            <a:endParaRPr lang="fr-FR" dirty="0"/>
          </a:p>
          <a:p>
            <a:r>
              <a:rPr lang="fr-FR" b="1" dirty="0"/>
              <a:t>Question :</a:t>
            </a:r>
            <a:r>
              <a:rPr lang="fr-FR" dirty="0"/>
              <a:t> On peut </a:t>
            </a:r>
            <a:r>
              <a:rPr lang="fr-FR" dirty="0" smtClean="0"/>
              <a:t>aussi repérer </a:t>
            </a:r>
            <a:r>
              <a:rPr lang="fr-FR" dirty="0"/>
              <a:t>un </a:t>
            </a:r>
            <a:r>
              <a:rPr lang="fr-FR" dirty="0" smtClean="0"/>
              <a:t>adjectif dans </a:t>
            </a:r>
            <a:r>
              <a:rPr lang="fr-FR" dirty="0"/>
              <a:t>la phrase et se demander « comment est ce nom ? » </a:t>
            </a:r>
          </a:p>
          <a:p>
            <a:pPr marL="266700" indent="-266700">
              <a:buNone/>
            </a:pPr>
            <a:r>
              <a:rPr lang="fr-FR" i="1" dirty="0"/>
              <a:t>   Paul soulève une </a:t>
            </a:r>
            <a:r>
              <a:rPr lang="fr-FR" i="1" u="sng" dirty="0"/>
              <a:t>grosse</a:t>
            </a:r>
            <a:r>
              <a:rPr lang="fr-FR" i="1" dirty="0"/>
              <a:t> pierre</a:t>
            </a:r>
            <a:r>
              <a:rPr lang="fr-FR" dirty="0"/>
              <a:t>. </a:t>
            </a:r>
            <a:r>
              <a:rPr lang="fr-FR" b="1" i="1" dirty="0"/>
              <a:t>(Comment est cette   </a:t>
            </a:r>
            <a:r>
              <a:rPr lang="fr-FR" b="1" i="1" dirty="0" smtClean="0"/>
              <a:t>   pierre </a:t>
            </a:r>
            <a:r>
              <a:rPr lang="fr-FR" b="1" i="1" dirty="0"/>
              <a:t>?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BB76EC29-4C03-4B6D-A467-C81A40AEC4BB}"/>
              </a:ext>
            </a:extLst>
          </p:cNvPr>
          <p:cNvSpPr>
            <a:spLocks noGrp="1"/>
          </p:cNvSpPr>
          <p:nvPr>
            <p:ph type="title"/>
          </p:nvPr>
        </p:nvSpPr>
        <p:spPr>
          <a:xfrm>
            <a:off x="457200" y="500042"/>
            <a:ext cx="8229600" cy="1143000"/>
          </a:xfrm>
        </p:spPr>
        <p:txBody>
          <a:bodyPr/>
          <a:lstStyle/>
          <a:p>
            <a:pPr algn="ctr"/>
            <a:r>
              <a:rPr lang="fr-FR" dirty="0"/>
              <a:t>Exercice d’application </a:t>
            </a:r>
          </a:p>
        </p:txBody>
      </p:sp>
      <p:sp>
        <p:nvSpPr>
          <p:cNvPr id="3" name="Espace réservé du contenu 2">
            <a:extLst>
              <a:ext uri="{FF2B5EF4-FFF2-40B4-BE49-F238E27FC236}">
                <a16:creationId xmlns="" xmlns:a16="http://schemas.microsoft.com/office/drawing/2014/main" id="{CA989C1D-22E5-4318-B4CB-4D873449D5B6}"/>
              </a:ext>
            </a:extLst>
          </p:cNvPr>
          <p:cNvSpPr>
            <a:spLocks noGrp="1"/>
          </p:cNvSpPr>
          <p:nvPr>
            <p:ph idx="1"/>
          </p:nvPr>
        </p:nvSpPr>
        <p:spPr/>
        <p:txBody>
          <a:bodyPr>
            <a:normAutofit fontScale="92500"/>
          </a:bodyPr>
          <a:lstStyle/>
          <a:p>
            <a:r>
              <a:rPr lang="fr-FR" b="1" dirty="0"/>
              <a:t>Accordez </a:t>
            </a:r>
            <a:r>
              <a:rPr lang="fr-FR" b="1" dirty="0" smtClean="0"/>
              <a:t>et précisez les fonctions des </a:t>
            </a:r>
            <a:r>
              <a:rPr lang="fr-FR" b="1" dirty="0"/>
              <a:t>adjectifs suivants </a:t>
            </a:r>
            <a:r>
              <a:rPr lang="fr-FR" b="1" dirty="0" smtClean="0"/>
              <a:t>: </a:t>
            </a:r>
            <a:endParaRPr lang="fr-FR" b="1" dirty="0"/>
          </a:p>
          <a:p>
            <a:pPr marL="0" indent="0">
              <a:buNone/>
            </a:pPr>
            <a:r>
              <a:rPr lang="fr-FR" dirty="0"/>
              <a:t>  1-   Ce (vieux) ……… homme est maladif.</a:t>
            </a:r>
          </a:p>
          <a:p>
            <a:pPr marL="0" indent="0">
              <a:buNone/>
            </a:pPr>
            <a:r>
              <a:rPr lang="fr-FR" dirty="0"/>
              <a:t>  2 – Les chemises (marron) ……. vont bien avec mon chapeau.</a:t>
            </a:r>
          </a:p>
          <a:p>
            <a:pPr marL="622300" indent="-622300">
              <a:buNone/>
            </a:pPr>
            <a:r>
              <a:rPr lang="fr-FR" dirty="0"/>
              <a:t>  3 – Le (nouveau) appartement qui a été construit en mars est mis en vente.</a:t>
            </a:r>
          </a:p>
          <a:p>
            <a:pPr marL="0" indent="0">
              <a:buNone/>
            </a:pPr>
            <a:r>
              <a:rPr lang="fr-FR" dirty="0"/>
              <a:t>  4 – Les moineaux </a:t>
            </a:r>
            <a:r>
              <a:rPr lang="fr-FR" dirty="0" smtClean="0"/>
              <a:t>, (</a:t>
            </a:r>
            <a:r>
              <a:rPr lang="fr-FR" dirty="0"/>
              <a:t>enchanté</a:t>
            </a:r>
            <a:r>
              <a:rPr lang="fr-FR" dirty="0" smtClean="0"/>
              <a:t>),………., </a:t>
            </a:r>
            <a:r>
              <a:rPr lang="fr-FR" dirty="0"/>
              <a:t>ont changé de chant.</a:t>
            </a:r>
          </a:p>
          <a:p>
            <a:pPr marL="0" indent="0">
              <a:buNone/>
            </a:pPr>
            <a:r>
              <a:rPr lang="fr-FR" dirty="0"/>
              <a:t>  5 – (Terrifié)……….., elle ne pouvait monter une marche.  </a:t>
            </a:r>
          </a:p>
          <a:p>
            <a:pPr marL="0" indent="0">
              <a:buNone/>
            </a:pPr>
            <a:r>
              <a:rPr lang="fr-FR" dirty="0"/>
              <a:t>  6 –Elle a admiré les fauteuils (bleu ciel)………. qu’elle a vus.</a:t>
            </a:r>
          </a:p>
          <a:p>
            <a:pPr marL="0" indent="0">
              <a:buNone/>
            </a:pPr>
            <a:r>
              <a:rPr lang="fr-FR" dirty="0"/>
              <a:t>  </a:t>
            </a:r>
          </a:p>
        </p:txBody>
      </p:sp>
    </p:spTree>
    <p:extLst>
      <p:ext uri="{BB962C8B-B14F-4D97-AF65-F5344CB8AC3E}">
        <p14:creationId xmlns:p14="http://schemas.microsoft.com/office/powerpoint/2010/main" val="8641654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28604"/>
            <a:ext cx="8229600" cy="1143000"/>
          </a:xfrm>
        </p:spPr>
        <p:txBody>
          <a:bodyPr/>
          <a:lstStyle/>
          <a:p>
            <a:pPr algn="ctr"/>
            <a:r>
              <a:rPr lang="fr-FR" dirty="0"/>
              <a:t>Bibliographie </a:t>
            </a:r>
          </a:p>
        </p:txBody>
      </p:sp>
      <p:sp>
        <p:nvSpPr>
          <p:cNvPr id="3" name="Espace réservé du contenu 2"/>
          <p:cNvSpPr>
            <a:spLocks noGrp="1"/>
          </p:cNvSpPr>
          <p:nvPr>
            <p:ph idx="1"/>
          </p:nvPr>
        </p:nvSpPr>
        <p:spPr>
          <a:xfrm>
            <a:off x="457200" y="1714488"/>
            <a:ext cx="8229600" cy="2207900"/>
          </a:xfrm>
        </p:spPr>
        <p:txBody>
          <a:bodyPr>
            <a:normAutofit fontScale="92500" lnSpcReduction="20000"/>
          </a:bodyPr>
          <a:lstStyle/>
          <a:p>
            <a:pPr fontAlgn="base"/>
            <a:r>
              <a:rPr lang="fr-FR" dirty="0"/>
              <a:t>Albert HAMON, Grammaire et analyse, 2007</a:t>
            </a:r>
          </a:p>
          <a:p>
            <a:pPr fontAlgn="base"/>
            <a:r>
              <a:rPr lang="fr-FR" dirty="0"/>
              <a:t>Bénédicte DELAUNAY, Nicolas LAURENT, Bescherelle, Hatier, 2001</a:t>
            </a:r>
          </a:p>
          <a:p>
            <a:pPr fontAlgn="base"/>
            <a:r>
              <a:rPr lang="fr-FR" dirty="0"/>
              <a:t>Jean Dubois, René </a:t>
            </a:r>
            <a:r>
              <a:rPr lang="fr-FR" dirty="0" err="1"/>
              <a:t>Lagane</a:t>
            </a:r>
            <a:r>
              <a:rPr lang="fr-FR" dirty="0"/>
              <a:t>, Larousse-grammaire, 2001</a:t>
            </a:r>
          </a:p>
          <a:p>
            <a:pPr fontAlgn="base"/>
            <a:r>
              <a:rPr lang="fr-FR" dirty="0"/>
              <a:t>Martin </a:t>
            </a:r>
            <a:r>
              <a:rPr lang="fr-FR" dirty="0" err="1"/>
              <a:t>Riegel</a:t>
            </a:r>
            <a:r>
              <a:rPr lang="fr-FR" dirty="0"/>
              <a:t> Jean Christophe </a:t>
            </a:r>
            <a:r>
              <a:rPr lang="fr-FR" dirty="0" err="1"/>
              <a:t>Pellat</a:t>
            </a:r>
            <a:r>
              <a:rPr lang="fr-FR" dirty="0"/>
              <a:t> </a:t>
            </a:r>
            <a:r>
              <a:rPr lang="fr-FR" dirty="0" err="1"/>
              <a:t>Ren</a:t>
            </a:r>
            <a:r>
              <a:rPr lang="fr-FR" dirty="0"/>
              <a:t> </a:t>
            </a:r>
            <a:r>
              <a:rPr lang="fr-FR" dirty="0" err="1"/>
              <a:t>Rioul</a:t>
            </a:r>
            <a:r>
              <a:rPr lang="fr-FR" dirty="0"/>
              <a:t>,  Grammaire méthodique, 2002</a:t>
            </a:r>
          </a:p>
          <a:p>
            <a:pPr fontAlgn="base"/>
            <a:endParaRPr lang="fr-FR" dirty="0"/>
          </a:p>
        </p:txBody>
      </p:sp>
      <p:sp>
        <p:nvSpPr>
          <p:cNvPr id="5" name="Titre 1"/>
          <p:cNvSpPr txBox="1">
            <a:spLocks/>
          </p:cNvSpPr>
          <p:nvPr/>
        </p:nvSpPr>
        <p:spPr>
          <a:xfrm>
            <a:off x="357158" y="3643314"/>
            <a:ext cx="8229600" cy="1143000"/>
          </a:xfrm>
          <a:prstGeom prst="rect">
            <a:avLst/>
          </a:prstGeom>
        </p:spPr>
        <p:txBody>
          <a:bodyPr vert="horz" lIns="0" rIns="0" bIns="0"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5000" b="0" i="0" u="none" strike="noStrike" kern="1200" cap="none" spc="0" normalizeH="0" baseline="0" noProof="0" dirty="0" err="1">
                <a:ln>
                  <a:noFill/>
                </a:ln>
                <a:solidFill>
                  <a:schemeClr val="tx2"/>
                </a:solidFill>
                <a:effectLst/>
                <a:uLnTx/>
                <a:uFillTx/>
                <a:latin typeface="+mj-lt"/>
                <a:ea typeface="+mj-ea"/>
                <a:cs typeface="+mj-cs"/>
              </a:rPr>
              <a:t>Webographie</a:t>
            </a:r>
            <a:r>
              <a:rPr kumimoji="0" lang="fr-FR" sz="5000" b="0" i="0" u="none" strike="noStrike" kern="1200" cap="none" spc="0" normalizeH="0" baseline="0" noProof="0" dirty="0">
                <a:ln>
                  <a:noFill/>
                </a:ln>
                <a:solidFill>
                  <a:schemeClr val="tx2"/>
                </a:solidFill>
                <a:effectLst/>
                <a:uLnTx/>
                <a:uFillTx/>
                <a:latin typeface="+mj-lt"/>
                <a:ea typeface="+mj-ea"/>
                <a:cs typeface="+mj-cs"/>
              </a:rPr>
              <a:t> </a:t>
            </a:r>
          </a:p>
        </p:txBody>
      </p:sp>
      <p:sp>
        <p:nvSpPr>
          <p:cNvPr id="6" name="Espace réservé du contenu 2"/>
          <p:cNvSpPr txBox="1">
            <a:spLocks/>
          </p:cNvSpPr>
          <p:nvPr/>
        </p:nvSpPr>
        <p:spPr>
          <a:xfrm>
            <a:off x="428596" y="5143512"/>
            <a:ext cx="8229600" cy="1357322"/>
          </a:xfrm>
          <a:prstGeom prst="rect">
            <a:avLst/>
          </a:prstGeom>
        </p:spPr>
        <p:txBody>
          <a:bodyPr vert="horz">
            <a:normAutofit lnSpcReduction="10000"/>
          </a:bodyPr>
          <a:lstStyle/>
          <a:p>
            <a:pPr marL="274320" indent="-274320" fontAlgn="base">
              <a:spcBef>
                <a:spcPct val="20000"/>
              </a:spcBef>
              <a:buClr>
                <a:schemeClr val="accent3"/>
              </a:buClr>
              <a:buSzPct val="95000"/>
              <a:buFont typeface="Wingdings 2"/>
              <a:buChar char=""/>
            </a:pPr>
            <a:r>
              <a:rPr lang="fr-FR" sz="2600" dirty="0" smtClean="0"/>
              <a:t>www.btb.termiumplus.gc.ca</a:t>
            </a:r>
          </a:p>
          <a:p>
            <a:pPr marL="274320" indent="-274320" fontAlgn="base">
              <a:spcBef>
                <a:spcPct val="20000"/>
              </a:spcBef>
              <a:buClr>
                <a:schemeClr val="accent3"/>
              </a:buClr>
              <a:buSzPct val="95000"/>
              <a:buFont typeface="Wingdings 2"/>
              <a:buChar char=""/>
            </a:pPr>
            <a:r>
              <a:rPr lang="fr-FR" sz="2600" dirty="0" smtClean="0"/>
              <a:t>www.la-conjugaison.nouvelobs.com</a:t>
            </a:r>
            <a:endParaRPr lang="fr-FR" sz="2600" dirty="0"/>
          </a:p>
          <a:p>
            <a:pPr marL="274320" indent="-274320" fontAlgn="base">
              <a:spcBef>
                <a:spcPct val="20000"/>
              </a:spcBef>
              <a:buClr>
                <a:schemeClr val="accent3"/>
              </a:buClr>
              <a:buSzPct val="95000"/>
              <a:buFont typeface="Wingdings 2"/>
              <a:buChar char=""/>
            </a:pPr>
            <a:r>
              <a:rPr lang="fr-FR" sz="2600" dirty="0" smtClean="0"/>
              <a:t>www.etudes-litteraires.com</a:t>
            </a:r>
          </a:p>
          <a:p>
            <a:pPr marL="274320" indent="-274320" fontAlgn="base">
              <a:spcBef>
                <a:spcPct val="20000"/>
              </a:spcBef>
              <a:buClr>
                <a:schemeClr val="accent3"/>
              </a:buClr>
              <a:buSzPct val="95000"/>
              <a:buFont typeface="Wingdings 2"/>
              <a:buChar char=""/>
            </a:pPr>
            <a:endParaRPr lang="fr-FR" sz="26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a:xfrm>
            <a:off x="457200" y="1928802"/>
            <a:ext cx="8229600" cy="4389120"/>
          </a:xfrm>
        </p:spPr>
        <p:txBody>
          <a:bodyPr>
            <a:normAutofit/>
          </a:bodyPr>
          <a:lstStyle/>
          <a:p>
            <a:pPr algn="ctr">
              <a:buNone/>
            </a:pPr>
            <a:endParaRPr lang="fr-FR" sz="4000" dirty="0"/>
          </a:p>
          <a:p>
            <a:pPr algn="ctr">
              <a:buNone/>
            </a:pPr>
            <a:r>
              <a:rPr lang="fr-FR" sz="4800" b="1" dirty="0">
                <a:solidFill>
                  <a:schemeClr val="tx2"/>
                </a:solidFill>
              </a:rPr>
              <a:t>Merci de votre </a:t>
            </a:r>
            <a:endParaRPr lang="fr-FR" sz="4800" b="1" dirty="0" smtClean="0">
              <a:solidFill>
                <a:schemeClr val="tx2"/>
              </a:solidFill>
            </a:endParaRPr>
          </a:p>
          <a:p>
            <a:pPr algn="ctr">
              <a:buNone/>
            </a:pPr>
            <a:r>
              <a:rPr lang="fr-FR" sz="4800" b="1" dirty="0" smtClean="0">
                <a:solidFill>
                  <a:schemeClr val="tx2"/>
                </a:solidFill>
              </a:rPr>
              <a:t>attention </a:t>
            </a:r>
            <a:endParaRPr lang="fr-FR" sz="4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Définition </a:t>
            </a:r>
          </a:p>
        </p:txBody>
      </p:sp>
      <p:sp>
        <p:nvSpPr>
          <p:cNvPr id="3" name="Espace réservé du contenu 2"/>
          <p:cNvSpPr>
            <a:spLocks noGrp="1"/>
          </p:cNvSpPr>
          <p:nvPr>
            <p:ph idx="1"/>
          </p:nvPr>
        </p:nvSpPr>
        <p:spPr/>
        <p:txBody>
          <a:bodyPr>
            <a:normAutofit/>
          </a:bodyPr>
          <a:lstStyle/>
          <a:p>
            <a:r>
              <a:rPr lang="fr-FR" dirty="0"/>
              <a:t>L’adjectif  qualificatif  se  présente  sous  l’aspect  d’un  mot simple ou d’un mot composé ; il s’accorde en genre (m. ou f.) et  en  nombre  (</a:t>
            </a:r>
            <a:r>
              <a:rPr lang="fr-FR" dirty="0" err="1" smtClean="0"/>
              <a:t>sing</a:t>
            </a:r>
            <a:r>
              <a:rPr lang="fr-FR" dirty="0"/>
              <a:t>.  ou  </a:t>
            </a:r>
            <a:r>
              <a:rPr lang="fr-FR" dirty="0" err="1"/>
              <a:t>plur</a:t>
            </a:r>
            <a:r>
              <a:rPr lang="fr-FR" dirty="0"/>
              <a:t>.)  avec  le  nom  auquel  il  se  rapporte.</a:t>
            </a:r>
          </a:p>
          <a:p>
            <a:endParaRPr lang="fr-FR" dirty="0"/>
          </a:p>
          <a:p>
            <a:r>
              <a:rPr lang="fr-FR" dirty="0"/>
              <a:t>Bon – bonne – bons – bonnes</a:t>
            </a:r>
          </a:p>
          <a:p>
            <a:r>
              <a:rPr lang="fr-FR" dirty="0"/>
              <a:t>Loyal – loyale – loyaux – loyales</a:t>
            </a:r>
          </a:p>
          <a:p>
            <a:r>
              <a:rPr lang="fr-FR" dirty="0"/>
              <a:t>Sourd-muet – sourde-muette – sourds-muets – sourdes-muettes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fr-FR" sz="4400" dirty="0" smtClean="0"/>
              <a:t>Adjectif </a:t>
            </a:r>
            <a:r>
              <a:rPr lang="fr-FR" sz="4400" dirty="0"/>
              <a:t>relationnel </a:t>
            </a:r>
          </a:p>
        </p:txBody>
      </p:sp>
      <p:sp>
        <p:nvSpPr>
          <p:cNvPr id="3" name="Espace réservé du contenu 2"/>
          <p:cNvSpPr>
            <a:spLocks noGrp="1"/>
          </p:cNvSpPr>
          <p:nvPr>
            <p:ph idx="1"/>
          </p:nvPr>
        </p:nvSpPr>
        <p:spPr>
          <a:xfrm>
            <a:off x="457200" y="2040276"/>
            <a:ext cx="8229600" cy="4389120"/>
          </a:xfrm>
        </p:spPr>
        <p:txBody>
          <a:bodyPr/>
          <a:lstStyle/>
          <a:p>
            <a:r>
              <a:rPr lang="fr-FR" b="1" dirty="0"/>
              <a:t>L'adjectif relationnel </a:t>
            </a:r>
            <a:r>
              <a:rPr lang="fr-FR" dirty="0"/>
              <a:t>est l’équivalent d’un </a:t>
            </a:r>
            <a:r>
              <a:rPr lang="fr-FR" b="1" dirty="0"/>
              <a:t>complément de nom .</a:t>
            </a:r>
          </a:p>
          <a:p>
            <a:endParaRPr lang="fr-FR" dirty="0"/>
          </a:p>
          <a:p>
            <a:endParaRPr lang="fr-FR" dirty="0"/>
          </a:p>
          <a:p>
            <a:endParaRPr lang="fr-FR" dirty="0"/>
          </a:p>
          <a:p>
            <a:r>
              <a:rPr lang="fr-FR" dirty="0"/>
              <a:t>=&gt; La </a:t>
            </a:r>
            <a:r>
              <a:rPr lang="fr-FR" b="1" dirty="0"/>
              <a:t>tribune présidentielle </a:t>
            </a:r>
            <a:r>
              <a:rPr lang="fr-FR" dirty="0"/>
              <a:t>est « </a:t>
            </a:r>
            <a:r>
              <a:rPr lang="fr-FR" b="1" dirty="0"/>
              <a:t>la tribune du président </a:t>
            </a:r>
            <a:r>
              <a:rPr lang="fr-FR" dirty="0"/>
              <a:t>»</a:t>
            </a:r>
          </a:p>
          <a:p>
            <a:r>
              <a:rPr lang="fr-FR" dirty="0"/>
              <a:t>=&gt; « </a:t>
            </a:r>
            <a:r>
              <a:rPr lang="fr-FR" b="1" dirty="0"/>
              <a:t>Une voiture rapide </a:t>
            </a:r>
            <a:r>
              <a:rPr lang="fr-FR" dirty="0"/>
              <a:t>» n’est pas « </a:t>
            </a:r>
            <a:r>
              <a:rPr lang="fr-FR" b="1" dirty="0"/>
              <a:t>une voiture de la rapidité</a:t>
            </a:r>
            <a:r>
              <a:rPr lang="fr-FR" dirty="0"/>
              <a:t> »</a:t>
            </a:r>
          </a:p>
        </p:txBody>
      </p:sp>
      <p:sp>
        <p:nvSpPr>
          <p:cNvPr id="4" name="Flèche vers le bas 3"/>
          <p:cNvSpPr/>
          <p:nvPr/>
        </p:nvSpPr>
        <p:spPr>
          <a:xfrm>
            <a:off x="3714744" y="3214686"/>
            <a:ext cx="1000132" cy="1071570"/>
          </a:xfrm>
          <a:prstGeom prst="downArrow">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400" dirty="0" smtClean="0"/>
              <a:t>Adj. explicatifs vs Adj. déterminatifs </a:t>
            </a:r>
            <a:endParaRPr lang="fr-FR" sz="4400" dirty="0"/>
          </a:p>
        </p:txBody>
      </p:sp>
      <p:sp>
        <p:nvSpPr>
          <p:cNvPr id="4" name="Espace réservé du texte 3"/>
          <p:cNvSpPr>
            <a:spLocks noGrp="1"/>
          </p:cNvSpPr>
          <p:nvPr>
            <p:ph type="body" idx="1"/>
          </p:nvPr>
        </p:nvSpPr>
        <p:spPr/>
        <p:txBody>
          <a:bodyPr/>
          <a:lstStyle/>
          <a:p>
            <a:pPr algn="ctr"/>
            <a:r>
              <a:rPr lang="fr-FR" i="1" dirty="0" smtClean="0"/>
              <a:t>Valeur déterminative</a:t>
            </a:r>
            <a:endParaRPr lang="fr-FR" dirty="0"/>
          </a:p>
        </p:txBody>
      </p:sp>
      <p:sp>
        <p:nvSpPr>
          <p:cNvPr id="5" name="Espace réservé du texte 4"/>
          <p:cNvSpPr>
            <a:spLocks noGrp="1"/>
          </p:cNvSpPr>
          <p:nvPr>
            <p:ph type="body" sz="half" idx="3"/>
          </p:nvPr>
        </p:nvSpPr>
        <p:spPr/>
        <p:txBody>
          <a:bodyPr/>
          <a:lstStyle/>
          <a:p>
            <a:pPr algn="ctr"/>
            <a:r>
              <a:rPr lang="fr-FR" i="1" dirty="0" smtClean="0"/>
              <a:t>Valeur explicative</a:t>
            </a:r>
            <a:endParaRPr lang="fr-FR" dirty="0"/>
          </a:p>
        </p:txBody>
      </p:sp>
      <p:sp>
        <p:nvSpPr>
          <p:cNvPr id="3" name="Espace réservé du contenu 2"/>
          <p:cNvSpPr>
            <a:spLocks noGrp="1"/>
          </p:cNvSpPr>
          <p:nvPr>
            <p:ph sz="quarter" idx="2"/>
          </p:nvPr>
        </p:nvSpPr>
        <p:spPr/>
        <p:txBody>
          <a:bodyPr>
            <a:normAutofit/>
          </a:bodyPr>
          <a:lstStyle/>
          <a:p>
            <a:r>
              <a:rPr lang="fr-FR" b="1" dirty="0" smtClean="0"/>
              <a:t>Les employés </a:t>
            </a:r>
            <a:r>
              <a:rPr lang="fr-FR" b="1" u="sng" dirty="0" smtClean="0"/>
              <a:t>mécontents</a:t>
            </a:r>
            <a:r>
              <a:rPr lang="fr-FR" b="1" dirty="0" smtClean="0"/>
              <a:t> se sont prononcés en faveur de la grève.</a:t>
            </a:r>
          </a:p>
          <a:p>
            <a:endParaRPr lang="fr-FR" b="1" dirty="0" smtClean="0"/>
          </a:p>
          <a:p>
            <a:r>
              <a:rPr lang="fr-FR" b="1" dirty="0" smtClean="0"/>
              <a:t>=&gt; </a:t>
            </a:r>
            <a:r>
              <a:rPr lang="fr-FR" dirty="0" smtClean="0"/>
              <a:t>Cela signifie </a:t>
            </a:r>
            <a:r>
              <a:rPr lang="fr-FR" b="1" dirty="0" smtClean="0"/>
              <a:t>que seuls les employés mécontents </a:t>
            </a:r>
            <a:r>
              <a:rPr lang="fr-FR" dirty="0" smtClean="0"/>
              <a:t>se sont prononcés en faveur de la grève. </a:t>
            </a:r>
          </a:p>
          <a:p>
            <a:pPr>
              <a:buNone/>
            </a:pPr>
            <a:endParaRPr lang="fr-FR" dirty="0" smtClean="0"/>
          </a:p>
          <a:p>
            <a:endParaRPr lang="fr-FR" dirty="0" smtClean="0"/>
          </a:p>
          <a:p>
            <a:endParaRPr lang="fr-FR" dirty="0"/>
          </a:p>
        </p:txBody>
      </p:sp>
      <p:sp>
        <p:nvSpPr>
          <p:cNvPr id="6" name="Espace réservé du contenu 5"/>
          <p:cNvSpPr>
            <a:spLocks noGrp="1"/>
          </p:cNvSpPr>
          <p:nvPr>
            <p:ph sz="quarter" idx="4"/>
          </p:nvPr>
        </p:nvSpPr>
        <p:spPr/>
        <p:txBody>
          <a:bodyPr/>
          <a:lstStyle/>
          <a:p>
            <a:r>
              <a:rPr lang="fr-FR" b="1" dirty="0" smtClean="0"/>
              <a:t>Les employés, mécontents, se sont prononcés en faveur de la grève.</a:t>
            </a:r>
          </a:p>
          <a:p>
            <a:endParaRPr lang="fr-FR" dirty="0" smtClean="0"/>
          </a:p>
          <a:p>
            <a:r>
              <a:rPr lang="fr-FR" dirty="0" smtClean="0"/>
              <a:t> =&gt; Cela signifie que tous </a:t>
            </a:r>
            <a:r>
              <a:rPr lang="fr-FR" b="1" dirty="0" smtClean="0"/>
              <a:t>les employés sont mécontents </a:t>
            </a:r>
            <a:r>
              <a:rPr lang="fr-FR" dirty="0" smtClean="0"/>
              <a:t>et qu’ils se sont tous prononcés en faveur de la grève.</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00042"/>
            <a:ext cx="8229600" cy="1143000"/>
          </a:xfrm>
        </p:spPr>
        <p:txBody>
          <a:bodyPr>
            <a:normAutofit/>
          </a:bodyPr>
          <a:lstStyle/>
          <a:p>
            <a:pPr algn="ctr"/>
            <a:r>
              <a:rPr lang="fr-FR" dirty="0" smtClean="0"/>
              <a:t>Degrés d'intensité</a:t>
            </a:r>
            <a:endParaRPr lang="fr-FR" dirty="0"/>
          </a:p>
        </p:txBody>
      </p:sp>
      <p:sp>
        <p:nvSpPr>
          <p:cNvPr id="3" name="Espace réservé du contenu 2"/>
          <p:cNvSpPr>
            <a:spLocks noGrp="1"/>
          </p:cNvSpPr>
          <p:nvPr>
            <p:ph idx="1"/>
          </p:nvPr>
        </p:nvSpPr>
        <p:spPr/>
        <p:txBody>
          <a:bodyPr>
            <a:normAutofit lnSpcReduction="10000"/>
          </a:bodyPr>
          <a:lstStyle/>
          <a:p>
            <a:r>
              <a:rPr lang="fr-FR" b="1" dirty="0" smtClean="0"/>
              <a:t>Intensité faible :</a:t>
            </a:r>
            <a:r>
              <a:rPr lang="fr-FR" dirty="0" smtClean="0"/>
              <a:t> minuscule, infime, etc., préfixation avec sous-, hypo-, etc. </a:t>
            </a:r>
          </a:p>
          <a:p>
            <a:endParaRPr lang="fr-FR" dirty="0" smtClean="0"/>
          </a:p>
          <a:p>
            <a:r>
              <a:rPr lang="fr-FR" b="1" dirty="0" smtClean="0"/>
              <a:t>Intensité moyenne :</a:t>
            </a:r>
            <a:r>
              <a:rPr lang="fr-FR" dirty="0" smtClean="0"/>
              <a:t> elle est marquée par quelques adverbes (assez, moyennement), etc. </a:t>
            </a:r>
          </a:p>
          <a:p>
            <a:endParaRPr lang="fr-FR" dirty="0" smtClean="0"/>
          </a:p>
          <a:p>
            <a:r>
              <a:rPr lang="fr-FR" b="1" dirty="0" smtClean="0"/>
              <a:t>Intensité élevée :</a:t>
            </a:r>
            <a:r>
              <a:rPr lang="fr-FR" dirty="0" smtClean="0"/>
              <a:t> c’est la plus fréquente. Elle est marquée par les adverbes (très, tout, fort, bien, tout à fait), les préfixes et les suffixes (archi-, extra-, hyper-, </a:t>
            </a:r>
            <a:r>
              <a:rPr lang="fr-FR" dirty="0" err="1" smtClean="0"/>
              <a:t>issime</a:t>
            </a:r>
            <a:r>
              <a:rPr lang="fr-FR" dirty="0" smtClean="0"/>
              <a:t>, etc.), par le sens même des adjectifs (divin, absolu, excellent, etc.), etc.</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28604"/>
            <a:ext cx="8229600" cy="1143000"/>
          </a:xfrm>
        </p:spPr>
        <p:txBody>
          <a:bodyPr>
            <a:normAutofit/>
          </a:bodyPr>
          <a:lstStyle/>
          <a:p>
            <a:pPr algn="ctr"/>
            <a:r>
              <a:rPr lang="fr-FR" dirty="0" smtClean="0"/>
              <a:t>Degrés de comparaison</a:t>
            </a:r>
            <a:endParaRPr lang="fr-FR" dirty="0"/>
          </a:p>
        </p:txBody>
      </p:sp>
      <p:sp>
        <p:nvSpPr>
          <p:cNvPr id="3" name="Espace réservé du contenu 2"/>
          <p:cNvSpPr>
            <a:spLocks noGrp="1"/>
          </p:cNvSpPr>
          <p:nvPr>
            <p:ph idx="1"/>
          </p:nvPr>
        </p:nvSpPr>
        <p:spPr>
          <a:xfrm>
            <a:off x="457200" y="1643050"/>
            <a:ext cx="8401080" cy="5000660"/>
          </a:xfrm>
        </p:spPr>
        <p:txBody>
          <a:bodyPr>
            <a:normAutofit fontScale="55000" lnSpcReduction="20000"/>
          </a:bodyPr>
          <a:lstStyle/>
          <a:p>
            <a:pPr>
              <a:buNone/>
            </a:pPr>
            <a:r>
              <a:rPr lang="fr-FR" sz="3800" b="1" dirty="0" smtClean="0"/>
              <a:t>    Le comparatif</a:t>
            </a:r>
            <a:endParaRPr lang="fr-FR" sz="3800" dirty="0" smtClean="0"/>
          </a:p>
          <a:p>
            <a:r>
              <a:rPr lang="fr-FR" sz="3800" b="1" dirty="0" smtClean="0"/>
              <a:t>de supériorité : </a:t>
            </a:r>
            <a:r>
              <a:rPr lang="fr-FR" sz="3800" b="1" i="1" dirty="0" smtClean="0"/>
              <a:t>plus</a:t>
            </a:r>
            <a:r>
              <a:rPr lang="fr-FR" sz="3800" b="1" dirty="0" smtClean="0"/>
              <a:t> + </a:t>
            </a:r>
            <a:r>
              <a:rPr lang="fr-FR" sz="3800" b="1" dirty="0" err="1" smtClean="0"/>
              <a:t>adj</a:t>
            </a:r>
            <a:r>
              <a:rPr lang="fr-FR" sz="3800" b="1" dirty="0" smtClean="0"/>
              <a:t> :</a:t>
            </a:r>
            <a:r>
              <a:rPr lang="fr-FR" sz="3800" dirty="0" smtClean="0"/>
              <a:t> </a:t>
            </a:r>
            <a:r>
              <a:rPr lang="fr-FR" sz="3800" i="1" dirty="0" smtClean="0"/>
              <a:t>Il est plus grand que toi.</a:t>
            </a:r>
          </a:p>
          <a:p>
            <a:r>
              <a:rPr lang="fr-FR" sz="3800" b="1" dirty="0" smtClean="0"/>
              <a:t>d’égalité : </a:t>
            </a:r>
            <a:r>
              <a:rPr lang="fr-FR" sz="3800" b="1" i="1" dirty="0" smtClean="0"/>
              <a:t>aussi</a:t>
            </a:r>
            <a:r>
              <a:rPr lang="fr-FR" sz="3800" b="1" dirty="0" smtClean="0"/>
              <a:t> + </a:t>
            </a:r>
            <a:r>
              <a:rPr lang="fr-FR" sz="3800" b="1" dirty="0" err="1" smtClean="0"/>
              <a:t>adj</a:t>
            </a:r>
            <a:r>
              <a:rPr lang="fr-FR" sz="3800" b="1" dirty="0" smtClean="0"/>
              <a:t> :</a:t>
            </a:r>
            <a:r>
              <a:rPr lang="fr-FR" sz="3800" dirty="0" smtClean="0"/>
              <a:t> </a:t>
            </a:r>
            <a:r>
              <a:rPr lang="fr-FR" sz="3800" i="1" dirty="0" smtClean="0"/>
              <a:t>Il est aussi grand que toi.</a:t>
            </a:r>
          </a:p>
          <a:p>
            <a:r>
              <a:rPr lang="fr-FR" sz="3800" b="1" dirty="0" smtClean="0"/>
              <a:t>d’infériorité : </a:t>
            </a:r>
            <a:r>
              <a:rPr lang="fr-FR" sz="3800" b="1" i="1" dirty="0" smtClean="0"/>
              <a:t>moins</a:t>
            </a:r>
            <a:r>
              <a:rPr lang="fr-FR" sz="3800" b="1" dirty="0" smtClean="0"/>
              <a:t> + </a:t>
            </a:r>
            <a:r>
              <a:rPr lang="fr-FR" sz="3800" b="1" dirty="0" err="1" smtClean="0"/>
              <a:t>adj</a:t>
            </a:r>
            <a:r>
              <a:rPr lang="fr-FR" sz="3800" b="1" dirty="0" smtClean="0"/>
              <a:t> :</a:t>
            </a:r>
            <a:r>
              <a:rPr lang="fr-FR" sz="3800" dirty="0" smtClean="0"/>
              <a:t> </a:t>
            </a:r>
            <a:r>
              <a:rPr lang="fr-FR" sz="3800" i="1" dirty="0" smtClean="0"/>
              <a:t>Il est moins grand que toi.</a:t>
            </a:r>
          </a:p>
          <a:p>
            <a:pPr>
              <a:buNone/>
            </a:pPr>
            <a:endParaRPr lang="fr-FR" sz="3800" dirty="0" smtClean="0"/>
          </a:p>
          <a:p>
            <a:r>
              <a:rPr lang="fr-FR" sz="3800" dirty="0" smtClean="0"/>
              <a:t>Le complément de comparaison introduit par « que » peut être :</a:t>
            </a:r>
          </a:p>
          <a:p>
            <a:r>
              <a:rPr lang="fr-FR" sz="3800" b="1" dirty="0" smtClean="0"/>
              <a:t>Un groupe nominal :</a:t>
            </a:r>
            <a:r>
              <a:rPr lang="fr-FR" sz="3800" dirty="0" smtClean="0"/>
              <a:t> </a:t>
            </a:r>
            <a:r>
              <a:rPr lang="fr-FR" sz="3800" i="1" dirty="0" smtClean="0"/>
              <a:t>Il est plus petit </a:t>
            </a:r>
            <a:r>
              <a:rPr lang="fr-FR" sz="3800" b="1" i="1" u="sng" dirty="0" smtClean="0"/>
              <a:t>que sa femme.</a:t>
            </a:r>
          </a:p>
          <a:p>
            <a:r>
              <a:rPr lang="fr-FR" sz="3800" b="1" dirty="0" smtClean="0"/>
              <a:t>Un adjectif qualificatif : </a:t>
            </a:r>
            <a:r>
              <a:rPr lang="fr-FR" sz="3800" i="1" dirty="0" smtClean="0"/>
              <a:t>Il est aussi obstiné </a:t>
            </a:r>
            <a:r>
              <a:rPr lang="fr-FR" sz="3800" b="1" i="1" u="sng" dirty="0" smtClean="0"/>
              <a:t>que rusé.</a:t>
            </a:r>
          </a:p>
          <a:p>
            <a:r>
              <a:rPr lang="fr-FR" sz="3800" b="1" dirty="0" smtClean="0"/>
              <a:t>Un adverbe :</a:t>
            </a:r>
            <a:r>
              <a:rPr lang="fr-FR" sz="3800" dirty="0" smtClean="0"/>
              <a:t> </a:t>
            </a:r>
            <a:r>
              <a:rPr lang="fr-FR" sz="3800" i="1" dirty="0" smtClean="0"/>
              <a:t>Cette boisson est moins bonne </a:t>
            </a:r>
            <a:r>
              <a:rPr lang="fr-FR" sz="3800" b="1" i="1" u="sng" dirty="0" smtClean="0"/>
              <a:t>qu’autrefois.</a:t>
            </a:r>
          </a:p>
          <a:p>
            <a:r>
              <a:rPr lang="fr-FR" sz="3800" b="1" dirty="0" smtClean="0"/>
              <a:t>Une proposition subordonnée :</a:t>
            </a:r>
            <a:r>
              <a:rPr lang="fr-FR" sz="3800" dirty="0" smtClean="0"/>
              <a:t> </a:t>
            </a:r>
            <a:r>
              <a:rPr lang="fr-FR" sz="3800" i="1" dirty="0" smtClean="0"/>
              <a:t>Ce professeur est plus aimé </a:t>
            </a:r>
            <a:r>
              <a:rPr lang="fr-FR" sz="3800" b="1" i="1" u="sng" dirty="0" smtClean="0"/>
              <a:t>qu’on ne le croit.</a:t>
            </a:r>
          </a:p>
          <a:p>
            <a:pPr>
              <a:buNone/>
            </a:pPr>
            <a:endParaRPr lang="fr-FR" sz="3800" b="1" i="1" u="sng" dirty="0" smtClean="0"/>
          </a:p>
          <a:p>
            <a:r>
              <a:rPr lang="fr-FR" sz="3600" b="1" u="sng" dirty="0" smtClean="0"/>
              <a:t>N.B : </a:t>
            </a:r>
            <a:r>
              <a:rPr lang="fr-FR" sz="3600" dirty="0" smtClean="0"/>
              <a:t>Certains comparatifs issus du latin ont été conservés.</a:t>
            </a:r>
            <a:br>
              <a:rPr lang="fr-FR" sz="3600" dirty="0" smtClean="0"/>
            </a:br>
            <a:r>
              <a:rPr lang="fr-FR" sz="3600" dirty="0" smtClean="0"/>
              <a:t>Ainsi, on ne dit pas </a:t>
            </a:r>
            <a:r>
              <a:rPr lang="fr-FR" sz="3600" i="1" dirty="0" smtClean="0"/>
              <a:t>plus </a:t>
            </a:r>
            <a:r>
              <a:rPr lang="fr-FR" sz="3600" b="1" i="1" dirty="0" smtClean="0"/>
              <a:t>bon</a:t>
            </a:r>
            <a:r>
              <a:rPr lang="fr-FR" sz="3600" dirty="0" smtClean="0"/>
              <a:t>, mais </a:t>
            </a:r>
            <a:r>
              <a:rPr lang="fr-FR" sz="3600" b="1" i="1" dirty="0" smtClean="0"/>
              <a:t>meilleur</a:t>
            </a:r>
            <a:r>
              <a:rPr lang="fr-FR" sz="3600" dirty="0" smtClean="0"/>
              <a:t> ; </a:t>
            </a:r>
            <a:r>
              <a:rPr lang="fr-FR" sz="3600" i="1" dirty="0" smtClean="0"/>
              <a:t>plus mauvais</a:t>
            </a:r>
            <a:r>
              <a:rPr lang="fr-FR" sz="3600" dirty="0" smtClean="0"/>
              <a:t>, mais </a:t>
            </a:r>
            <a:r>
              <a:rPr lang="fr-FR" sz="3600" b="1" i="1" dirty="0" smtClean="0"/>
              <a:t>pire</a:t>
            </a:r>
            <a:r>
              <a:rPr lang="fr-FR" sz="3600" dirty="0" smtClean="0"/>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00042"/>
            <a:ext cx="8229600" cy="1143000"/>
          </a:xfrm>
        </p:spPr>
        <p:txBody>
          <a:bodyPr/>
          <a:lstStyle/>
          <a:p>
            <a:pPr algn="ctr"/>
            <a:r>
              <a:rPr lang="fr-FR" dirty="0" smtClean="0"/>
              <a:t>Degrés de comparaison</a:t>
            </a:r>
            <a:endParaRPr lang="fr-FR" dirty="0"/>
          </a:p>
        </p:txBody>
      </p:sp>
      <p:sp>
        <p:nvSpPr>
          <p:cNvPr id="3" name="Espace réservé du contenu 2"/>
          <p:cNvSpPr>
            <a:spLocks noGrp="1"/>
          </p:cNvSpPr>
          <p:nvPr>
            <p:ph idx="1"/>
          </p:nvPr>
        </p:nvSpPr>
        <p:spPr/>
        <p:txBody>
          <a:bodyPr>
            <a:normAutofit lnSpcReduction="10000"/>
          </a:bodyPr>
          <a:lstStyle/>
          <a:p>
            <a:r>
              <a:rPr lang="fr-FR" b="1" dirty="0" smtClean="0"/>
              <a:t>Le superlatif :</a:t>
            </a:r>
            <a:endParaRPr lang="fr-FR" dirty="0" smtClean="0"/>
          </a:p>
          <a:p>
            <a:r>
              <a:rPr lang="fr-FR" dirty="0" smtClean="0"/>
              <a:t>Le superlatif exprime le plus haut ou le plus bas degré d’une qualité par rapport à un ensemble. L'adjectif est alors précédé de </a:t>
            </a:r>
            <a:r>
              <a:rPr lang="fr-FR" i="1" dirty="0" smtClean="0"/>
              <a:t>le plus</a:t>
            </a:r>
            <a:r>
              <a:rPr lang="fr-FR" dirty="0" smtClean="0"/>
              <a:t> ou de </a:t>
            </a:r>
            <a:r>
              <a:rPr lang="fr-FR" i="1" dirty="0" smtClean="0"/>
              <a:t>le moins</a:t>
            </a:r>
            <a:r>
              <a:rPr lang="fr-FR" dirty="0" smtClean="0"/>
              <a:t> .</a:t>
            </a:r>
          </a:p>
          <a:p>
            <a:r>
              <a:rPr lang="fr-FR" b="1" dirty="0" smtClean="0"/>
              <a:t> La supériorité :</a:t>
            </a:r>
            <a:r>
              <a:rPr lang="fr-FR" dirty="0" smtClean="0"/>
              <a:t> </a:t>
            </a:r>
            <a:r>
              <a:rPr lang="fr-FR" i="1" dirty="0" smtClean="0"/>
              <a:t>Ce tableau est </a:t>
            </a:r>
            <a:r>
              <a:rPr lang="fr-FR" b="1" i="1" u="sng" dirty="0" smtClean="0"/>
              <a:t>le plus beau de tous</a:t>
            </a:r>
            <a:r>
              <a:rPr lang="fr-FR" i="1" dirty="0" smtClean="0"/>
              <a:t>.</a:t>
            </a:r>
          </a:p>
          <a:p>
            <a:r>
              <a:rPr lang="fr-FR" dirty="0" smtClean="0"/>
              <a:t> </a:t>
            </a:r>
            <a:r>
              <a:rPr lang="fr-FR" b="1" dirty="0" smtClean="0"/>
              <a:t>L’infériorité : </a:t>
            </a:r>
            <a:r>
              <a:rPr lang="fr-FR" i="1" dirty="0" smtClean="0"/>
              <a:t>Il est </a:t>
            </a:r>
            <a:r>
              <a:rPr lang="fr-FR" b="1" i="1" u="sng" dirty="0" smtClean="0"/>
              <a:t>le moins gentil de tous</a:t>
            </a:r>
            <a:r>
              <a:rPr lang="fr-FR" i="1" dirty="0" smtClean="0"/>
              <a:t>.</a:t>
            </a:r>
            <a:endParaRPr lang="fr-FR" dirty="0" smtClean="0"/>
          </a:p>
          <a:p>
            <a:r>
              <a:rPr lang="fr-FR" dirty="0" smtClean="0"/>
              <a:t>On le voit l’adjectif est généralement suivi dans ce cas, d’un complément, généralement un groupe nominal introduit par une préposition : </a:t>
            </a:r>
            <a:r>
              <a:rPr lang="fr-FR" i="1" dirty="0" smtClean="0"/>
              <a:t>Alexandre est le plus grand </a:t>
            </a:r>
            <a:r>
              <a:rPr lang="fr-FR" b="1" i="1" dirty="0" smtClean="0"/>
              <a:t>des conquérants</a:t>
            </a:r>
            <a:r>
              <a:rPr lang="fr-FR" dirty="0" smtClean="0"/>
              <a:t> ; </a:t>
            </a:r>
            <a:r>
              <a:rPr lang="fr-FR" i="1" dirty="0" smtClean="0"/>
              <a:t>Il était le meilleur </a:t>
            </a:r>
            <a:r>
              <a:rPr lang="fr-FR" b="1" i="1" dirty="0" smtClean="0"/>
              <a:t>d'entre nous</a:t>
            </a:r>
            <a:r>
              <a:rPr lang="fr-FR" i="1" dirty="0" smtClean="0"/>
              <a:t>.</a:t>
            </a:r>
            <a:endParaRPr lang="fr-FR" dirty="0" smtClean="0"/>
          </a:p>
          <a:p>
            <a:endParaRPr lang="fr-F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1642</TotalTime>
  <Words>1265</Words>
  <Application>Microsoft Office PowerPoint</Application>
  <PresentationFormat>Affichage à l'écran (4:3)</PresentationFormat>
  <Paragraphs>223</Paragraphs>
  <Slides>35</Slides>
  <Notes>5</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35</vt:i4>
      </vt:variant>
    </vt:vector>
  </HeadingPairs>
  <TitlesOfParts>
    <vt:vector size="39" baseType="lpstr">
      <vt:lpstr>Calibri</vt:lpstr>
      <vt:lpstr>Constantia</vt:lpstr>
      <vt:lpstr>Wingdings 2</vt:lpstr>
      <vt:lpstr>Débit</vt:lpstr>
      <vt:lpstr>Adjectif qualificatif </vt:lpstr>
      <vt:lpstr>Plan </vt:lpstr>
      <vt:lpstr>Présentation PowerPoint</vt:lpstr>
      <vt:lpstr>Définition </vt:lpstr>
      <vt:lpstr>Adjectif relationnel </vt:lpstr>
      <vt:lpstr>Adj. explicatifs vs Adj. déterminatifs </vt:lpstr>
      <vt:lpstr>Degrés d'intensité</vt:lpstr>
      <vt:lpstr>Degrés de comparaison</vt:lpstr>
      <vt:lpstr>Degrés de comparaison</vt:lpstr>
      <vt:lpstr>Présentation PowerPoint</vt:lpstr>
      <vt:lpstr>Marques du Féminin </vt:lpstr>
      <vt:lpstr>Marques du Féminin </vt:lpstr>
      <vt:lpstr>Marques du Féminin </vt:lpstr>
      <vt:lpstr>Marques du Féminin </vt:lpstr>
      <vt:lpstr>Marques du Féminin </vt:lpstr>
      <vt:lpstr>Marques du Pluriel</vt:lpstr>
      <vt:lpstr>Marques du Pluriel</vt:lpstr>
      <vt:lpstr>Adjectifs par conversion  </vt:lpstr>
      <vt:lpstr>Adjectifs par conversion  </vt:lpstr>
      <vt:lpstr>Adjectifs par conversion  </vt:lpstr>
      <vt:lpstr>Présentation PowerPoint</vt:lpstr>
      <vt:lpstr>Fonctions de l’adjectif  qualificatif</vt:lpstr>
      <vt:lpstr>Adjectif épithète</vt:lpstr>
      <vt:lpstr>Adjectif apposé</vt:lpstr>
      <vt:lpstr>Adjectif attribut</vt:lpstr>
      <vt:lpstr>Accord de l’adjectif</vt:lpstr>
      <vt:lpstr>Accord de l’adjectif</vt:lpstr>
      <vt:lpstr>Accord de l’adjectif</vt:lpstr>
      <vt:lpstr>Accord de l’adjectif</vt:lpstr>
      <vt:lpstr>Accord de l’adjectif</vt:lpstr>
      <vt:lpstr>Accord de l’adjectif</vt:lpstr>
      <vt:lpstr>Astuces de repérage de l’adjectif qualificatif </vt:lpstr>
      <vt:lpstr>Exercice d’application </vt:lpstr>
      <vt:lpstr>Bibliographie </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Adjectif qualificatif</dc:title>
  <dc:creator>Elite</dc:creator>
  <cp:lastModifiedBy>lenovo</cp:lastModifiedBy>
  <cp:revision>113</cp:revision>
  <dcterms:created xsi:type="dcterms:W3CDTF">2020-01-11T11:33:29Z</dcterms:created>
  <dcterms:modified xsi:type="dcterms:W3CDTF">2020-03-21T14:15:51Z</dcterms:modified>
</cp:coreProperties>
</file>