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jpg" ContentType="image/jp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7489" y="1385234"/>
            <a:ext cx="8258421" cy="2501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503805" y="4213095"/>
            <a:ext cx="3685788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"/>
            <a:ext cx="10692765" cy="7557770"/>
          </a:xfrm>
          <a:custGeom>
            <a:avLst/>
            <a:gdLst/>
            <a:ahLst/>
            <a:cxnLst/>
            <a:rect l="l" t="t" r="r" b="b"/>
            <a:pathLst>
              <a:path w="10692765" h="7557770">
                <a:moveTo>
                  <a:pt x="0" y="7557760"/>
                </a:moveTo>
                <a:lnTo>
                  <a:pt x="10692383" y="7557760"/>
                </a:lnTo>
                <a:lnTo>
                  <a:pt x="10692383" y="0"/>
                </a:lnTo>
                <a:lnTo>
                  <a:pt x="0" y="0"/>
                </a:lnTo>
                <a:lnTo>
                  <a:pt x="0" y="755776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968" y="276492"/>
            <a:ext cx="9935463" cy="1025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5649" y="2572367"/>
            <a:ext cx="9722101" cy="1742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Relationship Id="rId4" Type="http://schemas.openxmlformats.org/officeDocument/2006/relationships/hyperlink" Target="http://www.youtube.com/watch?v=ALPts_3dqog" TargetMode="External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57.png"/><Relationship Id="rId5" Type="http://schemas.openxmlformats.org/officeDocument/2006/relationships/image" Target="../media/image4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0.png"/><Relationship Id="rId4" Type="http://schemas.openxmlformats.org/officeDocument/2006/relationships/image" Target="../media/image59.jpg"/><Relationship Id="rId5" Type="http://schemas.openxmlformats.org/officeDocument/2006/relationships/image" Target="../media/image58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0.png"/><Relationship Id="rId4" Type="http://schemas.openxmlformats.org/officeDocument/2006/relationships/image" Target="../media/image59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5.png"/><Relationship Id="rId9" Type="http://schemas.openxmlformats.org/officeDocument/2006/relationships/image" Target="../media/image8.png"/><Relationship Id="rId10" Type="http://schemas.openxmlformats.org/officeDocument/2006/relationships/image" Target="../media/image16.png"/><Relationship Id="rId11" Type="http://schemas.openxmlformats.org/officeDocument/2006/relationships/image" Target="../media/image10.png"/><Relationship Id="rId12" Type="http://schemas.openxmlformats.org/officeDocument/2006/relationships/image" Target="../media/image17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6.png"/><Relationship Id="rId8" Type="http://schemas.openxmlformats.org/officeDocument/2006/relationships/image" Target="../media/image21.png"/><Relationship Id="rId9" Type="http://schemas.openxmlformats.org/officeDocument/2006/relationships/image" Target="../media/image8.png"/><Relationship Id="rId10" Type="http://schemas.openxmlformats.org/officeDocument/2006/relationships/image" Target="../media/image22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2115" y="436808"/>
            <a:ext cx="6327140" cy="24980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04800">
              <a:lnSpc>
                <a:spcPct val="112700"/>
              </a:lnSpc>
              <a:spcBef>
                <a:spcPts val="95"/>
              </a:spcBef>
            </a:pPr>
            <a:r>
              <a:rPr dirty="0" sz="7200" b="1">
                <a:solidFill>
                  <a:srgbClr val="FF0000"/>
                </a:solidFill>
                <a:latin typeface="Arial"/>
                <a:cs typeface="Arial"/>
              </a:rPr>
              <a:t>SECUENCIA:  FRIDA</a:t>
            </a:r>
            <a:r>
              <a:rPr dirty="0" sz="7200" spc="-8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7200" spc="-5" b="1">
                <a:solidFill>
                  <a:srgbClr val="FF0000"/>
                </a:solidFill>
                <a:latin typeface="Arial"/>
                <a:cs typeface="Arial"/>
              </a:rPr>
              <a:t>KAHLO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03805" y="4213095"/>
            <a:ext cx="368490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¿QUIÉN</a:t>
            </a:r>
            <a:r>
              <a:rPr dirty="0" sz="4800" spc="-9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ES?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1153" y="309112"/>
            <a:ext cx="344614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>
                <a:solidFill>
                  <a:srgbClr val="00AF50"/>
                </a:solidFill>
              </a:rPr>
              <a:t>Corrección: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27028" y="2025518"/>
            <a:ext cx="9036050" cy="312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800" b="1">
                <a:solidFill>
                  <a:srgbClr val="00AF50"/>
                </a:solidFill>
                <a:latin typeface="Arial"/>
                <a:cs typeface="Arial"/>
              </a:rPr>
              <a:t>Frida </a:t>
            </a: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Kahlo es </a:t>
            </a:r>
            <a:r>
              <a:rPr dirty="0" sz="4800" b="1">
                <a:solidFill>
                  <a:srgbClr val="00AF50"/>
                </a:solidFill>
                <a:latin typeface="Arial"/>
                <a:cs typeface="Arial"/>
              </a:rPr>
              <a:t>una</a:t>
            </a:r>
            <a:r>
              <a:rPr dirty="0" sz="4800" spc="-4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00AF50"/>
                </a:solidFill>
                <a:latin typeface="Arial"/>
                <a:cs typeface="Arial"/>
              </a:rPr>
              <a:t>pintora</a:t>
            </a:r>
            <a:endParaRPr sz="4800">
              <a:latin typeface="Arial"/>
              <a:cs typeface="Arial"/>
            </a:endParaRPr>
          </a:p>
          <a:p>
            <a:pPr algn="ctr" marL="12700" marR="5080">
              <a:lnSpc>
                <a:spcPct val="103299"/>
              </a:lnSpc>
              <a:spcBef>
                <a:spcPts val="15"/>
              </a:spcBef>
            </a:pP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mexicana </a:t>
            </a:r>
            <a:r>
              <a:rPr dirty="0" sz="4800" b="1">
                <a:solidFill>
                  <a:srgbClr val="00AF50"/>
                </a:solidFill>
                <a:latin typeface="Arial"/>
                <a:cs typeface="Arial"/>
              </a:rPr>
              <a:t>que </a:t>
            </a: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se </a:t>
            </a:r>
            <a:r>
              <a:rPr dirty="0" sz="4800" b="1">
                <a:solidFill>
                  <a:srgbClr val="00AF50"/>
                </a:solidFill>
                <a:latin typeface="Arial"/>
                <a:cs typeface="Arial"/>
              </a:rPr>
              <a:t>pintó</a:t>
            </a:r>
            <a:r>
              <a:rPr dirty="0" sz="4800" spc="-8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muchas  veces </a:t>
            </a:r>
            <a:r>
              <a:rPr dirty="0" sz="4800" b="1">
                <a:solidFill>
                  <a:srgbClr val="00AF50"/>
                </a:solidFill>
                <a:latin typeface="Arial"/>
                <a:cs typeface="Arial"/>
              </a:rPr>
              <a:t>a </a:t>
            </a: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ella</a:t>
            </a:r>
            <a:r>
              <a:rPr dirty="0" sz="4800" spc="-3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misma.</a:t>
            </a:r>
            <a:endParaRPr sz="480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1000"/>
              </a:spcBef>
            </a:pP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(= </a:t>
            </a:r>
            <a:r>
              <a:rPr dirty="0" sz="4800" spc="-5" b="1">
                <a:solidFill>
                  <a:srgbClr val="FF0000"/>
                </a:solidFill>
                <a:latin typeface="Arial"/>
                <a:cs typeface="Arial"/>
              </a:rPr>
              <a:t>autorretratos</a:t>
            </a:r>
            <a:r>
              <a:rPr dirty="0" sz="4800" spc="-5" b="1">
                <a:solidFill>
                  <a:srgbClr val="00AF50"/>
                </a:solidFill>
                <a:latin typeface="Arial"/>
                <a:cs typeface="Arial"/>
              </a:rPr>
              <a:t>)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788" y="182620"/>
            <a:ext cx="9003665" cy="2600325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Frida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es</a:t>
            </a:r>
            <a:r>
              <a:rPr dirty="0" sz="4800" spc="-2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mejicana.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94"/>
              </a:spcBef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Observa la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bandera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dirty="0" sz="4800" spc="-6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Arial"/>
                <a:cs typeface="Arial"/>
              </a:rPr>
              <a:t>México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: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¿Qué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spc="-10" b="1">
                <a:solidFill>
                  <a:srgbClr val="006FC0"/>
                </a:solidFill>
                <a:latin typeface="Arial"/>
                <a:cs typeface="Arial"/>
              </a:rPr>
              <a:t>representa?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17344" y="2894716"/>
            <a:ext cx="7457450" cy="4266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356881"/>
            <a:ext cx="7057765" cy="43459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7507" y="0"/>
            <a:ext cx="4174875" cy="2258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35183" y="0"/>
            <a:ext cx="2757805" cy="941069"/>
          </a:xfrm>
          <a:custGeom>
            <a:avLst/>
            <a:gdLst/>
            <a:ahLst/>
            <a:cxnLst/>
            <a:rect l="l" t="t" r="r" b="b"/>
            <a:pathLst>
              <a:path w="2757804" h="941069">
                <a:moveTo>
                  <a:pt x="0" y="0"/>
                </a:moveTo>
                <a:lnTo>
                  <a:pt x="2757199" y="940574"/>
                </a:lnTo>
              </a:path>
            </a:pathLst>
          </a:custGeom>
          <a:ln w="57149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81328" y="0"/>
            <a:ext cx="4211320" cy="2176780"/>
          </a:xfrm>
          <a:custGeom>
            <a:avLst/>
            <a:gdLst/>
            <a:ahLst/>
            <a:cxnLst/>
            <a:rect l="l" t="t" r="r" b="b"/>
            <a:pathLst>
              <a:path w="4211320" h="2176780">
                <a:moveTo>
                  <a:pt x="4211055" y="2176483"/>
                </a:moveTo>
                <a:lnTo>
                  <a:pt x="0" y="739901"/>
                </a:lnTo>
                <a:lnTo>
                  <a:pt x="252337" y="0"/>
                </a:lnTo>
              </a:path>
            </a:pathLst>
          </a:custGeom>
          <a:ln w="57149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74780" y="4380993"/>
            <a:ext cx="3757178" cy="3008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9573" y="5101542"/>
            <a:ext cx="3159328" cy="2336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73121" y="6179058"/>
            <a:ext cx="3836035" cy="122555"/>
          </a:xfrm>
          <a:custGeom>
            <a:avLst/>
            <a:gdLst/>
            <a:ahLst/>
            <a:cxnLst/>
            <a:rect l="l" t="t" r="r" b="b"/>
            <a:pathLst>
              <a:path w="3836034" h="122554">
                <a:moveTo>
                  <a:pt x="3722111" y="8132"/>
                </a:moveTo>
                <a:lnTo>
                  <a:pt x="3721602" y="46244"/>
                </a:lnTo>
                <a:lnTo>
                  <a:pt x="3740673" y="46482"/>
                </a:lnTo>
                <a:lnTo>
                  <a:pt x="3740155" y="84582"/>
                </a:lnTo>
                <a:lnTo>
                  <a:pt x="3721091" y="84582"/>
                </a:lnTo>
                <a:lnTo>
                  <a:pt x="3720587" y="122383"/>
                </a:lnTo>
                <a:lnTo>
                  <a:pt x="3798663" y="84582"/>
                </a:lnTo>
                <a:lnTo>
                  <a:pt x="3740155" y="84582"/>
                </a:lnTo>
                <a:lnTo>
                  <a:pt x="3721094" y="84345"/>
                </a:lnTo>
                <a:lnTo>
                  <a:pt x="3799152" y="84345"/>
                </a:lnTo>
                <a:lnTo>
                  <a:pt x="3835649" y="66675"/>
                </a:lnTo>
                <a:lnTo>
                  <a:pt x="3722111" y="8132"/>
                </a:lnTo>
                <a:close/>
              </a:path>
              <a:path w="3836034" h="122554">
                <a:moveTo>
                  <a:pt x="3721602" y="46244"/>
                </a:moveTo>
                <a:lnTo>
                  <a:pt x="3721094" y="84345"/>
                </a:lnTo>
                <a:lnTo>
                  <a:pt x="3740155" y="84582"/>
                </a:lnTo>
                <a:lnTo>
                  <a:pt x="3740673" y="46482"/>
                </a:lnTo>
                <a:lnTo>
                  <a:pt x="3721602" y="46244"/>
                </a:lnTo>
                <a:close/>
              </a:path>
              <a:path w="3836034" h="122554">
                <a:moveTo>
                  <a:pt x="512" y="0"/>
                </a:moveTo>
                <a:lnTo>
                  <a:pt x="0" y="38100"/>
                </a:lnTo>
                <a:lnTo>
                  <a:pt x="3721094" y="84345"/>
                </a:lnTo>
                <a:lnTo>
                  <a:pt x="3721602" y="46244"/>
                </a:lnTo>
                <a:lnTo>
                  <a:pt x="5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695062" y="2962779"/>
            <a:ext cx="1054100" cy="96075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25"/>
              </a:spcBef>
              <a:tabLst>
                <a:tab pos="826135" algn="l"/>
              </a:tabLst>
            </a:pPr>
            <a:r>
              <a:rPr dirty="0" sz="2000" spc="-5" b="1">
                <a:solidFill>
                  <a:srgbClr val="006FC0"/>
                </a:solidFill>
                <a:latin typeface="Arial"/>
                <a:cs typeface="Arial"/>
              </a:rPr>
              <a:t>Le</a:t>
            </a:r>
            <a:r>
              <a:rPr dirty="0" sz="2000" b="1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000" spc="-48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6FC0"/>
                </a:solidFill>
                <a:latin typeface="Arial"/>
                <a:cs typeface="Arial"/>
              </a:rPr>
              <a:t>el </a:t>
            </a:r>
            <a:r>
              <a:rPr dirty="0" sz="2000" spc="-5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6FC0"/>
                </a:solidFill>
                <a:latin typeface="Arial"/>
                <a:cs typeface="Arial"/>
              </a:rPr>
              <a:t>leyenda  </a:t>
            </a:r>
            <a:r>
              <a:rPr dirty="0" sz="2000" b="1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dirty="0" sz="20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000" b="1">
                <a:solidFill>
                  <a:srgbClr val="006FC0"/>
                </a:solidFill>
                <a:latin typeface="Arial"/>
                <a:cs typeface="Arial"/>
              </a:rPr>
              <a:t>la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879824" y="2962779"/>
            <a:ext cx="1372235" cy="960755"/>
          </a:xfrm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algn="r" marL="12700" marR="5080" indent="219075">
              <a:lnSpc>
                <a:spcPct val="103299"/>
              </a:lnSpc>
              <a:spcBef>
                <a:spcPts val="25"/>
              </a:spcBef>
              <a:tabLst>
                <a:tab pos="466090" algn="l"/>
                <a:tab pos="1217295" algn="l"/>
              </a:tabLst>
            </a:pPr>
            <a:r>
              <a:rPr dirty="0" sz="2000" spc="-10"/>
              <a:t>t</a:t>
            </a:r>
            <a:r>
              <a:rPr dirty="0" sz="2000" spc="-5"/>
              <a:t>ex</a:t>
            </a:r>
            <a:r>
              <a:rPr dirty="0" sz="2000" spc="5"/>
              <a:t>t</a:t>
            </a:r>
            <a:r>
              <a:rPr dirty="0" sz="2000"/>
              <a:t>o</a:t>
            </a:r>
            <a:r>
              <a:rPr dirty="0" sz="2000" b="0">
                <a:latin typeface="Times New Roman"/>
                <a:cs typeface="Times New Roman"/>
              </a:rPr>
              <a:t>	</a:t>
            </a:r>
            <a:r>
              <a:rPr dirty="0" sz="2000"/>
              <a:t>y </a:t>
            </a:r>
            <a:r>
              <a:rPr dirty="0" sz="2000" b="0">
                <a:latin typeface="Times New Roman"/>
                <a:cs typeface="Times New Roman"/>
              </a:rPr>
              <a:t> </a:t>
            </a:r>
            <a:r>
              <a:rPr dirty="0" sz="2000" spc="-5"/>
              <a:t>e</a:t>
            </a:r>
            <a:r>
              <a:rPr dirty="0" sz="2000"/>
              <a:t>l</a:t>
            </a:r>
            <a:r>
              <a:rPr dirty="0" sz="2000" b="0">
                <a:latin typeface="Times New Roman"/>
                <a:cs typeface="Times New Roman"/>
              </a:rPr>
              <a:t>	</a:t>
            </a:r>
            <a:r>
              <a:rPr dirty="0" sz="2000" spc="-5"/>
              <a:t>escudo </a:t>
            </a:r>
            <a:r>
              <a:rPr dirty="0" sz="2000" spc="-5" b="0">
                <a:latin typeface="Times New Roman"/>
                <a:cs typeface="Times New Roman"/>
              </a:rPr>
              <a:t> </a:t>
            </a:r>
            <a:r>
              <a:rPr dirty="0" sz="2000"/>
              <a:t>bande</a:t>
            </a:r>
            <a:r>
              <a:rPr dirty="0" sz="2000" spc="-10"/>
              <a:t>r</a:t>
            </a:r>
            <a:r>
              <a:rPr dirty="0" sz="2000"/>
              <a:t>a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3391" y="581909"/>
            <a:ext cx="724154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0">
                <a:latin typeface="Cooper Black"/>
                <a:cs typeface="Cooper Black"/>
              </a:rPr>
              <a:t>LA </a:t>
            </a:r>
            <a:r>
              <a:rPr dirty="0" sz="4800" spc="-5" b="0">
                <a:latin typeface="Cooper Black"/>
                <a:cs typeface="Cooper Black"/>
              </a:rPr>
              <a:t>FAMILIA DE</a:t>
            </a:r>
            <a:r>
              <a:rPr dirty="0" sz="4800" spc="-100" b="0">
                <a:latin typeface="Cooper Black"/>
                <a:cs typeface="Cooper Black"/>
              </a:rPr>
              <a:t> </a:t>
            </a:r>
            <a:r>
              <a:rPr dirty="0" sz="4800" spc="-5" b="0">
                <a:latin typeface="Cooper Black"/>
                <a:cs typeface="Cooper Black"/>
              </a:rPr>
              <a:t>FRIDA</a:t>
            </a:r>
            <a:endParaRPr sz="4800">
              <a:latin typeface="Cooper Black"/>
              <a:cs typeface="Cooper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9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dirty="0"/>
              <a:t>Vamos a </a:t>
            </a:r>
            <a:r>
              <a:rPr dirty="0" spc="-5"/>
              <a:t>estudiar un</a:t>
            </a:r>
            <a:r>
              <a:rPr dirty="0" spc="-45"/>
              <a:t> </a:t>
            </a:r>
            <a:r>
              <a:rPr dirty="0"/>
              <a:t>cuadro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pc="-5"/>
              <a:t>que representa </a:t>
            </a:r>
            <a:r>
              <a:rPr dirty="0" spc="5"/>
              <a:t>la </a:t>
            </a:r>
            <a:r>
              <a:rPr dirty="0" spc="-5"/>
              <a:t>familia de</a:t>
            </a:r>
            <a:r>
              <a:rPr dirty="0" spc="-65"/>
              <a:t> </a:t>
            </a:r>
            <a:r>
              <a:rPr dirty="0" spc="-5"/>
              <a:t>Frida…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1378" y="298450"/>
            <a:ext cx="19685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b="0">
                <a:latin typeface="Cooper Black"/>
                <a:cs typeface="Cooper Black"/>
              </a:rPr>
              <a:t>:</a:t>
            </a:r>
            <a:endParaRPr sz="4500">
              <a:latin typeface="Cooper Black"/>
              <a:cs typeface="Cooper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951" y="1935607"/>
            <a:ext cx="1778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963" y="4804409"/>
            <a:ext cx="1314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006FC0"/>
                </a:solidFill>
                <a:latin typeface="Arial"/>
                <a:cs typeface="Arial"/>
              </a:rPr>
              <a:t>.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71394" y="2833242"/>
            <a:ext cx="597408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0000"/>
                </a:solidFill>
                <a:latin typeface="Arial"/>
                <a:cs typeface="Arial"/>
              </a:rPr>
              <a:t>REPASO DEL </a:t>
            </a:r>
            <a:r>
              <a:rPr dirty="0" sz="2800" b="1">
                <a:solidFill>
                  <a:srgbClr val="FF0000"/>
                </a:solidFill>
                <a:latin typeface="Arial"/>
                <a:cs typeface="Arial"/>
              </a:rPr>
              <a:t>VOCABULARIO</a:t>
            </a:r>
            <a:r>
              <a:rPr dirty="0" sz="2800" spc="-6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Arial"/>
                <a:cs typeface="Arial"/>
              </a:rPr>
              <a:t>ÚTIL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5956" y="673040"/>
            <a:ext cx="5836920" cy="863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spc="-5" b="0">
                <a:latin typeface="Cooper Black"/>
                <a:cs typeface="Cooper Black"/>
              </a:rPr>
              <a:t>¿Cómo se</a:t>
            </a:r>
            <a:r>
              <a:rPr dirty="0" sz="5500" spc="-45" b="0">
                <a:latin typeface="Cooper Black"/>
                <a:cs typeface="Cooper Black"/>
              </a:rPr>
              <a:t> </a:t>
            </a:r>
            <a:r>
              <a:rPr dirty="0" sz="5500" spc="-10" b="0">
                <a:latin typeface="Cooper Black"/>
                <a:cs typeface="Cooper Black"/>
              </a:rPr>
              <a:t>dice…?</a:t>
            </a:r>
            <a:endParaRPr sz="5500">
              <a:latin typeface="Cooper Black"/>
              <a:cs typeface="Cooper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980" y="1534789"/>
            <a:ext cx="3311525" cy="5174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7300"/>
              </a:lnSpc>
              <a:spcBef>
                <a:spcPts val="100"/>
              </a:spcBef>
            </a:pP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Grand-père 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Gran</a:t>
            </a: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d-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mère </a:t>
            </a:r>
            <a:r>
              <a:rPr dirty="0" sz="480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Père</a:t>
            </a:r>
            <a:endParaRPr sz="4800">
              <a:latin typeface="Arial"/>
              <a:cs typeface="Arial"/>
            </a:endParaRPr>
          </a:p>
          <a:p>
            <a:pPr marL="12700" marR="1731010">
              <a:lnSpc>
                <a:spcPct val="117300"/>
              </a:lnSpc>
            </a:pP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Mère 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Brun  Blond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27492" y="380869"/>
            <a:ext cx="2374681" cy="2537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963" y="182620"/>
            <a:ext cx="6631940" cy="6033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629660">
              <a:lnSpc>
                <a:spcPct val="117300"/>
              </a:lnSpc>
              <a:spcBef>
                <a:spcPts val="100"/>
              </a:spcBef>
            </a:pP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Moustache </a:t>
            </a:r>
            <a:r>
              <a:rPr dirty="0" sz="480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Barbe</a:t>
            </a:r>
            <a:endParaRPr sz="4800">
              <a:latin typeface="Arial"/>
              <a:cs typeface="Arial"/>
            </a:endParaRPr>
          </a:p>
          <a:p>
            <a:pPr marL="12700" marR="5080">
              <a:lnSpc>
                <a:spcPct val="117300"/>
              </a:lnSpc>
            </a:pP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Avoir </a:t>
            </a: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les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cheveux</a:t>
            </a:r>
            <a:r>
              <a:rPr dirty="0" sz="4800" spc="-105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courts  Avoir </a:t>
            </a: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les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cheveux </a:t>
            </a: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longs 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Porter </a:t>
            </a: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une</a:t>
            </a:r>
            <a:r>
              <a:rPr dirty="0" sz="4800" spc="-2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robe</a:t>
            </a:r>
            <a:endParaRPr sz="4800">
              <a:latin typeface="Arial"/>
              <a:cs typeface="Arial"/>
            </a:endParaRPr>
          </a:p>
          <a:p>
            <a:pPr marL="12700" marR="3054350">
              <a:lnSpc>
                <a:spcPct val="117300"/>
              </a:lnSpc>
              <a:spcBef>
                <a:spcPts val="5"/>
              </a:spcBef>
            </a:pP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Une</a:t>
            </a:r>
            <a:r>
              <a:rPr dirty="0" sz="4800" spc="-10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chemise  </a:t>
            </a:r>
            <a:r>
              <a:rPr dirty="0" sz="4800" spc="-5">
                <a:solidFill>
                  <a:srgbClr val="006FC0"/>
                </a:solidFill>
                <a:latin typeface="Arial"/>
                <a:cs typeface="Arial"/>
              </a:rPr>
              <a:t>Une</a:t>
            </a:r>
            <a:r>
              <a:rPr dirty="0" sz="4800" spc="-4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>
                <a:solidFill>
                  <a:srgbClr val="006FC0"/>
                </a:solidFill>
                <a:latin typeface="Arial"/>
                <a:cs typeface="Arial"/>
              </a:rPr>
              <a:t>cravate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436" y="253355"/>
            <a:ext cx="9007358" cy="5369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75278" y="5512221"/>
            <a:ext cx="4386590" cy="1997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444" y="667890"/>
            <a:ext cx="7151370" cy="6467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30" rIns="0" bIns="0" rtlCol="0" vert="horz">
            <a:spAutoFit/>
          </a:bodyPr>
          <a:lstStyle/>
          <a:p>
            <a:pPr marL="4472305" marR="5080" indent="-4311015">
              <a:lnSpc>
                <a:spcPts val="3479"/>
              </a:lnSpc>
              <a:spcBef>
                <a:spcPts val="110"/>
              </a:spcBef>
            </a:pPr>
            <a:r>
              <a:rPr dirty="0" spc="-5"/>
              <a:t>Observa </a:t>
            </a:r>
            <a:r>
              <a:rPr dirty="0"/>
              <a:t>el </a:t>
            </a:r>
            <a:r>
              <a:rPr dirty="0" spc="-5"/>
              <a:t>árbol y </a:t>
            </a:r>
            <a:r>
              <a:rPr dirty="0"/>
              <a:t>completa </a:t>
            </a:r>
            <a:r>
              <a:rPr dirty="0" spc="-5"/>
              <a:t>los </a:t>
            </a:r>
            <a:r>
              <a:rPr dirty="0" spc="-10"/>
              <a:t>nombres </a:t>
            </a:r>
            <a:r>
              <a:rPr dirty="0"/>
              <a:t>de la </a:t>
            </a:r>
            <a:r>
              <a:rPr dirty="0" spc="-5"/>
              <a:t>familia de  Frida:</a:t>
            </a:r>
          </a:p>
        </p:txBody>
      </p:sp>
      <p:sp>
        <p:nvSpPr>
          <p:cNvPr id="3" name="object 3"/>
          <p:cNvSpPr/>
          <p:nvPr/>
        </p:nvSpPr>
        <p:spPr>
          <a:xfrm>
            <a:off x="133350" y="1412162"/>
            <a:ext cx="7416180" cy="5285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27629" y="3819144"/>
            <a:ext cx="2742566" cy="1381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877300" y="2698881"/>
            <a:ext cx="114300" cy="857250"/>
          </a:xfrm>
          <a:custGeom>
            <a:avLst/>
            <a:gdLst/>
            <a:ahLst/>
            <a:cxnLst/>
            <a:rect l="l" t="t" r="r" b="b"/>
            <a:pathLst>
              <a:path w="114300" h="857250">
                <a:moveTo>
                  <a:pt x="38100" y="742950"/>
                </a:moveTo>
                <a:lnTo>
                  <a:pt x="0" y="742950"/>
                </a:lnTo>
                <a:lnTo>
                  <a:pt x="57150" y="857250"/>
                </a:lnTo>
                <a:lnTo>
                  <a:pt x="104775" y="762000"/>
                </a:lnTo>
                <a:lnTo>
                  <a:pt x="38100" y="762000"/>
                </a:lnTo>
                <a:lnTo>
                  <a:pt x="38100" y="742950"/>
                </a:lnTo>
                <a:close/>
              </a:path>
              <a:path w="114300" h="857250">
                <a:moveTo>
                  <a:pt x="7620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76200" y="762000"/>
                </a:lnTo>
                <a:lnTo>
                  <a:pt x="76200" y="0"/>
                </a:lnTo>
                <a:close/>
              </a:path>
              <a:path w="114300" h="857250">
                <a:moveTo>
                  <a:pt x="114300" y="742950"/>
                </a:moveTo>
                <a:lnTo>
                  <a:pt x="76200" y="742950"/>
                </a:lnTo>
                <a:lnTo>
                  <a:pt x="76200" y="762000"/>
                </a:lnTo>
                <a:lnTo>
                  <a:pt x="104775" y="762000"/>
                </a:lnTo>
                <a:lnTo>
                  <a:pt x="114300" y="742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040892"/>
            <a:ext cx="4764024" cy="2877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3777" y="1235741"/>
            <a:ext cx="4176661" cy="2289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3936492"/>
            <a:ext cx="3108960" cy="3465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105" y="4132338"/>
            <a:ext cx="2672182" cy="28771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59852" y="1263396"/>
            <a:ext cx="2732531" cy="3236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55685" y="1458071"/>
            <a:ext cx="2173922" cy="2649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740395" y="3991354"/>
            <a:ext cx="2723388" cy="35692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35620" y="4186250"/>
            <a:ext cx="2135352" cy="29908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82472" y="290570"/>
            <a:ext cx="9015730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5" b="1">
                <a:solidFill>
                  <a:srgbClr val="FF0000"/>
                </a:solidFill>
                <a:latin typeface="Arial"/>
                <a:cs typeface="Arial"/>
              </a:rPr>
              <a:t>COMPARA </a:t>
            </a:r>
            <a:r>
              <a:rPr dirty="0" sz="2600" b="1">
                <a:latin typeface="Arial"/>
                <a:cs typeface="Arial"/>
              </a:rPr>
              <a:t>LAS </a:t>
            </a:r>
            <a:r>
              <a:rPr dirty="0" sz="2600" spc="-5" b="1">
                <a:latin typeface="Arial"/>
                <a:cs typeface="Arial"/>
              </a:rPr>
              <a:t>REPRESENTACIONES </a:t>
            </a:r>
            <a:r>
              <a:rPr dirty="0" sz="2600" b="1">
                <a:latin typeface="Arial"/>
                <a:cs typeface="Arial"/>
              </a:rPr>
              <a:t>DE </a:t>
            </a:r>
            <a:r>
              <a:rPr dirty="0" sz="2600" spc="-5" b="1">
                <a:latin typeface="Arial"/>
                <a:cs typeface="Arial"/>
              </a:rPr>
              <a:t>FRIDA KAHLO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5436" y="805936"/>
            <a:ext cx="882269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solidFill>
                  <a:srgbClr val="006FC0"/>
                </a:solidFill>
                <a:latin typeface="Arial"/>
                <a:cs typeface="Arial"/>
              </a:rPr>
              <a:t>¿CUÁLES SON </a:t>
            </a:r>
            <a:r>
              <a:rPr dirty="0" sz="2200" b="1">
                <a:solidFill>
                  <a:srgbClr val="006FC0"/>
                </a:solidFill>
                <a:latin typeface="Arial"/>
                <a:cs typeface="Arial"/>
              </a:rPr>
              <a:t>LOS </a:t>
            </a:r>
            <a:r>
              <a:rPr dirty="0" sz="2200" spc="-5" b="1">
                <a:solidFill>
                  <a:srgbClr val="006FC0"/>
                </a:solidFill>
                <a:latin typeface="Arial"/>
                <a:cs typeface="Arial"/>
              </a:rPr>
              <a:t>ELEMENTOS CARACTERÍSTICOS </a:t>
            </a:r>
            <a:r>
              <a:rPr dirty="0" sz="2200" spc="-10" b="1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dirty="0" sz="2200" spc="-2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200" spc="-5" b="1">
                <a:solidFill>
                  <a:srgbClr val="006FC0"/>
                </a:solidFill>
                <a:latin typeface="Arial"/>
                <a:cs typeface="Arial"/>
              </a:rPr>
              <a:t>FRIDA?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05500" y="2107692"/>
            <a:ext cx="2770631" cy="34107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101089" y="2303071"/>
            <a:ext cx="2181858" cy="28225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62528" y="3738372"/>
            <a:ext cx="2231136" cy="28971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5970" y="6724904"/>
            <a:ext cx="2685415" cy="137160"/>
          </a:xfrm>
          <a:custGeom>
            <a:avLst/>
            <a:gdLst/>
            <a:ahLst/>
            <a:cxnLst/>
            <a:rect l="l" t="t" r="r" b="b"/>
            <a:pathLst>
              <a:path w="2685415" h="137159">
                <a:moveTo>
                  <a:pt x="0" y="137159"/>
                </a:moveTo>
                <a:lnTo>
                  <a:pt x="2685406" y="137159"/>
                </a:lnTo>
                <a:lnTo>
                  <a:pt x="2685406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5970" y="3647694"/>
            <a:ext cx="137160" cy="3077210"/>
          </a:xfrm>
          <a:custGeom>
            <a:avLst/>
            <a:gdLst/>
            <a:ahLst/>
            <a:cxnLst/>
            <a:rect l="l" t="t" r="r" b="b"/>
            <a:pathLst>
              <a:path w="137160" h="3077209">
                <a:moveTo>
                  <a:pt x="0" y="3077210"/>
                </a:moveTo>
                <a:lnTo>
                  <a:pt x="137160" y="3077210"/>
                </a:lnTo>
                <a:lnTo>
                  <a:pt x="137160" y="0"/>
                </a:lnTo>
                <a:lnTo>
                  <a:pt x="0" y="0"/>
                </a:lnTo>
                <a:lnTo>
                  <a:pt x="0" y="3077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35970" y="3510534"/>
            <a:ext cx="2685415" cy="137160"/>
          </a:xfrm>
          <a:custGeom>
            <a:avLst/>
            <a:gdLst/>
            <a:ahLst/>
            <a:cxnLst/>
            <a:rect l="l" t="t" r="r" b="b"/>
            <a:pathLst>
              <a:path w="2685415" h="137160">
                <a:moveTo>
                  <a:pt x="0" y="137159"/>
                </a:moveTo>
                <a:lnTo>
                  <a:pt x="2685406" y="137159"/>
                </a:lnTo>
                <a:lnTo>
                  <a:pt x="2685406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84217" y="3648062"/>
            <a:ext cx="137160" cy="3077845"/>
          </a:xfrm>
          <a:custGeom>
            <a:avLst/>
            <a:gdLst/>
            <a:ahLst/>
            <a:cxnLst/>
            <a:rect l="l" t="t" r="r" b="b"/>
            <a:pathLst>
              <a:path w="137160" h="3077845">
                <a:moveTo>
                  <a:pt x="137160" y="0"/>
                </a:moveTo>
                <a:lnTo>
                  <a:pt x="0" y="0"/>
                </a:lnTo>
                <a:lnTo>
                  <a:pt x="0" y="3077230"/>
                </a:lnTo>
                <a:lnTo>
                  <a:pt x="137160" y="3077230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18850" y="665632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 h="0">
                <a:moveTo>
                  <a:pt x="0" y="0"/>
                </a:moveTo>
                <a:lnTo>
                  <a:pt x="2319646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441710" y="3739134"/>
            <a:ext cx="0" cy="2894330"/>
          </a:xfrm>
          <a:custGeom>
            <a:avLst/>
            <a:gdLst/>
            <a:ahLst/>
            <a:cxnLst/>
            <a:rect l="l" t="t" r="r" b="b"/>
            <a:pathLst>
              <a:path w="0" h="2894329">
                <a:moveTo>
                  <a:pt x="0" y="0"/>
                </a:moveTo>
                <a:lnTo>
                  <a:pt x="0" y="289433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418850" y="371627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 h="0">
                <a:moveTo>
                  <a:pt x="0" y="0"/>
                </a:moveTo>
                <a:lnTo>
                  <a:pt x="2319646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15637" y="3739515"/>
            <a:ext cx="0" cy="2894965"/>
          </a:xfrm>
          <a:custGeom>
            <a:avLst/>
            <a:gdLst/>
            <a:ahLst/>
            <a:cxnLst/>
            <a:rect l="l" t="t" r="r" b="b"/>
            <a:pathLst>
              <a:path w="0" h="2894965">
                <a:moveTo>
                  <a:pt x="0" y="0"/>
                </a:moveTo>
                <a:lnTo>
                  <a:pt x="0" y="2894338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0719" y="316733"/>
            <a:ext cx="93268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Observa </a:t>
            </a:r>
            <a:r>
              <a:rPr dirty="0" sz="3600" spc="-5"/>
              <a:t>el cuadro </a:t>
            </a:r>
            <a:r>
              <a:rPr dirty="0" sz="3600"/>
              <a:t>y </a:t>
            </a:r>
            <a:r>
              <a:rPr dirty="0" sz="3600" spc="-5"/>
              <a:t>escribe el</a:t>
            </a:r>
            <a:r>
              <a:rPr dirty="0" sz="3600" spc="-80"/>
              <a:t> </a:t>
            </a:r>
            <a:r>
              <a:rPr dirty="0" sz="3600"/>
              <a:t>vocabulario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302895" y="1315379"/>
            <a:ext cx="6714500" cy="50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43790" y="1638431"/>
            <a:ext cx="2936238" cy="2038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70429" y="3894201"/>
            <a:ext cx="2839083" cy="1419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963" y="324353"/>
            <a:ext cx="98234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OBSERVA: ¿Cuáles </a:t>
            </a:r>
            <a:r>
              <a:rPr dirty="0"/>
              <a:t>son </a:t>
            </a:r>
            <a:r>
              <a:rPr dirty="0" spc="-5"/>
              <a:t>los </a:t>
            </a:r>
            <a:r>
              <a:rPr dirty="0" spc="-10">
                <a:solidFill>
                  <a:srgbClr val="FF0000"/>
                </a:solidFill>
              </a:rPr>
              <a:t>dos </a:t>
            </a:r>
            <a:r>
              <a:rPr dirty="0" spc="-5"/>
              <a:t>orígenes de Frida</a:t>
            </a:r>
            <a:r>
              <a:rPr dirty="0" spc="90"/>
              <a:t> </a:t>
            </a:r>
            <a:r>
              <a:rPr dirty="0" spc="-10"/>
              <a:t>Kahlo?</a:t>
            </a:r>
          </a:p>
        </p:txBody>
      </p:sp>
      <p:sp>
        <p:nvSpPr>
          <p:cNvPr id="3" name="object 3"/>
          <p:cNvSpPr/>
          <p:nvPr/>
        </p:nvSpPr>
        <p:spPr>
          <a:xfrm>
            <a:off x="360045" y="981011"/>
            <a:ext cx="9060180" cy="6457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172450" y="1257162"/>
            <a:ext cx="2346707" cy="245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71550" y="914316"/>
            <a:ext cx="2049146" cy="2285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4475" y="914367"/>
            <a:ext cx="1529081" cy="266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76515" y="1833263"/>
            <a:ext cx="2371090" cy="0"/>
          </a:xfrm>
          <a:custGeom>
            <a:avLst/>
            <a:gdLst/>
            <a:ahLst/>
            <a:cxnLst/>
            <a:rect l="l" t="t" r="r" b="b"/>
            <a:pathLst>
              <a:path w="2371090" h="0">
                <a:moveTo>
                  <a:pt x="0" y="0"/>
                </a:moveTo>
                <a:lnTo>
                  <a:pt x="2370598" y="0"/>
                </a:lnTo>
              </a:path>
            </a:pathLst>
          </a:custGeom>
          <a:ln w="31603">
            <a:solidFill>
              <a:srgbClr val="006E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6963" y="324353"/>
            <a:ext cx="9974580" cy="3378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Completa </a:t>
            </a:r>
            <a:r>
              <a:rPr dirty="0" u="heavy" sz="280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la </a:t>
            </a:r>
            <a:r>
              <a:rPr dirty="0" u="heavy" sz="28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frase: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Arial"/>
              <a:cs typeface="Arial"/>
            </a:endParaRPr>
          </a:p>
          <a:p>
            <a:pPr marL="12700" marR="38735">
              <a:lnSpc>
                <a:spcPct val="143800"/>
              </a:lnSpc>
              <a:tabLst>
                <a:tab pos="7800975" algn="l"/>
              </a:tabLst>
            </a:pP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Por 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parte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de su </a:t>
            </a:r>
            <a:r>
              <a:rPr dirty="0" sz="2800" spc="-5" b="1">
                <a:solidFill>
                  <a:srgbClr val="FF0000"/>
                </a:solidFill>
                <a:latin typeface="Arial"/>
                <a:cs typeface="Arial"/>
              </a:rPr>
              <a:t>madre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,</a:t>
            </a:r>
            <a:r>
              <a:rPr dirty="0" sz="2800" spc="5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Frida</a:t>
            </a:r>
            <a:r>
              <a:rPr dirty="0" sz="2800" spc="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es</a:t>
            </a:r>
            <a:r>
              <a:rPr dirty="0" sz="2800" spc="-5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. En efecto  se puede observar que…………………….………………..……  </a:t>
            </a: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Además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en 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el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cuadro podemos notar</a:t>
            </a:r>
            <a:r>
              <a:rPr dirty="0" sz="2800" spc="4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que…………………….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…………………………………………………………………………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7994" y="1833263"/>
            <a:ext cx="2569210" cy="0"/>
          </a:xfrm>
          <a:custGeom>
            <a:avLst/>
            <a:gdLst/>
            <a:ahLst/>
            <a:cxnLst/>
            <a:rect l="l" t="t" r="r" b="b"/>
            <a:pathLst>
              <a:path w="2569209" h="0">
                <a:moveTo>
                  <a:pt x="0" y="0"/>
                </a:moveTo>
                <a:lnTo>
                  <a:pt x="2568740" y="0"/>
                </a:lnTo>
              </a:path>
            </a:pathLst>
          </a:custGeom>
          <a:ln w="31603">
            <a:solidFill>
              <a:srgbClr val="006E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9664" y="2059564"/>
            <a:ext cx="3874770" cy="410209"/>
          </a:xfrm>
          <a:custGeom>
            <a:avLst/>
            <a:gdLst/>
            <a:ahLst/>
            <a:cxnLst/>
            <a:rect l="l" t="t" r="r" b="b"/>
            <a:pathLst>
              <a:path w="3874770" h="410210">
                <a:moveTo>
                  <a:pt x="0" y="409956"/>
                </a:moveTo>
                <a:lnTo>
                  <a:pt x="3874648" y="409956"/>
                </a:lnTo>
                <a:lnTo>
                  <a:pt x="3874648" y="0"/>
                </a:lnTo>
                <a:lnTo>
                  <a:pt x="0" y="0"/>
                </a:lnTo>
                <a:lnTo>
                  <a:pt x="0" y="40995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36192" y="2673736"/>
            <a:ext cx="3300095" cy="408940"/>
          </a:xfrm>
          <a:custGeom>
            <a:avLst/>
            <a:gdLst/>
            <a:ahLst/>
            <a:cxnLst/>
            <a:rect l="l" t="t" r="r" b="b"/>
            <a:pathLst>
              <a:path w="3300095" h="408939">
                <a:moveTo>
                  <a:pt x="0" y="408432"/>
                </a:moveTo>
                <a:lnTo>
                  <a:pt x="3299734" y="408432"/>
                </a:lnTo>
                <a:lnTo>
                  <a:pt x="3299734" y="0"/>
                </a:lnTo>
                <a:lnTo>
                  <a:pt x="0" y="0"/>
                </a:lnTo>
                <a:lnTo>
                  <a:pt x="0" y="40843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6963" y="324353"/>
            <a:ext cx="9974580" cy="3378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Completa </a:t>
            </a:r>
            <a:r>
              <a:rPr dirty="0" u="heavy" sz="280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la </a:t>
            </a:r>
            <a:r>
              <a:rPr dirty="0" u="heavy" sz="28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frase: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Arial"/>
              <a:cs typeface="Arial"/>
            </a:endParaRPr>
          </a:p>
          <a:p>
            <a:pPr marL="12700" marR="36195">
              <a:lnSpc>
                <a:spcPct val="143800"/>
              </a:lnSpc>
              <a:tabLst>
                <a:tab pos="7799705" algn="l"/>
              </a:tabLst>
            </a:pP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Por 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parte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de su </a:t>
            </a:r>
            <a:r>
              <a:rPr dirty="0" sz="2800" spc="-5" b="1">
                <a:solidFill>
                  <a:srgbClr val="FF0000"/>
                </a:solidFill>
                <a:latin typeface="Arial"/>
                <a:cs typeface="Arial"/>
              </a:rPr>
              <a:t>padre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,</a:t>
            </a:r>
            <a:r>
              <a:rPr dirty="0" sz="2800" spc="6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Frida</a:t>
            </a:r>
            <a:r>
              <a:rPr dirty="0" sz="2800" spc="1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es</a:t>
            </a:r>
            <a:r>
              <a:rPr dirty="0" sz="2800" spc="-5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. En efecto  se puede observar que…………………………………………..  </a:t>
            </a: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Además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en 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el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cuadro podemos notar</a:t>
            </a:r>
            <a:r>
              <a:rPr dirty="0" sz="2800" spc="6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que…………………….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…………………………………………………………………………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3245" y="309112"/>
            <a:ext cx="8564880" cy="15144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2588260" marR="5080" indent="-2576195">
              <a:lnSpc>
                <a:spcPts val="5960"/>
              </a:lnSpc>
              <a:spcBef>
                <a:spcPts val="130"/>
              </a:spcBef>
            </a:pPr>
            <a:r>
              <a:rPr dirty="0" sz="4800"/>
              <a:t>¿A quién </a:t>
            </a:r>
            <a:r>
              <a:rPr dirty="0" sz="4800" spc="-5"/>
              <a:t>representan estos </a:t>
            </a:r>
            <a:r>
              <a:rPr dirty="0" sz="4800"/>
              <a:t>3  </a:t>
            </a:r>
            <a:r>
              <a:rPr dirty="0" sz="4800" spc="-5"/>
              <a:t>elementos?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902586" y="2551575"/>
            <a:ext cx="4549505" cy="4304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88057" y="4640448"/>
            <a:ext cx="1711960" cy="114300"/>
          </a:xfrm>
          <a:custGeom>
            <a:avLst/>
            <a:gdLst/>
            <a:ahLst/>
            <a:cxnLst/>
            <a:rect l="l" t="t" r="r" b="b"/>
            <a:pathLst>
              <a:path w="1711960" h="114300">
                <a:moveTo>
                  <a:pt x="1597548" y="0"/>
                </a:moveTo>
                <a:lnTo>
                  <a:pt x="1597294" y="38118"/>
                </a:lnTo>
                <a:lnTo>
                  <a:pt x="1616323" y="38231"/>
                </a:lnTo>
                <a:lnTo>
                  <a:pt x="1616080" y="76331"/>
                </a:lnTo>
                <a:lnTo>
                  <a:pt x="1597039" y="76331"/>
                </a:lnTo>
                <a:lnTo>
                  <a:pt x="1596786" y="114300"/>
                </a:lnTo>
                <a:lnTo>
                  <a:pt x="1673996" y="76331"/>
                </a:lnTo>
                <a:lnTo>
                  <a:pt x="1616080" y="76331"/>
                </a:lnTo>
                <a:lnTo>
                  <a:pt x="1674224" y="76218"/>
                </a:lnTo>
                <a:lnTo>
                  <a:pt x="1711452" y="57912"/>
                </a:lnTo>
                <a:lnTo>
                  <a:pt x="1597548" y="0"/>
                </a:lnTo>
                <a:close/>
              </a:path>
              <a:path w="1711960" h="114300">
                <a:moveTo>
                  <a:pt x="1597294" y="38118"/>
                </a:moveTo>
                <a:lnTo>
                  <a:pt x="1597040" y="76218"/>
                </a:lnTo>
                <a:lnTo>
                  <a:pt x="1616080" y="76331"/>
                </a:lnTo>
                <a:lnTo>
                  <a:pt x="1616323" y="38231"/>
                </a:lnTo>
                <a:lnTo>
                  <a:pt x="1597294" y="38118"/>
                </a:lnTo>
                <a:close/>
              </a:path>
              <a:path w="1711960" h="114300">
                <a:moveTo>
                  <a:pt x="249" y="28706"/>
                </a:moveTo>
                <a:lnTo>
                  <a:pt x="0" y="66806"/>
                </a:lnTo>
                <a:lnTo>
                  <a:pt x="1597040" y="76218"/>
                </a:lnTo>
                <a:lnTo>
                  <a:pt x="1597294" y="38118"/>
                </a:lnTo>
                <a:lnTo>
                  <a:pt x="249" y="28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44639" y="4591680"/>
            <a:ext cx="1680210" cy="118110"/>
          </a:xfrm>
          <a:custGeom>
            <a:avLst/>
            <a:gdLst/>
            <a:ahLst/>
            <a:cxnLst/>
            <a:rect l="l" t="t" r="r" b="b"/>
            <a:pathLst>
              <a:path w="1680209" h="118110">
                <a:moveTo>
                  <a:pt x="112776" y="3941"/>
                </a:moveTo>
                <a:lnTo>
                  <a:pt x="0" y="64139"/>
                </a:lnTo>
                <a:lnTo>
                  <a:pt x="115824" y="118110"/>
                </a:lnTo>
                <a:lnTo>
                  <a:pt x="114820" y="80522"/>
                </a:lnTo>
                <a:lnTo>
                  <a:pt x="95768" y="80522"/>
                </a:lnTo>
                <a:lnTo>
                  <a:pt x="94731" y="42553"/>
                </a:lnTo>
                <a:lnTo>
                  <a:pt x="113793" y="42041"/>
                </a:lnTo>
                <a:lnTo>
                  <a:pt x="112776" y="3941"/>
                </a:lnTo>
                <a:close/>
              </a:path>
              <a:path w="1680209" h="118110">
                <a:moveTo>
                  <a:pt x="113793" y="42041"/>
                </a:moveTo>
                <a:lnTo>
                  <a:pt x="94731" y="42553"/>
                </a:lnTo>
                <a:lnTo>
                  <a:pt x="95768" y="80522"/>
                </a:lnTo>
                <a:lnTo>
                  <a:pt x="114806" y="80012"/>
                </a:lnTo>
                <a:lnTo>
                  <a:pt x="113793" y="42041"/>
                </a:lnTo>
                <a:close/>
              </a:path>
              <a:path w="1680209" h="118110">
                <a:moveTo>
                  <a:pt x="114806" y="80012"/>
                </a:moveTo>
                <a:lnTo>
                  <a:pt x="95768" y="80522"/>
                </a:lnTo>
                <a:lnTo>
                  <a:pt x="114820" y="80522"/>
                </a:lnTo>
                <a:lnTo>
                  <a:pt x="114806" y="80012"/>
                </a:lnTo>
                <a:close/>
              </a:path>
              <a:path w="1680209" h="118110">
                <a:moveTo>
                  <a:pt x="1679082" y="0"/>
                </a:moveTo>
                <a:lnTo>
                  <a:pt x="113793" y="42041"/>
                </a:lnTo>
                <a:lnTo>
                  <a:pt x="114806" y="80012"/>
                </a:lnTo>
                <a:lnTo>
                  <a:pt x="1680088" y="38100"/>
                </a:lnTo>
                <a:lnTo>
                  <a:pt x="16790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01702" y="6033135"/>
            <a:ext cx="1711960" cy="114300"/>
          </a:xfrm>
          <a:custGeom>
            <a:avLst/>
            <a:gdLst/>
            <a:ahLst/>
            <a:cxnLst/>
            <a:rect l="l" t="t" r="r" b="b"/>
            <a:pathLst>
              <a:path w="1711960" h="114300">
                <a:moveTo>
                  <a:pt x="1597523" y="0"/>
                </a:moveTo>
                <a:lnTo>
                  <a:pt x="1597269" y="38117"/>
                </a:lnTo>
                <a:lnTo>
                  <a:pt x="1616330" y="38231"/>
                </a:lnTo>
                <a:lnTo>
                  <a:pt x="1616086" y="76331"/>
                </a:lnTo>
                <a:lnTo>
                  <a:pt x="1597015" y="76331"/>
                </a:lnTo>
                <a:lnTo>
                  <a:pt x="1596761" y="114300"/>
                </a:lnTo>
                <a:lnTo>
                  <a:pt x="1673813" y="76331"/>
                </a:lnTo>
                <a:lnTo>
                  <a:pt x="1616086" y="76331"/>
                </a:lnTo>
                <a:lnTo>
                  <a:pt x="1674044" y="76217"/>
                </a:lnTo>
                <a:lnTo>
                  <a:pt x="1711458" y="57780"/>
                </a:lnTo>
                <a:lnTo>
                  <a:pt x="1597523" y="0"/>
                </a:lnTo>
                <a:close/>
              </a:path>
              <a:path w="1711960" h="114300">
                <a:moveTo>
                  <a:pt x="1597269" y="38117"/>
                </a:moveTo>
                <a:lnTo>
                  <a:pt x="1597015" y="76217"/>
                </a:lnTo>
                <a:lnTo>
                  <a:pt x="1616086" y="76331"/>
                </a:lnTo>
                <a:lnTo>
                  <a:pt x="1616330" y="38231"/>
                </a:lnTo>
                <a:lnTo>
                  <a:pt x="1597269" y="38117"/>
                </a:lnTo>
                <a:close/>
              </a:path>
              <a:path w="1711960" h="114300">
                <a:moveTo>
                  <a:pt x="249" y="28575"/>
                </a:moveTo>
                <a:lnTo>
                  <a:pt x="0" y="66675"/>
                </a:lnTo>
                <a:lnTo>
                  <a:pt x="1597015" y="76217"/>
                </a:lnTo>
                <a:lnTo>
                  <a:pt x="1597269" y="38117"/>
                </a:lnTo>
                <a:lnTo>
                  <a:pt x="249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17533" y="2973080"/>
            <a:ext cx="2955925" cy="987425"/>
          </a:xfrm>
          <a:custGeom>
            <a:avLst/>
            <a:gdLst/>
            <a:ahLst/>
            <a:cxnLst/>
            <a:rect l="l" t="t" r="r" b="b"/>
            <a:pathLst>
              <a:path w="2955925" h="987425">
                <a:moveTo>
                  <a:pt x="185742" y="54589"/>
                </a:moveTo>
                <a:lnTo>
                  <a:pt x="166540" y="136001"/>
                </a:lnTo>
                <a:lnTo>
                  <a:pt x="247952" y="155173"/>
                </a:lnTo>
                <a:lnTo>
                  <a:pt x="267124" y="73761"/>
                </a:lnTo>
                <a:lnTo>
                  <a:pt x="185742" y="54589"/>
                </a:lnTo>
                <a:close/>
              </a:path>
              <a:path w="2955925" h="987425">
                <a:moveTo>
                  <a:pt x="167820" y="165963"/>
                </a:moveTo>
                <a:lnTo>
                  <a:pt x="155308" y="204569"/>
                </a:lnTo>
                <a:lnTo>
                  <a:pt x="125046" y="231237"/>
                </a:lnTo>
                <a:lnTo>
                  <a:pt x="92066" y="248021"/>
                </a:lnTo>
                <a:lnTo>
                  <a:pt x="75477" y="256999"/>
                </a:lnTo>
                <a:lnTo>
                  <a:pt x="40765" y="279591"/>
                </a:lnTo>
                <a:lnTo>
                  <a:pt x="13428" y="310316"/>
                </a:lnTo>
                <a:lnTo>
                  <a:pt x="0" y="360562"/>
                </a:lnTo>
                <a:lnTo>
                  <a:pt x="2660" y="384284"/>
                </a:lnTo>
                <a:lnTo>
                  <a:pt x="24564" y="431139"/>
                </a:lnTo>
                <a:lnTo>
                  <a:pt x="66703" y="470112"/>
                </a:lnTo>
                <a:lnTo>
                  <a:pt x="127312" y="494019"/>
                </a:lnTo>
                <a:lnTo>
                  <a:pt x="167870" y="499422"/>
                </a:lnTo>
                <a:lnTo>
                  <a:pt x="187547" y="498889"/>
                </a:lnTo>
                <a:lnTo>
                  <a:pt x="225211" y="491127"/>
                </a:lnTo>
                <a:lnTo>
                  <a:pt x="273860" y="460857"/>
                </a:lnTo>
                <a:lnTo>
                  <a:pt x="295154" y="433409"/>
                </a:lnTo>
                <a:lnTo>
                  <a:pt x="153859" y="433409"/>
                </a:lnTo>
                <a:lnTo>
                  <a:pt x="138742" y="431017"/>
                </a:lnTo>
                <a:lnTo>
                  <a:pt x="100093" y="411828"/>
                </a:lnTo>
                <a:lnTo>
                  <a:pt x="80208" y="369329"/>
                </a:lnTo>
                <a:lnTo>
                  <a:pt x="81592" y="358261"/>
                </a:lnTo>
                <a:lnTo>
                  <a:pt x="113661" y="320017"/>
                </a:lnTo>
                <a:lnTo>
                  <a:pt x="148892" y="301599"/>
                </a:lnTo>
                <a:lnTo>
                  <a:pt x="169129" y="290983"/>
                </a:lnTo>
                <a:lnTo>
                  <a:pt x="210736" y="259445"/>
                </a:lnTo>
                <a:lnTo>
                  <a:pt x="232240" y="221208"/>
                </a:lnTo>
                <a:lnTo>
                  <a:pt x="241368" y="183245"/>
                </a:lnTo>
                <a:lnTo>
                  <a:pt x="167820" y="165963"/>
                </a:lnTo>
                <a:close/>
              </a:path>
              <a:path w="2955925" h="987425">
                <a:moveTo>
                  <a:pt x="236156" y="378317"/>
                </a:moveTo>
                <a:lnTo>
                  <a:pt x="206260" y="418218"/>
                </a:lnTo>
                <a:lnTo>
                  <a:pt x="168167" y="433326"/>
                </a:lnTo>
                <a:lnTo>
                  <a:pt x="153859" y="433409"/>
                </a:lnTo>
                <a:lnTo>
                  <a:pt x="295154" y="433409"/>
                </a:lnTo>
                <a:lnTo>
                  <a:pt x="301425" y="422114"/>
                </a:lnTo>
                <a:lnTo>
                  <a:pt x="308668" y="405505"/>
                </a:lnTo>
                <a:lnTo>
                  <a:pt x="236156" y="378317"/>
                </a:lnTo>
                <a:close/>
              </a:path>
              <a:path w="2955925" h="987425">
                <a:moveTo>
                  <a:pt x="478716" y="0"/>
                </a:moveTo>
                <a:lnTo>
                  <a:pt x="378772" y="424799"/>
                </a:lnTo>
                <a:lnTo>
                  <a:pt x="464634" y="445008"/>
                </a:lnTo>
                <a:lnTo>
                  <a:pt x="502338" y="284713"/>
                </a:lnTo>
                <a:lnTo>
                  <a:pt x="728117" y="284713"/>
                </a:lnTo>
                <a:lnTo>
                  <a:pt x="761380" y="242403"/>
                </a:lnTo>
                <a:lnTo>
                  <a:pt x="765042" y="233335"/>
                </a:lnTo>
                <a:lnTo>
                  <a:pt x="624234" y="233335"/>
                </a:lnTo>
                <a:lnTo>
                  <a:pt x="608896" y="231945"/>
                </a:lnTo>
                <a:lnTo>
                  <a:pt x="589557" y="228714"/>
                </a:lnTo>
                <a:lnTo>
                  <a:pt x="566224" y="223631"/>
                </a:lnTo>
                <a:lnTo>
                  <a:pt x="519224" y="212598"/>
                </a:lnTo>
                <a:lnTo>
                  <a:pt x="547692" y="92049"/>
                </a:lnTo>
                <a:lnTo>
                  <a:pt x="751679" y="92049"/>
                </a:lnTo>
                <a:lnTo>
                  <a:pt x="746852" y="85820"/>
                </a:lnTo>
                <a:lnTo>
                  <a:pt x="702273" y="56334"/>
                </a:lnTo>
                <a:lnTo>
                  <a:pt x="652031" y="41180"/>
                </a:lnTo>
                <a:lnTo>
                  <a:pt x="616394" y="32369"/>
                </a:lnTo>
                <a:lnTo>
                  <a:pt x="478716" y="0"/>
                </a:lnTo>
                <a:close/>
              </a:path>
              <a:path w="2955925" h="987425">
                <a:moveTo>
                  <a:pt x="728117" y="284713"/>
                </a:moveTo>
                <a:lnTo>
                  <a:pt x="502338" y="284713"/>
                </a:lnTo>
                <a:lnTo>
                  <a:pt x="558208" y="297942"/>
                </a:lnTo>
                <a:lnTo>
                  <a:pt x="585716" y="303992"/>
                </a:lnTo>
                <a:lnTo>
                  <a:pt x="609951" y="308446"/>
                </a:lnTo>
                <a:lnTo>
                  <a:pt x="630924" y="311327"/>
                </a:lnTo>
                <a:lnTo>
                  <a:pt x="648642" y="312663"/>
                </a:lnTo>
                <a:lnTo>
                  <a:pt x="660593" y="312255"/>
                </a:lnTo>
                <a:lnTo>
                  <a:pt x="697806" y="303001"/>
                </a:lnTo>
                <a:lnTo>
                  <a:pt x="728117" y="284713"/>
                </a:lnTo>
                <a:close/>
              </a:path>
              <a:path w="2955925" h="987425">
                <a:moveTo>
                  <a:pt x="751679" y="92049"/>
                </a:moveTo>
                <a:lnTo>
                  <a:pt x="547692" y="92049"/>
                </a:lnTo>
                <a:lnTo>
                  <a:pt x="610246" y="107004"/>
                </a:lnTo>
                <a:lnTo>
                  <a:pt x="627462" y="111633"/>
                </a:lnTo>
                <a:lnTo>
                  <a:pt x="667566" y="130271"/>
                </a:lnTo>
                <a:lnTo>
                  <a:pt x="686323" y="165674"/>
                </a:lnTo>
                <a:lnTo>
                  <a:pt x="686489" y="176335"/>
                </a:lnTo>
                <a:lnTo>
                  <a:pt x="684700" y="187573"/>
                </a:lnTo>
                <a:lnTo>
                  <a:pt x="660409" y="223712"/>
                </a:lnTo>
                <a:lnTo>
                  <a:pt x="624234" y="233335"/>
                </a:lnTo>
                <a:lnTo>
                  <a:pt x="765042" y="233335"/>
                </a:lnTo>
                <a:lnTo>
                  <a:pt x="768082" y="225809"/>
                </a:lnTo>
                <a:lnTo>
                  <a:pt x="773366" y="207264"/>
                </a:lnTo>
                <a:lnTo>
                  <a:pt x="777530" y="182704"/>
                </a:lnTo>
                <a:lnTo>
                  <a:pt x="778056" y="159745"/>
                </a:lnTo>
                <a:lnTo>
                  <a:pt x="774965" y="138409"/>
                </a:lnTo>
                <a:lnTo>
                  <a:pt x="768276" y="118719"/>
                </a:lnTo>
                <a:lnTo>
                  <a:pt x="758634" y="101025"/>
                </a:lnTo>
                <a:lnTo>
                  <a:pt x="751679" y="92049"/>
                </a:lnTo>
                <a:close/>
              </a:path>
              <a:path w="2955925" h="987425">
                <a:moveTo>
                  <a:pt x="943791" y="230912"/>
                </a:moveTo>
                <a:lnTo>
                  <a:pt x="901504" y="236707"/>
                </a:lnTo>
                <a:lnTo>
                  <a:pt x="863233" y="253589"/>
                </a:lnTo>
                <a:lnTo>
                  <a:pt x="831156" y="281421"/>
                </a:lnTo>
                <a:lnTo>
                  <a:pt x="807157" y="316454"/>
                </a:lnTo>
                <a:lnTo>
                  <a:pt x="792782" y="355213"/>
                </a:lnTo>
                <a:lnTo>
                  <a:pt x="786202" y="405376"/>
                </a:lnTo>
                <a:lnTo>
                  <a:pt x="787386" y="428328"/>
                </a:lnTo>
                <a:lnTo>
                  <a:pt x="798629" y="469822"/>
                </a:lnTo>
                <a:lnTo>
                  <a:pt x="821202" y="504743"/>
                </a:lnTo>
                <a:lnTo>
                  <a:pt x="854217" y="532628"/>
                </a:lnTo>
                <a:lnTo>
                  <a:pt x="892314" y="551680"/>
                </a:lnTo>
                <a:lnTo>
                  <a:pt x="946344" y="562640"/>
                </a:lnTo>
                <a:lnTo>
                  <a:pt x="978180" y="561041"/>
                </a:lnTo>
                <a:lnTo>
                  <a:pt x="1037140" y="538581"/>
                </a:lnTo>
                <a:lnTo>
                  <a:pt x="1083188" y="494576"/>
                </a:lnTo>
                <a:lnTo>
                  <a:pt x="1083826" y="493414"/>
                </a:lnTo>
                <a:lnTo>
                  <a:pt x="943923" y="493414"/>
                </a:lnTo>
                <a:lnTo>
                  <a:pt x="928296" y="491337"/>
                </a:lnTo>
                <a:lnTo>
                  <a:pt x="889394" y="467780"/>
                </a:lnTo>
                <a:lnTo>
                  <a:pt x="871096" y="420890"/>
                </a:lnTo>
                <a:lnTo>
                  <a:pt x="871467" y="401057"/>
                </a:lnTo>
                <a:lnTo>
                  <a:pt x="881593" y="357937"/>
                </a:lnTo>
                <a:lnTo>
                  <a:pt x="913452" y="314187"/>
                </a:lnTo>
                <a:lnTo>
                  <a:pt x="957043" y="300386"/>
                </a:lnTo>
                <a:lnTo>
                  <a:pt x="1085864" y="300386"/>
                </a:lnTo>
                <a:lnTo>
                  <a:pt x="1072612" y="282882"/>
                </a:lnTo>
                <a:lnTo>
                  <a:pt x="1048890" y="262348"/>
                </a:lnTo>
                <a:lnTo>
                  <a:pt x="1020688" y="246742"/>
                </a:lnTo>
                <a:lnTo>
                  <a:pt x="987976" y="236067"/>
                </a:lnTo>
                <a:lnTo>
                  <a:pt x="965648" y="232117"/>
                </a:lnTo>
                <a:lnTo>
                  <a:pt x="943791" y="230912"/>
                </a:lnTo>
                <a:close/>
              </a:path>
              <a:path w="2955925" h="987425">
                <a:moveTo>
                  <a:pt x="1085864" y="300386"/>
                </a:moveTo>
                <a:lnTo>
                  <a:pt x="957043" y="300386"/>
                </a:lnTo>
                <a:lnTo>
                  <a:pt x="972736" y="302514"/>
                </a:lnTo>
                <a:lnTo>
                  <a:pt x="987648" y="307598"/>
                </a:lnTo>
                <a:lnTo>
                  <a:pt x="1020498" y="339333"/>
                </a:lnTo>
                <a:lnTo>
                  <a:pt x="1029722" y="372762"/>
                </a:lnTo>
                <a:lnTo>
                  <a:pt x="1029375" y="392406"/>
                </a:lnTo>
                <a:lnTo>
                  <a:pt x="1019181" y="435459"/>
                </a:lnTo>
                <a:lnTo>
                  <a:pt x="987488" y="479663"/>
                </a:lnTo>
                <a:lnTo>
                  <a:pt x="943923" y="493414"/>
                </a:lnTo>
                <a:lnTo>
                  <a:pt x="1083826" y="493414"/>
                </a:lnTo>
                <a:lnTo>
                  <a:pt x="1098802" y="466143"/>
                </a:lnTo>
                <a:lnTo>
                  <a:pt x="1109530" y="433425"/>
                </a:lnTo>
                <a:lnTo>
                  <a:pt x="1114501" y="399619"/>
                </a:lnTo>
                <a:lnTo>
                  <a:pt x="1113222" y="367508"/>
                </a:lnTo>
                <a:lnTo>
                  <a:pt x="1105685" y="337083"/>
                </a:lnTo>
                <a:lnTo>
                  <a:pt x="1091882" y="308335"/>
                </a:lnTo>
                <a:lnTo>
                  <a:pt x="1085864" y="300386"/>
                </a:lnTo>
                <a:close/>
              </a:path>
              <a:path w="2955925" h="987425">
                <a:moveTo>
                  <a:pt x="1205298" y="294497"/>
                </a:moveTo>
                <a:lnTo>
                  <a:pt x="1132908" y="602223"/>
                </a:lnTo>
                <a:lnTo>
                  <a:pt x="1214290" y="621395"/>
                </a:lnTo>
                <a:lnTo>
                  <a:pt x="1236662" y="526267"/>
                </a:lnTo>
                <a:lnTo>
                  <a:pt x="1245517" y="490507"/>
                </a:lnTo>
                <a:lnTo>
                  <a:pt x="1260987" y="439779"/>
                </a:lnTo>
                <a:lnTo>
                  <a:pt x="1280710" y="405848"/>
                </a:lnTo>
                <a:lnTo>
                  <a:pt x="1309231" y="391142"/>
                </a:lnTo>
                <a:lnTo>
                  <a:pt x="1376029" y="391142"/>
                </a:lnTo>
                <a:lnTo>
                  <a:pt x="1398656" y="355975"/>
                </a:lnTo>
                <a:lnTo>
                  <a:pt x="1270556" y="355975"/>
                </a:lnTo>
                <a:lnTo>
                  <a:pt x="1280858" y="312267"/>
                </a:lnTo>
                <a:lnTo>
                  <a:pt x="1205298" y="294497"/>
                </a:lnTo>
                <a:close/>
              </a:path>
              <a:path w="2955925" h="987425">
                <a:moveTo>
                  <a:pt x="1376029" y="391142"/>
                </a:moveTo>
                <a:lnTo>
                  <a:pt x="1309231" y="391142"/>
                </a:lnTo>
                <a:lnTo>
                  <a:pt x="1317182" y="391189"/>
                </a:lnTo>
                <a:lnTo>
                  <a:pt x="1325542" y="392551"/>
                </a:lnTo>
                <a:lnTo>
                  <a:pt x="1334386" y="395498"/>
                </a:lnTo>
                <a:lnTo>
                  <a:pt x="1343190" y="400190"/>
                </a:lnTo>
                <a:lnTo>
                  <a:pt x="1351971" y="406649"/>
                </a:lnTo>
                <a:lnTo>
                  <a:pt x="1360746" y="414893"/>
                </a:lnTo>
                <a:lnTo>
                  <a:pt x="1376029" y="391142"/>
                </a:lnTo>
                <a:close/>
              </a:path>
              <a:path w="2955925" h="987425">
                <a:moveTo>
                  <a:pt x="1333398" y="319906"/>
                </a:moveTo>
                <a:lnTo>
                  <a:pt x="1295047" y="334647"/>
                </a:lnTo>
                <a:lnTo>
                  <a:pt x="1270556" y="355975"/>
                </a:lnTo>
                <a:lnTo>
                  <a:pt x="1398656" y="355975"/>
                </a:lnTo>
                <a:lnTo>
                  <a:pt x="1402656" y="349758"/>
                </a:lnTo>
                <a:lnTo>
                  <a:pt x="1391167" y="339994"/>
                </a:lnTo>
                <a:lnTo>
                  <a:pt x="1352608" y="321807"/>
                </a:lnTo>
                <a:lnTo>
                  <a:pt x="1333398" y="319906"/>
                </a:lnTo>
                <a:close/>
              </a:path>
              <a:path w="2955925" h="987425">
                <a:moveTo>
                  <a:pt x="1828242" y="705855"/>
                </a:moveTo>
                <a:lnTo>
                  <a:pt x="1742356" y="705855"/>
                </a:lnTo>
                <a:lnTo>
                  <a:pt x="1705932" y="860541"/>
                </a:lnTo>
                <a:lnTo>
                  <a:pt x="1787314" y="879713"/>
                </a:lnTo>
                <a:lnTo>
                  <a:pt x="1828242" y="705855"/>
                </a:lnTo>
                <a:close/>
              </a:path>
              <a:path w="2955925" h="987425">
                <a:moveTo>
                  <a:pt x="1693618" y="404782"/>
                </a:moveTo>
                <a:lnTo>
                  <a:pt x="1642134" y="414595"/>
                </a:lnTo>
                <a:lnTo>
                  <a:pt x="1596144" y="447074"/>
                </a:lnTo>
                <a:lnTo>
                  <a:pt x="1563734" y="500627"/>
                </a:lnTo>
                <a:lnTo>
                  <a:pt x="1546878" y="573002"/>
                </a:lnTo>
                <a:lnTo>
                  <a:pt x="1546571" y="608015"/>
                </a:lnTo>
                <a:lnTo>
                  <a:pt x="1552215" y="640101"/>
                </a:lnTo>
                <a:lnTo>
                  <a:pt x="1577854" y="690801"/>
                </a:lnTo>
                <a:lnTo>
                  <a:pt x="1616413" y="720710"/>
                </a:lnTo>
                <a:lnTo>
                  <a:pt x="1654558" y="731516"/>
                </a:lnTo>
                <a:lnTo>
                  <a:pt x="1668133" y="732327"/>
                </a:lnTo>
                <a:lnTo>
                  <a:pt x="1681612" y="731516"/>
                </a:lnTo>
                <a:lnTo>
                  <a:pt x="1720102" y="720051"/>
                </a:lnTo>
                <a:lnTo>
                  <a:pt x="1742356" y="705855"/>
                </a:lnTo>
                <a:lnTo>
                  <a:pt x="1828242" y="705855"/>
                </a:lnTo>
                <a:lnTo>
                  <a:pt x="1836257" y="671811"/>
                </a:lnTo>
                <a:lnTo>
                  <a:pt x="1693141" y="671811"/>
                </a:lnTo>
                <a:lnTo>
                  <a:pt x="1679110" y="670163"/>
                </a:lnTo>
                <a:lnTo>
                  <a:pt x="1645047" y="648809"/>
                </a:lnTo>
                <a:lnTo>
                  <a:pt x="1629877" y="603728"/>
                </a:lnTo>
                <a:lnTo>
                  <a:pt x="1631002" y="582830"/>
                </a:lnTo>
                <a:lnTo>
                  <a:pt x="1642139" y="535486"/>
                </a:lnTo>
                <a:lnTo>
                  <a:pt x="1660813" y="500627"/>
                </a:lnTo>
                <a:lnTo>
                  <a:pt x="1699135" y="476810"/>
                </a:lnTo>
                <a:lnTo>
                  <a:pt x="1713127" y="475475"/>
                </a:lnTo>
                <a:lnTo>
                  <a:pt x="1798434" y="475475"/>
                </a:lnTo>
                <a:lnTo>
                  <a:pt x="1795425" y="468364"/>
                </a:lnTo>
                <a:lnTo>
                  <a:pt x="1770946" y="434065"/>
                </a:lnTo>
                <a:lnTo>
                  <a:pt x="1735542" y="412737"/>
                </a:lnTo>
                <a:lnTo>
                  <a:pt x="1720898" y="408432"/>
                </a:lnTo>
                <a:lnTo>
                  <a:pt x="1693618" y="404782"/>
                </a:lnTo>
                <a:close/>
              </a:path>
              <a:path w="2955925" h="987425">
                <a:moveTo>
                  <a:pt x="1798434" y="475475"/>
                </a:moveTo>
                <a:lnTo>
                  <a:pt x="1713127" y="475475"/>
                </a:lnTo>
                <a:lnTo>
                  <a:pt x="1727634" y="477377"/>
                </a:lnTo>
                <a:lnTo>
                  <a:pt x="1741157" y="482041"/>
                </a:lnTo>
                <a:lnTo>
                  <a:pt x="1770428" y="511667"/>
                </a:lnTo>
                <a:lnTo>
                  <a:pt x="1778071" y="544163"/>
                </a:lnTo>
                <a:lnTo>
                  <a:pt x="1777209" y="564084"/>
                </a:lnTo>
                <a:lnTo>
                  <a:pt x="1766380" y="609570"/>
                </a:lnTo>
                <a:lnTo>
                  <a:pt x="1746949" y="644625"/>
                </a:lnTo>
                <a:lnTo>
                  <a:pt x="1707026" y="670087"/>
                </a:lnTo>
                <a:lnTo>
                  <a:pt x="1693141" y="671811"/>
                </a:lnTo>
                <a:lnTo>
                  <a:pt x="1836257" y="671811"/>
                </a:lnTo>
                <a:lnTo>
                  <a:pt x="1880744" y="482833"/>
                </a:lnTo>
                <a:lnTo>
                  <a:pt x="1801548" y="482833"/>
                </a:lnTo>
                <a:lnTo>
                  <a:pt x="1798434" y="475475"/>
                </a:lnTo>
                <a:close/>
              </a:path>
              <a:path w="2955925" h="987425">
                <a:moveTo>
                  <a:pt x="1812216" y="437235"/>
                </a:moveTo>
                <a:lnTo>
                  <a:pt x="1801548" y="482833"/>
                </a:lnTo>
                <a:lnTo>
                  <a:pt x="1880744" y="482833"/>
                </a:lnTo>
                <a:lnTo>
                  <a:pt x="1887288" y="455035"/>
                </a:lnTo>
                <a:lnTo>
                  <a:pt x="1812216" y="437235"/>
                </a:lnTo>
                <a:close/>
              </a:path>
              <a:path w="2955925" h="987425">
                <a:moveTo>
                  <a:pt x="2187549" y="782939"/>
                </a:moveTo>
                <a:lnTo>
                  <a:pt x="2107750" y="782939"/>
                </a:lnTo>
                <a:lnTo>
                  <a:pt x="2096960" y="829056"/>
                </a:lnTo>
                <a:lnTo>
                  <a:pt x="2172520" y="846825"/>
                </a:lnTo>
                <a:lnTo>
                  <a:pt x="2187549" y="782939"/>
                </a:lnTo>
                <a:close/>
              </a:path>
              <a:path w="2955925" h="987425">
                <a:moveTo>
                  <a:pt x="1965012" y="473323"/>
                </a:moveTo>
                <a:lnTo>
                  <a:pt x="1919292" y="667999"/>
                </a:lnTo>
                <a:lnTo>
                  <a:pt x="1915119" y="688695"/>
                </a:lnTo>
                <a:lnTo>
                  <a:pt x="1912884" y="707357"/>
                </a:lnTo>
                <a:lnTo>
                  <a:pt x="1912580" y="723995"/>
                </a:lnTo>
                <a:lnTo>
                  <a:pt x="1914202" y="738621"/>
                </a:lnTo>
                <a:lnTo>
                  <a:pt x="1931129" y="775033"/>
                </a:lnTo>
                <a:lnTo>
                  <a:pt x="1964677" y="801627"/>
                </a:lnTo>
                <a:lnTo>
                  <a:pt x="2008509" y="814630"/>
                </a:lnTo>
                <a:lnTo>
                  <a:pt x="2023766" y="815412"/>
                </a:lnTo>
                <a:lnTo>
                  <a:pt x="2039075" y="814336"/>
                </a:lnTo>
                <a:lnTo>
                  <a:pt x="2083080" y="800404"/>
                </a:lnTo>
                <a:lnTo>
                  <a:pt x="2107750" y="782939"/>
                </a:lnTo>
                <a:lnTo>
                  <a:pt x="2187549" y="782939"/>
                </a:lnTo>
                <a:lnTo>
                  <a:pt x="2193219" y="758837"/>
                </a:lnTo>
                <a:lnTo>
                  <a:pt x="2058411" y="758837"/>
                </a:lnTo>
                <a:lnTo>
                  <a:pt x="2048311" y="758717"/>
                </a:lnTo>
                <a:lnTo>
                  <a:pt x="2009818" y="741426"/>
                </a:lnTo>
                <a:lnTo>
                  <a:pt x="1998906" y="714359"/>
                </a:lnTo>
                <a:lnTo>
                  <a:pt x="1999429" y="703453"/>
                </a:lnTo>
                <a:lnTo>
                  <a:pt x="2001965" y="686382"/>
                </a:lnTo>
                <a:lnTo>
                  <a:pt x="2006531" y="663169"/>
                </a:lnTo>
                <a:lnTo>
                  <a:pt x="2013140" y="633831"/>
                </a:lnTo>
                <a:lnTo>
                  <a:pt x="2046394" y="492373"/>
                </a:lnTo>
                <a:lnTo>
                  <a:pt x="1965012" y="473323"/>
                </a:lnTo>
                <a:close/>
              </a:path>
              <a:path w="2955925" h="987425">
                <a:moveTo>
                  <a:pt x="2163498" y="519927"/>
                </a:moveTo>
                <a:lnTo>
                  <a:pt x="2133018" y="649711"/>
                </a:lnTo>
                <a:lnTo>
                  <a:pt x="2118803" y="703169"/>
                </a:lnTo>
                <a:lnTo>
                  <a:pt x="2101736" y="738621"/>
                </a:lnTo>
                <a:lnTo>
                  <a:pt x="2068316" y="757391"/>
                </a:lnTo>
                <a:lnTo>
                  <a:pt x="2058411" y="758837"/>
                </a:lnTo>
                <a:lnTo>
                  <a:pt x="2193219" y="758837"/>
                </a:lnTo>
                <a:lnTo>
                  <a:pt x="2244910" y="539099"/>
                </a:lnTo>
                <a:lnTo>
                  <a:pt x="2163498" y="519927"/>
                </a:lnTo>
                <a:close/>
              </a:path>
              <a:path w="2955925" h="987425">
                <a:moveTo>
                  <a:pt x="2417847" y="575350"/>
                </a:moveTo>
                <a:lnTo>
                  <a:pt x="2362218" y="585117"/>
                </a:lnTo>
                <a:lnTo>
                  <a:pt x="2313350" y="618664"/>
                </a:lnTo>
                <a:lnTo>
                  <a:pt x="2279255" y="673866"/>
                </a:lnTo>
                <a:lnTo>
                  <a:pt x="2262969" y="740494"/>
                </a:lnTo>
                <a:lnTo>
                  <a:pt x="2262101" y="769707"/>
                </a:lnTo>
                <a:lnTo>
                  <a:pt x="2265691" y="797062"/>
                </a:lnTo>
                <a:lnTo>
                  <a:pt x="2290194" y="850664"/>
                </a:lnTo>
                <a:lnTo>
                  <a:pt x="2343417" y="890865"/>
                </a:lnTo>
                <a:lnTo>
                  <a:pt x="2380150" y="902970"/>
                </a:lnTo>
                <a:lnTo>
                  <a:pt x="2427977" y="908105"/>
                </a:lnTo>
                <a:lnTo>
                  <a:pt x="2449737" y="905533"/>
                </a:lnTo>
                <a:lnTo>
                  <a:pt x="2488884" y="890292"/>
                </a:lnTo>
                <a:lnTo>
                  <a:pt x="2521595" y="862145"/>
                </a:lnTo>
                <a:lnTo>
                  <a:pt x="2534992" y="843918"/>
                </a:lnTo>
                <a:lnTo>
                  <a:pt x="2413575" y="843918"/>
                </a:lnTo>
                <a:lnTo>
                  <a:pt x="2404704" y="843903"/>
                </a:lnTo>
                <a:lnTo>
                  <a:pt x="2361040" y="822307"/>
                </a:lnTo>
                <a:lnTo>
                  <a:pt x="2344469" y="783614"/>
                </a:lnTo>
                <a:lnTo>
                  <a:pt x="2344246" y="767632"/>
                </a:lnTo>
                <a:lnTo>
                  <a:pt x="2346774" y="750173"/>
                </a:lnTo>
                <a:lnTo>
                  <a:pt x="2559459" y="750173"/>
                </a:lnTo>
                <a:lnTo>
                  <a:pt x="2560509" y="729355"/>
                </a:lnTo>
                <a:lnTo>
                  <a:pt x="2481648" y="729355"/>
                </a:lnTo>
                <a:lnTo>
                  <a:pt x="2359850" y="700643"/>
                </a:lnTo>
                <a:lnTo>
                  <a:pt x="2379310" y="660768"/>
                </a:lnTo>
                <a:lnTo>
                  <a:pt x="2424919" y="641179"/>
                </a:lnTo>
                <a:lnTo>
                  <a:pt x="2539140" y="641179"/>
                </a:lnTo>
                <a:lnTo>
                  <a:pt x="2528413" y="625417"/>
                </a:lnTo>
                <a:lnTo>
                  <a:pt x="2506463" y="605294"/>
                </a:lnTo>
                <a:lnTo>
                  <a:pt x="2479558" y="589984"/>
                </a:lnTo>
                <a:lnTo>
                  <a:pt x="2447724" y="579485"/>
                </a:lnTo>
                <a:lnTo>
                  <a:pt x="2417847" y="575350"/>
                </a:lnTo>
                <a:close/>
              </a:path>
              <a:path w="2955925" h="987425">
                <a:moveTo>
                  <a:pt x="2457630" y="810493"/>
                </a:moveTo>
                <a:lnTo>
                  <a:pt x="2429954" y="839449"/>
                </a:lnTo>
                <a:lnTo>
                  <a:pt x="2413575" y="843918"/>
                </a:lnTo>
                <a:lnTo>
                  <a:pt x="2534992" y="843918"/>
                </a:lnTo>
                <a:lnTo>
                  <a:pt x="2535476" y="843259"/>
                </a:lnTo>
                <a:lnTo>
                  <a:pt x="2457630" y="810493"/>
                </a:lnTo>
                <a:close/>
              </a:path>
              <a:path w="2955925" h="987425">
                <a:moveTo>
                  <a:pt x="2559459" y="750173"/>
                </a:moveTo>
                <a:lnTo>
                  <a:pt x="2346774" y="750173"/>
                </a:lnTo>
                <a:lnTo>
                  <a:pt x="2550716" y="798179"/>
                </a:lnTo>
                <a:lnTo>
                  <a:pt x="2559265" y="754014"/>
                </a:lnTo>
                <a:lnTo>
                  <a:pt x="2559459" y="750173"/>
                </a:lnTo>
                <a:close/>
              </a:path>
              <a:path w="2955925" h="987425">
                <a:moveTo>
                  <a:pt x="2539140" y="641179"/>
                </a:moveTo>
                <a:lnTo>
                  <a:pt x="2424919" y="641179"/>
                </a:lnTo>
                <a:lnTo>
                  <a:pt x="2437940" y="642975"/>
                </a:lnTo>
                <a:lnTo>
                  <a:pt x="2449682" y="646903"/>
                </a:lnTo>
                <a:lnTo>
                  <a:pt x="2481211" y="683364"/>
                </a:lnTo>
                <a:lnTo>
                  <a:pt x="2484071" y="712375"/>
                </a:lnTo>
                <a:lnTo>
                  <a:pt x="2481648" y="729355"/>
                </a:lnTo>
                <a:lnTo>
                  <a:pt x="2560509" y="729355"/>
                </a:lnTo>
                <a:lnTo>
                  <a:pt x="2561251" y="714653"/>
                </a:lnTo>
                <a:lnTo>
                  <a:pt x="2556635" y="680097"/>
                </a:lnTo>
                <a:lnTo>
                  <a:pt x="2545382" y="650351"/>
                </a:lnTo>
                <a:lnTo>
                  <a:pt x="2539140" y="641179"/>
                </a:lnTo>
                <a:close/>
              </a:path>
              <a:path w="2955925" h="987425">
                <a:moveTo>
                  <a:pt x="2476802" y="462534"/>
                </a:moveTo>
                <a:lnTo>
                  <a:pt x="2416360" y="539739"/>
                </a:lnTo>
                <a:lnTo>
                  <a:pt x="2468054" y="551809"/>
                </a:lnTo>
                <a:lnTo>
                  <a:pt x="2567998" y="483991"/>
                </a:lnTo>
                <a:lnTo>
                  <a:pt x="2476802" y="462534"/>
                </a:lnTo>
                <a:close/>
              </a:path>
              <a:path w="2955925" h="987425">
                <a:moveTo>
                  <a:pt x="2928742" y="608597"/>
                </a:moveTo>
                <a:lnTo>
                  <a:pt x="2801853" y="608597"/>
                </a:lnTo>
                <a:lnTo>
                  <a:pt x="2816928" y="610971"/>
                </a:lnTo>
                <a:lnTo>
                  <a:pt x="2831948" y="615648"/>
                </a:lnTo>
                <a:lnTo>
                  <a:pt x="2864172" y="640080"/>
                </a:lnTo>
                <a:lnTo>
                  <a:pt x="2875042" y="673465"/>
                </a:lnTo>
                <a:lnTo>
                  <a:pt x="2873560" y="685159"/>
                </a:lnTo>
                <a:lnTo>
                  <a:pt x="2848804" y="718459"/>
                </a:lnTo>
                <a:lnTo>
                  <a:pt x="2803974" y="741913"/>
                </a:lnTo>
                <a:lnTo>
                  <a:pt x="2784291" y="752179"/>
                </a:lnTo>
                <a:lnTo>
                  <a:pt x="2744142" y="782817"/>
                </a:lnTo>
                <a:lnTo>
                  <a:pt x="2723127" y="822174"/>
                </a:lnTo>
                <a:lnTo>
                  <a:pt x="2714058" y="858621"/>
                </a:lnTo>
                <a:lnTo>
                  <a:pt x="2787972" y="876025"/>
                </a:lnTo>
                <a:lnTo>
                  <a:pt x="2791725" y="860555"/>
                </a:lnTo>
                <a:lnTo>
                  <a:pt x="2795752" y="847843"/>
                </a:lnTo>
                <a:lnTo>
                  <a:pt x="2830653" y="811225"/>
                </a:lnTo>
                <a:lnTo>
                  <a:pt x="2872107" y="789472"/>
                </a:lnTo>
                <a:lnTo>
                  <a:pt x="2894633" y="776344"/>
                </a:lnTo>
                <a:lnTo>
                  <a:pt x="2934678" y="742946"/>
                </a:lnTo>
                <a:lnTo>
                  <a:pt x="2952290" y="706221"/>
                </a:lnTo>
                <a:lnTo>
                  <a:pt x="2955313" y="682010"/>
                </a:lnTo>
                <a:lnTo>
                  <a:pt x="2952766" y="658101"/>
                </a:lnTo>
                <a:lnTo>
                  <a:pt x="2944648" y="634478"/>
                </a:lnTo>
                <a:lnTo>
                  <a:pt x="2930954" y="611124"/>
                </a:lnTo>
                <a:lnTo>
                  <a:pt x="2928742" y="608597"/>
                </a:lnTo>
                <a:close/>
              </a:path>
              <a:path w="2955925" h="987425">
                <a:moveTo>
                  <a:pt x="2795823" y="542998"/>
                </a:moveTo>
                <a:lnTo>
                  <a:pt x="2737726" y="548419"/>
                </a:lnTo>
                <a:lnTo>
                  <a:pt x="2689260" y="573904"/>
                </a:lnTo>
                <a:lnTo>
                  <a:pt x="2656829" y="612766"/>
                </a:lnTo>
                <a:lnTo>
                  <a:pt x="2647002" y="636757"/>
                </a:lnTo>
                <a:lnTo>
                  <a:pt x="2719636" y="663702"/>
                </a:lnTo>
                <a:lnTo>
                  <a:pt x="2728296" y="647807"/>
                </a:lnTo>
                <a:lnTo>
                  <a:pt x="2738077" y="634639"/>
                </a:lnTo>
                <a:lnTo>
                  <a:pt x="2773839" y="611323"/>
                </a:lnTo>
                <a:lnTo>
                  <a:pt x="2928742" y="608597"/>
                </a:lnTo>
                <a:lnTo>
                  <a:pt x="2912249" y="589756"/>
                </a:lnTo>
                <a:lnTo>
                  <a:pt x="2888869" y="572151"/>
                </a:lnTo>
                <a:lnTo>
                  <a:pt x="2860814" y="558313"/>
                </a:lnTo>
                <a:lnTo>
                  <a:pt x="2828084" y="548243"/>
                </a:lnTo>
                <a:lnTo>
                  <a:pt x="2795823" y="542998"/>
                </a:lnTo>
                <a:close/>
              </a:path>
              <a:path w="2955925" h="987425">
                <a:moveTo>
                  <a:pt x="2707444" y="886693"/>
                </a:moveTo>
                <a:lnTo>
                  <a:pt x="2688272" y="968227"/>
                </a:lnTo>
                <a:lnTo>
                  <a:pt x="2769684" y="987277"/>
                </a:lnTo>
                <a:lnTo>
                  <a:pt x="2788856" y="905865"/>
                </a:lnTo>
                <a:lnTo>
                  <a:pt x="2707444" y="886693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25" y="4034941"/>
            <a:ext cx="3964853" cy="3189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73732" y="3677263"/>
            <a:ext cx="4152963" cy="3499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48657" y="1174279"/>
            <a:ext cx="2443726" cy="2831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84207" y="1845945"/>
            <a:ext cx="2194611" cy="2857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2077" y="376168"/>
            <a:ext cx="6216650" cy="406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5"/>
              <a:t>OBSERVA ESTAS</a:t>
            </a:r>
            <a:r>
              <a:rPr dirty="0" sz="2500" spc="-30"/>
              <a:t> </a:t>
            </a:r>
            <a:r>
              <a:rPr dirty="0" sz="2500" spc="-5"/>
              <a:t>REPRESENTACIONES</a:t>
            </a:r>
            <a:endParaRPr sz="2500"/>
          </a:p>
        </p:txBody>
      </p:sp>
      <p:sp>
        <p:nvSpPr>
          <p:cNvPr id="7" name="object 7"/>
          <p:cNvSpPr txBox="1"/>
          <p:nvPr/>
        </p:nvSpPr>
        <p:spPr>
          <a:xfrm>
            <a:off x="2680463" y="872993"/>
            <a:ext cx="2581275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¿QUÉ</a:t>
            </a:r>
            <a:r>
              <a:rPr dirty="0" sz="2500" spc="-7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PIENSAS?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055" y="360051"/>
            <a:ext cx="9049755" cy="47885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1847" y="5305681"/>
            <a:ext cx="9063349" cy="1097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7022" y="2757297"/>
            <a:ext cx="7034530" cy="17418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490220">
              <a:lnSpc>
                <a:spcPct val="117300"/>
              </a:lnSpc>
              <a:spcBef>
                <a:spcPts val="100"/>
              </a:spcBef>
            </a:pPr>
            <a:r>
              <a:rPr dirty="0" sz="4800"/>
              <a:t>OBSERVA EL VÍDEO  Y </a:t>
            </a:r>
            <a:r>
              <a:rPr dirty="0" sz="4800" spc="-5"/>
              <a:t>COMPLETA </a:t>
            </a:r>
            <a:r>
              <a:rPr dirty="0" sz="4800"/>
              <a:t>LA</a:t>
            </a:r>
            <a:r>
              <a:rPr dirty="0" sz="4800" spc="-75"/>
              <a:t> </a:t>
            </a:r>
            <a:r>
              <a:rPr dirty="0" sz="4800" spc="-5"/>
              <a:t>FICHA</a:t>
            </a:r>
            <a:endParaRPr sz="4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5115" y="307588"/>
            <a:ext cx="42564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Cooper Black"/>
                <a:cs typeface="Cooper Black"/>
              </a:rPr>
              <a:t>Vídeo </a:t>
            </a:r>
            <a:r>
              <a:rPr dirty="0" sz="3600" spc="-5" b="0">
                <a:latin typeface="Cooper Black"/>
                <a:cs typeface="Cooper Black"/>
              </a:rPr>
              <a:t>Frida</a:t>
            </a:r>
            <a:r>
              <a:rPr dirty="0" sz="3600" spc="-85" b="0">
                <a:latin typeface="Cooper Black"/>
                <a:cs typeface="Cooper Black"/>
              </a:rPr>
              <a:t> </a:t>
            </a:r>
            <a:r>
              <a:rPr dirty="0" sz="3600" spc="-5" b="0">
                <a:latin typeface="Cooper Black"/>
                <a:cs typeface="Cooper Black"/>
              </a:rPr>
              <a:t>Kahlo</a:t>
            </a:r>
            <a:endParaRPr sz="3600">
              <a:latin typeface="Cooper Black"/>
              <a:cs typeface="Cooper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963" y="6103110"/>
            <a:ext cx="88144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¿Cuántas </a:t>
            </a:r>
            <a:r>
              <a:rPr dirty="0" sz="3600" spc="-10" b="1">
                <a:solidFill>
                  <a:srgbClr val="006FC0"/>
                </a:solidFill>
                <a:latin typeface="Arial"/>
                <a:cs typeface="Arial"/>
              </a:rPr>
              <a:t>cirugías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sufrió</a:t>
            </a:r>
            <a:r>
              <a:rPr dirty="0" sz="3600" spc="3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Frida?...............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0975" y="208852"/>
            <a:ext cx="2136776" cy="1219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1836" y="2231136"/>
            <a:ext cx="5797296" cy="305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46963" y="1001008"/>
            <a:ext cx="10245090" cy="3155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7403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solidFill>
                  <a:srgbClr val="0000FF"/>
                </a:solidFill>
                <a:latin typeface="Arial"/>
                <a:cs typeface="Arial"/>
              </a:rPr>
              <a:t>https</a:t>
            </a:r>
            <a:r>
              <a:rPr dirty="0" sz="1600" spc="-5" i="1">
                <a:solidFill>
                  <a:srgbClr val="0000FF"/>
                </a:solidFill>
                <a:latin typeface="Arial"/>
                <a:cs typeface="Arial"/>
                <a:hlinkClick r:id="rId4"/>
              </a:rPr>
              <a:t>://www.y</a:t>
            </a:r>
            <a:r>
              <a:rPr dirty="0" sz="1600" spc="-5" i="1">
                <a:solidFill>
                  <a:srgbClr val="0000FF"/>
                </a:solidFill>
                <a:latin typeface="Arial"/>
                <a:cs typeface="Arial"/>
              </a:rPr>
              <a:t>out</a:t>
            </a:r>
            <a:r>
              <a:rPr dirty="0" sz="1600" spc="-5" i="1">
                <a:solidFill>
                  <a:srgbClr val="0000FF"/>
                </a:solidFill>
                <a:latin typeface="Arial"/>
                <a:cs typeface="Arial"/>
                <a:hlinkClick r:id="rId4"/>
              </a:rPr>
              <a:t>ube.com/watch?v=ALPts_3dqog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heavy" sz="30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1. </a:t>
            </a:r>
            <a:r>
              <a:rPr dirty="0" u="heavy" sz="300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¿En tu opinión, qué </a:t>
            </a:r>
            <a:r>
              <a:rPr dirty="0" u="heavy" sz="3000" spc="-1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le </a:t>
            </a:r>
            <a:r>
              <a:rPr dirty="0" u="heavy" sz="300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pasó a Frida</a:t>
            </a:r>
            <a:r>
              <a:rPr dirty="0" u="heavy" sz="3000" spc="-1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0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Kahlo?</a:t>
            </a:r>
            <a:endParaRPr sz="3000">
              <a:latin typeface="Arial"/>
              <a:cs typeface="Arial"/>
            </a:endParaRPr>
          </a:p>
          <a:p>
            <a:pPr marL="5912485">
              <a:lnSpc>
                <a:spcPct val="100000"/>
              </a:lnSpc>
              <a:spcBef>
                <a:spcPts val="150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……………………………………………</a:t>
            </a:r>
            <a:endParaRPr sz="2000">
              <a:latin typeface="Arial"/>
              <a:cs typeface="Arial"/>
            </a:endParaRPr>
          </a:p>
          <a:p>
            <a:pPr marL="5912485">
              <a:lnSpc>
                <a:spcPct val="100000"/>
              </a:lnSpc>
              <a:spcBef>
                <a:spcPts val="8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……………………………………………</a:t>
            </a:r>
            <a:endParaRPr sz="2000">
              <a:latin typeface="Arial"/>
              <a:cs typeface="Arial"/>
            </a:endParaRPr>
          </a:p>
          <a:p>
            <a:pPr marL="5912485">
              <a:lnSpc>
                <a:spcPct val="100000"/>
              </a:lnSpc>
              <a:spcBef>
                <a:spcPts val="7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……………………………………………</a:t>
            </a:r>
            <a:endParaRPr sz="2000">
              <a:latin typeface="Arial"/>
              <a:cs typeface="Arial"/>
            </a:endParaRPr>
          </a:p>
          <a:p>
            <a:pPr marL="5912485">
              <a:lnSpc>
                <a:spcPct val="100000"/>
              </a:lnSpc>
              <a:spcBef>
                <a:spcPts val="8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……………………………………………</a:t>
            </a:r>
            <a:endParaRPr sz="2000">
              <a:latin typeface="Arial"/>
              <a:cs typeface="Arial"/>
            </a:endParaRPr>
          </a:p>
          <a:p>
            <a:pPr marL="5912485">
              <a:lnSpc>
                <a:spcPct val="100000"/>
              </a:lnSpc>
              <a:spcBef>
                <a:spcPts val="8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……………………………………………</a:t>
            </a:r>
            <a:endParaRPr sz="2000">
              <a:latin typeface="Arial"/>
              <a:cs typeface="Arial"/>
            </a:endParaRPr>
          </a:p>
          <a:p>
            <a:pPr marL="5912485">
              <a:lnSpc>
                <a:spcPct val="100000"/>
              </a:lnSpc>
              <a:spcBef>
                <a:spcPts val="9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……………………………………………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68511" y="5041391"/>
            <a:ext cx="2023871" cy="2519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864468" y="5236957"/>
            <a:ext cx="1554010" cy="20659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1858908"/>
            <a:ext cx="8876019" cy="3263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963" y="738880"/>
            <a:ext cx="9994265" cy="95376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130"/>
              </a:spcBef>
              <a:tabLst>
                <a:tab pos="1276350" algn="l"/>
                <a:tab pos="2174240" algn="l"/>
                <a:tab pos="4318635" algn="l"/>
                <a:tab pos="4982845" algn="l"/>
                <a:tab pos="5646420" algn="l"/>
                <a:tab pos="6627495" algn="l"/>
                <a:tab pos="7948930" algn="l"/>
              </a:tabLst>
            </a:pPr>
            <a:r>
              <a:rPr dirty="0" sz="3000" spc="-5"/>
              <a:t>2</a:t>
            </a:r>
            <a:r>
              <a:rPr dirty="0" sz="3000" spc="-10"/>
              <a:t>.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 </a:t>
            </a:r>
            <a:r>
              <a:rPr dirty="0" u="heavy" sz="3000" spc="14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¿A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qué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 spc="-5">
                <a:uFill>
                  <a:solidFill>
                    <a:srgbClr val="006FC0"/>
                  </a:solidFill>
                </a:uFill>
              </a:rPr>
              <a:t>momento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s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de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 spc="-5">
                <a:uFill>
                  <a:solidFill>
                    <a:srgbClr val="006FC0"/>
                  </a:solidFill>
                </a:uFill>
              </a:rPr>
              <a:t>s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u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 spc="-5">
                <a:uFill>
                  <a:solidFill>
                    <a:srgbClr val="006FC0"/>
                  </a:solidFill>
                </a:uFill>
              </a:rPr>
              <a:t>vid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a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hacen</a:t>
            </a:r>
            <a:r>
              <a:rPr dirty="0" u="heavy" sz="3000" b="0"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3000" spc="-5">
                <a:uFill>
                  <a:solidFill>
                    <a:srgbClr val="006FC0"/>
                  </a:solidFill>
                </a:uFill>
              </a:rPr>
              <a:t>referenci</a:t>
            </a:r>
            <a:r>
              <a:rPr dirty="0" u="heavy" sz="3000" spc="-10">
                <a:uFill>
                  <a:solidFill>
                    <a:srgbClr val="006FC0"/>
                  </a:solidFill>
                </a:uFill>
              </a:rPr>
              <a:t>a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s </a:t>
            </a:r>
            <a:r>
              <a:rPr dirty="0" sz="3000" b="0"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6FC0"/>
                  </a:solidFill>
                </a:uFill>
              </a:rPr>
              <a:t>estas</a:t>
            </a:r>
            <a:r>
              <a:rPr dirty="0" u="heavy" sz="3000" spc="-15">
                <a:uFill>
                  <a:solidFill>
                    <a:srgbClr val="006FC0"/>
                  </a:solidFill>
                </a:uFill>
              </a:rPr>
              <a:t> </a:t>
            </a:r>
            <a:r>
              <a:rPr dirty="0" u="heavy" sz="3000">
                <a:uFill>
                  <a:solidFill>
                    <a:srgbClr val="006FC0"/>
                  </a:solidFill>
                </a:uFill>
              </a:rPr>
              <a:t>fotos?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1325" y="5357620"/>
            <a:ext cx="28206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933" y="5412484"/>
            <a:ext cx="28206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Arial"/>
                <a:cs typeface="Arial"/>
              </a:rPr>
              <a:t>……………………………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1928" y="928359"/>
            <a:ext cx="3128010" cy="525780"/>
          </a:xfrm>
          <a:custGeom>
            <a:avLst/>
            <a:gdLst/>
            <a:ahLst/>
            <a:cxnLst/>
            <a:rect l="l" t="t" r="r" b="b"/>
            <a:pathLst>
              <a:path w="3128009" h="525780">
                <a:moveTo>
                  <a:pt x="0" y="525780"/>
                </a:moveTo>
                <a:lnTo>
                  <a:pt x="3127888" y="525780"/>
                </a:lnTo>
                <a:lnTo>
                  <a:pt x="3127888" y="0"/>
                </a:lnTo>
                <a:lnTo>
                  <a:pt x="0" y="0"/>
                </a:lnTo>
                <a:lnTo>
                  <a:pt x="0" y="5257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6964" y="318256"/>
            <a:ext cx="9694545" cy="4952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Arial"/>
                <a:cs typeface="Arial"/>
              </a:rPr>
              <a:t>Frida </a:t>
            </a:r>
            <a:r>
              <a:rPr dirty="0" sz="3600" spc="-5" b="1">
                <a:latin typeface="Arial"/>
                <a:cs typeface="Arial"/>
              </a:rPr>
              <a:t>Kahlo se reconoce sobre </a:t>
            </a:r>
            <a:r>
              <a:rPr dirty="0" sz="3600" b="1">
                <a:latin typeface="Arial"/>
                <a:cs typeface="Arial"/>
              </a:rPr>
              <a:t>todo por</a:t>
            </a:r>
            <a:r>
              <a:rPr dirty="0" sz="3600" spc="-30" b="1"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FF0000"/>
                </a:solidFill>
                <a:latin typeface="Arial"/>
                <a:cs typeface="Arial"/>
              </a:rPr>
              <a:t>sus</a:t>
            </a:r>
            <a:endParaRPr sz="3600">
              <a:latin typeface="Arial"/>
              <a:cs typeface="Arial"/>
            </a:endParaRPr>
          </a:p>
          <a:p>
            <a:pPr marL="12700" marR="54610">
              <a:lnSpc>
                <a:spcPct val="103099"/>
              </a:lnSpc>
              <a:spcBef>
                <a:spcPts val="20"/>
              </a:spcBef>
            </a:pPr>
            <a:r>
              <a:rPr dirty="0" sz="3600" spc="-5" b="1">
                <a:solidFill>
                  <a:srgbClr val="FF0000"/>
                </a:solidFill>
                <a:latin typeface="Arial"/>
                <a:cs typeface="Arial"/>
              </a:rPr>
              <a:t>cejas </a:t>
            </a:r>
            <a:r>
              <a:rPr dirty="0" sz="3600" spc="-5" i="1">
                <a:solidFill>
                  <a:srgbClr val="006FC0"/>
                </a:solidFill>
                <a:latin typeface="Arial"/>
                <a:cs typeface="Arial"/>
              </a:rPr>
              <a:t>(= </a:t>
            </a:r>
            <a:r>
              <a:rPr dirty="0" sz="3600" i="1">
                <a:solidFill>
                  <a:srgbClr val="006FC0"/>
                </a:solidFill>
                <a:latin typeface="Arial"/>
                <a:cs typeface="Arial"/>
              </a:rPr>
              <a:t>ses </a:t>
            </a:r>
            <a:r>
              <a:rPr dirty="0" sz="3600" spc="-5" i="1">
                <a:solidFill>
                  <a:srgbClr val="006FC0"/>
                </a:solidFill>
                <a:latin typeface="Arial"/>
                <a:cs typeface="Arial"/>
              </a:rPr>
              <a:t>sourcils)</a:t>
            </a:r>
            <a:r>
              <a:rPr dirty="0" sz="3600" spc="-5" i="1">
                <a:latin typeface="Arial"/>
                <a:cs typeface="Arial"/>
              </a:rPr>
              <a:t>. </a:t>
            </a:r>
            <a:r>
              <a:rPr dirty="0" sz="3600" b="1">
                <a:latin typeface="Arial"/>
                <a:cs typeface="Arial"/>
              </a:rPr>
              <a:t>Se puede </a:t>
            </a:r>
            <a:r>
              <a:rPr dirty="0" sz="3600" spc="-5" b="1">
                <a:latin typeface="Arial"/>
                <a:cs typeface="Arial"/>
              </a:rPr>
              <a:t>citar también  su </a:t>
            </a:r>
            <a:r>
              <a:rPr dirty="0" sz="3600" b="1">
                <a:latin typeface="Arial"/>
                <a:cs typeface="Arial"/>
              </a:rPr>
              <a:t>pelo </a:t>
            </a:r>
            <a:r>
              <a:rPr dirty="0" sz="3600" spc="-5" b="1">
                <a:latin typeface="Arial"/>
                <a:cs typeface="Arial"/>
              </a:rPr>
              <a:t>negro </a:t>
            </a:r>
            <a:r>
              <a:rPr dirty="0" sz="3600" b="1">
                <a:latin typeface="Arial"/>
                <a:cs typeface="Arial"/>
              </a:rPr>
              <a:t>y las</a:t>
            </a:r>
            <a:r>
              <a:rPr dirty="0" sz="3600" spc="-25" b="1">
                <a:latin typeface="Arial"/>
                <a:cs typeface="Arial"/>
              </a:rPr>
              <a:t> </a:t>
            </a:r>
            <a:r>
              <a:rPr dirty="0" sz="3600" b="1">
                <a:latin typeface="Arial"/>
                <a:cs typeface="Arial"/>
              </a:rPr>
              <a:t>flores.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600" b="1">
                <a:latin typeface="Arial"/>
                <a:cs typeface="Arial"/>
              </a:rPr>
              <a:t>Suele llevar </a:t>
            </a:r>
            <a:r>
              <a:rPr dirty="0" sz="3600" spc="-5" b="1">
                <a:latin typeface="Arial"/>
                <a:cs typeface="Arial"/>
              </a:rPr>
              <a:t>vestidos</a:t>
            </a:r>
            <a:r>
              <a:rPr dirty="0" sz="3600" spc="-15" b="1">
                <a:latin typeface="Arial"/>
                <a:cs typeface="Arial"/>
              </a:rPr>
              <a:t> </a:t>
            </a:r>
            <a:r>
              <a:rPr dirty="0" sz="3600" spc="-5" b="1">
                <a:latin typeface="Arial"/>
                <a:cs typeface="Arial"/>
              </a:rPr>
              <a:t>tradicionales.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600" b="1">
                <a:latin typeface="Arial"/>
                <a:cs typeface="Arial"/>
              </a:rPr>
              <a:t>En </a:t>
            </a:r>
            <a:r>
              <a:rPr dirty="0" sz="3600" spc="-10" b="1">
                <a:latin typeface="Arial"/>
                <a:cs typeface="Arial"/>
              </a:rPr>
              <a:t>las </a:t>
            </a:r>
            <a:r>
              <a:rPr dirty="0" sz="3600" spc="-5" b="1">
                <a:latin typeface="Arial"/>
                <a:cs typeface="Arial"/>
              </a:rPr>
              <a:t>representaciones, </a:t>
            </a:r>
            <a:r>
              <a:rPr dirty="0" sz="3600" spc="-5" b="1">
                <a:solidFill>
                  <a:srgbClr val="FF0000"/>
                </a:solidFill>
                <a:latin typeface="Arial"/>
                <a:cs typeface="Arial"/>
              </a:rPr>
              <a:t>el mono </a:t>
            </a:r>
            <a:r>
              <a:rPr dirty="0" sz="3600" spc="-5" i="1">
                <a:solidFill>
                  <a:srgbClr val="006FC0"/>
                </a:solidFill>
                <a:latin typeface="Arial"/>
                <a:cs typeface="Arial"/>
              </a:rPr>
              <a:t>(= le</a:t>
            </a:r>
            <a:r>
              <a:rPr dirty="0" sz="3600" i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3600" spc="-5" i="1">
                <a:solidFill>
                  <a:srgbClr val="006FC0"/>
                </a:solidFill>
                <a:latin typeface="Arial"/>
                <a:cs typeface="Arial"/>
              </a:rPr>
              <a:t>singe)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-5" b="1">
                <a:latin typeface="Arial"/>
                <a:cs typeface="Arial"/>
              </a:rPr>
              <a:t>aparece muchas</a:t>
            </a:r>
            <a:r>
              <a:rPr dirty="0" sz="3600" spc="-15" b="1">
                <a:latin typeface="Arial"/>
                <a:cs typeface="Arial"/>
              </a:rPr>
              <a:t> </a:t>
            </a:r>
            <a:r>
              <a:rPr dirty="0" sz="3600" spc="-5" b="1">
                <a:latin typeface="Arial"/>
                <a:cs typeface="Arial"/>
              </a:rPr>
              <a:t>veces.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2391" y="1188611"/>
            <a:ext cx="6324600" cy="0"/>
          </a:xfrm>
          <a:custGeom>
            <a:avLst/>
            <a:gdLst/>
            <a:ahLst/>
            <a:cxnLst/>
            <a:rect l="l" t="t" r="r" b="b"/>
            <a:pathLst>
              <a:path w="6324600" h="0">
                <a:moveTo>
                  <a:pt x="0" y="0"/>
                </a:moveTo>
                <a:lnTo>
                  <a:pt x="6324591" y="0"/>
                </a:lnTo>
              </a:path>
            </a:pathLst>
          </a:custGeom>
          <a:ln w="31603">
            <a:solidFill>
              <a:srgbClr val="006E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6960" y="324358"/>
            <a:ext cx="9994265" cy="30657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ts val="3479"/>
              </a:lnSpc>
              <a:spcBef>
                <a:spcPts val="110"/>
              </a:spcBef>
              <a:buAutoNum type="arabicPeriod" startAt="3"/>
              <a:tabLst>
                <a:tab pos="445134" algn="l"/>
                <a:tab pos="445770" algn="l"/>
                <a:tab pos="1565910" algn="l"/>
                <a:tab pos="2115820" algn="l"/>
                <a:tab pos="3911600" algn="l"/>
                <a:tab pos="4244975" algn="l"/>
                <a:tab pos="5465445" algn="l"/>
                <a:tab pos="6469380" algn="l"/>
                <a:tab pos="7672070" algn="l"/>
                <a:tab pos="9309735" algn="l"/>
              </a:tabLst>
            </a:pP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Ante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com</a:t>
            </a:r>
            <a:r>
              <a:rPr dirty="0" sz="2800" spc="5" b="1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nzar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p</a:t>
            </a:r>
            <a:r>
              <a:rPr dirty="0" sz="2800" spc="-20" b="1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nta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,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Frida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q</a:t>
            </a:r>
            <a:r>
              <a:rPr dirty="0" sz="2800" spc="-15" b="1">
                <a:solidFill>
                  <a:srgbClr val="006FC0"/>
                </a:solidFill>
                <a:latin typeface="Arial"/>
                <a:cs typeface="Arial"/>
              </a:rPr>
              <a:t>u</a:t>
            </a:r>
            <a:r>
              <a:rPr dirty="0" sz="2800" spc="-10" b="1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dirty="0" sz="2800" spc="5" b="1">
                <a:solidFill>
                  <a:srgbClr val="006FC0"/>
                </a:solidFill>
                <a:latin typeface="Arial"/>
                <a:cs typeface="Arial"/>
              </a:rPr>
              <a:t>í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pra</a:t>
            </a:r>
            <a:r>
              <a:rPr dirty="0" sz="2800" b="1">
                <a:solidFill>
                  <a:srgbClr val="006FC0"/>
                </a:solidFill>
                <a:latin typeface="Arial"/>
                <a:cs typeface="Arial"/>
              </a:rPr>
              <a:t>c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ticar</a:t>
            </a:r>
            <a:r>
              <a:rPr dirty="0" sz="280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otra </a:t>
            </a:r>
            <a:r>
              <a:rPr dirty="0" sz="2800" spc="-5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Arial"/>
                <a:cs typeface="Arial"/>
              </a:rPr>
              <a:t>profesión.</a:t>
            </a:r>
            <a:r>
              <a:rPr dirty="0" sz="28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¿Cuál?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6FC0"/>
              </a:buClr>
              <a:buFont typeface="Arial"/>
              <a:buAutoNum type="arabicPeriod" startAt="3"/>
            </a:pPr>
            <a:endParaRPr sz="3600">
              <a:latin typeface="Arial"/>
              <a:cs typeface="Arial"/>
            </a:endParaRPr>
          </a:p>
          <a:p>
            <a:pPr marL="12700" marR="2525395">
              <a:lnSpc>
                <a:spcPct val="127099"/>
              </a:lnSpc>
              <a:buAutoNum type="arabicPeriod" startAt="3"/>
              <a:tabLst>
                <a:tab pos="408940" algn="l"/>
              </a:tabLst>
            </a:pPr>
            <a:r>
              <a:rPr dirty="0" u="heavy" sz="28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¿Por qué </a:t>
            </a:r>
            <a:r>
              <a:rPr dirty="0" u="heavy" sz="280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quería </a:t>
            </a:r>
            <a:r>
              <a:rPr dirty="0" u="heavy" sz="28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practicar esta profesión?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 Hay </a:t>
            </a:r>
            <a:r>
              <a:rPr dirty="0" sz="2800" spc="-5" b="1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z="28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explicaciones: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965" y="5110743"/>
            <a:ext cx="1441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006FC0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66175" y="2451863"/>
            <a:ext cx="4040084" cy="3057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60132" y="5006899"/>
            <a:ext cx="2234818" cy="2436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0861" y="5406935"/>
            <a:ext cx="2148014" cy="1869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963" y="4052698"/>
            <a:ext cx="8509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latin typeface="Calibri"/>
                <a:cs typeface="Calibri"/>
              </a:rPr>
              <a:t>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6125" y="4320571"/>
            <a:ext cx="3964853" cy="3189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73732" y="3962898"/>
            <a:ext cx="4152963" cy="3499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1814" y="1459907"/>
            <a:ext cx="3247377" cy="2831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84207" y="2131570"/>
            <a:ext cx="2194611" cy="2857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947419" y="270403"/>
            <a:ext cx="4047490" cy="10160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¿POR </a:t>
            </a:r>
            <a:r>
              <a:rPr dirty="0" sz="2500" b="1">
                <a:solidFill>
                  <a:srgbClr val="006FC0"/>
                </a:solidFill>
                <a:latin typeface="Arial"/>
                <a:cs typeface="Arial"/>
              </a:rPr>
              <a:t>QUÉ </a:t>
            </a: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SE PINTA</a:t>
            </a:r>
            <a:r>
              <a:rPr dirty="0" sz="2500" spc="-4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ASÍ?</a:t>
            </a:r>
            <a:endParaRPr sz="2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00"/>
              </a:spcBef>
            </a:pP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¿QUÉ</a:t>
            </a:r>
            <a:r>
              <a:rPr dirty="0" sz="2500" spc="-2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REPRESENTA?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963" y="2543444"/>
            <a:ext cx="3617595" cy="84836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b="1">
                <a:solidFill>
                  <a:srgbClr val="006FC0"/>
                </a:solidFill>
                <a:latin typeface="Arial"/>
                <a:cs typeface="Arial"/>
              </a:rPr>
              <a:t>CORTA Y ORDENA LAS</a:t>
            </a:r>
            <a:r>
              <a:rPr dirty="0" sz="1800" spc="-14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Arial"/>
                <a:cs typeface="Arial"/>
              </a:rPr>
              <a:t>FRASES</a:t>
            </a:r>
            <a:endParaRPr sz="1800">
              <a:latin typeface="Arial"/>
              <a:cs typeface="Arial"/>
            </a:endParaRPr>
          </a:p>
          <a:p>
            <a:pPr marL="462280">
              <a:lnSpc>
                <a:spcPct val="100000"/>
              </a:lnSpc>
              <a:spcBef>
                <a:spcPts val="765"/>
              </a:spcBef>
            </a:pPr>
            <a:r>
              <a:rPr dirty="0" sz="2500" spc="-10" b="1">
                <a:solidFill>
                  <a:srgbClr val="006FC0"/>
                </a:solidFill>
                <a:latin typeface="Wingdings"/>
                <a:cs typeface="Wingdings"/>
              </a:rPr>
              <a:t></a:t>
            </a:r>
            <a:endParaRPr sz="2500">
              <a:latin typeface="Wingdings"/>
              <a:cs typeface="Wingding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55429" y="139033"/>
            <a:ext cx="6176650" cy="7418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86483" y="945270"/>
            <a:ext cx="1453515" cy="1348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9406" y="287639"/>
            <a:ext cx="3549792" cy="4991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6164" y="3554995"/>
            <a:ext cx="3467172" cy="1817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0877" y="3539611"/>
            <a:ext cx="3498215" cy="1847850"/>
          </a:xfrm>
          <a:custGeom>
            <a:avLst/>
            <a:gdLst/>
            <a:ahLst/>
            <a:cxnLst/>
            <a:rect l="l" t="t" r="r" b="b"/>
            <a:pathLst>
              <a:path w="3498215" h="1847850">
                <a:moveTo>
                  <a:pt x="0" y="242072"/>
                </a:moveTo>
                <a:lnTo>
                  <a:pt x="3382883" y="0"/>
                </a:lnTo>
                <a:lnTo>
                  <a:pt x="3497823" y="1605661"/>
                </a:lnTo>
                <a:lnTo>
                  <a:pt x="114906" y="1847728"/>
                </a:lnTo>
                <a:lnTo>
                  <a:pt x="0" y="242072"/>
                </a:lnTo>
                <a:close/>
              </a:path>
            </a:pathLst>
          </a:custGeom>
          <a:ln w="28574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9538" y="5645710"/>
            <a:ext cx="2639999" cy="1873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3204" y="5629405"/>
            <a:ext cx="2672715" cy="1906270"/>
          </a:xfrm>
          <a:custGeom>
            <a:avLst/>
            <a:gdLst/>
            <a:ahLst/>
            <a:cxnLst/>
            <a:rect l="l" t="t" r="r" b="b"/>
            <a:pathLst>
              <a:path w="2672715" h="1906270">
                <a:moveTo>
                  <a:pt x="239947" y="0"/>
                </a:moveTo>
                <a:lnTo>
                  <a:pt x="2672565" y="383404"/>
                </a:lnTo>
                <a:lnTo>
                  <a:pt x="2432672" y="1905786"/>
                </a:lnTo>
                <a:lnTo>
                  <a:pt x="0" y="1522344"/>
                </a:lnTo>
                <a:lnTo>
                  <a:pt x="239947" y="0"/>
                </a:lnTo>
                <a:close/>
              </a:path>
            </a:pathLst>
          </a:custGeom>
          <a:ln w="28574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664" y="3416167"/>
            <a:ext cx="3401060" cy="320040"/>
          </a:xfrm>
          <a:prstGeom prst="rect"/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490"/>
              </a:lnSpc>
            </a:pPr>
            <a:r>
              <a:rPr dirty="0" sz="2200" spc="-5"/>
              <a:t>SUBRAYA </a:t>
            </a:r>
            <a:r>
              <a:rPr dirty="0" sz="2200" spc="-10"/>
              <a:t>DE</a:t>
            </a:r>
            <a:r>
              <a:rPr dirty="0" sz="2200" spc="-35"/>
              <a:t> </a:t>
            </a:r>
            <a:r>
              <a:rPr dirty="0" sz="2200" spc="-5"/>
              <a:t>AMARILLO</a:t>
            </a:r>
            <a:endParaRPr sz="2200"/>
          </a:p>
        </p:txBody>
      </p:sp>
      <p:sp>
        <p:nvSpPr>
          <p:cNvPr id="3" name="object 3"/>
          <p:cNvSpPr txBox="1"/>
          <p:nvPr/>
        </p:nvSpPr>
        <p:spPr>
          <a:xfrm>
            <a:off x="359664" y="3864223"/>
            <a:ext cx="3569970" cy="32194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490"/>
              </a:lnSpc>
            </a:pPr>
            <a:r>
              <a:rPr dirty="0" sz="2200" spc="-5" b="1">
                <a:solidFill>
                  <a:srgbClr val="006FC0"/>
                </a:solidFill>
                <a:latin typeface="Arial"/>
                <a:cs typeface="Arial"/>
              </a:rPr>
              <a:t>LOS VERBOS EN</a:t>
            </a:r>
            <a:r>
              <a:rPr dirty="0" sz="2200" spc="-6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200" spc="-5" b="1">
                <a:solidFill>
                  <a:srgbClr val="006FC0"/>
                </a:solidFill>
                <a:latin typeface="Arial"/>
                <a:cs typeface="Arial"/>
              </a:rPr>
              <a:t>PASADO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" y="4945901"/>
            <a:ext cx="4089257" cy="1616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100" y="4907804"/>
            <a:ext cx="4165600" cy="1692275"/>
          </a:xfrm>
          <a:custGeom>
            <a:avLst/>
            <a:gdLst/>
            <a:ahLst/>
            <a:cxnLst/>
            <a:rect l="l" t="t" r="r" b="b"/>
            <a:pathLst>
              <a:path w="4165600" h="1692275">
                <a:moveTo>
                  <a:pt x="0" y="1692270"/>
                </a:moveTo>
                <a:lnTo>
                  <a:pt x="4165488" y="1692270"/>
                </a:lnTo>
                <a:lnTo>
                  <a:pt x="4165488" y="0"/>
                </a:lnTo>
                <a:lnTo>
                  <a:pt x="0" y="0"/>
                </a:lnTo>
                <a:lnTo>
                  <a:pt x="0" y="1692270"/>
                </a:lnTo>
                <a:close/>
              </a:path>
            </a:pathLst>
          </a:custGeom>
          <a:ln w="76199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0045" y="645017"/>
            <a:ext cx="3549792" cy="499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99516" y="1310877"/>
            <a:ext cx="1453515" cy="1348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72289" y="132677"/>
            <a:ext cx="6176650" cy="74180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3249" y="157475"/>
            <a:ext cx="5763768" cy="7247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0045" y="360060"/>
            <a:ext cx="3549792" cy="499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80491" y="1079229"/>
            <a:ext cx="1453515" cy="1348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1788" y="2563491"/>
            <a:ext cx="4394200" cy="311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45210">
              <a:lnSpc>
                <a:spcPct val="140600"/>
              </a:lnSpc>
              <a:spcBef>
                <a:spcPts val="100"/>
              </a:spcBef>
            </a:pPr>
            <a:r>
              <a:rPr dirty="0" u="heavy" sz="18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Subraya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 </a:t>
            </a:r>
            <a:r>
              <a:rPr dirty="0" sz="1800" b="1">
                <a:solidFill>
                  <a:srgbClr val="006FC0"/>
                </a:solidFill>
                <a:latin typeface="Arial"/>
                <a:cs typeface="Arial"/>
              </a:rPr>
              <a:t>azul </a:t>
            </a:r>
            <a:r>
              <a:rPr dirty="0" sz="1800" spc="-5" b="1">
                <a:latin typeface="Arial"/>
                <a:cs typeface="Arial"/>
              </a:rPr>
              <a:t>los </a:t>
            </a:r>
            <a:r>
              <a:rPr dirty="0" sz="1800" spc="-10" b="1">
                <a:latin typeface="Arial"/>
                <a:cs typeface="Arial"/>
              </a:rPr>
              <a:t>elementos  </a:t>
            </a:r>
            <a:r>
              <a:rPr dirty="0" sz="1800" b="1">
                <a:latin typeface="Arial"/>
                <a:cs typeface="Arial"/>
              </a:rPr>
              <a:t>que </a:t>
            </a:r>
            <a:r>
              <a:rPr dirty="0" sz="1800" spc="-5" b="1">
                <a:latin typeface="Arial"/>
                <a:cs typeface="Arial"/>
              </a:rPr>
              <a:t>corresponden </a:t>
            </a:r>
            <a:r>
              <a:rPr dirty="0" sz="1800" b="1">
                <a:latin typeface="Arial"/>
                <a:cs typeface="Arial"/>
              </a:rPr>
              <a:t>a </a:t>
            </a:r>
            <a:r>
              <a:rPr dirty="0" sz="1800" spc="-5" b="1">
                <a:latin typeface="Arial"/>
                <a:cs typeface="Arial"/>
              </a:rPr>
              <a:t>su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6FC0"/>
                </a:solidFill>
                <a:latin typeface="Arial"/>
                <a:cs typeface="Arial"/>
              </a:rPr>
              <a:t>familia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00">
              <a:latin typeface="Arial"/>
              <a:cs typeface="Arial"/>
            </a:endParaRPr>
          </a:p>
          <a:p>
            <a:pPr marL="12700" marR="878840">
              <a:lnSpc>
                <a:spcPct val="140600"/>
              </a:lnSpc>
              <a:spcBef>
                <a:spcPts val="5"/>
              </a:spcBef>
            </a:pPr>
            <a:r>
              <a:rPr dirty="0" u="heavy" sz="18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Subraya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 </a:t>
            </a:r>
            <a:r>
              <a:rPr dirty="0" sz="1800" spc="-10" b="1">
                <a:solidFill>
                  <a:srgbClr val="00AF50"/>
                </a:solidFill>
                <a:latin typeface="Arial"/>
                <a:cs typeface="Arial"/>
              </a:rPr>
              <a:t>verde </a:t>
            </a:r>
            <a:r>
              <a:rPr dirty="0" sz="1800" b="1">
                <a:latin typeface="Arial"/>
                <a:cs typeface="Arial"/>
              </a:rPr>
              <a:t>los </a:t>
            </a:r>
            <a:r>
              <a:rPr dirty="0" sz="1800" spc="-5" b="1">
                <a:latin typeface="Arial"/>
                <a:cs typeface="Arial"/>
              </a:rPr>
              <a:t>elementos  </a:t>
            </a:r>
            <a:r>
              <a:rPr dirty="0" sz="1800" b="1">
                <a:latin typeface="Arial"/>
                <a:cs typeface="Arial"/>
              </a:rPr>
              <a:t>que </a:t>
            </a:r>
            <a:r>
              <a:rPr dirty="0" sz="1800" spc="-5" b="1">
                <a:latin typeface="Arial"/>
                <a:cs typeface="Arial"/>
              </a:rPr>
              <a:t>corresponden </a:t>
            </a:r>
            <a:r>
              <a:rPr dirty="0" sz="1800" b="1">
                <a:latin typeface="Arial"/>
                <a:cs typeface="Arial"/>
              </a:rPr>
              <a:t>a </a:t>
            </a:r>
            <a:r>
              <a:rPr dirty="0" sz="1800" spc="-5" b="1">
                <a:latin typeface="Arial"/>
                <a:cs typeface="Arial"/>
              </a:rPr>
              <a:t>su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00AF50"/>
                </a:solidFill>
                <a:latin typeface="Arial"/>
                <a:cs typeface="Arial"/>
              </a:rPr>
              <a:t>salud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15"/>
              </a:spcBef>
            </a:pPr>
            <a:r>
              <a:rPr dirty="0" u="heavy" sz="18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Subraya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rojo </a:t>
            </a:r>
            <a:r>
              <a:rPr dirty="0" sz="1800" spc="-5" b="1">
                <a:latin typeface="Arial"/>
                <a:cs typeface="Arial"/>
              </a:rPr>
              <a:t>los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elementos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800" b="1">
                <a:latin typeface="Arial"/>
                <a:cs typeface="Arial"/>
              </a:rPr>
              <a:t>que </a:t>
            </a:r>
            <a:r>
              <a:rPr dirty="0" sz="1800" spc="-5" b="1">
                <a:latin typeface="Arial"/>
                <a:cs typeface="Arial"/>
              </a:rPr>
              <a:t>corresponden </a:t>
            </a:r>
            <a:r>
              <a:rPr dirty="0" sz="1800" b="1">
                <a:latin typeface="Arial"/>
                <a:cs typeface="Arial"/>
              </a:rPr>
              <a:t>a </a:t>
            </a:r>
            <a:r>
              <a:rPr dirty="0" sz="1800" spc="-5" b="1">
                <a:latin typeface="Arial"/>
                <a:cs typeface="Arial"/>
              </a:rPr>
              <a:t>su </a:t>
            </a:r>
            <a:r>
              <a:rPr dirty="0" sz="1800" spc="-10" b="1">
                <a:solidFill>
                  <a:srgbClr val="FF0000"/>
                </a:solidFill>
                <a:latin typeface="Arial"/>
                <a:cs typeface="Arial"/>
              </a:rPr>
              <a:t>vida</a:t>
            </a:r>
            <a:r>
              <a:rPr dirty="0" sz="1800" spc="-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FF0000"/>
                </a:solidFill>
                <a:latin typeface="Arial"/>
                <a:cs typeface="Arial"/>
              </a:rPr>
              <a:t>sentimental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965" y="481324"/>
            <a:ext cx="9851390" cy="659384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algn="ctr" marL="145415">
              <a:lnSpc>
                <a:spcPct val="100000"/>
              </a:lnSpc>
              <a:spcBef>
                <a:spcPts val="1060"/>
              </a:spcBef>
            </a:pP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UTILIZA 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LA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BIOGRAFÍA 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Y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u="heavy" sz="36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REDACTA</a:t>
            </a:r>
            <a:endParaRPr sz="3600">
              <a:latin typeface="Arial"/>
              <a:cs typeface="Arial"/>
            </a:endParaRPr>
          </a:p>
          <a:p>
            <a:pPr algn="ctr" marL="158750" marR="5080">
              <a:lnSpc>
                <a:spcPct val="103099"/>
              </a:lnSpc>
              <a:spcBef>
                <a:spcPts val="825"/>
              </a:spcBef>
            </a:pPr>
            <a:r>
              <a:rPr dirty="0" u="heavy" sz="36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1</a:t>
            </a:r>
            <a:r>
              <a:rPr dirty="0" u="heavy" sz="3600" b="1">
                <a:solidFill>
                  <a:srgbClr val="006FC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FRASE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 PARA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EXPLICAR </a:t>
            </a:r>
            <a:r>
              <a:rPr dirty="0" u="heavy" sz="3600" spc="-5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CADA </a:t>
            </a:r>
            <a:r>
              <a:rPr dirty="0" u="heavy" sz="3600" b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PARTE</a:t>
            </a:r>
            <a:r>
              <a:rPr dirty="0" sz="3600" spc="-7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DE  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SU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VIDA: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600" b="1">
                <a:latin typeface="Arial"/>
                <a:cs typeface="Arial"/>
              </a:rPr>
              <a:t>Su</a:t>
            </a:r>
            <a:r>
              <a:rPr dirty="0" sz="3600" spc="-15" b="1"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familia: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 sz="3600" spc="-5">
                <a:latin typeface="Calibri"/>
                <a:cs typeface="Calibri"/>
              </a:rPr>
              <a:t>……………………………………………………………………………..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3600" b="1">
                <a:latin typeface="Arial"/>
                <a:cs typeface="Arial"/>
              </a:rPr>
              <a:t>Su</a:t>
            </a:r>
            <a:r>
              <a:rPr dirty="0" sz="3600" spc="-15" b="1"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00AF50"/>
                </a:solidFill>
                <a:latin typeface="Arial"/>
                <a:cs typeface="Arial"/>
              </a:rPr>
              <a:t>salud: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3600" spc="-5">
                <a:latin typeface="Calibri"/>
                <a:cs typeface="Calibri"/>
              </a:rPr>
              <a:t>……………………………………………………………………………….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dirty="0" sz="3600" b="1">
                <a:latin typeface="Arial"/>
                <a:cs typeface="Arial"/>
              </a:rPr>
              <a:t>Su </a:t>
            </a:r>
            <a:r>
              <a:rPr dirty="0" sz="3600" spc="-5" b="1">
                <a:solidFill>
                  <a:srgbClr val="FF0000"/>
                </a:solidFill>
                <a:latin typeface="Arial"/>
                <a:cs typeface="Arial"/>
              </a:rPr>
              <a:t>vida</a:t>
            </a:r>
            <a:r>
              <a:rPr dirty="0" sz="3600" spc="-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FF0000"/>
                </a:solidFill>
                <a:latin typeface="Arial"/>
                <a:cs typeface="Arial"/>
              </a:rPr>
              <a:t>sentimental: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3600" spc="-5">
                <a:latin typeface="Calibri"/>
                <a:cs typeface="Calibri"/>
              </a:rPr>
              <a:t>……………………………………………………………………………….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67733" y="1911486"/>
            <a:ext cx="4224649" cy="2183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66097" y="1868424"/>
            <a:ext cx="4026535" cy="581025"/>
          </a:xfrm>
          <a:custGeom>
            <a:avLst/>
            <a:gdLst/>
            <a:ahLst/>
            <a:cxnLst/>
            <a:rect l="l" t="t" r="r" b="b"/>
            <a:pathLst>
              <a:path w="4026534" h="581025">
                <a:moveTo>
                  <a:pt x="0" y="0"/>
                </a:moveTo>
                <a:lnTo>
                  <a:pt x="4026285" y="580562"/>
                </a:lnTo>
              </a:path>
            </a:pathLst>
          </a:custGeom>
          <a:ln w="76199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24543" y="1868424"/>
            <a:ext cx="4267835" cy="2269490"/>
          </a:xfrm>
          <a:custGeom>
            <a:avLst/>
            <a:gdLst/>
            <a:ahLst/>
            <a:cxnLst/>
            <a:rect l="l" t="t" r="r" b="b"/>
            <a:pathLst>
              <a:path w="4267834" h="2269490">
                <a:moveTo>
                  <a:pt x="4267839" y="1264138"/>
                </a:moveTo>
                <a:lnTo>
                  <a:pt x="4122938" y="2269357"/>
                </a:lnTo>
                <a:lnTo>
                  <a:pt x="0" y="1674997"/>
                </a:lnTo>
                <a:lnTo>
                  <a:pt x="241553" y="0"/>
                </a:lnTo>
              </a:path>
            </a:pathLst>
          </a:custGeom>
          <a:ln w="76199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868" y="318257"/>
            <a:ext cx="9245600" cy="114109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677035" marR="5080" indent="-1664970">
              <a:lnSpc>
                <a:spcPts val="4460"/>
              </a:lnSpc>
              <a:spcBef>
                <a:spcPts val="130"/>
              </a:spcBef>
            </a:pPr>
            <a:r>
              <a:rPr dirty="0" sz="3600" spc="-5"/>
              <a:t>ASOCIA UNA </a:t>
            </a:r>
            <a:r>
              <a:rPr dirty="0" sz="3600"/>
              <a:t>FRASE </a:t>
            </a:r>
            <a:r>
              <a:rPr dirty="0" sz="3600" spc="-5"/>
              <a:t>DE </a:t>
            </a:r>
            <a:r>
              <a:rPr dirty="0" sz="3600"/>
              <a:t>LA </a:t>
            </a:r>
            <a:r>
              <a:rPr dirty="0" sz="3600" spc="-5"/>
              <a:t>BIOGRAFÍA </a:t>
            </a:r>
            <a:r>
              <a:rPr dirty="0" sz="3600"/>
              <a:t>A  CADA </a:t>
            </a:r>
            <a:r>
              <a:rPr dirty="0" sz="3600" spc="-5"/>
              <a:t>CUADRO DE</a:t>
            </a:r>
            <a:r>
              <a:rPr dirty="0" sz="3600" spc="-45"/>
              <a:t> </a:t>
            </a:r>
            <a:r>
              <a:rPr dirty="0" sz="3600"/>
              <a:t>FRIDA: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360045" y="2167000"/>
            <a:ext cx="9104619" cy="4296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1189725"/>
            <a:ext cx="9634849" cy="4679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645042"/>
            <a:ext cx="9259580" cy="4258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530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dirty="0"/>
              <a:t>¿QUÉ ES</a:t>
            </a:r>
            <a:r>
              <a:rPr dirty="0" spc="-55"/>
              <a:t> </a:t>
            </a:r>
            <a:r>
              <a:rPr dirty="0" spc="-5"/>
              <a:t>UN</a:t>
            </a:r>
          </a:p>
          <a:p>
            <a:pPr algn="ctr">
              <a:lnSpc>
                <a:spcPct val="100000"/>
              </a:lnSpc>
              <a:spcBef>
                <a:spcPts val="1105"/>
              </a:spcBef>
            </a:pPr>
            <a:r>
              <a:rPr dirty="0" spc="-5"/>
              <a:t>“MAPA</a:t>
            </a:r>
            <a:r>
              <a:rPr dirty="0" spc="-55"/>
              <a:t> </a:t>
            </a:r>
            <a:r>
              <a:rPr dirty="0" spc="-5"/>
              <a:t>MENTAL”?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46937" y="4026796"/>
            <a:ext cx="53987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(« = CARTE MENTALE</a:t>
            </a:r>
            <a:r>
              <a:rPr dirty="0" sz="3600" spc="-12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»)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dirty="0" sz="3600" spc="-5"/>
              <a:t>En </a:t>
            </a:r>
            <a:r>
              <a:rPr dirty="0" sz="3600"/>
              <a:t>tu </a:t>
            </a:r>
            <a:r>
              <a:rPr dirty="0" sz="3600" spc="-5"/>
              <a:t>opinión, </a:t>
            </a:r>
            <a:r>
              <a:rPr dirty="0" sz="3600"/>
              <a:t>¿cuál </a:t>
            </a:r>
            <a:r>
              <a:rPr dirty="0" sz="3600" spc="-5"/>
              <a:t>es </a:t>
            </a:r>
            <a:r>
              <a:rPr dirty="0" sz="3600"/>
              <a:t>la </a:t>
            </a:r>
            <a:r>
              <a:rPr dirty="0" sz="3600">
                <a:solidFill>
                  <a:srgbClr val="FF0000"/>
                </a:solidFill>
              </a:rPr>
              <a:t>profesión </a:t>
            </a:r>
            <a:r>
              <a:rPr dirty="0" sz="3600"/>
              <a:t>de</a:t>
            </a:r>
            <a:r>
              <a:rPr dirty="0" sz="3600" spc="-70"/>
              <a:t> </a:t>
            </a:r>
            <a:r>
              <a:rPr dirty="0" sz="3600"/>
              <a:t>Frida?</a:t>
            </a:r>
            <a:endParaRPr sz="3600"/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dirty="0" sz="2500" spc="-5"/>
              <a:t>Observa y</a:t>
            </a:r>
            <a:r>
              <a:rPr dirty="0" sz="2500" spc="5"/>
              <a:t> </a:t>
            </a:r>
            <a:r>
              <a:rPr dirty="0" sz="2500" spc="-5"/>
              <a:t>explica</a:t>
            </a:r>
            <a:endParaRPr sz="2500"/>
          </a:p>
        </p:txBody>
      </p:sp>
      <p:sp>
        <p:nvSpPr>
          <p:cNvPr id="3" name="object 3"/>
          <p:cNvSpPr/>
          <p:nvPr/>
        </p:nvSpPr>
        <p:spPr>
          <a:xfrm>
            <a:off x="68580" y="1246632"/>
            <a:ext cx="4764024" cy="2877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3777" y="1441725"/>
            <a:ext cx="4176661" cy="2289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143754"/>
            <a:ext cx="3108960" cy="3416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105" y="4338395"/>
            <a:ext cx="2672182" cy="28771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59852" y="1469136"/>
            <a:ext cx="2732531" cy="3238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55685" y="1664208"/>
            <a:ext cx="2173922" cy="2649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740395" y="4197094"/>
            <a:ext cx="2723388" cy="33634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35620" y="4392309"/>
            <a:ext cx="2135352" cy="29908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05500" y="2313432"/>
            <a:ext cx="2770631" cy="34107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01089" y="2509064"/>
            <a:ext cx="2181858" cy="28225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62528" y="3944111"/>
            <a:ext cx="2231136" cy="28971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35970" y="6931914"/>
            <a:ext cx="2685415" cy="137160"/>
          </a:xfrm>
          <a:custGeom>
            <a:avLst/>
            <a:gdLst/>
            <a:ahLst/>
            <a:cxnLst/>
            <a:rect l="l" t="t" r="r" b="b"/>
            <a:pathLst>
              <a:path w="2685415" h="137159">
                <a:moveTo>
                  <a:pt x="0" y="137159"/>
                </a:moveTo>
                <a:lnTo>
                  <a:pt x="2685406" y="137159"/>
                </a:lnTo>
                <a:lnTo>
                  <a:pt x="2685406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5970" y="3853434"/>
            <a:ext cx="137160" cy="3078480"/>
          </a:xfrm>
          <a:custGeom>
            <a:avLst/>
            <a:gdLst/>
            <a:ahLst/>
            <a:cxnLst/>
            <a:rect l="l" t="t" r="r" b="b"/>
            <a:pathLst>
              <a:path w="137160" h="3078479">
                <a:moveTo>
                  <a:pt x="0" y="3078480"/>
                </a:moveTo>
                <a:lnTo>
                  <a:pt x="137160" y="3078480"/>
                </a:lnTo>
                <a:lnTo>
                  <a:pt x="137160" y="0"/>
                </a:lnTo>
                <a:lnTo>
                  <a:pt x="0" y="0"/>
                </a:lnTo>
                <a:lnTo>
                  <a:pt x="0" y="3078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5970" y="3717544"/>
            <a:ext cx="2685415" cy="135890"/>
          </a:xfrm>
          <a:custGeom>
            <a:avLst/>
            <a:gdLst/>
            <a:ahLst/>
            <a:cxnLst/>
            <a:rect l="l" t="t" r="r" b="b"/>
            <a:pathLst>
              <a:path w="2685415" h="135889">
                <a:moveTo>
                  <a:pt x="0" y="135889"/>
                </a:moveTo>
                <a:lnTo>
                  <a:pt x="2685406" y="135889"/>
                </a:lnTo>
                <a:lnTo>
                  <a:pt x="2685406" y="0"/>
                </a:lnTo>
                <a:lnTo>
                  <a:pt x="0" y="0"/>
                </a:lnTo>
                <a:lnTo>
                  <a:pt x="0" y="135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84217" y="3854062"/>
            <a:ext cx="137160" cy="3077845"/>
          </a:xfrm>
          <a:custGeom>
            <a:avLst/>
            <a:gdLst/>
            <a:ahLst/>
            <a:cxnLst/>
            <a:rect l="l" t="t" r="r" b="b"/>
            <a:pathLst>
              <a:path w="137160" h="3077845">
                <a:moveTo>
                  <a:pt x="137160" y="0"/>
                </a:moveTo>
                <a:lnTo>
                  <a:pt x="0" y="0"/>
                </a:lnTo>
                <a:lnTo>
                  <a:pt x="0" y="3077291"/>
                </a:lnTo>
                <a:lnTo>
                  <a:pt x="137160" y="3077291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18850" y="686333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 h="0">
                <a:moveTo>
                  <a:pt x="0" y="0"/>
                </a:moveTo>
                <a:lnTo>
                  <a:pt x="2319646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41710" y="3944873"/>
            <a:ext cx="0" cy="2895600"/>
          </a:xfrm>
          <a:custGeom>
            <a:avLst/>
            <a:gdLst/>
            <a:ahLst/>
            <a:cxnLst/>
            <a:rect l="l" t="t" r="r" b="b"/>
            <a:pathLst>
              <a:path w="0" h="2895600">
                <a:moveTo>
                  <a:pt x="0" y="0"/>
                </a:moveTo>
                <a:lnTo>
                  <a:pt x="0" y="289560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418850" y="3922648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 h="0">
                <a:moveTo>
                  <a:pt x="0" y="0"/>
                </a:moveTo>
                <a:lnTo>
                  <a:pt x="2319646" y="0"/>
                </a:lnTo>
              </a:path>
            </a:pathLst>
          </a:custGeom>
          <a:ln w="444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15637" y="3945504"/>
            <a:ext cx="0" cy="2894965"/>
          </a:xfrm>
          <a:custGeom>
            <a:avLst/>
            <a:gdLst/>
            <a:ahLst/>
            <a:cxnLst/>
            <a:rect l="l" t="t" r="r" b="b"/>
            <a:pathLst>
              <a:path w="0" h="2894965">
                <a:moveTo>
                  <a:pt x="0" y="0"/>
                </a:moveTo>
                <a:lnTo>
                  <a:pt x="0" y="2894408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354939"/>
            <a:ext cx="5111130" cy="3548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00250" y="3533720"/>
            <a:ext cx="5831464" cy="3992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0261" y="2863677"/>
            <a:ext cx="907161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OBSERVA EL</a:t>
            </a:r>
            <a:r>
              <a:rPr dirty="0" sz="7200" spc="-70"/>
              <a:t> </a:t>
            </a:r>
            <a:r>
              <a:rPr dirty="0" sz="7200" spc="-10"/>
              <a:t>VÍDEO</a:t>
            </a:r>
            <a:endParaRPr sz="7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9825" y="1188631"/>
            <a:ext cx="7954645" cy="4767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925194" marR="922019" indent="2540">
              <a:lnSpc>
                <a:spcPct val="112700"/>
              </a:lnSpc>
              <a:spcBef>
                <a:spcPts val="95"/>
              </a:spcBef>
            </a:pPr>
            <a:r>
              <a:rPr dirty="0" sz="7200" b="1">
                <a:solidFill>
                  <a:srgbClr val="006FC0"/>
                </a:solidFill>
                <a:latin typeface="Arial"/>
                <a:cs typeface="Arial"/>
              </a:rPr>
              <a:t>¿Cuáles </a:t>
            </a:r>
            <a:r>
              <a:rPr dirty="0" sz="7200" spc="-5" b="1">
                <a:solidFill>
                  <a:srgbClr val="006FC0"/>
                </a:solidFill>
                <a:latin typeface="Arial"/>
                <a:cs typeface="Arial"/>
              </a:rPr>
              <a:t>son  </a:t>
            </a:r>
            <a:r>
              <a:rPr dirty="0" sz="7200" b="1">
                <a:solidFill>
                  <a:srgbClr val="006FC0"/>
                </a:solidFill>
                <a:latin typeface="Arial"/>
                <a:cs typeface="Arial"/>
              </a:rPr>
              <a:t>los</a:t>
            </a:r>
            <a:r>
              <a:rPr dirty="0" sz="7200" spc="-8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7200" spc="-5" b="1">
                <a:solidFill>
                  <a:srgbClr val="006FC0"/>
                </a:solidFill>
                <a:latin typeface="Arial"/>
                <a:cs typeface="Arial"/>
              </a:rPr>
              <a:t>elementos</a:t>
            </a:r>
            <a:endParaRPr sz="7200">
              <a:latin typeface="Arial"/>
              <a:cs typeface="Arial"/>
            </a:endParaRPr>
          </a:p>
          <a:p>
            <a:pPr algn="ctr" marL="12700" marR="5080">
              <a:lnSpc>
                <a:spcPts val="8940"/>
              </a:lnSpc>
              <a:spcBef>
                <a:spcPts val="335"/>
              </a:spcBef>
            </a:pPr>
            <a:r>
              <a:rPr dirty="0" sz="7200" b="1">
                <a:solidFill>
                  <a:srgbClr val="FF0000"/>
                </a:solidFill>
                <a:latin typeface="Arial"/>
                <a:cs typeface="Arial"/>
              </a:rPr>
              <a:t>importantes </a:t>
            </a:r>
            <a:r>
              <a:rPr dirty="0" sz="7200" b="1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dirty="0" sz="7200" spc="-10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7200" b="1">
                <a:solidFill>
                  <a:srgbClr val="006FC0"/>
                </a:solidFill>
                <a:latin typeface="Arial"/>
                <a:cs typeface="Arial"/>
              </a:rPr>
              <a:t>un  </a:t>
            </a:r>
            <a:r>
              <a:rPr dirty="0" sz="7200" spc="-5" b="1">
                <a:solidFill>
                  <a:srgbClr val="006FC0"/>
                </a:solidFill>
                <a:latin typeface="Arial"/>
                <a:cs typeface="Arial"/>
              </a:rPr>
              <a:t>mapa</a:t>
            </a:r>
            <a:r>
              <a:rPr dirty="0" sz="7200" spc="-2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7200" spc="-5" b="1">
                <a:solidFill>
                  <a:srgbClr val="006FC0"/>
                </a:solidFill>
                <a:latin typeface="Arial"/>
                <a:cs typeface="Arial"/>
              </a:rPr>
              <a:t>mental?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031" y="354970"/>
            <a:ext cx="10322295" cy="6632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799471"/>
            <a:ext cx="9845923" cy="6727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429" y="599425"/>
            <a:ext cx="2565144" cy="2160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85700" y="368311"/>
            <a:ext cx="1705608" cy="232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3880" y="3572509"/>
            <a:ext cx="2442719" cy="1976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11490" y="2379598"/>
            <a:ext cx="1828547" cy="2369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45870" y="5252301"/>
            <a:ext cx="4533899" cy="1925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3525" y="735976"/>
            <a:ext cx="7421118" cy="6113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1253" y="682008"/>
            <a:ext cx="8287390" cy="5990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2660" y="316732"/>
            <a:ext cx="87674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En tu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opinión 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¿cuál </a:t>
            </a:r>
            <a:r>
              <a:rPr dirty="0" sz="3600" spc="-5" b="1">
                <a:solidFill>
                  <a:srgbClr val="006FC0"/>
                </a:solidFill>
                <a:latin typeface="Arial"/>
                <a:cs typeface="Arial"/>
              </a:rPr>
              <a:t>es su</a:t>
            </a:r>
            <a:r>
              <a:rPr dirty="0" sz="3600" spc="-4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F0000"/>
                </a:solidFill>
                <a:latin typeface="Arial"/>
                <a:cs typeface="Arial"/>
              </a:rPr>
              <a:t>nacionalidad</a:t>
            </a:r>
            <a:r>
              <a:rPr dirty="0" sz="3600" b="1">
                <a:solidFill>
                  <a:srgbClr val="006FC0"/>
                </a:solidFill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82329" y="996436"/>
            <a:ext cx="272542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Observa y</a:t>
            </a:r>
            <a:r>
              <a:rPr dirty="0" sz="2500" spc="-5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500" spc="-5" b="1">
                <a:solidFill>
                  <a:srgbClr val="006FC0"/>
                </a:solidFill>
                <a:latin typeface="Arial"/>
                <a:cs typeface="Arial"/>
              </a:rPr>
              <a:t>explica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" y="1348740"/>
            <a:ext cx="4764024" cy="2877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3777" y="1543345"/>
            <a:ext cx="4176661" cy="2289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4244338"/>
            <a:ext cx="3108960" cy="331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105" y="4439997"/>
            <a:ext cx="2672182" cy="28771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59852" y="1569720"/>
            <a:ext cx="2732531" cy="3238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155685" y="1765798"/>
            <a:ext cx="2173922" cy="2649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40395" y="4299202"/>
            <a:ext cx="2723388" cy="32613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35620" y="4493909"/>
            <a:ext cx="2135352" cy="29908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05500" y="2415540"/>
            <a:ext cx="2770631" cy="34107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101089" y="2610666"/>
            <a:ext cx="2181858" cy="28225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62528" y="4046220"/>
            <a:ext cx="2231136" cy="28971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5970" y="7033514"/>
            <a:ext cx="2685415" cy="137160"/>
          </a:xfrm>
          <a:custGeom>
            <a:avLst/>
            <a:gdLst/>
            <a:ahLst/>
            <a:cxnLst/>
            <a:rect l="l" t="t" r="r" b="b"/>
            <a:pathLst>
              <a:path w="2685415" h="137159">
                <a:moveTo>
                  <a:pt x="0" y="137159"/>
                </a:moveTo>
                <a:lnTo>
                  <a:pt x="2685406" y="137159"/>
                </a:lnTo>
                <a:lnTo>
                  <a:pt x="2685406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5970" y="3955034"/>
            <a:ext cx="137160" cy="3078480"/>
          </a:xfrm>
          <a:custGeom>
            <a:avLst/>
            <a:gdLst/>
            <a:ahLst/>
            <a:cxnLst/>
            <a:rect l="l" t="t" r="r" b="b"/>
            <a:pathLst>
              <a:path w="137160" h="3078479">
                <a:moveTo>
                  <a:pt x="0" y="3078480"/>
                </a:moveTo>
                <a:lnTo>
                  <a:pt x="137160" y="3078480"/>
                </a:lnTo>
                <a:lnTo>
                  <a:pt x="137160" y="0"/>
                </a:lnTo>
                <a:lnTo>
                  <a:pt x="0" y="0"/>
                </a:lnTo>
                <a:lnTo>
                  <a:pt x="0" y="3078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35970" y="3817873"/>
            <a:ext cx="2685415" cy="137160"/>
          </a:xfrm>
          <a:custGeom>
            <a:avLst/>
            <a:gdLst/>
            <a:ahLst/>
            <a:cxnLst/>
            <a:rect l="l" t="t" r="r" b="b"/>
            <a:pathLst>
              <a:path w="2685415" h="137160">
                <a:moveTo>
                  <a:pt x="0" y="137160"/>
                </a:moveTo>
                <a:lnTo>
                  <a:pt x="2685406" y="137160"/>
                </a:lnTo>
                <a:lnTo>
                  <a:pt x="268540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784217" y="3955657"/>
            <a:ext cx="137160" cy="3077845"/>
          </a:xfrm>
          <a:custGeom>
            <a:avLst/>
            <a:gdLst/>
            <a:ahLst/>
            <a:cxnLst/>
            <a:rect l="l" t="t" r="r" b="b"/>
            <a:pathLst>
              <a:path w="137160" h="3077845">
                <a:moveTo>
                  <a:pt x="137160" y="0"/>
                </a:moveTo>
                <a:lnTo>
                  <a:pt x="0" y="0"/>
                </a:lnTo>
                <a:lnTo>
                  <a:pt x="0" y="3077291"/>
                </a:lnTo>
                <a:lnTo>
                  <a:pt x="137160" y="3077291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18850" y="696493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 h="0">
                <a:moveTo>
                  <a:pt x="0" y="0"/>
                </a:moveTo>
                <a:lnTo>
                  <a:pt x="2319646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441710" y="4047744"/>
            <a:ext cx="0" cy="2894330"/>
          </a:xfrm>
          <a:custGeom>
            <a:avLst/>
            <a:gdLst/>
            <a:ahLst/>
            <a:cxnLst/>
            <a:rect l="l" t="t" r="r" b="b"/>
            <a:pathLst>
              <a:path w="0" h="2894329">
                <a:moveTo>
                  <a:pt x="0" y="0"/>
                </a:moveTo>
                <a:lnTo>
                  <a:pt x="0" y="289433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418850" y="4024248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 h="0">
                <a:moveTo>
                  <a:pt x="0" y="0"/>
                </a:moveTo>
                <a:lnTo>
                  <a:pt x="2319646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15637" y="4047113"/>
            <a:ext cx="0" cy="2894965"/>
          </a:xfrm>
          <a:custGeom>
            <a:avLst/>
            <a:gdLst/>
            <a:ahLst/>
            <a:cxnLst/>
            <a:rect l="l" t="t" r="r" b="b"/>
            <a:pathLst>
              <a:path w="0" h="2894965">
                <a:moveTo>
                  <a:pt x="0" y="0"/>
                </a:moveTo>
                <a:lnTo>
                  <a:pt x="0" y="2894396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5312" y="1737482"/>
            <a:ext cx="8999220" cy="366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LEE LA</a:t>
            </a:r>
            <a:r>
              <a:rPr dirty="0" sz="4800" spc="-7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MINI-AUTOBIOGRAFÍA</a:t>
            </a:r>
            <a:endParaRPr sz="4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550">
              <a:latin typeface="Arial"/>
              <a:cs typeface="Arial"/>
            </a:endParaRPr>
          </a:p>
          <a:p>
            <a:pPr algn="ctr" marL="3175">
              <a:lnSpc>
                <a:spcPct val="100000"/>
              </a:lnSpc>
            </a:pP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dirty="0" sz="4800" spc="-1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FRIDA</a:t>
            </a:r>
            <a:endParaRPr sz="4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2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y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COMPLETA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LA</a:t>
            </a:r>
            <a:r>
              <a:rPr dirty="0" sz="4800" spc="-3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FICHA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356869"/>
            <a:ext cx="9701905" cy="6507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5" y="640704"/>
            <a:ext cx="9344527" cy="5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936" y="2023994"/>
            <a:ext cx="96850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Redacta </a:t>
            </a:r>
            <a:r>
              <a:rPr dirty="0" sz="4800" b="1">
                <a:solidFill>
                  <a:srgbClr val="FF0000"/>
                </a:solidFill>
                <a:latin typeface="Arial"/>
                <a:cs typeface="Arial"/>
              </a:rPr>
              <a:t>una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frase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para</a:t>
            </a:r>
            <a:r>
              <a:rPr dirty="0" sz="4800" spc="-65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presentar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1697" y="3426342"/>
            <a:ext cx="388747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1">
                <a:solidFill>
                  <a:srgbClr val="006FC0"/>
                </a:solidFill>
                <a:latin typeface="Arial"/>
                <a:cs typeface="Arial"/>
              </a:rPr>
              <a:t>a Frida</a:t>
            </a:r>
            <a:r>
              <a:rPr dirty="0" sz="4800" spc="-10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4800" spc="-5" b="1">
                <a:solidFill>
                  <a:srgbClr val="006FC0"/>
                </a:solidFill>
                <a:latin typeface="Arial"/>
                <a:cs typeface="Arial"/>
              </a:rPr>
              <a:t>Kahlo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2020-03-16T10:45:19Z</dcterms:created>
  <dcterms:modified xsi:type="dcterms:W3CDTF">2020-03-16T10:45:19Z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2018-05-23T00:00:00Z</vt:filetime>
  </property>
  <property fmtid="{D5CDD505-2E9C-101B-9397-08002B2CF9AE}" pid="3" name="Creator">
    <vt:lpwstr>Online2PDF.com</vt:lpwstr>
  </property>
  <property fmtid="{D5CDD505-2E9C-101B-9397-08002B2CF9AE}" pid="4" name="LastSaved">
    <vt:filetime>2020-03-16T00:00:00Z</vt:filetime>
  </property>
</Properties>
</file>