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85" r:id="rId2"/>
    <p:sldId id="290" r:id="rId3"/>
    <p:sldId id="286" r:id="rId4"/>
    <p:sldId id="288" r:id="rId5"/>
    <p:sldId id="289" r:id="rId6"/>
    <p:sldId id="287" r:id="rId7"/>
    <p:sldId id="291" r:id="rId8"/>
    <p:sldId id="282" r:id="rId9"/>
    <p:sldId id="283" r:id="rId10"/>
    <p:sldId id="284" r:id="rId11"/>
    <p:sldId id="277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718" autoAdjust="0"/>
  </p:normalViewPr>
  <p:slideViewPr>
    <p:cSldViewPr>
      <p:cViewPr varScale="1">
        <p:scale>
          <a:sx n="69" d="100"/>
          <a:sy n="69" d="100"/>
        </p:scale>
        <p:origin x="-53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62CEFD-D06F-4DEC-B855-589BAE7D6FA4}" type="datetimeFigureOut">
              <a:rPr lang="fr-FR" smtClean="0"/>
              <a:pPr/>
              <a:t>12/06/2019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9F9640-5E3C-469F-8FC7-59B8D99AE62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2FEA6-BD06-4BB6-8BAD-2565103C12B4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1CCB-3655-4F89-9878-D62DD0E4713C}" type="datetimeFigureOut">
              <a:rPr lang="fr-FR" smtClean="0"/>
              <a:pPr/>
              <a:t>12/06/2019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35E-108F-4A9B-8701-C55CE4BE103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1CCB-3655-4F89-9878-D62DD0E4713C}" type="datetimeFigureOut">
              <a:rPr lang="fr-FR" smtClean="0"/>
              <a:pPr/>
              <a:t>12/06/2019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35E-108F-4A9B-8701-C55CE4BE103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1CCB-3655-4F89-9878-D62DD0E4713C}" type="datetimeFigureOut">
              <a:rPr lang="fr-FR" smtClean="0"/>
              <a:pPr/>
              <a:t>12/06/2019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35E-108F-4A9B-8701-C55CE4BE103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1CCB-3655-4F89-9878-D62DD0E4713C}" type="datetimeFigureOut">
              <a:rPr lang="fr-FR" smtClean="0"/>
              <a:pPr/>
              <a:t>12/06/2019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35E-108F-4A9B-8701-C55CE4BE103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1CCB-3655-4F89-9878-D62DD0E4713C}" type="datetimeFigureOut">
              <a:rPr lang="fr-FR" smtClean="0"/>
              <a:pPr/>
              <a:t>12/06/2019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35E-108F-4A9B-8701-C55CE4BE103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1CCB-3655-4F89-9878-D62DD0E4713C}" type="datetimeFigureOut">
              <a:rPr lang="fr-FR" smtClean="0"/>
              <a:pPr/>
              <a:t>12/06/2019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35E-108F-4A9B-8701-C55CE4BE103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1CCB-3655-4F89-9878-D62DD0E4713C}" type="datetimeFigureOut">
              <a:rPr lang="fr-FR" smtClean="0"/>
              <a:pPr/>
              <a:t>12/06/2019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35E-108F-4A9B-8701-C55CE4BE103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1CCB-3655-4F89-9878-D62DD0E4713C}" type="datetimeFigureOut">
              <a:rPr lang="fr-FR" smtClean="0"/>
              <a:pPr/>
              <a:t>12/06/2019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35E-108F-4A9B-8701-C55CE4BE103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1CCB-3655-4F89-9878-D62DD0E4713C}" type="datetimeFigureOut">
              <a:rPr lang="fr-FR" smtClean="0"/>
              <a:pPr/>
              <a:t>12/06/2019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35E-108F-4A9B-8701-C55CE4BE103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1CCB-3655-4F89-9878-D62DD0E4713C}" type="datetimeFigureOut">
              <a:rPr lang="fr-FR" smtClean="0"/>
              <a:pPr/>
              <a:t>12/06/2019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35E-108F-4A9B-8701-C55CE4BE103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1CCB-3655-4F89-9878-D62DD0E4713C}" type="datetimeFigureOut">
              <a:rPr lang="fr-FR" smtClean="0"/>
              <a:pPr/>
              <a:t>12/06/2019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35E-108F-4A9B-8701-C55CE4BE103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21CCB-3655-4F89-9878-D62DD0E4713C}" type="datetimeFigureOut">
              <a:rPr lang="fr-FR" smtClean="0"/>
              <a:pPr/>
              <a:t>12/06/2019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8035E-108F-4A9B-8701-C55CE4BE103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33400"/>
          </a:xfrm>
        </p:spPr>
        <p:txBody>
          <a:bodyPr/>
          <a:lstStyle/>
          <a:p>
            <a:pPr eaLnBrk="1" hangingPunct="1"/>
            <a:r>
              <a:rPr lang="en-US" sz="2800" b="1" dirty="0" smtClean="0"/>
              <a:t>FTP (File Transfer Protocol)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81000" y="5486400"/>
            <a:ext cx="82296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FTP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fut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développé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pour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permettre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le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transfert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fichiers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entre client et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serveurs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Utilise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des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commandes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get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put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752600"/>
            <a:ext cx="4191000" cy="3638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479675"/>
            <a:ext cx="2800350" cy="1943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pic>
        <p:nvPicPr>
          <p:cNvPr id="8" name="Picture 16" descr="HP_ProLiant_ML370_G4_serv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05600" y="914400"/>
            <a:ext cx="1254125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17"/>
          <p:cNvSpPr>
            <a:spLocks noChangeShapeType="1"/>
          </p:cNvSpPr>
          <p:nvPr/>
        </p:nvSpPr>
        <p:spPr bwMode="auto">
          <a:xfrm>
            <a:off x="1905000" y="1524000"/>
            <a:ext cx="5029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pic>
        <p:nvPicPr>
          <p:cNvPr id="10" name="Picture 15" descr="dell_latitude_xt_tablet_pc_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66800" y="1143000"/>
            <a:ext cx="990600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18"/>
          <p:cNvSpPr txBox="1">
            <a:spLocks noChangeArrowheads="1"/>
          </p:cNvSpPr>
          <p:nvPr/>
        </p:nvSpPr>
        <p:spPr bwMode="auto">
          <a:xfrm>
            <a:off x="228600" y="1143000"/>
            <a:ext cx="990600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Client FTP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3886200"/>
            <a:ext cx="9144000" cy="2971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CA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 client établit la première connexion au serveur sur le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port TCP 21.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Cette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connexion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CA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utilisée pour le trafic de contrôle. 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Cette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connexion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reste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active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jusqu’à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l’utilisateur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ferme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l’application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FTP.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 </a:t>
            </a: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connexion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TCP port 21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inclut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habituellement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Username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password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envoyés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sur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port TCP 21.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Remote directory changes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CA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 client établit la seconde connexion au serveur via le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port TCP 20</a:t>
            </a:r>
            <a:r>
              <a:rPr kumimoji="0" lang="fr-CA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Cette connexion est destinée au transfert même des fichiers et est établie à chaque transfert de fichiers.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pic>
        <p:nvPicPr>
          <p:cNvPr id="5" name="Picture 5" descr="dell_latitude_xt_tablet_pc_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685800"/>
            <a:ext cx="990600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2362200" y="1538288"/>
            <a:ext cx="39624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TCP data connection port 20</a:t>
            </a:r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1905000" y="1919288"/>
            <a:ext cx="5029200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2514600" y="457200"/>
            <a:ext cx="39624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TCP control connection port 21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2514600" y="838200"/>
            <a:ext cx="3429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0" i="1">
                <a:solidFill>
                  <a:srgbClr val="FF0000"/>
                </a:solidFill>
              </a:rPr>
              <a:t>Username and password</a:t>
            </a: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2514600" y="1143000"/>
            <a:ext cx="3429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0" i="1">
                <a:solidFill>
                  <a:srgbClr val="FF0000"/>
                </a:solidFill>
              </a:rPr>
              <a:t>Change directory on Server</a:t>
            </a: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2133600" y="1919288"/>
            <a:ext cx="55626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0" i="1">
                <a:solidFill>
                  <a:srgbClr val="0000FF"/>
                </a:solidFill>
              </a:rPr>
              <a:t>Copy file from client to server – </a:t>
            </a:r>
            <a:r>
              <a:rPr lang="en-US" sz="1600" i="1">
                <a:solidFill>
                  <a:srgbClr val="0000FF"/>
                </a:solidFill>
              </a:rPr>
              <a:t>Connection Closed</a:t>
            </a:r>
          </a:p>
        </p:txBody>
      </p:sp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2362200" y="2362200"/>
            <a:ext cx="39624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TCP data connection port 20</a:t>
            </a:r>
          </a:p>
        </p:txBody>
      </p:sp>
      <p:sp>
        <p:nvSpPr>
          <p:cNvPr id="13" name="Line 18"/>
          <p:cNvSpPr>
            <a:spLocks noChangeShapeType="1"/>
          </p:cNvSpPr>
          <p:nvPr/>
        </p:nvSpPr>
        <p:spPr bwMode="auto">
          <a:xfrm>
            <a:off x="1905000" y="2743200"/>
            <a:ext cx="5029200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4" name="Text Box 20"/>
          <p:cNvSpPr txBox="1">
            <a:spLocks noChangeArrowheads="1"/>
          </p:cNvSpPr>
          <p:nvPr/>
        </p:nvSpPr>
        <p:spPr bwMode="auto">
          <a:xfrm>
            <a:off x="2133600" y="2728913"/>
            <a:ext cx="55626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0" i="1">
                <a:solidFill>
                  <a:srgbClr val="0000FF"/>
                </a:solidFill>
              </a:rPr>
              <a:t>Copy file from server to client – </a:t>
            </a:r>
            <a:r>
              <a:rPr lang="en-US" sz="1600" i="1">
                <a:solidFill>
                  <a:srgbClr val="0000FF"/>
                </a:solidFill>
              </a:rPr>
              <a:t>Connection Closed</a:t>
            </a:r>
          </a:p>
        </p:txBody>
      </p:sp>
      <p:sp>
        <p:nvSpPr>
          <p:cNvPr id="15" name="Line 21"/>
          <p:cNvSpPr>
            <a:spLocks noChangeShapeType="1"/>
          </p:cNvSpPr>
          <p:nvPr/>
        </p:nvSpPr>
        <p:spPr bwMode="auto">
          <a:xfrm>
            <a:off x="1905000" y="3552825"/>
            <a:ext cx="5029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6" name="Text Box 22"/>
          <p:cNvSpPr txBox="1">
            <a:spLocks noChangeArrowheads="1"/>
          </p:cNvSpPr>
          <p:nvPr/>
        </p:nvSpPr>
        <p:spPr bwMode="auto">
          <a:xfrm>
            <a:off x="2362200" y="3171825"/>
            <a:ext cx="39624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TCP control connection port 21</a:t>
            </a:r>
          </a:p>
        </p:txBody>
      </p:sp>
      <p:sp>
        <p:nvSpPr>
          <p:cNvPr id="17" name="Text Box 23"/>
          <p:cNvSpPr txBox="1">
            <a:spLocks noChangeArrowheads="1"/>
          </p:cNvSpPr>
          <p:nvPr/>
        </p:nvSpPr>
        <p:spPr bwMode="auto">
          <a:xfrm>
            <a:off x="2362200" y="3552825"/>
            <a:ext cx="54102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0" i="1">
                <a:solidFill>
                  <a:srgbClr val="FF0000"/>
                </a:solidFill>
              </a:rPr>
              <a:t>Quit FTP Application – </a:t>
            </a:r>
            <a:r>
              <a:rPr lang="en-US" sz="1600">
                <a:solidFill>
                  <a:srgbClr val="FF0000"/>
                </a:solidFill>
              </a:rPr>
              <a:t>Connection Closed</a:t>
            </a:r>
          </a:p>
        </p:txBody>
      </p:sp>
      <p:sp>
        <p:nvSpPr>
          <p:cNvPr id="18" name="Rectangle 26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533400"/>
          </a:xfrm>
          <a:noFill/>
        </p:spPr>
        <p:txBody>
          <a:bodyPr/>
          <a:lstStyle/>
          <a:p>
            <a:pPr eaLnBrk="1" hangingPunct="1"/>
            <a:r>
              <a:rPr lang="en-US" sz="2800" smtClean="0"/>
              <a:t>FTP (Protocole de Transfert de fichiers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066800"/>
          </a:xfrm>
        </p:spPr>
        <p:txBody>
          <a:bodyPr>
            <a:normAutofit/>
          </a:bodyPr>
          <a:lstStyle/>
          <a:p>
            <a:r>
              <a:rPr lang="fr-FR" sz="3200" b="1" dirty="0" smtClean="0">
                <a:latin typeface="+mn-lt"/>
              </a:rPr>
              <a:t>    </a:t>
            </a:r>
            <a:r>
              <a:rPr lang="fr-FR" sz="3200" b="1" u="sng" dirty="0" smtClean="0">
                <a:latin typeface="+mn-lt"/>
              </a:rPr>
              <a:t>Quelques protocoles de TCP/IP</a:t>
            </a:r>
            <a:endParaRPr lang="fr-FR" sz="3200" u="sng" dirty="0"/>
          </a:p>
        </p:txBody>
      </p:sp>
      <p:sp>
        <p:nvSpPr>
          <p:cNvPr id="12" name="ZoneTexte 11"/>
          <p:cNvSpPr txBox="1"/>
          <p:nvPr/>
        </p:nvSpPr>
        <p:spPr>
          <a:xfrm>
            <a:off x="5000628" y="3714752"/>
            <a:ext cx="35719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Ethernet (IEEE 802.3)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strandard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de transmission de données pour réseaux locaux sur des bus cylindriques;    </a:t>
            </a:r>
            <a:endParaRPr lang="fr-FR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42910" y="3718679"/>
            <a:ext cx="464347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Hyper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Text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Transfer Protocol </a:t>
            </a:r>
          </a:p>
          <a:p>
            <a:r>
              <a:rPr lang="fr-FR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FTP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File Transfert Protocol </a:t>
            </a:r>
          </a:p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SMTP: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Simple Mail Transfer Protocol</a:t>
            </a:r>
          </a:p>
          <a:p>
            <a:r>
              <a:rPr lang="fr-FR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DNS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Domain Name Service</a:t>
            </a:r>
          </a:p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TCP :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Transmission Control Protocol </a:t>
            </a:r>
          </a:p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UDP :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Unit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Datagram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Protocol </a:t>
            </a:r>
          </a:p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IP :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Internet Protocol </a:t>
            </a:r>
          </a:p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ARP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Address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Resolution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Protocol </a:t>
            </a:r>
          </a:p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ICMP :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Internet Control Message Protocol</a:t>
            </a:r>
          </a:p>
          <a:p>
            <a:r>
              <a:rPr lang="fr-FR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DHCP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Dynamic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Host Configuration Protocol</a:t>
            </a:r>
          </a:p>
          <a:p>
            <a:endParaRPr lang="fr-FR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e 20"/>
          <p:cNvGrpSpPr/>
          <p:nvPr/>
        </p:nvGrpSpPr>
        <p:grpSpPr>
          <a:xfrm>
            <a:off x="785786" y="1857364"/>
            <a:ext cx="2786082" cy="1655216"/>
            <a:chOff x="785786" y="2143116"/>
            <a:chExt cx="2786082" cy="1655216"/>
          </a:xfrm>
        </p:grpSpPr>
        <p:sp>
          <p:nvSpPr>
            <p:cNvPr id="17" name="ZoneTexte 16"/>
            <p:cNvSpPr txBox="1"/>
            <p:nvPr/>
          </p:nvSpPr>
          <p:spPr>
            <a:xfrm>
              <a:off x="785786" y="2143116"/>
              <a:ext cx="2786082" cy="36933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 smtClean="0"/>
                <a:t>Application</a:t>
              </a:r>
              <a:r>
                <a:rPr lang="fr-FR" dirty="0" smtClean="0"/>
                <a:t> </a:t>
              </a:r>
              <a:endParaRPr lang="fr-FR" dirty="0"/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785786" y="2571744"/>
              <a:ext cx="2786082" cy="36933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 smtClean="0"/>
                <a:t>Transport </a:t>
              </a:r>
              <a:r>
                <a:rPr lang="fr-FR" dirty="0" smtClean="0"/>
                <a:t> </a:t>
              </a:r>
              <a:endParaRPr lang="fr-FR" dirty="0"/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785786" y="3000372"/>
              <a:ext cx="2786082" cy="36933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 smtClean="0"/>
                <a:t>Internet </a:t>
              </a:r>
              <a:r>
                <a:rPr lang="fr-FR" dirty="0" smtClean="0"/>
                <a:t> </a:t>
              </a:r>
              <a:endParaRPr lang="fr-FR" dirty="0"/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785786" y="3429000"/>
              <a:ext cx="2786082" cy="36933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 smtClean="0"/>
                <a:t>Accès Réseaux</a:t>
              </a:r>
              <a:r>
                <a:rPr lang="fr-FR" dirty="0" smtClean="0"/>
                <a:t> </a:t>
              </a:r>
              <a:endParaRPr lang="fr-FR" dirty="0"/>
            </a:p>
          </p:txBody>
        </p:sp>
      </p:grpSp>
      <p:grpSp>
        <p:nvGrpSpPr>
          <p:cNvPr id="4" name="Groupe 21"/>
          <p:cNvGrpSpPr/>
          <p:nvPr/>
        </p:nvGrpSpPr>
        <p:grpSpPr>
          <a:xfrm>
            <a:off x="4000496" y="1857364"/>
            <a:ext cx="4500594" cy="1655216"/>
            <a:chOff x="785786" y="2143116"/>
            <a:chExt cx="2786082" cy="1655216"/>
          </a:xfrm>
        </p:grpSpPr>
        <p:sp>
          <p:nvSpPr>
            <p:cNvPr id="23" name="ZoneTexte 22"/>
            <p:cNvSpPr txBox="1"/>
            <p:nvPr/>
          </p:nvSpPr>
          <p:spPr>
            <a:xfrm>
              <a:off x="785786" y="2143116"/>
              <a:ext cx="2786082" cy="64633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b="1" dirty="0" smtClean="0"/>
                <a:t>HTTP, FTP, DNS, SMTP, DHCP, </a:t>
              </a:r>
              <a:r>
                <a:rPr lang="fr-FR" dirty="0" smtClean="0"/>
                <a:t>..</a:t>
              </a:r>
              <a:r>
                <a:rPr lang="fr-FR" dirty="0" err="1" smtClean="0"/>
                <a:t>etc</a:t>
              </a:r>
              <a:r>
                <a:rPr lang="fr-FR" dirty="0" smtClean="0"/>
                <a:t> </a:t>
              </a:r>
              <a:endParaRPr lang="fr-FR" dirty="0"/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785786" y="2571744"/>
              <a:ext cx="2786082" cy="36933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 smtClean="0"/>
                <a:t>TCP/UDP  </a:t>
              </a:r>
              <a:endParaRPr lang="fr-FR" b="1" dirty="0"/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785786" y="3000372"/>
              <a:ext cx="2786082" cy="36933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 smtClean="0"/>
                <a:t>IP, ICMP, ARP</a:t>
              </a:r>
              <a:endParaRPr lang="fr-FR" b="1" dirty="0"/>
            </a:p>
          </p:txBody>
        </p:sp>
        <p:sp>
          <p:nvSpPr>
            <p:cNvPr id="26" name="ZoneTexte 25"/>
            <p:cNvSpPr txBox="1"/>
            <p:nvPr/>
          </p:nvSpPr>
          <p:spPr>
            <a:xfrm>
              <a:off x="785786" y="3429000"/>
              <a:ext cx="2786082" cy="36933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 smtClean="0"/>
                <a:t>Ethernet ( IEEE 802.3)</a:t>
              </a:r>
              <a:r>
                <a:rPr lang="fr-FR" dirty="0" smtClean="0"/>
                <a:t> </a:t>
              </a:r>
              <a:endParaRPr lang="fr-FR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91344"/>
            <a:ext cx="8229600" cy="533400"/>
          </a:xfrm>
        </p:spPr>
        <p:txBody>
          <a:bodyPr/>
          <a:lstStyle/>
          <a:p>
            <a:pPr eaLnBrk="1" hangingPunct="1"/>
            <a:r>
              <a:rPr lang="en-US" sz="2800" b="1" dirty="0" smtClean="0"/>
              <a:t>HTTP (</a:t>
            </a:r>
            <a:r>
              <a:rPr lang="en-US" sz="2800" b="1" dirty="0" err="1" smtClean="0"/>
              <a:t>HyperText</a:t>
            </a:r>
            <a:r>
              <a:rPr lang="en-US" sz="2800" b="1" dirty="0" smtClean="0"/>
              <a:t> Transfer Protocol)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81000" y="3657600"/>
            <a:ext cx="8229600" cy="2819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dirty="0" err="1" smtClean="0"/>
              <a:t>C’est</a:t>
            </a:r>
            <a:r>
              <a:rPr lang="en-US" dirty="0" smtClean="0"/>
              <a:t>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protocole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la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couche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Application qui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peut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transférer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les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données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d’un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serveur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HTTP à un client.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 type client/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serveur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Implémenté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dans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 </a:t>
            </a: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logiciels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Client (</a:t>
            </a: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navigateurs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web </a:t>
            </a: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comme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Internet explorer)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 </a:t>
            </a: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logiciels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Serveur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Serveurs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Web </a:t>
            </a: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comme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Apache)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Version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actuelle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HTTP/1.1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Encapsulé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dans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le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protocole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TCP (port 80)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CA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Constitue un protocole de </a:t>
            </a:r>
            <a:r>
              <a:rPr kumimoji="0" lang="fr-CA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requête/réponse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4" descr="dell_latitude_xt_tablet_pc_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1371600"/>
            <a:ext cx="2133600" cy="185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1524000"/>
            <a:ext cx="1295400" cy="8207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pic>
        <p:nvPicPr>
          <p:cNvPr id="9" name="Picture 9" descr="HP_ProLiant_ML370_G4_serv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1295400"/>
            <a:ext cx="2270125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676400"/>
            <a:ext cx="1295400" cy="8207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362200" y="1295400"/>
            <a:ext cx="40386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2286000" y="1828800"/>
            <a:ext cx="1066800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HTTP Server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5257800" y="1676400"/>
            <a:ext cx="1066800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HTTP Client</a:t>
            </a:r>
          </a:p>
        </p:txBody>
      </p:sp>
      <p:pic>
        <p:nvPicPr>
          <p:cNvPr id="14" name="Picture 1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43200" y="2895600"/>
            <a:ext cx="3048000" cy="4556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6629400" y="1066800"/>
            <a:ext cx="914400" cy="3794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HTTP</a:t>
            </a: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1371600" y="1143000"/>
            <a:ext cx="914400" cy="3794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HTTP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1115616" y="116632"/>
            <a:ext cx="65959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/>
              <a:t>Quelques protocoles de couche application</a:t>
            </a:r>
            <a:endParaRPr lang="fr-F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33400"/>
          </a:xfrm>
        </p:spPr>
        <p:txBody>
          <a:bodyPr/>
          <a:lstStyle/>
          <a:p>
            <a:pPr eaLnBrk="1" hangingPunct="1"/>
            <a:r>
              <a:rPr lang="en-US" sz="2800" b="1" dirty="0" smtClean="0"/>
              <a:t>DNS – Domain Name System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81000" y="4876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DNS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(TCP/UDP 53) </a:t>
            </a:r>
            <a:r>
              <a:rPr kumimoji="0" lang="en-GB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une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base de </a:t>
            </a:r>
            <a:r>
              <a:rPr kumimoji="0" lang="en-GB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données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distribuée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hiérarchisée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qui </a:t>
            </a:r>
            <a:r>
              <a:rPr kumimoji="0" lang="en-GB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contient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les  </a:t>
            </a:r>
            <a:r>
              <a:rPr kumimoji="0" lang="en-GB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mappages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</a:t>
            </a:r>
            <a:r>
              <a:rPr kumimoji="0" lang="en-GB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noms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</a:t>
            </a:r>
            <a:r>
              <a:rPr kumimoji="0" lang="en-GB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domaine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DNS à divers types de </a:t>
            </a:r>
            <a:r>
              <a:rPr kumimoji="0" lang="en-GB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données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GB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notamment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des </a:t>
            </a:r>
            <a:r>
              <a:rPr kumimoji="0" lang="en-GB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adresses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IP.</a:t>
            </a:r>
          </a:p>
          <a:p>
            <a:pPr marL="342900" marR="0" lvl="0" indent="-34290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143000"/>
            <a:ext cx="4171981" cy="3619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43450" y="1143000"/>
            <a:ext cx="4186268" cy="36004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DNS – Domain Name System</a:t>
            </a:r>
            <a:endParaRPr lang="fr-FR" dirty="0"/>
          </a:p>
        </p:txBody>
      </p:sp>
      <p:pic>
        <p:nvPicPr>
          <p:cNvPr id="4" name="Image 3" descr="dns1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045723"/>
            <a:ext cx="9144000" cy="4766553"/>
          </a:xfrm>
          <a:prstGeom prst="rect">
            <a:avLst/>
          </a:prstGeom>
        </p:spPr>
      </p:pic>
      <p:grpSp>
        <p:nvGrpSpPr>
          <p:cNvPr id="3" name="Groupe 10"/>
          <p:cNvGrpSpPr/>
          <p:nvPr/>
        </p:nvGrpSpPr>
        <p:grpSpPr>
          <a:xfrm>
            <a:off x="0" y="1045723"/>
            <a:ext cx="9144000" cy="4766553"/>
            <a:chOff x="0" y="1045723"/>
            <a:chExt cx="9144000" cy="4766553"/>
          </a:xfrm>
        </p:grpSpPr>
        <p:pic>
          <p:nvPicPr>
            <p:cNvPr id="9" name="Image 8" descr="dns2.jpe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1045723"/>
              <a:ext cx="9144000" cy="4766553"/>
            </a:xfrm>
            <a:prstGeom prst="rect">
              <a:avLst/>
            </a:prstGeom>
          </p:spPr>
        </p:pic>
        <p:sp>
          <p:nvSpPr>
            <p:cNvPr id="10" name="Flèche gauche 9"/>
            <p:cNvSpPr/>
            <p:nvPr/>
          </p:nvSpPr>
          <p:spPr>
            <a:xfrm rot="3368535">
              <a:off x="7010315" y="3000188"/>
              <a:ext cx="720080" cy="360040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4860032" y="2420888"/>
            <a:ext cx="2016224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Image 12" descr="dns3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124744"/>
            <a:ext cx="9144000" cy="4766553"/>
          </a:xfrm>
          <a:prstGeom prst="rect">
            <a:avLst/>
          </a:prstGeom>
        </p:spPr>
      </p:pic>
      <p:graphicFrame>
        <p:nvGraphicFramePr>
          <p:cNvPr id="15" name="Tableau 14"/>
          <p:cNvGraphicFramePr>
            <a:graphicFrameLocks noGrp="1"/>
          </p:cNvGraphicFramePr>
          <p:nvPr/>
        </p:nvGraphicFramePr>
        <p:xfrm>
          <a:off x="179512" y="5445224"/>
          <a:ext cx="345638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16561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NOM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Adresse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www.ummto.dz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smtClean="0"/>
                        <a:t>193.194.82.160</a:t>
                      </a:r>
                      <a:endParaRPr lang="fr-FR" b="1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5" name="Groupe 17"/>
          <p:cNvGrpSpPr/>
          <p:nvPr/>
        </p:nvGrpSpPr>
        <p:grpSpPr>
          <a:xfrm>
            <a:off x="3851920" y="5229200"/>
            <a:ext cx="4680520" cy="720080"/>
            <a:chOff x="3851920" y="5013176"/>
            <a:chExt cx="4680520" cy="720080"/>
          </a:xfrm>
        </p:grpSpPr>
        <p:sp>
          <p:nvSpPr>
            <p:cNvPr id="16" name="Flèche à angle droit 15"/>
            <p:cNvSpPr/>
            <p:nvPr/>
          </p:nvSpPr>
          <p:spPr>
            <a:xfrm>
              <a:off x="3851920" y="5013176"/>
              <a:ext cx="4680520" cy="720080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4499992" y="5157192"/>
              <a:ext cx="34044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smtClean="0"/>
                <a:t>www.ummto.dz = 193.194.82.160</a:t>
              </a:r>
              <a:endParaRPr lang="fr-FR" b="1" dirty="0"/>
            </a:p>
          </p:txBody>
        </p:sp>
      </p:grpSp>
      <p:grpSp>
        <p:nvGrpSpPr>
          <p:cNvPr id="6" name="Groupe 26"/>
          <p:cNvGrpSpPr/>
          <p:nvPr/>
        </p:nvGrpSpPr>
        <p:grpSpPr>
          <a:xfrm>
            <a:off x="4860032" y="3212976"/>
            <a:ext cx="3722432" cy="2232248"/>
            <a:chOff x="4860032" y="3212976"/>
            <a:chExt cx="3722432" cy="2232248"/>
          </a:xfrm>
        </p:grpSpPr>
        <p:sp>
          <p:nvSpPr>
            <p:cNvPr id="19" name="Flèche à angle droit 18"/>
            <p:cNvSpPr/>
            <p:nvPr/>
          </p:nvSpPr>
          <p:spPr>
            <a:xfrm rot="10800000">
              <a:off x="4860032" y="3645024"/>
              <a:ext cx="2736304" cy="1800200"/>
            </a:xfrm>
            <a:prstGeom prst="bentUpArrow">
              <a:avLst>
                <a:gd name="adj1" fmla="val 6217"/>
                <a:gd name="adj2" fmla="val 5540"/>
                <a:gd name="adj3" fmla="val 781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5004048" y="3212976"/>
              <a:ext cx="35784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err="1" smtClean="0"/>
                <a:t>Réquette</a:t>
              </a:r>
              <a:r>
                <a:rPr lang="fr-FR" b="1" dirty="0" smtClean="0"/>
                <a:t> HTTP vers 193.194.82.160</a:t>
              </a:r>
              <a:endParaRPr lang="fr-FR" b="1" dirty="0"/>
            </a:p>
          </p:txBody>
        </p:sp>
      </p:grpSp>
      <p:grpSp>
        <p:nvGrpSpPr>
          <p:cNvPr id="7" name="Groupe 23"/>
          <p:cNvGrpSpPr/>
          <p:nvPr/>
        </p:nvGrpSpPr>
        <p:grpSpPr>
          <a:xfrm>
            <a:off x="4499992" y="4653136"/>
            <a:ext cx="2158930" cy="2147466"/>
            <a:chOff x="4499992" y="4653136"/>
            <a:chExt cx="2158930" cy="2147466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499992" y="5445224"/>
              <a:ext cx="838200" cy="1200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ZoneTexte 13"/>
            <p:cNvSpPr txBox="1"/>
            <p:nvPr/>
          </p:nvSpPr>
          <p:spPr>
            <a:xfrm>
              <a:off x="4860032" y="5877272"/>
              <a:ext cx="1798890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b="1" dirty="0" smtClean="0"/>
                <a:t>Serveur </a:t>
              </a:r>
            </a:p>
            <a:p>
              <a:pPr algn="ctr"/>
              <a:r>
                <a:rPr lang="fr-FR" b="1" dirty="0" smtClean="0"/>
                <a:t>Web</a:t>
              </a:r>
            </a:p>
            <a:p>
              <a:pPr algn="ctr"/>
              <a:r>
                <a:rPr lang="fr-FR" b="1" dirty="0" smtClean="0"/>
                <a:t>(193.194.82.160)</a:t>
              </a:r>
              <a:endParaRPr lang="fr-FR" b="1" dirty="0"/>
            </a:p>
          </p:txBody>
        </p:sp>
        <p:cxnSp>
          <p:nvCxnSpPr>
            <p:cNvPr id="22" name="Connecteur droit avec flèche 21"/>
            <p:cNvCxnSpPr/>
            <p:nvPr/>
          </p:nvCxnSpPr>
          <p:spPr>
            <a:xfrm>
              <a:off x="4644008" y="4653136"/>
              <a:ext cx="0" cy="86409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e 29"/>
          <p:cNvGrpSpPr/>
          <p:nvPr/>
        </p:nvGrpSpPr>
        <p:grpSpPr>
          <a:xfrm>
            <a:off x="5148064" y="3861048"/>
            <a:ext cx="2520280" cy="1512168"/>
            <a:chOff x="5148064" y="3861048"/>
            <a:chExt cx="2520280" cy="1512168"/>
          </a:xfrm>
        </p:grpSpPr>
        <p:sp>
          <p:nvSpPr>
            <p:cNvPr id="26" name="ZoneTexte 25"/>
            <p:cNvSpPr txBox="1"/>
            <p:nvPr/>
          </p:nvSpPr>
          <p:spPr>
            <a:xfrm>
              <a:off x="5652120" y="4149080"/>
              <a:ext cx="15562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smtClean="0"/>
                <a:t>Réponse HTTP</a:t>
              </a:r>
              <a:endParaRPr lang="fr-FR" b="1" dirty="0"/>
            </a:p>
          </p:txBody>
        </p:sp>
        <p:sp>
          <p:nvSpPr>
            <p:cNvPr id="29" name="Flèche à angle droit 28"/>
            <p:cNvSpPr/>
            <p:nvPr/>
          </p:nvSpPr>
          <p:spPr>
            <a:xfrm rot="16200000" flipV="1">
              <a:off x="5652120" y="3356992"/>
              <a:ext cx="1512168" cy="2520280"/>
            </a:xfrm>
            <a:prstGeom prst="bentUpArrow">
              <a:avLst>
                <a:gd name="adj1" fmla="val 13220"/>
                <a:gd name="adj2" fmla="val 9686"/>
                <a:gd name="adj3" fmla="val 2028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33400"/>
          </a:xfrm>
        </p:spPr>
        <p:txBody>
          <a:bodyPr/>
          <a:lstStyle/>
          <a:p>
            <a:pPr eaLnBrk="1" hangingPunct="1"/>
            <a:r>
              <a:rPr lang="en-US" sz="2800" b="1" dirty="0" smtClean="0"/>
              <a:t>DHCP – Dynamic Host Configuration Protocol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04800" y="5105408"/>
            <a:ext cx="3195630" cy="16097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serveur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DHCP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peut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fournir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à un client: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Une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Adresse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IP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 Masque de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sous-réseau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Une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Passerelle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par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défaut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 Nom du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domaine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serveur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DNS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" name="Groupe 6"/>
          <p:cNvGrpSpPr/>
          <p:nvPr/>
        </p:nvGrpSpPr>
        <p:grpSpPr>
          <a:xfrm>
            <a:off x="1043608" y="1023938"/>
            <a:ext cx="7344816" cy="3762383"/>
            <a:chOff x="1043608" y="1023938"/>
            <a:chExt cx="7344816" cy="3762383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71563" y="1023938"/>
              <a:ext cx="7286651" cy="3762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" name="ZoneTexte 4"/>
            <p:cNvSpPr txBox="1"/>
            <p:nvPr/>
          </p:nvSpPr>
          <p:spPr>
            <a:xfrm>
              <a:off x="1043608" y="1141997"/>
              <a:ext cx="7344816" cy="20882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fr-FR" dirty="0" smtClean="0"/>
            </a:p>
            <a:p>
              <a:endParaRPr lang="fr-FR" dirty="0" smtClean="0"/>
            </a:p>
            <a:p>
              <a:endParaRPr lang="fr-FR" dirty="0" smtClean="0"/>
            </a:p>
            <a:p>
              <a:endParaRPr lang="fr-FR" dirty="0" smtClean="0"/>
            </a:p>
            <a:p>
              <a:endParaRPr lang="fr-FR" dirty="0" smtClean="0"/>
            </a:p>
            <a:p>
              <a:endParaRPr lang="fr-FR" dirty="0" smtClean="0"/>
            </a:p>
            <a:p>
              <a:endParaRPr lang="fr-FR" dirty="0"/>
            </a:p>
          </p:txBody>
        </p:sp>
        <p:sp>
          <p:nvSpPr>
            <p:cNvPr id="6" name="ZoneTexte 5"/>
            <p:cNvSpPr txBox="1"/>
            <p:nvPr/>
          </p:nvSpPr>
          <p:spPr>
            <a:xfrm>
              <a:off x="1547664" y="2852936"/>
              <a:ext cx="792088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fr-FR" dirty="0" smtClean="0"/>
            </a:p>
            <a:p>
              <a:endParaRPr lang="fr-FR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5060CF-6A42-4267-837A-7A67BC8E9E39}" type="slidenum">
              <a:rPr lang="fr-FR" smtClean="0"/>
              <a:pPr/>
              <a:t>7</a:t>
            </a:fld>
            <a:endParaRPr lang="fr-FR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Fonctionnement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00200"/>
            <a:ext cx="8713788" cy="4525963"/>
          </a:xfrm>
        </p:spPr>
        <p:txBody>
          <a:bodyPr/>
          <a:lstStyle/>
          <a:p>
            <a:pPr eaLnBrk="1" hangingPunct="1"/>
            <a:r>
              <a:rPr lang="fr-FR" smtClean="0"/>
              <a:t>Lorsque vous connectez un ordinateur sur le réseau il n’a aucune connaissance de son adresse IP</a:t>
            </a:r>
          </a:p>
          <a:p>
            <a:pPr eaLnBrk="1" hangingPunct="1"/>
            <a:r>
              <a:rPr lang="fr-FR" smtClean="0"/>
              <a:t>Par contre il connait:</a:t>
            </a:r>
          </a:p>
          <a:p>
            <a:pPr lvl="1" eaLnBrk="1" hangingPunct="1"/>
            <a:r>
              <a:rPr lang="fr-FR" smtClean="0"/>
              <a:t>son adresse Mac</a:t>
            </a:r>
          </a:p>
          <a:p>
            <a:pPr lvl="1" eaLnBrk="1" hangingPunct="1"/>
            <a:r>
              <a:rPr lang="fr-FR" smtClean="0"/>
              <a:t>L’adresse de broadcast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4290"/>
            <a:ext cx="82296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 b="1" dirty="0" smtClean="0"/>
              <a:t>DHCP – Dynamic Host Configuration Protocol</a:t>
            </a:r>
            <a:br>
              <a:rPr lang="en-US" sz="2800" b="1" dirty="0" smtClean="0"/>
            </a:br>
            <a:r>
              <a:rPr lang="en-US" sz="2800" b="1" dirty="0" smtClean="0"/>
              <a:t>(</a:t>
            </a:r>
            <a:r>
              <a:rPr lang="fr-FR" sz="2800" b="1" dirty="0" smtClean="0"/>
              <a:t>fonctionnement</a:t>
            </a:r>
            <a:r>
              <a:rPr lang="en-US" sz="2800" b="1" dirty="0" smtClean="0"/>
              <a:t>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271586"/>
            <a:ext cx="1438275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15074" y="1214422"/>
            <a:ext cx="1276350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28926" y="1285860"/>
            <a:ext cx="261937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ZoneTexte 7"/>
          <p:cNvSpPr txBox="1"/>
          <p:nvPr/>
        </p:nvSpPr>
        <p:spPr>
          <a:xfrm>
            <a:off x="500034" y="3143248"/>
            <a:ext cx="842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1600" dirty="0" smtClean="0"/>
              <a:t> Le client diffuse un paquet DHCP DISCOVER pour identifier les serveurs DHCP disponibles du réseau</a:t>
            </a:r>
            <a:endParaRPr lang="fr-FR" sz="1600" dirty="0"/>
          </a:p>
        </p:txBody>
      </p:sp>
      <p:sp>
        <p:nvSpPr>
          <p:cNvPr id="9" name="ZoneTexte 8"/>
          <p:cNvSpPr txBox="1"/>
          <p:nvPr/>
        </p:nvSpPr>
        <p:spPr>
          <a:xfrm>
            <a:off x="500034" y="3786190"/>
            <a:ext cx="81439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1600" dirty="0" smtClean="0"/>
              <a:t> Un serveur DHCP répond avec un paquet DHCP OFFER, contenant une adresse IP, un masque de sous-réseau, un serveur DNS, une passerelle par défaut, ainsi que la durée du bail.</a:t>
            </a:r>
            <a:endParaRPr lang="fr-FR" sz="1600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14612" y="1785926"/>
            <a:ext cx="242889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ZoneTexte 10"/>
          <p:cNvSpPr txBox="1"/>
          <p:nvPr/>
        </p:nvSpPr>
        <p:spPr>
          <a:xfrm>
            <a:off x="500034" y="4429132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1600" dirty="0" smtClean="0"/>
              <a:t> Le client diffuse un paquet DHCP REQUEST qui identifie explicitement le serveur choisit et l’offre de bail qu’il accepte. Un client peut choisir de demander une adresse que le serveur lui a déjà attribuée précédemment. </a:t>
            </a:r>
            <a:endParaRPr lang="fr-FR" sz="1600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00364" y="2214554"/>
            <a:ext cx="250033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14612" y="2571744"/>
            <a:ext cx="242889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ZoneTexte 13"/>
          <p:cNvSpPr txBox="1"/>
          <p:nvPr/>
        </p:nvSpPr>
        <p:spPr>
          <a:xfrm>
            <a:off x="487271" y="5286388"/>
            <a:ext cx="83710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dirty="0" smtClean="0"/>
              <a:t>  le serveur retournerait un message DHCP ACK confirmant au client que le bail est effectué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4290"/>
            <a:ext cx="82296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 b="1" dirty="0" smtClean="0"/>
              <a:t>DHCP – Dynamic Host Configuration Protocol</a:t>
            </a:r>
            <a:br>
              <a:rPr lang="en-US" sz="2800" b="1" dirty="0" smtClean="0"/>
            </a:br>
            <a:r>
              <a:rPr lang="en-US" sz="2800" b="1" dirty="0" smtClean="0"/>
              <a:t>(</a:t>
            </a:r>
            <a:r>
              <a:rPr lang="fr-FR" sz="2800" b="1" dirty="0" smtClean="0"/>
              <a:t>configuration du client DHCP</a:t>
            </a:r>
            <a:r>
              <a:rPr lang="en-US" sz="2800" b="1" dirty="0" smtClean="0"/>
              <a:t>)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066800"/>
            <a:ext cx="8001056" cy="493396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1251</TotalTime>
  <Words>603</Words>
  <Application>Microsoft Office PowerPoint</Application>
  <PresentationFormat>Affichage à l'écran (4:3)</PresentationFormat>
  <Paragraphs>93</Paragraphs>
  <Slides>11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Diapositive 1</vt:lpstr>
      <vt:lpstr>    Quelques protocoles de TCP/IP</vt:lpstr>
      <vt:lpstr>HTTP (HyperText Transfer Protocol)</vt:lpstr>
      <vt:lpstr>DNS – Domain Name System</vt:lpstr>
      <vt:lpstr>DNS – Domain Name System</vt:lpstr>
      <vt:lpstr>DHCP – Dynamic Host Configuration Protocol</vt:lpstr>
      <vt:lpstr>Fonctionnement</vt:lpstr>
      <vt:lpstr>DHCP – Dynamic Host Configuration Protocol (fonctionnement)</vt:lpstr>
      <vt:lpstr>DHCP – Dynamic Host Configuration Protocol (configuration du client DHCP)</vt:lpstr>
      <vt:lpstr>FTP (File Transfer Protocol)</vt:lpstr>
      <vt:lpstr>FTP (Protocole de Transfert de fichiers )</vt:lpstr>
    </vt:vector>
  </TitlesOfParts>
  <Company>Personnel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Rappels sur les réseaux TCP/IP</dc:title>
  <dc:creator>Mehammed</dc:creator>
  <cp:lastModifiedBy>CBS Computer</cp:lastModifiedBy>
  <cp:revision>12</cp:revision>
  <dcterms:created xsi:type="dcterms:W3CDTF">2011-11-16T22:06:54Z</dcterms:created>
  <dcterms:modified xsi:type="dcterms:W3CDTF">2019-06-12T08:33:30Z</dcterms:modified>
</cp:coreProperties>
</file>