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5" r:id="rId2"/>
    <p:sldId id="290" r:id="rId3"/>
    <p:sldId id="286" r:id="rId4"/>
    <p:sldId id="288" r:id="rId5"/>
    <p:sldId id="289" r:id="rId6"/>
    <p:sldId id="287" r:id="rId7"/>
    <p:sldId id="291" r:id="rId8"/>
    <p:sldId id="282" r:id="rId9"/>
    <p:sldId id="283" r:id="rId10"/>
    <p:sldId id="284" r:id="rId11"/>
    <p:sldId id="27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18" autoAdjust="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2CEFD-D06F-4DEC-B855-589BAE7D6FA4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F9640-5E3C-469F-8FC7-59B8D99AE6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2FEA6-BD06-4BB6-8BAD-2565103C12B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1CCB-3655-4F89-9878-D62DD0E4713C}" type="datetimeFigureOut">
              <a:rPr lang="fr-FR" smtClean="0"/>
              <a:pPr/>
              <a:t>12/06/2019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35E-108F-4A9B-8701-C55CE4BE10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FTP (File Transfer Protocol)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5486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FTP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développé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permettre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transfert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fichiers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entre client et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serveurs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commandes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get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52600"/>
            <a:ext cx="4191000" cy="3638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79675"/>
            <a:ext cx="2800350" cy="1943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8" name="Picture 16" descr="HP_ProLiant_ML370_G4_ser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914400"/>
            <a:ext cx="12541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905000" y="1524000"/>
            <a:ext cx="502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pic>
        <p:nvPicPr>
          <p:cNvPr id="10" name="Picture 15" descr="dell_latitude_xt_tablet_pc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143000"/>
            <a:ext cx="9906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28600" y="1143000"/>
            <a:ext cx="9906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Client FTP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3886200"/>
            <a:ext cx="91440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client établit la première connexion au serveur sur le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 TCP 21.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connexion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utilisée pour le trafic de contrôle.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connexion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active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jusqu’à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l’utilisateur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l’application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FTP.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connexion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TCP port 21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habituellement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Username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password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envoyés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port TCP 21.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Remote directory changes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client établit la seconde connexion au serveur via le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 TCP 20</a:t>
            </a:r>
            <a:r>
              <a:rPr kumimoji="0" lang="fr-C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Cette connexion est destinée au transfert même des fichiers et est établie à chaque transfert de fichiers.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5" name="Picture 5" descr="dell_latitude_xt_tablet_pc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9906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2200" y="1538288"/>
            <a:ext cx="3962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TCP data connection port 20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905000" y="1919288"/>
            <a:ext cx="50292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14600" y="457200"/>
            <a:ext cx="39624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TCP control connection port 21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514600" y="838200"/>
            <a:ext cx="3429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rgbClr val="FF0000"/>
                </a:solidFill>
              </a:rPr>
              <a:t>Username and password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514600" y="1143000"/>
            <a:ext cx="3429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rgbClr val="FF0000"/>
                </a:solidFill>
              </a:rPr>
              <a:t>Change directory on Server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33600" y="1919288"/>
            <a:ext cx="5562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rgbClr val="0000FF"/>
                </a:solidFill>
              </a:rPr>
              <a:t>Copy file from client to server – </a:t>
            </a:r>
            <a:r>
              <a:rPr lang="en-US" sz="1600" i="1">
                <a:solidFill>
                  <a:srgbClr val="0000FF"/>
                </a:solidFill>
              </a:rPr>
              <a:t>Connection Closed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362200" y="2362200"/>
            <a:ext cx="39624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TCP data connection port 20</a:t>
            </a: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1905000" y="2743200"/>
            <a:ext cx="50292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133600" y="2728913"/>
            <a:ext cx="5562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rgbClr val="0000FF"/>
                </a:solidFill>
              </a:rPr>
              <a:t>Copy file from server to client – </a:t>
            </a:r>
            <a:r>
              <a:rPr lang="en-US" sz="1600" i="1">
                <a:solidFill>
                  <a:srgbClr val="0000FF"/>
                </a:solidFill>
              </a:rPr>
              <a:t>Connection Closed</a:t>
            </a:r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1905000" y="3552825"/>
            <a:ext cx="5029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2362200" y="3171825"/>
            <a:ext cx="39624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TCP control connection port 21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2362200" y="3552825"/>
            <a:ext cx="5410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>
                <a:solidFill>
                  <a:srgbClr val="FF0000"/>
                </a:solidFill>
              </a:rPr>
              <a:t>Quit FTP Application – </a:t>
            </a:r>
            <a:r>
              <a:rPr lang="en-US" sz="1600">
                <a:solidFill>
                  <a:srgbClr val="FF0000"/>
                </a:solidFill>
              </a:rPr>
              <a:t>Connection Closed</a:t>
            </a:r>
          </a:p>
        </p:txBody>
      </p:sp>
      <p:sp>
        <p:nvSpPr>
          <p:cNvPr id="18" name="Rectangle 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533400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FTP (Protocole de Transfert de fichiers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+mn-lt"/>
              </a:rPr>
              <a:t>    </a:t>
            </a:r>
            <a:r>
              <a:rPr lang="fr-FR" sz="3200" b="1" u="sng" dirty="0" smtClean="0">
                <a:latin typeface="+mn-lt"/>
              </a:rPr>
              <a:t>Quelques protocoles de TCP/IP</a:t>
            </a:r>
            <a:endParaRPr lang="fr-FR" sz="3200" u="sng" dirty="0"/>
          </a:p>
        </p:txBody>
      </p:sp>
      <p:sp>
        <p:nvSpPr>
          <p:cNvPr id="12" name="ZoneTexte 11"/>
          <p:cNvSpPr txBox="1"/>
          <p:nvPr/>
        </p:nvSpPr>
        <p:spPr>
          <a:xfrm>
            <a:off x="5000628" y="3714752"/>
            <a:ext cx="35719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Ethernet (IEEE 802.3)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strandard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 transmission de données pour réseaux locaux sur des bus cylindriques;   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42910" y="3718679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Hyper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Transfer Protocol </a:t>
            </a:r>
          </a:p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FTP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File Transfert Protocol 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SMTP: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Simple Mail Transfer Protocol</a:t>
            </a:r>
          </a:p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DNS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Domain Name Service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TCP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Transmission Control Protocol 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UDP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Datagram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Protocol 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IP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Internet Protocol 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ARP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Resolution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Protocol </a:t>
            </a:r>
          </a:p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ICMP 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Internet Control Message Protocol</a:t>
            </a:r>
          </a:p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DHCP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Dynamic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Host Configuration Protocol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e 20"/>
          <p:cNvGrpSpPr/>
          <p:nvPr/>
        </p:nvGrpSpPr>
        <p:grpSpPr>
          <a:xfrm>
            <a:off x="785786" y="1857364"/>
            <a:ext cx="2786082" cy="1655216"/>
            <a:chOff x="785786" y="2143116"/>
            <a:chExt cx="2786082" cy="1655216"/>
          </a:xfrm>
        </p:grpSpPr>
        <p:sp>
          <p:nvSpPr>
            <p:cNvPr id="17" name="ZoneTexte 16"/>
            <p:cNvSpPr txBox="1"/>
            <p:nvPr/>
          </p:nvSpPr>
          <p:spPr>
            <a:xfrm>
              <a:off x="785786" y="2143116"/>
              <a:ext cx="278608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Application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785786" y="2571744"/>
              <a:ext cx="278608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Transport 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85786" y="3000372"/>
              <a:ext cx="278608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Internet 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85786" y="3429000"/>
              <a:ext cx="278608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Accès Réseaux</a:t>
              </a:r>
              <a:r>
                <a:rPr lang="fr-FR" dirty="0" smtClean="0"/>
                <a:t> </a:t>
              </a:r>
              <a:endParaRPr lang="fr-FR" dirty="0"/>
            </a:p>
          </p:txBody>
        </p:sp>
      </p:grpSp>
      <p:grpSp>
        <p:nvGrpSpPr>
          <p:cNvPr id="4" name="Groupe 21"/>
          <p:cNvGrpSpPr/>
          <p:nvPr/>
        </p:nvGrpSpPr>
        <p:grpSpPr>
          <a:xfrm>
            <a:off x="4000496" y="1857364"/>
            <a:ext cx="4500594" cy="1655216"/>
            <a:chOff x="785786" y="2143116"/>
            <a:chExt cx="2786082" cy="1655216"/>
          </a:xfrm>
        </p:grpSpPr>
        <p:sp>
          <p:nvSpPr>
            <p:cNvPr id="23" name="ZoneTexte 22"/>
            <p:cNvSpPr txBox="1"/>
            <p:nvPr/>
          </p:nvSpPr>
          <p:spPr>
            <a:xfrm>
              <a:off x="785786" y="2143116"/>
              <a:ext cx="2786082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/>
                <a:t>HTTP, FTP, DNS, SMTP, DHCP, </a:t>
              </a:r>
              <a:r>
                <a:rPr lang="fr-FR" dirty="0" smtClean="0"/>
                <a:t>..</a:t>
              </a:r>
              <a:r>
                <a:rPr lang="fr-FR" dirty="0" err="1" smtClean="0"/>
                <a:t>etc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785786" y="2571744"/>
              <a:ext cx="278608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TCP/UDP  </a:t>
              </a:r>
              <a:endParaRPr lang="fr-FR" b="1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785786" y="3000372"/>
              <a:ext cx="278608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IP, ICMP, ARP</a:t>
              </a:r>
              <a:endParaRPr lang="fr-FR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785786" y="3429000"/>
              <a:ext cx="278608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Ethernet ( IEEE 802.3)</a:t>
              </a:r>
              <a:r>
                <a:rPr lang="fr-FR" dirty="0" smtClean="0"/>
                <a:t> </a:t>
              </a:r>
              <a:endParaRPr lang="fr-FR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1344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HTTP (</a:t>
            </a:r>
            <a:r>
              <a:rPr lang="en-US" sz="2800" b="1" dirty="0" err="1" smtClean="0"/>
              <a:t>HyperText</a:t>
            </a:r>
            <a:r>
              <a:rPr lang="en-US" sz="2800" b="1" dirty="0" smtClean="0"/>
              <a:t> Transfer Protocol)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36576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couche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Application qui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transférer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d’un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serveur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HTTP à un client.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type client/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serveur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Implémenté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logiciels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Client (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navigateurs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Internet explorer)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logiciels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Serveur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Serveurs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Web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Apache)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Version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actuelle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HTTP/1.1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Encapsulé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TCP (port 80)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Constitue un protocole de </a:t>
            </a:r>
            <a:r>
              <a:rPr kumimoji="0" lang="fr-CA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requête/réponse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dell_latitude_xt_tablet_pc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71600"/>
            <a:ext cx="21336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0"/>
            <a:ext cx="1295400" cy="8207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9" name="Picture 9" descr="HP_ProLiant_ML370_G4_ser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295400"/>
            <a:ext cx="22701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1295400" cy="8207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362200" y="1295400"/>
            <a:ext cx="4038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286000" y="1828800"/>
            <a:ext cx="1066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HTTP Server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257800" y="1676400"/>
            <a:ext cx="1066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HTTP Client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895600"/>
            <a:ext cx="3048000" cy="4556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629400" y="1066800"/>
            <a:ext cx="9144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HTTP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371600" y="1143000"/>
            <a:ext cx="91440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HTTP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115616" y="116632"/>
            <a:ext cx="6595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Quelques protocoles de couche application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DNS – Domain Name System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(TCP/UDP 53)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base de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distribuée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hiérarchisée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qui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contient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 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mappages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DNS à divers types de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données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notamment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adresses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IP.</a:t>
            </a: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3000"/>
            <a:ext cx="4171981" cy="3619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1143000"/>
            <a:ext cx="4186268" cy="3600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DNS – Domain Name System</a:t>
            </a:r>
            <a:endParaRPr lang="fr-FR" dirty="0"/>
          </a:p>
        </p:txBody>
      </p:sp>
      <p:pic>
        <p:nvPicPr>
          <p:cNvPr id="4" name="Image 3" descr="dns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45723"/>
            <a:ext cx="9144000" cy="4766553"/>
          </a:xfrm>
          <a:prstGeom prst="rect">
            <a:avLst/>
          </a:prstGeom>
        </p:spPr>
      </p:pic>
      <p:grpSp>
        <p:nvGrpSpPr>
          <p:cNvPr id="3" name="Groupe 10"/>
          <p:cNvGrpSpPr/>
          <p:nvPr/>
        </p:nvGrpSpPr>
        <p:grpSpPr>
          <a:xfrm>
            <a:off x="0" y="1045723"/>
            <a:ext cx="9144000" cy="4766553"/>
            <a:chOff x="0" y="1045723"/>
            <a:chExt cx="9144000" cy="4766553"/>
          </a:xfrm>
        </p:grpSpPr>
        <p:pic>
          <p:nvPicPr>
            <p:cNvPr id="9" name="Image 8" descr="dns2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045723"/>
              <a:ext cx="9144000" cy="4766553"/>
            </a:xfrm>
            <a:prstGeom prst="rect">
              <a:avLst/>
            </a:prstGeom>
          </p:spPr>
        </p:pic>
        <p:sp>
          <p:nvSpPr>
            <p:cNvPr id="10" name="Flèche gauche 9"/>
            <p:cNvSpPr/>
            <p:nvPr/>
          </p:nvSpPr>
          <p:spPr>
            <a:xfrm rot="3368535">
              <a:off x="7010315" y="3000188"/>
              <a:ext cx="720080" cy="36004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860032" y="2420888"/>
            <a:ext cx="20162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dns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124744"/>
            <a:ext cx="9144000" cy="4766553"/>
          </a:xfrm>
          <a:prstGeom prst="rect">
            <a:avLst/>
          </a:prstGeom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179512" y="5445224"/>
          <a:ext cx="34563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Adresse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www.ummto.dz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193.194.82.160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e 17"/>
          <p:cNvGrpSpPr/>
          <p:nvPr/>
        </p:nvGrpSpPr>
        <p:grpSpPr>
          <a:xfrm>
            <a:off x="3851920" y="5229200"/>
            <a:ext cx="4680520" cy="720080"/>
            <a:chOff x="3851920" y="5013176"/>
            <a:chExt cx="4680520" cy="720080"/>
          </a:xfrm>
        </p:grpSpPr>
        <p:sp>
          <p:nvSpPr>
            <p:cNvPr id="16" name="Flèche à angle droit 15"/>
            <p:cNvSpPr/>
            <p:nvPr/>
          </p:nvSpPr>
          <p:spPr>
            <a:xfrm>
              <a:off x="3851920" y="5013176"/>
              <a:ext cx="4680520" cy="720080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499992" y="5157192"/>
              <a:ext cx="3404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www.ummto.dz = 193.194.82.160</a:t>
              </a:r>
              <a:endParaRPr lang="fr-FR" b="1" dirty="0"/>
            </a:p>
          </p:txBody>
        </p:sp>
      </p:grpSp>
      <p:grpSp>
        <p:nvGrpSpPr>
          <p:cNvPr id="6" name="Groupe 26"/>
          <p:cNvGrpSpPr/>
          <p:nvPr/>
        </p:nvGrpSpPr>
        <p:grpSpPr>
          <a:xfrm>
            <a:off x="4860032" y="3212976"/>
            <a:ext cx="3722432" cy="2232248"/>
            <a:chOff x="4860032" y="3212976"/>
            <a:chExt cx="3722432" cy="2232248"/>
          </a:xfrm>
        </p:grpSpPr>
        <p:sp>
          <p:nvSpPr>
            <p:cNvPr id="19" name="Flèche à angle droit 18"/>
            <p:cNvSpPr/>
            <p:nvPr/>
          </p:nvSpPr>
          <p:spPr>
            <a:xfrm rot="10800000">
              <a:off x="4860032" y="3645024"/>
              <a:ext cx="2736304" cy="1800200"/>
            </a:xfrm>
            <a:prstGeom prst="bentUpArrow">
              <a:avLst>
                <a:gd name="adj1" fmla="val 6217"/>
                <a:gd name="adj2" fmla="val 5540"/>
                <a:gd name="adj3" fmla="val 78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004048" y="3212976"/>
              <a:ext cx="35784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err="1" smtClean="0"/>
                <a:t>Réquette</a:t>
              </a:r>
              <a:r>
                <a:rPr lang="fr-FR" b="1" dirty="0" smtClean="0"/>
                <a:t> HTTP vers 193.194.82.160</a:t>
              </a:r>
              <a:endParaRPr lang="fr-FR" b="1" dirty="0"/>
            </a:p>
          </p:txBody>
        </p:sp>
      </p:grpSp>
      <p:grpSp>
        <p:nvGrpSpPr>
          <p:cNvPr id="7" name="Groupe 23"/>
          <p:cNvGrpSpPr/>
          <p:nvPr/>
        </p:nvGrpSpPr>
        <p:grpSpPr>
          <a:xfrm>
            <a:off x="4499992" y="4653136"/>
            <a:ext cx="2158930" cy="2147466"/>
            <a:chOff x="4499992" y="4653136"/>
            <a:chExt cx="2158930" cy="214746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9992" y="5445224"/>
              <a:ext cx="838200" cy="120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ZoneTexte 13"/>
            <p:cNvSpPr txBox="1"/>
            <p:nvPr/>
          </p:nvSpPr>
          <p:spPr>
            <a:xfrm>
              <a:off x="4860032" y="5877272"/>
              <a:ext cx="179889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/>
                <a:t>Serveur </a:t>
              </a:r>
            </a:p>
            <a:p>
              <a:pPr algn="ctr"/>
              <a:r>
                <a:rPr lang="fr-FR" b="1" dirty="0" smtClean="0"/>
                <a:t>Web</a:t>
              </a:r>
            </a:p>
            <a:p>
              <a:pPr algn="ctr"/>
              <a:r>
                <a:rPr lang="fr-FR" b="1" dirty="0" smtClean="0"/>
                <a:t>(193.194.82.160)</a:t>
              </a:r>
              <a:endParaRPr lang="fr-FR" b="1" dirty="0"/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4644008" y="4653136"/>
              <a:ext cx="0" cy="8640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29"/>
          <p:cNvGrpSpPr/>
          <p:nvPr/>
        </p:nvGrpSpPr>
        <p:grpSpPr>
          <a:xfrm>
            <a:off x="5148064" y="3861048"/>
            <a:ext cx="2520280" cy="1512168"/>
            <a:chOff x="5148064" y="3861048"/>
            <a:chExt cx="2520280" cy="1512168"/>
          </a:xfrm>
        </p:grpSpPr>
        <p:sp>
          <p:nvSpPr>
            <p:cNvPr id="26" name="ZoneTexte 25"/>
            <p:cNvSpPr txBox="1"/>
            <p:nvPr/>
          </p:nvSpPr>
          <p:spPr>
            <a:xfrm>
              <a:off x="5652120" y="4149080"/>
              <a:ext cx="1556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Réponse HTTP</a:t>
              </a:r>
              <a:endParaRPr lang="fr-FR" b="1" dirty="0"/>
            </a:p>
          </p:txBody>
        </p:sp>
        <p:sp>
          <p:nvSpPr>
            <p:cNvPr id="29" name="Flèche à angle droit 28"/>
            <p:cNvSpPr/>
            <p:nvPr/>
          </p:nvSpPr>
          <p:spPr>
            <a:xfrm rot="16200000" flipV="1">
              <a:off x="5652120" y="3356992"/>
              <a:ext cx="1512168" cy="2520280"/>
            </a:xfrm>
            <a:prstGeom prst="bentUpArrow">
              <a:avLst>
                <a:gd name="adj1" fmla="val 13220"/>
                <a:gd name="adj2" fmla="val 9686"/>
                <a:gd name="adj3" fmla="val 202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DHCP – Dynamic Host Configuration Protocol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5105408"/>
            <a:ext cx="3195630" cy="16097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serveur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DHCP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peut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fournir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à un client: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IP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Masque de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sous-réseau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Passerelle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défaut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Nom du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serveur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e 6"/>
          <p:cNvGrpSpPr/>
          <p:nvPr/>
        </p:nvGrpSpPr>
        <p:grpSpPr>
          <a:xfrm>
            <a:off x="1043608" y="1023938"/>
            <a:ext cx="7344816" cy="3762383"/>
            <a:chOff x="1043608" y="1023938"/>
            <a:chExt cx="7344816" cy="376238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1563" y="1023938"/>
              <a:ext cx="7286651" cy="3762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ZoneTexte 4"/>
            <p:cNvSpPr txBox="1"/>
            <p:nvPr/>
          </p:nvSpPr>
          <p:spPr>
            <a:xfrm>
              <a:off x="1043608" y="1141997"/>
              <a:ext cx="7344816" cy="20882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fr-FR" dirty="0" smtClean="0"/>
            </a:p>
            <a:p>
              <a:endParaRPr lang="fr-FR" dirty="0" smtClean="0"/>
            </a:p>
            <a:p>
              <a:endParaRPr lang="fr-FR" dirty="0" smtClean="0"/>
            </a:p>
            <a:p>
              <a:endParaRPr lang="fr-FR" dirty="0" smtClean="0"/>
            </a:p>
            <a:p>
              <a:endParaRPr lang="fr-FR" dirty="0" smtClean="0"/>
            </a:p>
            <a:p>
              <a:endParaRPr lang="fr-FR" dirty="0" smtClean="0"/>
            </a:p>
            <a:p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547664" y="2852936"/>
              <a:ext cx="79208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fr-FR" dirty="0" smtClean="0"/>
            </a:p>
            <a:p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060CF-6A42-4267-837A-7A67BC8E9E39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Fonctionnement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/>
            <a:r>
              <a:rPr lang="fr-FR" smtClean="0"/>
              <a:t>Lorsque vous connectez un ordinateur sur le réseau il n’a aucune connaissance de son adresse IP</a:t>
            </a:r>
          </a:p>
          <a:p>
            <a:pPr eaLnBrk="1" hangingPunct="1"/>
            <a:r>
              <a:rPr lang="fr-FR" smtClean="0"/>
              <a:t>Par contre il connait:</a:t>
            </a:r>
          </a:p>
          <a:p>
            <a:pPr lvl="1" eaLnBrk="1" hangingPunct="1"/>
            <a:r>
              <a:rPr lang="fr-FR" smtClean="0"/>
              <a:t>son adresse Mac</a:t>
            </a:r>
          </a:p>
          <a:p>
            <a:pPr lvl="1" eaLnBrk="1" hangingPunct="1"/>
            <a:r>
              <a:rPr lang="fr-FR" smtClean="0"/>
              <a:t>L’adresse de broadcast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>DHCP – Dynamic Host Configuration Protocol</a:t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fr-FR" sz="2800" b="1" dirty="0" smtClean="0"/>
              <a:t>fonctionnement</a:t>
            </a:r>
            <a:r>
              <a:rPr lang="en-US" sz="2800" b="1" dirty="0" smtClean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71586"/>
            <a:ext cx="14382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214422"/>
            <a:ext cx="12763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285860"/>
            <a:ext cx="26193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500034" y="3143248"/>
            <a:ext cx="842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1600" dirty="0" smtClean="0"/>
              <a:t> Le client diffuse un paquet DHCP DISCOVER pour identifier les serveurs DHCP disponibles du réseau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500034" y="378619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1600" dirty="0" smtClean="0"/>
              <a:t> Un serveur DHCP répond avec un paquet DHCP OFFER, contenant une adresse IP, un masque de sous-réseau, un serveur DNS, une passerelle par défaut, ainsi que la durée du bail.</a:t>
            </a:r>
            <a:endParaRPr lang="fr-FR" sz="1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1785926"/>
            <a:ext cx="242889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500034" y="442913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1600" dirty="0" smtClean="0"/>
              <a:t> Le client diffuse un paquet DHCP REQUEST qui identifie explicitement le serveur choisit et l’offre de bail qu’il accepte. Un client peut choisir de demander une adresse que le serveur lui a déjà attribuée précédemment. </a:t>
            </a:r>
            <a:endParaRPr lang="fr-FR" sz="16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2214554"/>
            <a:ext cx="250033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2571744"/>
            <a:ext cx="242889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ZoneTexte 13"/>
          <p:cNvSpPr txBox="1"/>
          <p:nvPr/>
        </p:nvSpPr>
        <p:spPr>
          <a:xfrm>
            <a:off x="487271" y="5286388"/>
            <a:ext cx="837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  le serveur retournerait un message DHCP ACK confirmant au client que le bail est effectué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>DHCP – Dynamic Host Configuration Protocol</a:t>
            </a:r>
            <a:br>
              <a:rPr lang="en-US" sz="2800" b="1" dirty="0" smtClean="0"/>
            </a:br>
            <a:r>
              <a:rPr lang="en-US" sz="2800" b="1" dirty="0" smtClean="0"/>
              <a:t>(</a:t>
            </a:r>
            <a:r>
              <a:rPr lang="fr-FR" sz="2800" b="1" dirty="0" smtClean="0"/>
              <a:t>configuration du client DHCP</a:t>
            </a:r>
            <a:r>
              <a:rPr lang="en-US" sz="2800" b="1" dirty="0" smtClean="0"/>
              <a:t>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66800"/>
            <a:ext cx="8001056" cy="49339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603</Words>
  <Application>Microsoft Office PowerPoint</Application>
  <PresentationFormat>Affichage à l'écran (4:3)</PresentationFormat>
  <Paragraphs>93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    Quelques protocoles de TCP/IP</vt:lpstr>
      <vt:lpstr>HTTP (HyperText Transfer Protocol)</vt:lpstr>
      <vt:lpstr>DNS – Domain Name System</vt:lpstr>
      <vt:lpstr>DNS – Domain Name System</vt:lpstr>
      <vt:lpstr>DHCP – Dynamic Host Configuration Protocol</vt:lpstr>
      <vt:lpstr>Fonctionnement</vt:lpstr>
      <vt:lpstr>DHCP – Dynamic Host Configuration Protocol (fonctionnement)</vt:lpstr>
      <vt:lpstr>DHCP – Dynamic Host Configuration Protocol (configuration du client DHCP)</vt:lpstr>
      <vt:lpstr>FTP (File Transfer Protocol)</vt:lpstr>
      <vt:lpstr>FTP (Protocole de Transfert de fichiers )</vt:lpstr>
    </vt:vector>
  </TitlesOfParts>
  <Company>Personnel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Rappels sur les réseaux TCP/IP</dc:title>
  <dc:creator>Mehammed</dc:creator>
  <cp:lastModifiedBy>CBS Computer</cp:lastModifiedBy>
  <cp:revision>12</cp:revision>
  <dcterms:created xsi:type="dcterms:W3CDTF">2011-11-16T22:06:54Z</dcterms:created>
  <dcterms:modified xsi:type="dcterms:W3CDTF">2019-06-12T08:33:30Z</dcterms:modified>
</cp:coreProperties>
</file>