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8" r:id="rId3"/>
    <p:sldId id="259" r:id="rId4"/>
    <p:sldId id="295" r:id="rId5"/>
    <p:sldId id="296" r:id="rId6"/>
    <p:sldId id="260" r:id="rId7"/>
    <p:sldId id="299" r:id="rId8"/>
    <p:sldId id="297" r:id="rId9"/>
    <p:sldId id="298" r:id="rId10"/>
    <p:sldId id="300" r:id="rId11"/>
    <p:sldId id="263" r:id="rId12"/>
    <p:sldId id="264" r:id="rId13"/>
    <p:sldId id="291" r:id="rId14"/>
    <p:sldId id="265" r:id="rId15"/>
    <p:sldId id="304" r:id="rId16"/>
    <p:sldId id="305" r:id="rId17"/>
    <p:sldId id="303" r:id="rId18"/>
    <p:sldId id="266" r:id="rId19"/>
    <p:sldId id="301" r:id="rId20"/>
    <p:sldId id="302" r:id="rId21"/>
    <p:sldId id="261" r:id="rId22"/>
    <p:sldId id="262" r:id="rId23"/>
    <p:sldId id="267" r:id="rId24"/>
    <p:sldId id="268" r:id="rId25"/>
    <p:sldId id="269" r:id="rId26"/>
    <p:sldId id="270" r:id="rId27"/>
    <p:sldId id="271" r:id="rId28"/>
    <p:sldId id="272" r:id="rId29"/>
    <p:sldId id="276" r:id="rId30"/>
    <p:sldId id="277" r:id="rId31"/>
    <p:sldId id="278" r:id="rId32"/>
    <p:sldId id="279" r:id="rId33"/>
    <p:sldId id="280" r:id="rId34"/>
    <p:sldId id="281" r:id="rId35"/>
    <p:sldId id="282" r:id="rId36"/>
    <p:sldId id="294" r:id="rId37"/>
    <p:sldId id="283" r:id="rId38"/>
    <p:sldId id="285" r:id="rId39"/>
    <p:sldId id="286" r:id="rId40"/>
    <p:sldId id="287" r:id="rId41"/>
    <p:sldId id="288" r:id="rId42"/>
    <p:sldId id="289" r:id="rId43"/>
    <p:sldId id="290" r:id="rId44"/>
    <p:sldId id="292" r:id="rId45"/>
    <p:sldId id="293"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CCDE"/>
    <a:srgbClr val="30B0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15" autoAdjust="0"/>
    <p:restoredTop sz="94660"/>
  </p:normalViewPr>
  <p:slideViewPr>
    <p:cSldViewPr snapToGrid="0">
      <p:cViewPr varScale="1">
        <p:scale>
          <a:sx n="74" d="100"/>
          <a:sy n="74" d="100"/>
        </p:scale>
        <p:origin x="3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3/27/2019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3/27/2019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5586B75A-687E-405C-8A0B-8D00578BA2C3}" type="datetimeFigureOut">
              <a:rPr lang="en-US" dirty="0"/>
              <a:pPr/>
              <a:t>3/27/2019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3/27/2019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3/27/2019</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fr-FR" smtClean="0"/>
              <a:t>Modifiez le style du titre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3/27/2019</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3/27/2019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fr-FR" smtClean="0"/>
              <a:t>Modifiez le style du titre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8" name="Date Placeholder 7"/>
          <p:cNvSpPr>
            <a:spLocks noGrp="1"/>
          </p:cNvSpPr>
          <p:nvPr>
            <p:ph type="dt" sz="half" idx="10"/>
          </p:nvPr>
        </p:nvSpPr>
        <p:spPr/>
        <p:txBody>
          <a:bodyPr/>
          <a:lstStyle/>
          <a:p>
            <a:fld id="{5586B75A-687E-405C-8A0B-8D00578BA2C3}" type="datetimeFigureOut">
              <a:rPr lang="en-US" dirty="0"/>
              <a:pPr/>
              <a:t>3/27/2019</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8" name="Date Placeholder 7"/>
          <p:cNvSpPr>
            <a:spLocks noGrp="1"/>
          </p:cNvSpPr>
          <p:nvPr>
            <p:ph type="dt" sz="half" idx="10"/>
          </p:nvPr>
        </p:nvSpPr>
        <p:spPr/>
        <p:txBody>
          <a:bodyPr/>
          <a:lstStyle/>
          <a:p>
            <a:fld id="{5586B75A-687E-405C-8A0B-8D00578BA2C3}" type="datetimeFigureOut">
              <a:rPr lang="en-US" dirty="0"/>
              <a:pPr/>
              <a:t>3/27/2019</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3/27/2019</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3189&amp;idArticle=LEGIARTI000006744436&amp;dateTexte=&amp;categorieLien=cid" TargetMode="External"/><Relationship Id="rId2" Type="http://schemas.openxmlformats.org/officeDocument/2006/relationships/hyperlink" Target="https://www.legifrance.gouv.fr/affichCodeArticle.do?cidTexte=LEGITEXT000006073189&amp;idArticle=LEGIARTI000006741637&amp;dateTexte=&amp;categorieLien=cid"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L’abus de droit</a:t>
            </a:r>
            <a:endParaRPr lang="fr-FR" dirty="0"/>
          </a:p>
        </p:txBody>
      </p:sp>
      <p:sp>
        <p:nvSpPr>
          <p:cNvPr id="3" name="Sous-titre 2"/>
          <p:cNvSpPr>
            <a:spLocks noGrp="1"/>
          </p:cNvSpPr>
          <p:nvPr>
            <p:ph type="subTitle" idx="1"/>
          </p:nvPr>
        </p:nvSpPr>
        <p:spPr/>
        <p:txBody>
          <a:bodyPr/>
          <a:lstStyle/>
          <a:p>
            <a:r>
              <a:rPr lang="fr-FR" dirty="0" smtClean="0">
                <a:solidFill>
                  <a:srgbClr val="C00000"/>
                </a:solidFill>
              </a:rPr>
              <a:t>Une source importante de risques pour le cabinet</a:t>
            </a:r>
            <a:endParaRPr lang="fr-FR" dirty="0">
              <a:solidFill>
                <a:srgbClr val="C00000"/>
              </a:solidFill>
            </a:endParaRPr>
          </a:p>
        </p:txBody>
      </p:sp>
    </p:spTree>
    <p:extLst>
      <p:ext uri="{BB962C8B-B14F-4D97-AF65-F5344CB8AC3E}">
        <p14:creationId xmlns:p14="http://schemas.microsoft.com/office/powerpoint/2010/main" val="3844289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3955" y="1025230"/>
            <a:ext cx="10264462" cy="3884140"/>
          </a:xfrm>
          <a:prstGeom prst="rect">
            <a:avLst/>
          </a:prstGeom>
        </p:spPr>
        <p:txBody>
          <a:bodyPr wrap="square">
            <a:spAutoFit/>
          </a:bodyPr>
          <a:lstStyle/>
          <a:p>
            <a:pPr lvl="0" algn="ctr" defTabSz="914400">
              <a:lnSpc>
                <a:spcPct val="90000"/>
              </a:lnSpc>
              <a:spcBef>
                <a:spcPts val="1200"/>
              </a:spcBef>
              <a:buClr>
                <a:srgbClr val="40BAD2"/>
              </a:buClr>
            </a:pPr>
            <a:endParaRPr lang="fr-FR" sz="2400" dirty="0">
              <a:solidFill>
                <a:srgbClr val="000000">
                  <a:lumMod val="65000"/>
                  <a:lumOff val="35000"/>
                </a:srgbClr>
              </a:solidFill>
            </a:endParaRPr>
          </a:p>
          <a:p>
            <a:pPr lvl="0" defTabSz="914400">
              <a:lnSpc>
                <a:spcPct val="90000"/>
              </a:lnSpc>
              <a:spcBef>
                <a:spcPts val="1200"/>
              </a:spcBef>
              <a:buClr>
                <a:srgbClr val="40BAD2"/>
              </a:buClr>
            </a:pPr>
            <a:r>
              <a:rPr lang="fr-FR" sz="2400" dirty="0" smtClean="0">
                <a:solidFill>
                  <a:srgbClr val="000000">
                    <a:lumMod val="65000"/>
                    <a:lumOff val="35000"/>
                  </a:srgbClr>
                </a:solidFill>
              </a:rPr>
              <a:t>                         </a:t>
            </a:r>
            <a:r>
              <a:rPr lang="fr-FR" sz="2400" dirty="0">
                <a:solidFill>
                  <a:srgbClr val="000000">
                    <a:lumMod val="65000"/>
                    <a:lumOff val="35000"/>
                  </a:srgbClr>
                </a:solidFill>
              </a:rPr>
              <a:t>Qu’est-ce qu’un abus de droit ?</a:t>
            </a:r>
          </a:p>
          <a:p>
            <a:pPr lvl="0" defTabSz="914400">
              <a:lnSpc>
                <a:spcPct val="90000"/>
              </a:lnSpc>
              <a:spcBef>
                <a:spcPts val="1200"/>
              </a:spcBef>
              <a:buClr>
                <a:srgbClr val="40BAD2"/>
              </a:buClr>
            </a:pPr>
            <a:endParaRPr lang="fr-FR" sz="2400" dirty="0">
              <a:solidFill>
                <a:srgbClr val="000000">
                  <a:lumMod val="65000"/>
                  <a:lumOff val="35000"/>
                </a:srgbClr>
              </a:solidFill>
            </a:endParaRPr>
          </a:p>
          <a:p>
            <a:pPr lvl="0" defTabSz="914400">
              <a:lnSpc>
                <a:spcPct val="90000"/>
              </a:lnSpc>
              <a:spcBef>
                <a:spcPts val="1200"/>
              </a:spcBef>
              <a:buClr>
                <a:srgbClr val="40BAD2"/>
              </a:buClr>
            </a:pPr>
            <a:r>
              <a:rPr lang="fr-FR" sz="2000" i="1" dirty="0" smtClean="0">
                <a:solidFill>
                  <a:srgbClr val="000000">
                    <a:lumMod val="65000"/>
                    <a:lumOff val="35000"/>
                  </a:srgbClr>
                </a:solidFill>
              </a:rPr>
              <a:t>Toutes les formes d’ABUS DE DROIT sont donc caractérisés par :</a:t>
            </a:r>
          </a:p>
          <a:p>
            <a:pPr lvl="0" defTabSz="914400">
              <a:lnSpc>
                <a:spcPct val="90000"/>
              </a:lnSpc>
              <a:spcBef>
                <a:spcPts val="1200"/>
              </a:spcBef>
              <a:buClr>
                <a:srgbClr val="40BAD2"/>
              </a:buClr>
            </a:pPr>
            <a:endParaRPr lang="fr-FR" sz="2000" dirty="0" smtClean="0">
              <a:solidFill>
                <a:srgbClr val="000000">
                  <a:lumMod val="65000"/>
                  <a:lumOff val="35000"/>
                </a:srgbClr>
              </a:solidFill>
            </a:endParaRPr>
          </a:p>
          <a:p>
            <a:pPr marL="1714500" lvl="3" indent="-342900" defTabSz="914400">
              <a:lnSpc>
                <a:spcPct val="90000"/>
              </a:lnSpc>
              <a:spcBef>
                <a:spcPts val="1200"/>
              </a:spcBef>
              <a:buClr>
                <a:srgbClr val="40BAD2"/>
              </a:buClr>
              <a:buFontTx/>
              <a:buChar char="-"/>
            </a:pPr>
            <a:r>
              <a:rPr lang="fr-FR" sz="2800" b="1" dirty="0" smtClean="0">
                <a:solidFill>
                  <a:srgbClr val="000000">
                    <a:lumMod val="65000"/>
                    <a:lumOff val="35000"/>
                  </a:srgbClr>
                </a:solidFill>
              </a:rPr>
              <a:t>Une manœuvre artificielle</a:t>
            </a:r>
          </a:p>
          <a:p>
            <a:pPr lvl="3" defTabSz="914400">
              <a:lnSpc>
                <a:spcPct val="90000"/>
              </a:lnSpc>
              <a:spcBef>
                <a:spcPts val="1200"/>
              </a:spcBef>
              <a:buClr>
                <a:srgbClr val="40BAD2"/>
              </a:buClr>
            </a:pPr>
            <a:endParaRPr lang="fr-FR" sz="2800" b="1" dirty="0" smtClean="0">
              <a:solidFill>
                <a:srgbClr val="000000">
                  <a:lumMod val="65000"/>
                  <a:lumOff val="35000"/>
                </a:srgbClr>
              </a:solidFill>
            </a:endParaRPr>
          </a:p>
          <a:p>
            <a:pPr marL="1714500" lvl="3" indent="-342900" defTabSz="914400">
              <a:lnSpc>
                <a:spcPct val="90000"/>
              </a:lnSpc>
              <a:spcBef>
                <a:spcPts val="1200"/>
              </a:spcBef>
              <a:buClr>
                <a:srgbClr val="40BAD2"/>
              </a:buClr>
              <a:buFontTx/>
              <a:buChar char="-"/>
            </a:pPr>
            <a:r>
              <a:rPr lang="fr-FR" sz="2800" b="1" dirty="0" smtClean="0">
                <a:solidFill>
                  <a:srgbClr val="000000">
                    <a:lumMod val="65000"/>
                    <a:lumOff val="35000"/>
                  </a:srgbClr>
                </a:solidFill>
              </a:rPr>
              <a:t>Une intention frauduleuse</a:t>
            </a:r>
            <a:endParaRPr lang="fr-FR" sz="2800" b="1" dirty="0">
              <a:solidFill>
                <a:srgbClr val="C00000"/>
              </a:solidFill>
            </a:endParaRPr>
          </a:p>
        </p:txBody>
      </p:sp>
    </p:spTree>
    <p:extLst>
      <p:ext uri="{BB962C8B-B14F-4D97-AF65-F5344CB8AC3E}">
        <p14:creationId xmlns:p14="http://schemas.microsoft.com/office/powerpoint/2010/main" val="1595926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8795" y="1145528"/>
            <a:ext cx="10444766" cy="4733604"/>
          </a:xfrm>
          <a:prstGeom prst="rect">
            <a:avLst/>
          </a:prstGeom>
        </p:spPr>
        <p:txBody>
          <a:bodyPr wrap="square">
            <a:spAutoFit/>
          </a:bodyPr>
          <a:lstStyle/>
          <a:p>
            <a:pPr marL="1554480" lvl="3" indent="-182880" defTabSz="914400">
              <a:lnSpc>
                <a:spcPct val="90000"/>
              </a:lnSpc>
              <a:spcBef>
                <a:spcPts val="1200"/>
              </a:spcBef>
              <a:buClr>
                <a:srgbClr val="40BAD2"/>
              </a:buClr>
              <a:buFont typeface="Wingdings" panose="05000000000000000000" pitchFamily="2" charset="2"/>
              <a:buChar char="v"/>
            </a:pPr>
            <a:r>
              <a:rPr lang="fr-FR" b="1" dirty="0">
                <a:solidFill>
                  <a:srgbClr val="C00000"/>
                </a:solidFill>
              </a:rPr>
              <a:t> </a:t>
            </a:r>
            <a:r>
              <a:rPr lang="fr-FR" sz="2000" b="1" dirty="0" smtClean="0">
                <a:solidFill>
                  <a:srgbClr val="C00000"/>
                </a:solidFill>
              </a:rPr>
              <a:t>LE SUPPORT JURIDIQUE DE L’ABUS </a:t>
            </a:r>
            <a:r>
              <a:rPr lang="fr-FR" sz="2000" b="1" dirty="0">
                <a:solidFill>
                  <a:srgbClr val="C00000"/>
                </a:solidFill>
              </a:rPr>
              <a:t>DE DROIT </a:t>
            </a:r>
            <a:r>
              <a:rPr lang="fr-FR" sz="2000" b="1" dirty="0" smtClean="0">
                <a:solidFill>
                  <a:srgbClr val="C00000"/>
                </a:solidFill>
              </a:rPr>
              <a:t> </a:t>
            </a:r>
            <a:endParaRPr lang="fr-FR" sz="2000" b="1" dirty="0">
              <a:solidFill>
                <a:srgbClr val="C00000"/>
              </a:solidFill>
            </a:endParaRPr>
          </a:p>
          <a:p>
            <a:pPr marL="182880" lvl="0" indent="-182880" defTabSz="914400">
              <a:lnSpc>
                <a:spcPct val="90000"/>
              </a:lnSpc>
              <a:spcBef>
                <a:spcPts val="1200"/>
              </a:spcBef>
              <a:buClr>
                <a:srgbClr val="40BAD2"/>
              </a:buClr>
              <a:buFont typeface="Wingdings" panose="05000000000000000000" pitchFamily="2" charset="2"/>
              <a:buChar char="v"/>
            </a:pPr>
            <a:endParaRPr lang="fr-FR" dirty="0">
              <a:solidFill>
                <a:srgbClr val="000000">
                  <a:lumMod val="65000"/>
                  <a:lumOff val="35000"/>
                </a:srgbClr>
              </a:solidFill>
            </a:endParaRPr>
          </a:p>
          <a:p>
            <a:pPr lvl="2" defTabSz="914400">
              <a:lnSpc>
                <a:spcPct val="90000"/>
              </a:lnSpc>
              <a:spcBef>
                <a:spcPts val="1200"/>
              </a:spcBef>
              <a:buClr>
                <a:srgbClr val="40BAD2"/>
              </a:buClr>
            </a:pPr>
            <a:r>
              <a:rPr lang="fr-FR" b="1" dirty="0" smtClean="0">
                <a:solidFill>
                  <a:srgbClr val="000000">
                    <a:lumMod val="65000"/>
                    <a:lumOff val="35000"/>
                  </a:srgbClr>
                </a:solidFill>
              </a:rPr>
              <a:t>L’abus de droit est un principe général du droit</a:t>
            </a:r>
          </a:p>
          <a:p>
            <a:pPr lvl="0" defTabSz="914400">
              <a:lnSpc>
                <a:spcPct val="90000"/>
              </a:lnSpc>
              <a:spcBef>
                <a:spcPts val="1200"/>
              </a:spcBef>
              <a:buClr>
                <a:srgbClr val="40BAD2"/>
              </a:buClr>
            </a:pPr>
            <a:r>
              <a:rPr lang="fr-FR" dirty="0" smtClean="0">
                <a:solidFill>
                  <a:srgbClr val="000000">
                    <a:lumMod val="65000"/>
                    <a:lumOff val="35000"/>
                  </a:srgbClr>
                </a:solidFill>
              </a:rPr>
              <a:t>Il trouve donc à s’appliquer sans recours à aucun texte à n’importe quelle situation juridique (litiges civils, commerciaux, fiscaux, prud’homaux, etc.), c’est une création prétorienne.</a:t>
            </a:r>
          </a:p>
          <a:p>
            <a:pPr lvl="0" defTabSz="914400">
              <a:lnSpc>
                <a:spcPct val="90000"/>
              </a:lnSpc>
              <a:spcBef>
                <a:spcPts val="1200"/>
              </a:spcBef>
              <a:buClr>
                <a:srgbClr val="40BAD2"/>
              </a:buClr>
            </a:pPr>
            <a:endParaRPr lang="fr-FR" dirty="0">
              <a:solidFill>
                <a:srgbClr val="000000">
                  <a:lumMod val="65000"/>
                  <a:lumOff val="35000"/>
                </a:srgbClr>
              </a:solidFill>
            </a:endParaRPr>
          </a:p>
          <a:p>
            <a:pPr lvl="2" defTabSz="914400">
              <a:lnSpc>
                <a:spcPct val="90000"/>
              </a:lnSpc>
              <a:spcBef>
                <a:spcPts val="1200"/>
              </a:spcBef>
              <a:buClr>
                <a:srgbClr val="40BAD2"/>
              </a:buClr>
            </a:pPr>
            <a:r>
              <a:rPr lang="fr-FR" u="sng" dirty="0" smtClean="0">
                <a:solidFill>
                  <a:srgbClr val="000000">
                    <a:lumMod val="65000"/>
                    <a:lumOff val="35000"/>
                  </a:srgbClr>
                </a:solidFill>
              </a:rPr>
              <a:t>Le législateur a précisé sa définition dans différents domaines :</a:t>
            </a:r>
          </a:p>
          <a:p>
            <a:pPr lvl="0" defTabSz="914400">
              <a:lnSpc>
                <a:spcPct val="90000"/>
              </a:lnSpc>
              <a:spcBef>
                <a:spcPts val="1200"/>
              </a:spcBef>
              <a:buClr>
                <a:srgbClr val="40BAD2"/>
              </a:buClr>
            </a:pPr>
            <a:endParaRPr lang="fr-FR" dirty="0">
              <a:solidFill>
                <a:srgbClr val="000000">
                  <a:lumMod val="65000"/>
                  <a:lumOff val="35000"/>
                </a:srgbClr>
              </a:solidFill>
            </a:endParaRPr>
          </a:p>
          <a:p>
            <a:pPr marL="1200150" lvl="2" indent="-285750" defTabSz="914400">
              <a:lnSpc>
                <a:spcPct val="90000"/>
              </a:lnSpc>
              <a:spcBef>
                <a:spcPts val="1200"/>
              </a:spcBef>
              <a:buClr>
                <a:srgbClr val="40BAD2"/>
              </a:buClr>
              <a:buFont typeface="Arial" panose="020B0604020202020204" pitchFamily="34" charset="0"/>
              <a:buChar char="•"/>
            </a:pPr>
            <a:r>
              <a:rPr lang="fr-FR" sz="2000" b="1" dirty="0" smtClean="0">
                <a:solidFill>
                  <a:srgbClr val="000000">
                    <a:lumMod val="65000"/>
                    <a:lumOff val="35000"/>
                  </a:srgbClr>
                </a:solidFill>
              </a:rPr>
              <a:t>l’abus de droit fiscal </a:t>
            </a:r>
          </a:p>
          <a:p>
            <a:pPr lvl="2" defTabSz="914400">
              <a:lnSpc>
                <a:spcPct val="90000"/>
              </a:lnSpc>
              <a:spcBef>
                <a:spcPts val="1200"/>
              </a:spcBef>
              <a:buClr>
                <a:srgbClr val="40BAD2"/>
              </a:buClr>
            </a:pPr>
            <a:endParaRPr lang="fr-FR" sz="2000" dirty="0" smtClean="0">
              <a:solidFill>
                <a:srgbClr val="000000">
                  <a:lumMod val="65000"/>
                  <a:lumOff val="35000"/>
                </a:srgbClr>
              </a:solidFill>
            </a:endParaRPr>
          </a:p>
          <a:p>
            <a:pPr marL="1200150" lvl="2" indent="-285750" defTabSz="914400">
              <a:lnSpc>
                <a:spcPct val="90000"/>
              </a:lnSpc>
              <a:spcBef>
                <a:spcPts val="1200"/>
              </a:spcBef>
              <a:buClr>
                <a:srgbClr val="40BAD2"/>
              </a:buClr>
              <a:buFont typeface="Arial" panose="020B0604020202020204" pitchFamily="34" charset="0"/>
              <a:buChar char="•"/>
            </a:pPr>
            <a:r>
              <a:rPr lang="fr-FR" sz="2000" b="1" dirty="0" smtClean="0">
                <a:solidFill>
                  <a:srgbClr val="000000">
                    <a:lumMod val="65000"/>
                    <a:lumOff val="35000"/>
                  </a:srgbClr>
                </a:solidFill>
              </a:rPr>
              <a:t>l’abus de droit en matière sociale </a:t>
            </a:r>
          </a:p>
          <a:p>
            <a:pPr lvl="0" defTabSz="914400">
              <a:lnSpc>
                <a:spcPct val="90000"/>
              </a:lnSpc>
              <a:spcBef>
                <a:spcPts val="1200"/>
              </a:spcBef>
              <a:buClr>
                <a:srgbClr val="40BAD2"/>
              </a:buClr>
            </a:pPr>
            <a:endParaRPr lang="fr-FR" dirty="0"/>
          </a:p>
        </p:txBody>
      </p:sp>
    </p:spTree>
    <p:extLst>
      <p:ext uri="{BB962C8B-B14F-4D97-AF65-F5344CB8AC3E}">
        <p14:creationId xmlns:p14="http://schemas.microsoft.com/office/powerpoint/2010/main" val="1017954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732" y="1799387"/>
            <a:ext cx="10393251" cy="3228576"/>
          </a:xfrm>
          <a:prstGeom prst="rect">
            <a:avLst/>
          </a:prstGeom>
        </p:spPr>
        <p:txBody>
          <a:bodyPr wrap="square">
            <a:spAutoFit/>
          </a:bodyPr>
          <a:lstStyle/>
          <a:p>
            <a:pPr marL="1554480" lvl="3" indent="-182880" defTabSz="914400">
              <a:lnSpc>
                <a:spcPct val="90000"/>
              </a:lnSpc>
              <a:spcBef>
                <a:spcPts val="1200"/>
              </a:spcBef>
              <a:buClr>
                <a:srgbClr val="40BAD2"/>
              </a:buClr>
              <a:buFont typeface="Wingdings" panose="05000000000000000000" pitchFamily="2" charset="2"/>
              <a:buChar char="v"/>
            </a:pPr>
            <a:r>
              <a:rPr lang="fr-FR" sz="2000" b="1" dirty="0" smtClean="0">
                <a:solidFill>
                  <a:schemeClr val="bg2">
                    <a:lumMod val="50000"/>
                  </a:schemeClr>
                </a:solidFill>
              </a:rPr>
              <a:t> </a:t>
            </a:r>
            <a:r>
              <a:rPr lang="fr-FR" sz="2000" b="1" dirty="0" smtClean="0">
                <a:solidFill>
                  <a:srgbClr val="C00000"/>
                </a:solidFill>
              </a:rPr>
              <a:t>LE </a:t>
            </a:r>
            <a:r>
              <a:rPr lang="fr-FR" sz="2000" b="1" dirty="0">
                <a:solidFill>
                  <a:srgbClr val="C00000"/>
                </a:solidFill>
              </a:rPr>
              <a:t>SUPPORT JURIDIQUE DE L’ABUS DE DROIT </a:t>
            </a:r>
            <a:r>
              <a:rPr lang="fr-FR" sz="2000" b="1" dirty="0" smtClean="0">
                <a:solidFill>
                  <a:srgbClr val="C00000"/>
                </a:solidFill>
              </a:rPr>
              <a:t>FISCAL</a:t>
            </a:r>
            <a:endParaRPr lang="fr-FR" sz="2000" b="1" dirty="0">
              <a:solidFill>
                <a:srgbClr val="C00000"/>
              </a:solidFill>
            </a:endParaRPr>
          </a:p>
          <a:p>
            <a:pPr marL="182880" lvl="0" indent="-182880" defTabSz="914400">
              <a:lnSpc>
                <a:spcPct val="90000"/>
              </a:lnSpc>
              <a:spcBef>
                <a:spcPts val="1200"/>
              </a:spcBef>
              <a:buClr>
                <a:srgbClr val="40BAD2"/>
              </a:buClr>
              <a:buFont typeface="Wingdings" panose="05000000000000000000" pitchFamily="2" charset="2"/>
              <a:buChar char="v"/>
            </a:pPr>
            <a:endParaRPr lang="fr-FR" dirty="0">
              <a:solidFill>
                <a:schemeClr val="bg2">
                  <a:lumMod val="50000"/>
                </a:schemeClr>
              </a:solidFill>
            </a:endParaRPr>
          </a:p>
          <a:p>
            <a:pPr lvl="2" defTabSz="914400">
              <a:lnSpc>
                <a:spcPct val="90000"/>
              </a:lnSpc>
              <a:spcBef>
                <a:spcPts val="1200"/>
              </a:spcBef>
              <a:buClr>
                <a:srgbClr val="40BAD2"/>
              </a:buClr>
            </a:pPr>
            <a:r>
              <a:rPr lang="fr-FR" b="1" dirty="0" smtClean="0">
                <a:solidFill>
                  <a:schemeClr val="bg2">
                    <a:lumMod val="50000"/>
                  </a:schemeClr>
                </a:solidFill>
              </a:rPr>
              <a:t>L’abus </a:t>
            </a:r>
            <a:r>
              <a:rPr lang="fr-FR" b="1" dirty="0">
                <a:solidFill>
                  <a:schemeClr val="bg2">
                    <a:lumMod val="50000"/>
                  </a:schemeClr>
                </a:solidFill>
              </a:rPr>
              <a:t>de droit fiscal  </a:t>
            </a:r>
            <a:r>
              <a:rPr lang="fr-FR" b="1" dirty="0" smtClean="0">
                <a:solidFill>
                  <a:schemeClr val="bg2">
                    <a:lumMod val="50000"/>
                  </a:schemeClr>
                </a:solidFill>
              </a:rPr>
              <a:t>a été défini par l’article L.64 du livre des procédures fiscales :</a:t>
            </a:r>
          </a:p>
          <a:p>
            <a:pPr lvl="2" defTabSz="914400">
              <a:lnSpc>
                <a:spcPct val="90000"/>
              </a:lnSpc>
              <a:spcBef>
                <a:spcPts val="1200"/>
              </a:spcBef>
              <a:buClr>
                <a:srgbClr val="40BAD2"/>
              </a:buClr>
            </a:pPr>
            <a:r>
              <a:rPr lang="fr-FR" dirty="0" smtClean="0">
                <a:solidFill>
                  <a:schemeClr val="bg2">
                    <a:lumMod val="50000"/>
                  </a:schemeClr>
                </a:solidFill>
              </a:rPr>
              <a:t>« </a:t>
            </a:r>
            <a:r>
              <a:rPr lang="fr-FR" i="1" dirty="0" smtClean="0">
                <a:solidFill>
                  <a:schemeClr val="bg2">
                    <a:lumMod val="50000"/>
                  </a:schemeClr>
                </a:solidFill>
              </a:rPr>
              <a:t>Afin </a:t>
            </a:r>
            <a:r>
              <a:rPr lang="fr-FR" i="1" dirty="0">
                <a:solidFill>
                  <a:schemeClr val="bg2">
                    <a:lumMod val="50000"/>
                  </a:schemeClr>
                </a:solidFill>
              </a:rPr>
              <a:t>d'en restituer le véritable caractère, l'administration est en droit d'écarter, comme ne lui étant pas opposables, les actes constitutifs d'un abus de droit, </a:t>
            </a:r>
            <a:r>
              <a:rPr lang="fr-FR" i="1" dirty="0">
                <a:solidFill>
                  <a:schemeClr val="accent6">
                    <a:lumMod val="75000"/>
                  </a:schemeClr>
                </a:solidFill>
              </a:rPr>
              <a:t>soit</a:t>
            </a:r>
            <a:r>
              <a:rPr lang="fr-FR" i="1" dirty="0">
                <a:solidFill>
                  <a:schemeClr val="bg2">
                    <a:lumMod val="50000"/>
                  </a:schemeClr>
                </a:solidFill>
              </a:rPr>
              <a:t> que ces actes ont un </a:t>
            </a:r>
            <a:r>
              <a:rPr lang="fr-FR" i="1" u="sng" dirty="0">
                <a:solidFill>
                  <a:schemeClr val="accent6">
                    <a:lumMod val="75000"/>
                  </a:schemeClr>
                </a:solidFill>
              </a:rPr>
              <a:t>caractère fictif</a:t>
            </a:r>
            <a:r>
              <a:rPr lang="fr-FR" i="1" dirty="0">
                <a:solidFill>
                  <a:schemeClr val="bg2">
                    <a:lumMod val="50000"/>
                  </a:schemeClr>
                </a:solidFill>
              </a:rPr>
              <a:t>, </a:t>
            </a:r>
            <a:r>
              <a:rPr lang="fr-FR" i="1" dirty="0">
                <a:solidFill>
                  <a:schemeClr val="accent6">
                    <a:lumMod val="75000"/>
                  </a:schemeClr>
                </a:solidFill>
              </a:rPr>
              <a:t>soit</a:t>
            </a:r>
            <a:r>
              <a:rPr lang="fr-FR" i="1" dirty="0">
                <a:solidFill>
                  <a:schemeClr val="bg2">
                    <a:lumMod val="50000"/>
                  </a:schemeClr>
                </a:solidFill>
              </a:rPr>
              <a:t> que, recherchant le bénéfice d'une application littérale des textes ou de décisions à l'encontre des objectifs poursuivis par leurs auteurs, ils n'ont pu être inspirés par </a:t>
            </a:r>
            <a:r>
              <a:rPr lang="fr-FR" b="1" i="1" u="sng" dirty="0">
                <a:solidFill>
                  <a:schemeClr val="bg2">
                    <a:lumMod val="50000"/>
                  </a:schemeClr>
                </a:solidFill>
              </a:rPr>
              <a:t>aucun autre motif</a:t>
            </a:r>
            <a:r>
              <a:rPr lang="fr-FR" b="1" i="1" dirty="0">
                <a:solidFill>
                  <a:schemeClr val="bg2">
                    <a:lumMod val="50000"/>
                  </a:schemeClr>
                </a:solidFill>
              </a:rPr>
              <a:t> </a:t>
            </a:r>
            <a:r>
              <a:rPr lang="fr-FR" i="1" dirty="0">
                <a:solidFill>
                  <a:schemeClr val="bg2">
                    <a:lumMod val="50000"/>
                  </a:schemeClr>
                </a:solidFill>
              </a:rPr>
              <a:t>que celui d'éluder ou d'atténuer les charges fiscales que l'intéressé, si ces actes n'avaient pas été passés ou réalisés, aurait normalement supportées eu égard à sa situation ou à ses activités </a:t>
            </a:r>
            <a:r>
              <a:rPr lang="fr-FR" i="1" dirty="0" smtClean="0">
                <a:solidFill>
                  <a:schemeClr val="bg2">
                    <a:lumMod val="50000"/>
                  </a:schemeClr>
                </a:solidFill>
              </a:rPr>
              <a:t>réelles</a:t>
            </a:r>
            <a:r>
              <a:rPr lang="fr-FR" dirty="0" smtClean="0">
                <a:solidFill>
                  <a:schemeClr val="bg2">
                    <a:lumMod val="50000"/>
                  </a:schemeClr>
                </a:solidFill>
              </a:rPr>
              <a:t>. »</a:t>
            </a:r>
            <a:endParaRPr lang="fr-FR" b="1" dirty="0">
              <a:solidFill>
                <a:schemeClr val="bg2">
                  <a:lumMod val="50000"/>
                </a:schemeClr>
              </a:solidFill>
            </a:endParaRPr>
          </a:p>
          <a:p>
            <a:pPr lvl="2" defTabSz="914400">
              <a:lnSpc>
                <a:spcPct val="90000"/>
              </a:lnSpc>
              <a:spcBef>
                <a:spcPts val="1200"/>
              </a:spcBef>
              <a:buClr>
                <a:srgbClr val="40BAD2"/>
              </a:buClr>
            </a:pPr>
            <a:endParaRPr lang="fr-FR" dirty="0">
              <a:solidFill>
                <a:srgbClr val="000000">
                  <a:lumMod val="65000"/>
                  <a:lumOff val="35000"/>
                </a:srgbClr>
              </a:solidFill>
            </a:endParaRPr>
          </a:p>
        </p:txBody>
      </p:sp>
    </p:spTree>
    <p:extLst>
      <p:ext uri="{BB962C8B-B14F-4D97-AF65-F5344CB8AC3E}">
        <p14:creationId xmlns:p14="http://schemas.microsoft.com/office/powerpoint/2010/main" val="2672572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1370" y="1692241"/>
            <a:ext cx="10444766" cy="4496616"/>
          </a:xfrm>
          <a:prstGeom prst="rect">
            <a:avLst/>
          </a:prstGeom>
        </p:spPr>
        <p:txBody>
          <a:bodyPr wrap="square">
            <a:spAutoFit/>
          </a:bodyPr>
          <a:lstStyle/>
          <a:p>
            <a:pPr marL="1554480" lvl="3" indent="-182880" defTabSz="914400">
              <a:lnSpc>
                <a:spcPct val="90000"/>
              </a:lnSpc>
              <a:spcBef>
                <a:spcPts val="1200"/>
              </a:spcBef>
              <a:buClr>
                <a:srgbClr val="40BAD2"/>
              </a:buClr>
              <a:buFont typeface="Wingdings" panose="05000000000000000000" pitchFamily="2" charset="2"/>
              <a:buChar char="v"/>
            </a:pPr>
            <a:r>
              <a:rPr lang="fr-FR" sz="2000" b="1" dirty="0">
                <a:solidFill>
                  <a:schemeClr val="bg2">
                    <a:lumMod val="50000"/>
                  </a:schemeClr>
                </a:solidFill>
              </a:rPr>
              <a:t> </a:t>
            </a:r>
            <a:r>
              <a:rPr lang="fr-FR" sz="2000" b="1" dirty="0">
                <a:solidFill>
                  <a:srgbClr val="C00000"/>
                </a:solidFill>
              </a:rPr>
              <a:t>LE SUPPORT JURIDIQUE DE L’ABUS DE DROIT FISCAL</a:t>
            </a:r>
          </a:p>
          <a:p>
            <a:pPr marL="182880" lvl="0" indent="-182880" defTabSz="914400">
              <a:lnSpc>
                <a:spcPct val="90000"/>
              </a:lnSpc>
              <a:spcBef>
                <a:spcPts val="1200"/>
              </a:spcBef>
              <a:buClr>
                <a:srgbClr val="40BAD2"/>
              </a:buClr>
              <a:buFont typeface="Wingdings" panose="05000000000000000000" pitchFamily="2" charset="2"/>
              <a:buChar char="v"/>
            </a:pPr>
            <a:endParaRPr lang="fr-FR" dirty="0">
              <a:solidFill>
                <a:schemeClr val="bg2">
                  <a:lumMod val="50000"/>
                </a:schemeClr>
              </a:solidFill>
            </a:endParaRPr>
          </a:p>
          <a:p>
            <a:pPr lvl="2" defTabSz="914400">
              <a:lnSpc>
                <a:spcPct val="90000"/>
              </a:lnSpc>
              <a:spcBef>
                <a:spcPts val="1200"/>
              </a:spcBef>
              <a:buClr>
                <a:srgbClr val="40BAD2"/>
              </a:buClr>
            </a:pPr>
            <a:r>
              <a:rPr lang="fr-FR" dirty="0" smtClean="0">
                <a:solidFill>
                  <a:srgbClr val="000000">
                    <a:lumMod val="65000"/>
                    <a:lumOff val="35000"/>
                  </a:srgbClr>
                </a:solidFill>
              </a:rPr>
              <a:t>On </a:t>
            </a:r>
            <a:r>
              <a:rPr lang="fr-FR" dirty="0">
                <a:solidFill>
                  <a:srgbClr val="000000">
                    <a:lumMod val="65000"/>
                    <a:lumOff val="35000"/>
                  </a:srgbClr>
                </a:solidFill>
              </a:rPr>
              <a:t>retrouve les deux types d’abus de droit :</a:t>
            </a:r>
          </a:p>
          <a:p>
            <a:pPr marL="1200150" lvl="2" indent="-285750" defTabSz="914400">
              <a:lnSpc>
                <a:spcPct val="90000"/>
              </a:lnSpc>
              <a:spcBef>
                <a:spcPts val="1200"/>
              </a:spcBef>
              <a:buClr>
                <a:srgbClr val="40BAD2"/>
              </a:buClr>
              <a:buFontTx/>
              <a:buChar char="-"/>
            </a:pPr>
            <a:r>
              <a:rPr lang="fr-FR" dirty="0">
                <a:solidFill>
                  <a:srgbClr val="000000">
                    <a:lumMod val="65000"/>
                    <a:lumOff val="35000"/>
                  </a:srgbClr>
                </a:solidFill>
              </a:rPr>
              <a:t>Celui caractérisé par la</a:t>
            </a:r>
            <a:r>
              <a:rPr lang="fr-FR" u="sng" dirty="0">
                <a:solidFill>
                  <a:schemeClr val="accent6">
                    <a:lumMod val="75000"/>
                  </a:schemeClr>
                </a:solidFill>
              </a:rPr>
              <a:t> </a:t>
            </a:r>
            <a:r>
              <a:rPr lang="fr-FR" u="sng" dirty="0" err="1">
                <a:solidFill>
                  <a:schemeClr val="accent6">
                    <a:lumMod val="75000"/>
                  </a:schemeClr>
                </a:solidFill>
              </a:rPr>
              <a:t>fictivité</a:t>
            </a:r>
            <a:r>
              <a:rPr lang="fr-FR" u="sng" dirty="0">
                <a:solidFill>
                  <a:schemeClr val="accent6">
                    <a:lumMod val="75000"/>
                  </a:schemeClr>
                </a:solidFill>
              </a:rPr>
              <a:t> </a:t>
            </a:r>
            <a:endParaRPr lang="fr-FR" u="sng" dirty="0" smtClean="0">
              <a:solidFill>
                <a:schemeClr val="accent6">
                  <a:lumMod val="75000"/>
                </a:schemeClr>
              </a:solidFill>
            </a:endParaRPr>
          </a:p>
          <a:p>
            <a:pPr marL="1200150" lvl="2" indent="-285750" defTabSz="914400">
              <a:lnSpc>
                <a:spcPct val="90000"/>
              </a:lnSpc>
              <a:spcBef>
                <a:spcPts val="1200"/>
              </a:spcBef>
              <a:buClr>
                <a:srgbClr val="40BAD2"/>
              </a:buClr>
              <a:buFontTx/>
              <a:buChar char="-"/>
            </a:pPr>
            <a:endParaRPr lang="fr-FR" u="sng" dirty="0">
              <a:solidFill>
                <a:schemeClr val="accent6">
                  <a:lumMod val="75000"/>
                </a:schemeClr>
              </a:solidFill>
            </a:endParaRPr>
          </a:p>
          <a:p>
            <a:pPr marL="1200150" lvl="2" indent="-285750" defTabSz="914400">
              <a:lnSpc>
                <a:spcPct val="90000"/>
              </a:lnSpc>
              <a:spcBef>
                <a:spcPts val="1200"/>
              </a:spcBef>
              <a:buClr>
                <a:srgbClr val="40BAD2"/>
              </a:buClr>
              <a:buFontTx/>
              <a:buChar char="-"/>
            </a:pPr>
            <a:r>
              <a:rPr lang="fr-FR" dirty="0">
                <a:solidFill>
                  <a:srgbClr val="000000">
                    <a:lumMod val="65000"/>
                    <a:lumOff val="35000"/>
                  </a:srgbClr>
                </a:solidFill>
              </a:rPr>
              <a:t>Celui faisant une </a:t>
            </a:r>
            <a:r>
              <a:rPr lang="fr-FR" u="sng" dirty="0">
                <a:solidFill>
                  <a:srgbClr val="C00000"/>
                </a:solidFill>
              </a:rPr>
              <a:t>application littérale mais malhonnête d’une loi ou d’un règlement </a:t>
            </a:r>
            <a:r>
              <a:rPr lang="fr-FR" b="1" u="sng" dirty="0">
                <a:solidFill>
                  <a:srgbClr val="C00000"/>
                </a:solidFill>
              </a:rPr>
              <a:t>dans le but exclusif </a:t>
            </a:r>
            <a:r>
              <a:rPr lang="fr-FR" u="sng" dirty="0">
                <a:solidFill>
                  <a:srgbClr val="C00000"/>
                </a:solidFill>
              </a:rPr>
              <a:t>obtenir une diminution </a:t>
            </a:r>
            <a:r>
              <a:rPr lang="fr-FR" u="sng" dirty="0" smtClean="0">
                <a:solidFill>
                  <a:srgbClr val="C00000"/>
                </a:solidFill>
              </a:rPr>
              <a:t>d’imposition</a:t>
            </a:r>
            <a:endParaRPr lang="fr-FR" dirty="0" smtClean="0">
              <a:solidFill>
                <a:srgbClr val="000000">
                  <a:lumMod val="65000"/>
                  <a:lumOff val="35000"/>
                </a:srgbClr>
              </a:solidFill>
            </a:endParaRPr>
          </a:p>
          <a:p>
            <a:pPr marL="1200150" lvl="2" indent="-285750" defTabSz="914400">
              <a:lnSpc>
                <a:spcPct val="90000"/>
              </a:lnSpc>
              <a:spcBef>
                <a:spcPts val="1200"/>
              </a:spcBef>
              <a:buClr>
                <a:srgbClr val="40BAD2"/>
              </a:buClr>
              <a:buFontTx/>
              <a:buChar char="-"/>
            </a:pPr>
            <a:endParaRPr lang="fr-FR" dirty="0">
              <a:solidFill>
                <a:srgbClr val="000000">
                  <a:lumMod val="65000"/>
                  <a:lumOff val="35000"/>
                </a:srgbClr>
              </a:solidFill>
            </a:endParaRPr>
          </a:p>
          <a:p>
            <a:pPr lvl="1" defTabSz="914400">
              <a:lnSpc>
                <a:spcPct val="90000"/>
              </a:lnSpc>
              <a:spcBef>
                <a:spcPts val="1200"/>
              </a:spcBef>
              <a:buClr>
                <a:srgbClr val="40BAD2"/>
              </a:buClr>
            </a:pPr>
            <a:r>
              <a:rPr lang="fr-FR" dirty="0">
                <a:solidFill>
                  <a:srgbClr val="000000">
                    <a:lumMod val="65000"/>
                    <a:lumOff val="35000"/>
                  </a:srgbClr>
                </a:solidFill>
              </a:rPr>
              <a:t>L’abus de droit par fraude à la loi n’est soulevé qu’à la condition de démontrer que son auteur a agi dans </a:t>
            </a:r>
            <a:r>
              <a:rPr lang="fr-FR" b="1" u="sng" dirty="0">
                <a:solidFill>
                  <a:srgbClr val="000000">
                    <a:lumMod val="65000"/>
                    <a:lumOff val="35000"/>
                  </a:srgbClr>
                </a:solidFill>
              </a:rPr>
              <a:t>le but exclusif </a:t>
            </a:r>
            <a:r>
              <a:rPr lang="fr-FR" dirty="0">
                <a:solidFill>
                  <a:srgbClr val="000000">
                    <a:lumMod val="65000"/>
                    <a:lumOff val="35000"/>
                  </a:srgbClr>
                </a:solidFill>
              </a:rPr>
              <a:t>d’éluder ou d’atténuer sa charge </a:t>
            </a:r>
            <a:r>
              <a:rPr lang="fr-FR" dirty="0" smtClean="0">
                <a:solidFill>
                  <a:srgbClr val="000000">
                    <a:lumMod val="65000"/>
                    <a:lumOff val="35000"/>
                  </a:srgbClr>
                </a:solidFill>
              </a:rPr>
              <a:t>fiscale</a:t>
            </a:r>
          </a:p>
          <a:p>
            <a:pPr lvl="1" defTabSz="914400">
              <a:lnSpc>
                <a:spcPct val="90000"/>
              </a:lnSpc>
              <a:spcBef>
                <a:spcPts val="1200"/>
              </a:spcBef>
              <a:buClr>
                <a:srgbClr val="40BAD2"/>
              </a:buClr>
            </a:pPr>
            <a:endParaRPr lang="fr-FR" dirty="0">
              <a:solidFill>
                <a:srgbClr val="000000">
                  <a:lumMod val="65000"/>
                  <a:lumOff val="35000"/>
                </a:srgbClr>
              </a:solidFill>
            </a:endParaRPr>
          </a:p>
          <a:p>
            <a:pPr lvl="1" defTabSz="914400">
              <a:lnSpc>
                <a:spcPct val="90000"/>
              </a:lnSpc>
              <a:spcBef>
                <a:spcPts val="1200"/>
              </a:spcBef>
              <a:buClr>
                <a:srgbClr val="40BAD2"/>
              </a:buClr>
            </a:pPr>
            <a:r>
              <a:rPr lang="fr-FR" b="1" i="1" dirty="0">
                <a:solidFill>
                  <a:srgbClr val="000000">
                    <a:lumMod val="65000"/>
                    <a:lumOff val="35000"/>
                  </a:srgbClr>
                </a:solidFill>
              </a:rPr>
              <a:t>Cette condition restrictive est imposée par les juges en raison de la lourdeur des sanctions </a:t>
            </a:r>
            <a:r>
              <a:rPr lang="fr-FR" b="1" i="1" dirty="0" smtClean="0">
                <a:solidFill>
                  <a:srgbClr val="000000">
                    <a:lumMod val="65000"/>
                    <a:lumOff val="35000"/>
                  </a:srgbClr>
                </a:solidFill>
              </a:rPr>
              <a:t>prévues</a:t>
            </a:r>
            <a:endParaRPr lang="fr-FR" b="1" i="1" dirty="0">
              <a:solidFill>
                <a:srgbClr val="000000">
                  <a:lumMod val="65000"/>
                  <a:lumOff val="35000"/>
                </a:srgbClr>
              </a:solidFill>
            </a:endParaRPr>
          </a:p>
        </p:txBody>
      </p:sp>
    </p:spTree>
    <p:extLst>
      <p:ext uri="{BB962C8B-B14F-4D97-AF65-F5344CB8AC3E}">
        <p14:creationId xmlns:p14="http://schemas.microsoft.com/office/powerpoint/2010/main" val="2142240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5915" y="505123"/>
            <a:ext cx="10225826" cy="5998565"/>
          </a:xfrm>
          <a:prstGeom prst="rect">
            <a:avLst/>
          </a:prstGeom>
        </p:spPr>
        <p:txBody>
          <a:bodyPr wrap="square">
            <a:spAutoFit/>
          </a:bodyPr>
          <a:lstStyle/>
          <a:p>
            <a:pPr marL="1554480" lvl="3" indent="-182880" defTabSz="914400">
              <a:lnSpc>
                <a:spcPct val="90000"/>
              </a:lnSpc>
              <a:spcBef>
                <a:spcPts val="1200"/>
              </a:spcBef>
              <a:buClr>
                <a:srgbClr val="40BAD2"/>
              </a:buClr>
              <a:buFont typeface="Wingdings" panose="05000000000000000000" pitchFamily="2" charset="2"/>
              <a:buChar char="v"/>
            </a:pPr>
            <a:r>
              <a:rPr lang="fr-FR" sz="2000" b="1" dirty="0">
                <a:solidFill>
                  <a:srgbClr val="C00000"/>
                </a:solidFill>
              </a:rPr>
              <a:t>LE SUPPORT JURIDIQUE DE L’ABUS DE DROIT FISCAL</a:t>
            </a:r>
          </a:p>
          <a:p>
            <a:pPr marL="182880" lvl="0" indent="-182880" defTabSz="914400">
              <a:lnSpc>
                <a:spcPct val="90000"/>
              </a:lnSpc>
              <a:spcBef>
                <a:spcPts val="1200"/>
              </a:spcBef>
              <a:buClr>
                <a:srgbClr val="40BAD2"/>
              </a:buClr>
              <a:buFont typeface="Wingdings" panose="05000000000000000000" pitchFamily="2" charset="2"/>
              <a:buChar char="v"/>
            </a:pPr>
            <a:endParaRPr lang="fr-FR" dirty="0">
              <a:solidFill>
                <a:srgbClr val="000000">
                  <a:lumMod val="65000"/>
                  <a:lumOff val="35000"/>
                </a:srgbClr>
              </a:solidFill>
            </a:endParaRPr>
          </a:p>
          <a:p>
            <a:pPr lvl="2" defTabSz="914400">
              <a:lnSpc>
                <a:spcPct val="90000"/>
              </a:lnSpc>
              <a:spcBef>
                <a:spcPts val="1200"/>
              </a:spcBef>
              <a:buClr>
                <a:srgbClr val="40BAD2"/>
              </a:buClr>
            </a:pPr>
            <a:r>
              <a:rPr lang="fr-FR" b="1" dirty="0">
                <a:solidFill>
                  <a:srgbClr val="000000">
                    <a:lumMod val="65000"/>
                    <a:lumOff val="35000"/>
                  </a:srgbClr>
                </a:solidFill>
              </a:rPr>
              <a:t>L’abus de droit </a:t>
            </a:r>
            <a:r>
              <a:rPr lang="fr-FR" b="1" dirty="0" smtClean="0">
                <a:solidFill>
                  <a:srgbClr val="000000">
                    <a:lumMod val="65000"/>
                    <a:lumOff val="35000"/>
                  </a:srgbClr>
                </a:solidFill>
              </a:rPr>
              <a:t>fiscal «</a:t>
            </a:r>
            <a:r>
              <a:rPr lang="fr-FR" b="1" dirty="0">
                <a:solidFill>
                  <a:srgbClr val="000000">
                    <a:lumMod val="65000"/>
                    <a:lumOff val="35000"/>
                  </a:srgbClr>
                </a:solidFill>
              </a:rPr>
              <a:t> classique » </a:t>
            </a:r>
            <a:r>
              <a:rPr lang="fr-FR" dirty="0">
                <a:solidFill>
                  <a:srgbClr val="000000">
                    <a:lumMod val="65000"/>
                    <a:lumOff val="35000"/>
                  </a:srgbClr>
                </a:solidFill>
              </a:rPr>
              <a:t>défini par l’art L.64 LPF a été </a:t>
            </a:r>
            <a:r>
              <a:rPr lang="fr-FR" dirty="0" smtClean="0">
                <a:solidFill>
                  <a:srgbClr val="000000">
                    <a:lumMod val="65000"/>
                    <a:lumOff val="35000"/>
                  </a:srgbClr>
                </a:solidFill>
              </a:rPr>
              <a:t>complété par des dispositifs </a:t>
            </a:r>
          </a:p>
          <a:p>
            <a:pPr lvl="2" defTabSz="914400">
              <a:lnSpc>
                <a:spcPct val="90000"/>
              </a:lnSpc>
              <a:spcBef>
                <a:spcPts val="1200"/>
              </a:spcBef>
              <a:buClr>
                <a:srgbClr val="40BAD2"/>
              </a:buClr>
            </a:pPr>
            <a:endParaRPr lang="fr-FR" dirty="0" smtClean="0">
              <a:solidFill>
                <a:srgbClr val="000000">
                  <a:lumMod val="65000"/>
                  <a:lumOff val="35000"/>
                </a:srgbClr>
              </a:solidFill>
            </a:endParaRPr>
          </a:p>
          <a:p>
            <a:pPr marL="1200150" lvl="2" indent="-285750" defTabSz="914400">
              <a:lnSpc>
                <a:spcPct val="90000"/>
              </a:lnSpc>
              <a:spcBef>
                <a:spcPts val="1200"/>
              </a:spcBef>
              <a:buClr>
                <a:srgbClr val="40BAD2"/>
              </a:buClr>
              <a:buFont typeface="Wingdings" panose="05000000000000000000" pitchFamily="2" charset="2"/>
              <a:buChar char="Ø"/>
            </a:pPr>
            <a:r>
              <a:rPr lang="fr-FR" b="1" i="1" u="sng" dirty="0" smtClean="0">
                <a:solidFill>
                  <a:srgbClr val="000000">
                    <a:lumMod val="65000"/>
                    <a:lumOff val="35000"/>
                  </a:srgbClr>
                </a:solidFill>
              </a:rPr>
              <a:t>qui assouplissent la condition de mise en jeu de l’abus de droit </a:t>
            </a:r>
            <a:r>
              <a:rPr lang="fr-FR" dirty="0" smtClean="0">
                <a:solidFill>
                  <a:srgbClr val="000000">
                    <a:lumMod val="65000"/>
                    <a:lumOff val="35000"/>
                  </a:srgbClr>
                </a:solidFill>
              </a:rPr>
              <a:t>: </a:t>
            </a:r>
          </a:p>
          <a:p>
            <a:pPr lvl="2" defTabSz="914400">
              <a:lnSpc>
                <a:spcPct val="90000"/>
              </a:lnSpc>
              <a:spcBef>
                <a:spcPts val="1200"/>
              </a:spcBef>
              <a:buClr>
                <a:srgbClr val="40BAD2"/>
              </a:buClr>
            </a:pPr>
            <a:endParaRPr lang="fr-FR" dirty="0" smtClean="0">
              <a:solidFill>
                <a:srgbClr val="000000">
                  <a:lumMod val="65000"/>
                  <a:lumOff val="35000"/>
                </a:srgbClr>
              </a:solidFill>
            </a:endParaRPr>
          </a:p>
          <a:p>
            <a:pPr marL="1200150" lvl="2" indent="-285750" defTabSz="914400">
              <a:lnSpc>
                <a:spcPct val="90000"/>
              </a:lnSpc>
              <a:spcBef>
                <a:spcPts val="1200"/>
              </a:spcBef>
              <a:buClr>
                <a:srgbClr val="40BAD2"/>
              </a:buClr>
              <a:buFont typeface="Arial" panose="020B0604020202020204" pitchFamily="34" charset="0"/>
              <a:buChar char="•"/>
            </a:pPr>
            <a:r>
              <a:rPr lang="fr-FR" b="1" dirty="0" smtClean="0">
                <a:solidFill>
                  <a:srgbClr val="7030A0"/>
                </a:solidFill>
              </a:rPr>
              <a:t>L’Article </a:t>
            </a:r>
            <a:r>
              <a:rPr lang="fr-FR" b="1" dirty="0">
                <a:solidFill>
                  <a:srgbClr val="7030A0"/>
                </a:solidFill>
              </a:rPr>
              <a:t>L.64 A </a:t>
            </a:r>
            <a:r>
              <a:rPr lang="fr-FR" b="1" dirty="0" smtClean="0">
                <a:solidFill>
                  <a:srgbClr val="7030A0"/>
                </a:solidFill>
              </a:rPr>
              <a:t>LPF </a:t>
            </a:r>
            <a:r>
              <a:rPr lang="fr-FR" dirty="0" smtClean="0">
                <a:solidFill>
                  <a:srgbClr val="000000">
                    <a:lumMod val="65000"/>
                    <a:lumOff val="35000"/>
                  </a:srgbClr>
                </a:solidFill>
              </a:rPr>
              <a:t>qui a une portée générale en matière fiscale, prévoit que la </a:t>
            </a:r>
            <a:r>
              <a:rPr lang="fr-FR" b="1" u="sng" dirty="0">
                <a:solidFill>
                  <a:srgbClr val="000000">
                    <a:lumMod val="65000"/>
                    <a:lumOff val="35000"/>
                  </a:srgbClr>
                </a:solidFill>
              </a:rPr>
              <a:t>motivation principalement </a:t>
            </a:r>
            <a:r>
              <a:rPr lang="fr-FR" b="1" u="sng" dirty="0" smtClean="0">
                <a:solidFill>
                  <a:srgbClr val="000000">
                    <a:lumMod val="65000"/>
                    <a:lumOff val="35000"/>
                  </a:srgbClr>
                </a:solidFill>
              </a:rPr>
              <a:t>fiscale</a:t>
            </a:r>
            <a:r>
              <a:rPr lang="fr-FR" dirty="0" smtClean="0">
                <a:solidFill>
                  <a:srgbClr val="000000">
                    <a:lumMod val="65000"/>
                    <a:lumOff val="35000"/>
                  </a:srgbClr>
                </a:solidFill>
              </a:rPr>
              <a:t> caractérise désormais les abus de droit par fraude à la loi. </a:t>
            </a:r>
          </a:p>
          <a:p>
            <a:pPr marL="1200150" lvl="2" indent="-285750" defTabSz="914400">
              <a:lnSpc>
                <a:spcPct val="90000"/>
              </a:lnSpc>
              <a:spcBef>
                <a:spcPts val="1200"/>
              </a:spcBef>
              <a:buClr>
                <a:srgbClr val="40BAD2"/>
              </a:buClr>
              <a:buFont typeface="Arial" panose="020B0604020202020204" pitchFamily="34" charset="0"/>
              <a:buChar char="•"/>
            </a:pPr>
            <a:endParaRPr lang="fr-FR" dirty="0" smtClean="0">
              <a:solidFill>
                <a:srgbClr val="000000">
                  <a:lumMod val="65000"/>
                  <a:lumOff val="35000"/>
                </a:srgbClr>
              </a:solidFill>
            </a:endParaRPr>
          </a:p>
          <a:p>
            <a:pPr lvl="2" defTabSz="914400">
              <a:lnSpc>
                <a:spcPct val="90000"/>
              </a:lnSpc>
              <a:spcBef>
                <a:spcPts val="1200"/>
              </a:spcBef>
              <a:buClr>
                <a:srgbClr val="40BAD2"/>
              </a:buClr>
            </a:pPr>
            <a:r>
              <a:rPr lang="fr-FR" sz="2800" i="1" dirty="0" smtClean="0">
                <a:solidFill>
                  <a:schemeClr val="accent3">
                    <a:lumMod val="50000"/>
                  </a:schemeClr>
                </a:solidFill>
              </a:rPr>
              <a:t>(</a:t>
            </a:r>
            <a:r>
              <a:rPr lang="fr-FR" sz="2800" i="1" dirty="0" smtClean="0">
                <a:solidFill>
                  <a:srgbClr val="7030A0"/>
                </a:solidFill>
              </a:rPr>
              <a:t>introduit par la Loi de finances pour </a:t>
            </a:r>
            <a:r>
              <a:rPr lang="fr-FR" sz="2800" b="1" i="1" dirty="0" smtClean="0">
                <a:solidFill>
                  <a:srgbClr val="7030A0"/>
                </a:solidFill>
              </a:rPr>
              <a:t>2019</a:t>
            </a:r>
            <a:r>
              <a:rPr lang="fr-FR" sz="2800" i="1" dirty="0" smtClean="0">
                <a:solidFill>
                  <a:schemeClr val="accent3">
                    <a:lumMod val="50000"/>
                  </a:schemeClr>
                </a:solidFill>
              </a:rPr>
              <a:t>)</a:t>
            </a:r>
          </a:p>
          <a:p>
            <a:pPr marL="1200150" lvl="2" indent="-285750" defTabSz="914400">
              <a:lnSpc>
                <a:spcPct val="90000"/>
              </a:lnSpc>
              <a:spcBef>
                <a:spcPts val="1200"/>
              </a:spcBef>
              <a:buClr>
                <a:srgbClr val="40BAD2"/>
              </a:buClr>
              <a:buFont typeface="Arial" panose="020B0604020202020204" pitchFamily="34" charset="0"/>
              <a:buChar char="•"/>
            </a:pPr>
            <a:endParaRPr lang="fr-FR" dirty="0" smtClean="0">
              <a:solidFill>
                <a:srgbClr val="000000">
                  <a:lumMod val="65000"/>
                  <a:lumOff val="35000"/>
                </a:srgbClr>
              </a:solidFill>
            </a:endParaRPr>
          </a:p>
          <a:p>
            <a:pPr lvl="2" defTabSz="914400">
              <a:lnSpc>
                <a:spcPct val="90000"/>
              </a:lnSpc>
              <a:spcBef>
                <a:spcPts val="1200"/>
              </a:spcBef>
              <a:buClr>
                <a:srgbClr val="40BAD2"/>
              </a:buClr>
            </a:pPr>
            <a:r>
              <a:rPr lang="fr-FR" b="1" i="1" dirty="0" smtClean="0">
                <a:solidFill>
                  <a:schemeClr val="accent6">
                    <a:lumMod val="75000"/>
                  </a:schemeClr>
                </a:solidFill>
              </a:rPr>
              <a:t>LA SANCTION DE L’ABUS EST REDUITE PAR RAPPORT A UN ABUS DE DROIT CLASSIQUE</a:t>
            </a:r>
            <a:endParaRPr lang="fr-FR" b="1" i="1" dirty="0">
              <a:solidFill>
                <a:schemeClr val="accent6">
                  <a:lumMod val="75000"/>
                </a:schemeClr>
              </a:solidFill>
            </a:endParaRPr>
          </a:p>
          <a:p>
            <a:pPr lvl="2" defTabSz="914400">
              <a:lnSpc>
                <a:spcPct val="90000"/>
              </a:lnSpc>
              <a:spcBef>
                <a:spcPts val="1200"/>
              </a:spcBef>
              <a:buClr>
                <a:srgbClr val="40BAD2"/>
              </a:buClr>
            </a:pPr>
            <a:endParaRPr lang="fr-FR" dirty="0">
              <a:solidFill>
                <a:srgbClr val="000000">
                  <a:lumMod val="65000"/>
                  <a:lumOff val="35000"/>
                </a:srgbClr>
              </a:solidFill>
            </a:endParaRPr>
          </a:p>
          <a:p>
            <a:pPr lvl="2" defTabSz="914400">
              <a:lnSpc>
                <a:spcPct val="90000"/>
              </a:lnSpc>
              <a:spcBef>
                <a:spcPts val="1200"/>
              </a:spcBef>
              <a:buClr>
                <a:srgbClr val="40BAD2"/>
              </a:buClr>
            </a:pPr>
            <a:endParaRPr lang="fr-FR" i="1" dirty="0">
              <a:solidFill>
                <a:srgbClr val="000000">
                  <a:lumMod val="65000"/>
                  <a:lumOff val="35000"/>
                </a:srgbClr>
              </a:solidFill>
            </a:endParaRPr>
          </a:p>
          <a:p>
            <a:pPr lvl="2" defTabSz="914400">
              <a:lnSpc>
                <a:spcPct val="90000"/>
              </a:lnSpc>
              <a:spcBef>
                <a:spcPts val="1200"/>
              </a:spcBef>
              <a:buClr>
                <a:srgbClr val="40BAD2"/>
              </a:buClr>
            </a:pPr>
            <a:endParaRPr lang="fr-FR" i="1" dirty="0">
              <a:solidFill>
                <a:srgbClr val="000000">
                  <a:lumMod val="65000"/>
                  <a:lumOff val="35000"/>
                </a:srgbClr>
              </a:solidFill>
            </a:endParaRPr>
          </a:p>
        </p:txBody>
      </p:sp>
    </p:spTree>
    <p:extLst>
      <p:ext uri="{BB962C8B-B14F-4D97-AF65-F5344CB8AC3E}">
        <p14:creationId xmlns:p14="http://schemas.microsoft.com/office/powerpoint/2010/main" val="24180515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3036" y="569353"/>
            <a:ext cx="10431887" cy="5346079"/>
          </a:xfrm>
          <a:prstGeom prst="rect">
            <a:avLst/>
          </a:prstGeom>
        </p:spPr>
        <p:txBody>
          <a:bodyPr wrap="square">
            <a:spAutoFit/>
          </a:bodyPr>
          <a:lstStyle/>
          <a:p>
            <a:pPr marL="1554480" lvl="3" indent="-182880" defTabSz="914400">
              <a:lnSpc>
                <a:spcPct val="90000"/>
              </a:lnSpc>
              <a:spcBef>
                <a:spcPts val="1200"/>
              </a:spcBef>
              <a:buClr>
                <a:srgbClr val="40BAD2"/>
              </a:buClr>
              <a:buFont typeface="Wingdings" panose="05000000000000000000" pitchFamily="2" charset="2"/>
              <a:buChar char="v"/>
            </a:pPr>
            <a:r>
              <a:rPr lang="fr-FR" sz="2000" b="1" dirty="0">
                <a:solidFill>
                  <a:srgbClr val="C00000"/>
                </a:solidFill>
              </a:rPr>
              <a:t>LE SUPPORT JURIDIQUE DE L’ABUS DE DROIT </a:t>
            </a:r>
            <a:r>
              <a:rPr lang="fr-FR" sz="2000" b="1" dirty="0" smtClean="0">
                <a:solidFill>
                  <a:srgbClr val="C00000"/>
                </a:solidFill>
              </a:rPr>
              <a:t>FISCAL : </a:t>
            </a:r>
            <a:r>
              <a:rPr lang="fr-FR" sz="2000" b="1" dirty="0">
                <a:solidFill>
                  <a:srgbClr val="7030A0"/>
                </a:solidFill>
              </a:rPr>
              <a:t>L’Article L.64 A LPF </a:t>
            </a:r>
          </a:p>
          <a:p>
            <a:pPr lvl="2" defTabSz="914400">
              <a:lnSpc>
                <a:spcPct val="90000"/>
              </a:lnSpc>
              <a:spcBef>
                <a:spcPts val="1200"/>
              </a:spcBef>
              <a:buClr>
                <a:srgbClr val="40BAD2"/>
              </a:buClr>
            </a:pPr>
            <a:endParaRPr lang="fr-FR" dirty="0" smtClean="0">
              <a:solidFill>
                <a:srgbClr val="000000">
                  <a:lumMod val="65000"/>
                  <a:lumOff val="35000"/>
                </a:srgbClr>
              </a:solidFill>
            </a:endParaRPr>
          </a:p>
          <a:p>
            <a:pPr lvl="1" defTabSz="914400">
              <a:lnSpc>
                <a:spcPct val="90000"/>
              </a:lnSpc>
              <a:spcBef>
                <a:spcPts val="1200"/>
              </a:spcBef>
              <a:buClr>
                <a:srgbClr val="40BAD2"/>
              </a:buClr>
            </a:pPr>
            <a:r>
              <a:rPr lang="fr-FR" sz="2800" b="1" dirty="0" smtClean="0">
                <a:solidFill>
                  <a:srgbClr val="000000">
                    <a:lumMod val="65000"/>
                    <a:lumOff val="35000"/>
                  </a:srgbClr>
                </a:solidFill>
              </a:rPr>
              <a:t>La motivation </a:t>
            </a:r>
            <a:r>
              <a:rPr lang="fr-FR" sz="2800" b="1" dirty="0">
                <a:solidFill>
                  <a:srgbClr val="000000">
                    <a:lumMod val="65000"/>
                    <a:lumOff val="35000"/>
                  </a:srgbClr>
                </a:solidFill>
              </a:rPr>
              <a:t>principalement </a:t>
            </a:r>
            <a:r>
              <a:rPr lang="fr-FR" sz="2800" b="1" dirty="0" smtClean="0">
                <a:solidFill>
                  <a:srgbClr val="000000">
                    <a:lumMod val="65000"/>
                    <a:lumOff val="35000"/>
                  </a:srgbClr>
                </a:solidFill>
              </a:rPr>
              <a:t>fiscale : qu’est ce que ça change ?</a:t>
            </a:r>
          </a:p>
          <a:p>
            <a:pPr lvl="1" defTabSz="914400">
              <a:lnSpc>
                <a:spcPct val="90000"/>
              </a:lnSpc>
              <a:spcBef>
                <a:spcPts val="1200"/>
              </a:spcBef>
              <a:buClr>
                <a:srgbClr val="40BAD2"/>
              </a:buClr>
            </a:pPr>
            <a:endParaRPr lang="fr-FR" sz="2000" b="1" i="1" dirty="0">
              <a:solidFill>
                <a:srgbClr val="000000">
                  <a:lumMod val="65000"/>
                  <a:lumOff val="35000"/>
                </a:srgbClr>
              </a:solidFill>
            </a:endParaRPr>
          </a:p>
          <a:p>
            <a:pPr lvl="1" defTabSz="914400">
              <a:lnSpc>
                <a:spcPct val="90000"/>
              </a:lnSpc>
              <a:spcBef>
                <a:spcPts val="1200"/>
              </a:spcBef>
              <a:buClr>
                <a:srgbClr val="40BAD2"/>
              </a:buClr>
            </a:pPr>
            <a:r>
              <a:rPr lang="fr-FR" sz="2000" b="1" u="sng" dirty="0" smtClean="0">
                <a:solidFill>
                  <a:schemeClr val="bg2">
                    <a:lumMod val="50000"/>
                  </a:schemeClr>
                </a:solidFill>
              </a:rPr>
              <a:t>la qualification de l’abus </a:t>
            </a:r>
            <a:r>
              <a:rPr lang="fr-FR" sz="2000" b="1" dirty="0" smtClean="0">
                <a:solidFill>
                  <a:schemeClr val="bg2">
                    <a:lumMod val="50000"/>
                  </a:schemeClr>
                </a:solidFill>
              </a:rPr>
              <a:t>: </a:t>
            </a:r>
            <a:r>
              <a:rPr lang="fr-FR" sz="2000" b="1" i="1" dirty="0" smtClean="0">
                <a:solidFill>
                  <a:schemeClr val="bg2">
                    <a:lumMod val="50000"/>
                  </a:schemeClr>
                </a:solidFill>
              </a:rPr>
              <a:t>cela assouplit pour le fisc la possibilité de retenir un abus de droit</a:t>
            </a:r>
          </a:p>
          <a:p>
            <a:pPr marL="800100" lvl="1" indent="-342900" defTabSz="914400">
              <a:lnSpc>
                <a:spcPct val="200000"/>
              </a:lnSpc>
              <a:spcBef>
                <a:spcPts val="1200"/>
              </a:spcBef>
              <a:buClr>
                <a:srgbClr val="40BAD2"/>
              </a:buClr>
              <a:buFont typeface="Wingdings" panose="05000000000000000000" pitchFamily="2" charset="2"/>
              <a:buChar char="Ø"/>
            </a:pPr>
            <a:r>
              <a:rPr lang="fr-FR" sz="2000" b="1" dirty="0" smtClean="0">
                <a:solidFill>
                  <a:srgbClr val="C00000"/>
                </a:solidFill>
              </a:rPr>
              <a:t>Si l’acte a été motivé pour une autre raison </a:t>
            </a:r>
          </a:p>
          <a:p>
            <a:pPr marL="800100" lvl="1" indent="-342900" defTabSz="914400">
              <a:lnSpc>
                <a:spcPct val="200000"/>
              </a:lnSpc>
              <a:spcBef>
                <a:spcPts val="1200"/>
              </a:spcBef>
              <a:buClr>
                <a:srgbClr val="40BAD2"/>
              </a:buClr>
              <a:buFont typeface="Wingdings" panose="05000000000000000000" pitchFamily="2" charset="2"/>
              <a:buChar char="Ø"/>
            </a:pPr>
            <a:r>
              <a:rPr lang="fr-FR" sz="2000" b="1" dirty="0" smtClean="0">
                <a:solidFill>
                  <a:srgbClr val="C00000"/>
                </a:solidFill>
              </a:rPr>
              <a:t>mais que la motivation principale était fiscale</a:t>
            </a:r>
          </a:p>
          <a:p>
            <a:pPr lvl="1" defTabSz="914400">
              <a:lnSpc>
                <a:spcPct val="200000"/>
              </a:lnSpc>
              <a:spcBef>
                <a:spcPts val="1200"/>
              </a:spcBef>
              <a:buClr>
                <a:srgbClr val="40BAD2"/>
              </a:buClr>
            </a:pPr>
            <a:r>
              <a:rPr lang="fr-FR" sz="2000" b="1" dirty="0" smtClean="0">
                <a:solidFill>
                  <a:srgbClr val="C00000"/>
                </a:solidFill>
              </a:rPr>
              <a:t>l’abus de droit pourra être sanctionné, </a:t>
            </a:r>
            <a:r>
              <a:rPr lang="fr-FR" sz="2000" b="1" dirty="0" smtClean="0">
                <a:solidFill>
                  <a:schemeClr val="bg2">
                    <a:lumMod val="50000"/>
                  </a:schemeClr>
                </a:solidFill>
              </a:rPr>
              <a:t>ce qui n’était pas le cas jusqu’à présent</a:t>
            </a:r>
          </a:p>
          <a:p>
            <a:pPr lvl="1" defTabSz="914400">
              <a:lnSpc>
                <a:spcPct val="90000"/>
              </a:lnSpc>
              <a:spcBef>
                <a:spcPts val="1200"/>
              </a:spcBef>
              <a:buClr>
                <a:srgbClr val="40BAD2"/>
              </a:buClr>
            </a:pPr>
            <a:endParaRPr lang="fr-FR" sz="2000" b="1" dirty="0">
              <a:solidFill>
                <a:srgbClr val="000000">
                  <a:lumMod val="65000"/>
                  <a:lumOff val="35000"/>
                </a:srgbClr>
              </a:solidFill>
            </a:endParaRPr>
          </a:p>
          <a:p>
            <a:pPr lvl="1" defTabSz="914400">
              <a:lnSpc>
                <a:spcPct val="90000"/>
              </a:lnSpc>
              <a:spcBef>
                <a:spcPts val="1200"/>
              </a:spcBef>
              <a:buClr>
                <a:srgbClr val="40BAD2"/>
              </a:buClr>
            </a:pPr>
            <a:r>
              <a:rPr lang="fr-FR" sz="2000" b="1" i="1" dirty="0" smtClean="0">
                <a:solidFill>
                  <a:srgbClr val="000000">
                    <a:lumMod val="65000"/>
                    <a:lumOff val="35000"/>
                  </a:srgbClr>
                </a:solidFill>
              </a:rPr>
              <a:t>LE PROBLEME RESIDERA DANS L’ANALYSE A POSTERIORI DES INTENTIONS </a:t>
            </a:r>
          </a:p>
        </p:txBody>
      </p:sp>
    </p:spTree>
    <p:extLst>
      <p:ext uri="{BB962C8B-B14F-4D97-AF65-F5344CB8AC3E}">
        <p14:creationId xmlns:p14="http://schemas.microsoft.com/office/powerpoint/2010/main" val="2895292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6770" y="644025"/>
            <a:ext cx="10964215" cy="4995214"/>
          </a:xfrm>
          <a:prstGeom prst="rect">
            <a:avLst/>
          </a:prstGeom>
        </p:spPr>
        <p:txBody>
          <a:bodyPr wrap="square">
            <a:spAutoFit/>
          </a:bodyPr>
          <a:lstStyle/>
          <a:p>
            <a:pPr marL="1554480" lvl="3" indent="-182880" defTabSz="914400">
              <a:lnSpc>
                <a:spcPct val="90000"/>
              </a:lnSpc>
              <a:spcBef>
                <a:spcPts val="1200"/>
              </a:spcBef>
              <a:buClr>
                <a:srgbClr val="40BAD2"/>
              </a:buClr>
              <a:buFont typeface="Wingdings" panose="05000000000000000000" pitchFamily="2" charset="2"/>
              <a:buChar char="v"/>
            </a:pPr>
            <a:r>
              <a:rPr lang="fr-FR" sz="2000" b="1" dirty="0">
                <a:solidFill>
                  <a:srgbClr val="C00000"/>
                </a:solidFill>
              </a:rPr>
              <a:t>LE SUPPORT JURIDIQUE DE L’ABUS DE DROIT FISCAL : </a:t>
            </a:r>
            <a:r>
              <a:rPr lang="fr-FR" sz="2000" b="1" dirty="0">
                <a:solidFill>
                  <a:srgbClr val="7030A0"/>
                </a:solidFill>
              </a:rPr>
              <a:t>L’Article L.64 A LPF </a:t>
            </a:r>
          </a:p>
          <a:p>
            <a:pPr lvl="2" defTabSz="914400">
              <a:lnSpc>
                <a:spcPct val="90000"/>
              </a:lnSpc>
              <a:spcBef>
                <a:spcPts val="1200"/>
              </a:spcBef>
              <a:buClr>
                <a:srgbClr val="40BAD2"/>
              </a:buClr>
            </a:pPr>
            <a:endParaRPr lang="fr-FR" dirty="0">
              <a:solidFill>
                <a:srgbClr val="000000">
                  <a:lumMod val="65000"/>
                  <a:lumOff val="35000"/>
                </a:srgbClr>
              </a:solidFill>
            </a:endParaRPr>
          </a:p>
          <a:p>
            <a:pPr lvl="1" defTabSz="914400">
              <a:lnSpc>
                <a:spcPct val="90000"/>
              </a:lnSpc>
              <a:spcBef>
                <a:spcPts val="1200"/>
              </a:spcBef>
              <a:buClr>
                <a:srgbClr val="40BAD2"/>
              </a:buClr>
            </a:pPr>
            <a:r>
              <a:rPr lang="fr-FR" sz="2800" b="1" dirty="0">
                <a:solidFill>
                  <a:srgbClr val="000000">
                    <a:lumMod val="65000"/>
                    <a:lumOff val="35000"/>
                  </a:srgbClr>
                </a:solidFill>
              </a:rPr>
              <a:t>La motivation principalement fiscale : qu’est ce que ça change ?</a:t>
            </a:r>
          </a:p>
          <a:p>
            <a:pPr lvl="1" defTabSz="914400">
              <a:lnSpc>
                <a:spcPct val="90000"/>
              </a:lnSpc>
              <a:spcBef>
                <a:spcPts val="1200"/>
              </a:spcBef>
              <a:buClr>
                <a:srgbClr val="40BAD2"/>
              </a:buClr>
            </a:pPr>
            <a:endParaRPr lang="fr-FR" sz="2000" b="1" i="1" dirty="0">
              <a:solidFill>
                <a:srgbClr val="000000">
                  <a:lumMod val="65000"/>
                  <a:lumOff val="35000"/>
                </a:srgbClr>
              </a:solidFill>
            </a:endParaRPr>
          </a:p>
          <a:p>
            <a:pPr lvl="1" defTabSz="914400">
              <a:lnSpc>
                <a:spcPct val="90000"/>
              </a:lnSpc>
              <a:spcBef>
                <a:spcPts val="1200"/>
              </a:spcBef>
              <a:buClr>
                <a:srgbClr val="40BAD2"/>
              </a:buClr>
            </a:pPr>
            <a:r>
              <a:rPr lang="fr-FR" sz="2000" b="1" dirty="0" smtClean="0">
                <a:solidFill>
                  <a:srgbClr val="000000">
                    <a:lumMod val="65000"/>
                    <a:lumOff val="35000"/>
                  </a:srgbClr>
                </a:solidFill>
              </a:rPr>
              <a:t>Cela ne change pas l’obligation pour le fisc de démontrer l’existence d’une manœuvre frauduleuse consistant à rechercher une application littérale d’un texte à une situation juridique ne répondant pas aux critères prévus, donc</a:t>
            </a:r>
          </a:p>
          <a:p>
            <a:pPr lvl="1" defTabSz="914400">
              <a:lnSpc>
                <a:spcPct val="90000"/>
              </a:lnSpc>
              <a:spcBef>
                <a:spcPts val="1200"/>
              </a:spcBef>
              <a:buClr>
                <a:srgbClr val="40BAD2"/>
              </a:buClr>
            </a:pPr>
            <a:endParaRPr lang="fr-FR" sz="2000" b="1" dirty="0" smtClean="0">
              <a:solidFill>
                <a:srgbClr val="000000">
                  <a:lumMod val="65000"/>
                  <a:lumOff val="35000"/>
                </a:srgbClr>
              </a:solidFill>
            </a:endParaRPr>
          </a:p>
          <a:p>
            <a:pPr lvl="1" algn="ctr" defTabSz="914400">
              <a:lnSpc>
                <a:spcPct val="90000"/>
              </a:lnSpc>
              <a:spcBef>
                <a:spcPts val="1200"/>
              </a:spcBef>
              <a:buClr>
                <a:srgbClr val="40BAD2"/>
              </a:buClr>
            </a:pPr>
            <a:r>
              <a:rPr lang="fr-FR" sz="2400" b="1" i="1" dirty="0">
                <a:solidFill>
                  <a:srgbClr val="000000">
                    <a:lumMod val="65000"/>
                    <a:lumOff val="35000"/>
                  </a:srgbClr>
                </a:solidFill>
              </a:rPr>
              <a:t>p</a:t>
            </a:r>
            <a:r>
              <a:rPr lang="fr-FR" sz="2400" b="1" i="1" dirty="0" smtClean="0">
                <a:solidFill>
                  <a:srgbClr val="000000">
                    <a:lumMod val="65000"/>
                    <a:lumOff val="35000"/>
                  </a:srgbClr>
                </a:solidFill>
              </a:rPr>
              <a:t>as d’application </a:t>
            </a:r>
            <a:r>
              <a:rPr lang="fr-FR" sz="2400" b="1" i="1" u="sng" dirty="0" smtClean="0">
                <a:solidFill>
                  <a:srgbClr val="000000">
                    <a:lumMod val="65000"/>
                    <a:lumOff val="35000"/>
                  </a:srgbClr>
                </a:solidFill>
              </a:rPr>
              <a:t>artificielle </a:t>
            </a:r>
            <a:r>
              <a:rPr lang="fr-FR" sz="2400" b="1" i="1" dirty="0" smtClean="0">
                <a:solidFill>
                  <a:srgbClr val="000000">
                    <a:lumMod val="65000"/>
                    <a:lumOff val="35000"/>
                  </a:srgbClr>
                </a:solidFill>
              </a:rPr>
              <a:t>d’un texte, </a:t>
            </a:r>
          </a:p>
          <a:p>
            <a:pPr lvl="1" algn="ctr" defTabSz="914400">
              <a:lnSpc>
                <a:spcPct val="90000"/>
              </a:lnSpc>
              <a:spcBef>
                <a:spcPts val="1200"/>
              </a:spcBef>
              <a:buClr>
                <a:srgbClr val="40BAD2"/>
              </a:buClr>
            </a:pPr>
            <a:r>
              <a:rPr lang="fr-FR" sz="2400" b="1" i="1" dirty="0" smtClean="0">
                <a:solidFill>
                  <a:srgbClr val="000000">
                    <a:lumMod val="65000"/>
                    <a:lumOff val="35000"/>
                  </a:srgbClr>
                </a:solidFill>
              </a:rPr>
              <a:t>pas d’abus de droit !</a:t>
            </a:r>
          </a:p>
          <a:p>
            <a:pPr lvl="1" defTabSz="914400">
              <a:lnSpc>
                <a:spcPct val="90000"/>
              </a:lnSpc>
              <a:spcBef>
                <a:spcPts val="1200"/>
              </a:spcBef>
              <a:buClr>
                <a:srgbClr val="40BAD2"/>
              </a:buClr>
            </a:pPr>
            <a:endParaRPr lang="fr-FR" sz="2000" b="1" i="1" dirty="0">
              <a:solidFill>
                <a:srgbClr val="000000">
                  <a:lumMod val="65000"/>
                  <a:lumOff val="35000"/>
                </a:srgbClr>
              </a:solidFill>
            </a:endParaRPr>
          </a:p>
          <a:p>
            <a:pPr lvl="1" algn="ctr" defTabSz="914400">
              <a:lnSpc>
                <a:spcPct val="90000"/>
              </a:lnSpc>
              <a:spcBef>
                <a:spcPts val="1200"/>
              </a:spcBef>
              <a:buClr>
                <a:srgbClr val="40BAD2"/>
              </a:buClr>
            </a:pPr>
            <a:r>
              <a:rPr lang="fr-FR" sz="2000" b="1" i="1" dirty="0" smtClean="0">
                <a:solidFill>
                  <a:srgbClr val="FF0000"/>
                </a:solidFill>
              </a:rPr>
              <a:t>L’OPTIMISATION FISCALE N’EST PAS PLUS INTERDITE QU’AUPARAVANT</a:t>
            </a:r>
            <a:endParaRPr lang="fr-FR" sz="2000" b="1" i="1" dirty="0">
              <a:solidFill>
                <a:srgbClr val="FF0000"/>
              </a:solidFill>
            </a:endParaRPr>
          </a:p>
        </p:txBody>
      </p:sp>
    </p:spTree>
    <p:extLst>
      <p:ext uri="{BB962C8B-B14F-4D97-AF65-F5344CB8AC3E}">
        <p14:creationId xmlns:p14="http://schemas.microsoft.com/office/powerpoint/2010/main" val="40484087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0614" y="748635"/>
            <a:ext cx="10715222" cy="3037755"/>
          </a:xfrm>
          <a:prstGeom prst="rect">
            <a:avLst/>
          </a:prstGeom>
        </p:spPr>
        <p:txBody>
          <a:bodyPr wrap="square">
            <a:spAutoFit/>
          </a:bodyPr>
          <a:lstStyle/>
          <a:p>
            <a:pPr marL="1554480" lvl="3" indent="-182880" defTabSz="914400">
              <a:lnSpc>
                <a:spcPct val="90000"/>
              </a:lnSpc>
              <a:spcBef>
                <a:spcPts val="1200"/>
              </a:spcBef>
              <a:buClr>
                <a:srgbClr val="40BAD2"/>
              </a:buClr>
              <a:buFont typeface="Wingdings" panose="05000000000000000000" pitchFamily="2" charset="2"/>
              <a:buChar char="v"/>
            </a:pPr>
            <a:r>
              <a:rPr lang="fr-FR" sz="2000" b="1" dirty="0">
                <a:solidFill>
                  <a:srgbClr val="C00000"/>
                </a:solidFill>
              </a:rPr>
              <a:t>LE SUPPORT JURIDIQUE DE L’ABUS DE DROIT FISCAL</a:t>
            </a:r>
          </a:p>
          <a:p>
            <a:pPr marL="182880" lvl="0" indent="-182880" defTabSz="914400">
              <a:lnSpc>
                <a:spcPct val="90000"/>
              </a:lnSpc>
              <a:spcBef>
                <a:spcPts val="1200"/>
              </a:spcBef>
              <a:buClr>
                <a:srgbClr val="40BAD2"/>
              </a:buClr>
              <a:buFont typeface="Wingdings" panose="05000000000000000000" pitchFamily="2" charset="2"/>
              <a:buChar char="v"/>
            </a:pPr>
            <a:endParaRPr lang="fr-FR" dirty="0">
              <a:solidFill>
                <a:srgbClr val="000000">
                  <a:lumMod val="65000"/>
                  <a:lumOff val="35000"/>
                </a:srgbClr>
              </a:solidFill>
            </a:endParaRPr>
          </a:p>
          <a:p>
            <a:pPr lvl="2" defTabSz="914400">
              <a:lnSpc>
                <a:spcPct val="90000"/>
              </a:lnSpc>
              <a:spcBef>
                <a:spcPts val="1200"/>
              </a:spcBef>
              <a:buClr>
                <a:srgbClr val="40BAD2"/>
              </a:buClr>
            </a:pPr>
            <a:r>
              <a:rPr lang="fr-FR" b="1" dirty="0">
                <a:solidFill>
                  <a:srgbClr val="000000">
                    <a:lumMod val="65000"/>
                    <a:lumOff val="35000"/>
                  </a:srgbClr>
                </a:solidFill>
              </a:rPr>
              <a:t>L’abus de droit fiscal « classique » </a:t>
            </a:r>
            <a:r>
              <a:rPr lang="fr-FR" dirty="0">
                <a:solidFill>
                  <a:srgbClr val="000000">
                    <a:lumMod val="65000"/>
                    <a:lumOff val="35000"/>
                  </a:srgbClr>
                </a:solidFill>
              </a:rPr>
              <a:t>défini par l’art L.64 LPF a été complété par </a:t>
            </a:r>
            <a:r>
              <a:rPr lang="fr-FR" dirty="0" smtClean="0">
                <a:solidFill>
                  <a:srgbClr val="000000">
                    <a:lumMod val="65000"/>
                    <a:lumOff val="35000"/>
                  </a:srgbClr>
                </a:solidFill>
              </a:rPr>
              <a:t>d’autres </a:t>
            </a:r>
            <a:r>
              <a:rPr lang="fr-FR" dirty="0">
                <a:solidFill>
                  <a:srgbClr val="000000">
                    <a:lumMod val="65000"/>
                    <a:lumOff val="35000"/>
                  </a:srgbClr>
                </a:solidFill>
              </a:rPr>
              <a:t>dispositifs </a:t>
            </a:r>
          </a:p>
          <a:p>
            <a:pPr lvl="2" defTabSz="914400">
              <a:lnSpc>
                <a:spcPct val="90000"/>
              </a:lnSpc>
              <a:spcBef>
                <a:spcPts val="1200"/>
              </a:spcBef>
              <a:buClr>
                <a:srgbClr val="40BAD2"/>
              </a:buClr>
            </a:pPr>
            <a:endParaRPr lang="fr-FR" dirty="0">
              <a:solidFill>
                <a:srgbClr val="000000">
                  <a:lumMod val="65000"/>
                  <a:lumOff val="35000"/>
                </a:srgbClr>
              </a:solidFill>
            </a:endParaRPr>
          </a:p>
          <a:p>
            <a:pPr marL="1200150" lvl="2" indent="-285750" defTabSz="914400">
              <a:lnSpc>
                <a:spcPct val="90000"/>
              </a:lnSpc>
              <a:spcBef>
                <a:spcPts val="1200"/>
              </a:spcBef>
              <a:buClr>
                <a:srgbClr val="40BAD2"/>
              </a:buClr>
              <a:buFont typeface="Wingdings" panose="05000000000000000000" pitchFamily="2" charset="2"/>
              <a:buChar char="Ø"/>
            </a:pPr>
            <a:r>
              <a:rPr lang="fr-FR" b="1" i="1" u="sng" dirty="0">
                <a:solidFill>
                  <a:srgbClr val="000000">
                    <a:lumMod val="65000"/>
                    <a:lumOff val="35000"/>
                  </a:srgbClr>
                </a:solidFill>
              </a:rPr>
              <a:t>qui viennent élargir le champ de l’abus de droit dans des domaines spécifiques </a:t>
            </a:r>
            <a:r>
              <a:rPr lang="fr-FR" dirty="0">
                <a:solidFill>
                  <a:srgbClr val="000000">
                    <a:lumMod val="65000"/>
                    <a:lumOff val="35000"/>
                  </a:srgbClr>
                </a:solidFill>
              </a:rPr>
              <a:t>:</a:t>
            </a:r>
          </a:p>
          <a:p>
            <a:pPr marL="1200150" lvl="2" indent="-285750" defTabSz="914400">
              <a:lnSpc>
                <a:spcPct val="90000"/>
              </a:lnSpc>
              <a:spcBef>
                <a:spcPts val="1200"/>
              </a:spcBef>
              <a:buClr>
                <a:srgbClr val="40BAD2"/>
              </a:buClr>
              <a:buFont typeface="Arial" panose="020B0604020202020204" pitchFamily="34" charset="0"/>
              <a:buChar char="•"/>
            </a:pPr>
            <a:r>
              <a:rPr lang="fr-FR" dirty="0">
                <a:solidFill>
                  <a:srgbClr val="000000">
                    <a:lumMod val="65000"/>
                    <a:lumOff val="35000"/>
                  </a:srgbClr>
                </a:solidFill>
              </a:rPr>
              <a:t>Art 205 A du CGI pour l’impôt sur les sociétés</a:t>
            </a:r>
          </a:p>
          <a:p>
            <a:pPr marL="1200150" lvl="2" indent="-285750" defTabSz="914400">
              <a:lnSpc>
                <a:spcPct val="90000"/>
              </a:lnSpc>
              <a:spcBef>
                <a:spcPts val="1200"/>
              </a:spcBef>
              <a:buClr>
                <a:srgbClr val="40BAD2"/>
              </a:buClr>
              <a:buFont typeface="Arial" panose="020B0604020202020204" pitchFamily="34" charset="0"/>
              <a:buChar char="•"/>
            </a:pPr>
            <a:r>
              <a:rPr lang="fr-FR" dirty="0">
                <a:solidFill>
                  <a:srgbClr val="000000">
                    <a:lumMod val="65000"/>
                    <a:lumOff val="35000"/>
                  </a:srgbClr>
                </a:solidFill>
              </a:rPr>
              <a:t>Art 119 ter 3 du CGI pour l’exonération des retenues à la source sur les dividendes distribués aux personnes morales</a:t>
            </a:r>
          </a:p>
        </p:txBody>
      </p:sp>
    </p:spTree>
    <p:extLst>
      <p:ext uri="{BB962C8B-B14F-4D97-AF65-F5344CB8AC3E}">
        <p14:creationId xmlns:p14="http://schemas.microsoft.com/office/powerpoint/2010/main" val="20361422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2884" y="790721"/>
            <a:ext cx="10869769" cy="4835170"/>
          </a:xfrm>
          <a:prstGeom prst="rect">
            <a:avLst/>
          </a:prstGeom>
        </p:spPr>
        <p:txBody>
          <a:bodyPr wrap="square">
            <a:spAutoFit/>
          </a:bodyPr>
          <a:lstStyle/>
          <a:p>
            <a:pPr marL="1554480" lvl="3" indent="-182880" defTabSz="914400">
              <a:lnSpc>
                <a:spcPct val="90000"/>
              </a:lnSpc>
              <a:spcBef>
                <a:spcPts val="1200"/>
              </a:spcBef>
              <a:buClr>
                <a:srgbClr val="40BAD2"/>
              </a:buClr>
              <a:buFont typeface="Wingdings" panose="05000000000000000000" pitchFamily="2" charset="2"/>
              <a:buChar char="v"/>
            </a:pPr>
            <a:r>
              <a:rPr lang="fr-FR" sz="2000" b="1" dirty="0">
                <a:solidFill>
                  <a:schemeClr val="bg2">
                    <a:lumMod val="50000"/>
                  </a:schemeClr>
                </a:solidFill>
              </a:rPr>
              <a:t>LE SUPPORT JURIDIQUE DE L’ABUS DE DROIT </a:t>
            </a:r>
            <a:r>
              <a:rPr lang="fr-FR" sz="2000" b="1" dirty="0" smtClean="0">
                <a:solidFill>
                  <a:schemeClr val="accent6">
                    <a:lumMod val="75000"/>
                  </a:schemeClr>
                </a:solidFill>
              </a:rPr>
              <a:t>en matière SOCIAL</a:t>
            </a:r>
            <a:endParaRPr lang="fr-FR" sz="2000" b="1" dirty="0">
              <a:solidFill>
                <a:schemeClr val="accent6">
                  <a:lumMod val="75000"/>
                </a:schemeClr>
              </a:solidFill>
            </a:endParaRPr>
          </a:p>
          <a:p>
            <a:pPr marL="182880" lvl="0" indent="-182880" defTabSz="914400">
              <a:lnSpc>
                <a:spcPct val="90000"/>
              </a:lnSpc>
              <a:spcBef>
                <a:spcPts val="1200"/>
              </a:spcBef>
              <a:buClr>
                <a:srgbClr val="40BAD2"/>
              </a:buClr>
              <a:buFont typeface="Wingdings" panose="05000000000000000000" pitchFamily="2" charset="2"/>
              <a:buChar char="v"/>
            </a:pPr>
            <a:endParaRPr lang="fr-FR" dirty="0">
              <a:solidFill>
                <a:schemeClr val="bg2">
                  <a:lumMod val="50000"/>
                </a:schemeClr>
              </a:solidFill>
            </a:endParaRPr>
          </a:p>
          <a:p>
            <a:r>
              <a:rPr lang="fr-FR" b="1" dirty="0">
                <a:solidFill>
                  <a:schemeClr val="bg2">
                    <a:lumMod val="50000"/>
                  </a:schemeClr>
                </a:solidFill>
              </a:rPr>
              <a:t>L’abus de droit </a:t>
            </a:r>
            <a:r>
              <a:rPr lang="fr-FR" b="1" dirty="0" smtClean="0">
                <a:solidFill>
                  <a:schemeClr val="bg2">
                    <a:lumMod val="50000"/>
                  </a:schemeClr>
                </a:solidFill>
              </a:rPr>
              <a:t>social est </a:t>
            </a:r>
            <a:r>
              <a:rPr lang="fr-FR" b="1" dirty="0">
                <a:solidFill>
                  <a:schemeClr val="bg2">
                    <a:lumMod val="50000"/>
                  </a:schemeClr>
                </a:solidFill>
              </a:rPr>
              <a:t>défini par </a:t>
            </a:r>
            <a:r>
              <a:rPr lang="fr-FR" dirty="0" smtClean="0">
                <a:solidFill>
                  <a:schemeClr val="bg2">
                    <a:lumMod val="50000"/>
                  </a:schemeClr>
                </a:solidFill>
              </a:rPr>
              <a:t>l’article </a:t>
            </a:r>
            <a:r>
              <a:rPr lang="fr-FR" dirty="0">
                <a:solidFill>
                  <a:schemeClr val="bg2">
                    <a:lumMod val="50000"/>
                  </a:schemeClr>
                </a:solidFill>
              </a:rPr>
              <a:t>L243-7-2 alinéa 1 du code de la sécurité sociale </a:t>
            </a:r>
            <a:endParaRPr lang="fr-FR" dirty="0" smtClean="0">
              <a:solidFill>
                <a:schemeClr val="bg2">
                  <a:lumMod val="50000"/>
                </a:schemeClr>
              </a:solidFill>
            </a:endParaRPr>
          </a:p>
          <a:p>
            <a:endParaRPr lang="fr-FR" dirty="0">
              <a:solidFill>
                <a:schemeClr val="bg2">
                  <a:lumMod val="50000"/>
                </a:schemeClr>
              </a:solidFill>
            </a:endParaRPr>
          </a:p>
          <a:p>
            <a:r>
              <a:rPr lang="fr-FR" dirty="0" smtClean="0">
                <a:solidFill>
                  <a:schemeClr val="bg2">
                    <a:lumMod val="50000"/>
                  </a:schemeClr>
                </a:solidFill>
              </a:rPr>
              <a:t>«</a:t>
            </a:r>
            <a:r>
              <a:rPr lang="fr-FR" dirty="0">
                <a:solidFill>
                  <a:schemeClr val="bg2">
                    <a:lumMod val="50000"/>
                  </a:schemeClr>
                </a:solidFill>
              </a:rPr>
              <a:t> </a:t>
            </a:r>
            <a:r>
              <a:rPr lang="fr-FR" i="1" dirty="0">
                <a:solidFill>
                  <a:schemeClr val="bg2">
                    <a:lumMod val="50000"/>
                  </a:schemeClr>
                </a:solidFill>
              </a:rPr>
              <a:t>Afin d'en restituer le véritable caractère, les organismes mentionnés aux articles </a:t>
            </a:r>
            <a:r>
              <a:rPr lang="fr-FR" i="1" dirty="0">
                <a:solidFill>
                  <a:schemeClr val="bg2">
                    <a:lumMod val="50000"/>
                  </a:schemeClr>
                </a:solidFill>
                <a:hlinkClick r:id="rId2"/>
              </a:rPr>
              <a:t>L. 213-1 </a:t>
            </a:r>
            <a:r>
              <a:rPr lang="fr-FR" i="1" dirty="0">
                <a:solidFill>
                  <a:schemeClr val="bg2">
                    <a:lumMod val="50000"/>
                  </a:schemeClr>
                </a:solidFill>
              </a:rPr>
              <a:t>et </a:t>
            </a:r>
            <a:r>
              <a:rPr lang="fr-FR" i="1" dirty="0">
                <a:solidFill>
                  <a:schemeClr val="bg2">
                    <a:lumMod val="50000"/>
                  </a:schemeClr>
                </a:solidFill>
                <a:hlinkClick r:id="rId3"/>
              </a:rPr>
              <a:t>L. 752-1 </a:t>
            </a:r>
            <a:r>
              <a:rPr lang="fr-FR" i="1" dirty="0">
                <a:solidFill>
                  <a:schemeClr val="bg2">
                    <a:lumMod val="50000"/>
                  </a:schemeClr>
                </a:solidFill>
              </a:rPr>
              <a:t>sont en droit d'écarter, comme ne leur étant pas opposables, les actes constitutifs d'un abus de droit, </a:t>
            </a:r>
            <a:r>
              <a:rPr lang="fr-FR" i="1" dirty="0">
                <a:solidFill>
                  <a:srgbClr val="C00000"/>
                </a:solidFill>
              </a:rPr>
              <a:t>soit</a:t>
            </a:r>
            <a:r>
              <a:rPr lang="fr-FR" i="1" dirty="0">
                <a:solidFill>
                  <a:schemeClr val="bg2">
                    <a:lumMod val="50000"/>
                  </a:schemeClr>
                </a:solidFill>
              </a:rPr>
              <a:t> que ces actes aient un </a:t>
            </a:r>
            <a:r>
              <a:rPr lang="fr-FR" b="1" i="1" u="sng" dirty="0">
                <a:solidFill>
                  <a:schemeClr val="bg2">
                    <a:lumMod val="50000"/>
                  </a:schemeClr>
                </a:solidFill>
              </a:rPr>
              <a:t>caractère fictif</a:t>
            </a:r>
            <a:r>
              <a:rPr lang="fr-FR" i="1" dirty="0">
                <a:solidFill>
                  <a:schemeClr val="bg2">
                    <a:lumMod val="50000"/>
                  </a:schemeClr>
                </a:solidFill>
              </a:rPr>
              <a:t>, </a:t>
            </a:r>
            <a:r>
              <a:rPr lang="fr-FR" i="1" dirty="0">
                <a:solidFill>
                  <a:srgbClr val="C00000"/>
                </a:solidFill>
              </a:rPr>
              <a:t>soit</a:t>
            </a:r>
            <a:r>
              <a:rPr lang="fr-FR" i="1" dirty="0">
                <a:solidFill>
                  <a:schemeClr val="bg2">
                    <a:lumMod val="50000"/>
                  </a:schemeClr>
                </a:solidFill>
              </a:rPr>
              <a:t> que, recherchant le bénéfice d'une application littérale des textes à l'encontre des objectifs poursuivis par leurs auteurs, ils n'aient pu être inspirés </a:t>
            </a:r>
            <a:r>
              <a:rPr lang="fr-FR" b="1" i="1" u="sng" dirty="0">
                <a:solidFill>
                  <a:schemeClr val="bg2">
                    <a:lumMod val="50000"/>
                  </a:schemeClr>
                </a:solidFill>
              </a:rPr>
              <a:t>par aucun autre motif </a:t>
            </a:r>
            <a:r>
              <a:rPr lang="fr-FR" i="1" dirty="0">
                <a:solidFill>
                  <a:schemeClr val="bg2">
                    <a:lumMod val="50000"/>
                  </a:schemeClr>
                </a:solidFill>
              </a:rPr>
              <a:t>que celui d'éluder ou d'atténuer les contributions et cotisations sociales d'origine légale ou conventionnelle auxquelles le cotisant est tenu au titre de la législation sociale ou que le cotisant, s'il n'avait pas passé ces actes, aurait normalement supportées, eu égard à sa situation ou à ses activités réelles</a:t>
            </a:r>
            <a:r>
              <a:rPr lang="fr-FR" dirty="0">
                <a:solidFill>
                  <a:schemeClr val="bg2">
                    <a:lumMod val="50000"/>
                  </a:schemeClr>
                </a:solidFill>
              </a:rPr>
              <a:t>. </a:t>
            </a:r>
            <a:r>
              <a:rPr lang="fr-FR" dirty="0" smtClean="0">
                <a:solidFill>
                  <a:schemeClr val="bg2">
                    <a:lumMod val="50000"/>
                  </a:schemeClr>
                </a:solidFill>
              </a:rPr>
              <a:t>»</a:t>
            </a:r>
          </a:p>
          <a:p>
            <a:endParaRPr lang="fr-FR" sz="1600" dirty="0" smtClean="0">
              <a:solidFill>
                <a:schemeClr val="bg2">
                  <a:lumMod val="50000"/>
                </a:schemeClr>
              </a:solidFill>
            </a:endParaRPr>
          </a:p>
          <a:p>
            <a:endParaRPr lang="fr-FR" sz="1600" dirty="0">
              <a:solidFill>
                <a:schemeClr val="bg2">
                  <a:lumMod val="50000"/>
                </a:schemeClr>
              </a:solidFill>
            </a:endParaRPr>
          </a:p>
          <a:p>
            <a:pPr marL="285750" indent="-285750">
              <a:buFont typeface="Arial" panose="020B0604020202020204" pitchFamily="34" charset="0"/>
              <a:buChar char="•"/>
            </a:pPr>
            <a:r>
              <a:rPr lang="fr-FR" b="1" dirty="0" smtClean="0">
                <a:solidFill>
                  <a:schemeClr val="bg2">
                    <a:lumMod val="50000"/>
                  </a:schemeClr>
                </a:solidFill>
              </a:rPr>
              <a:t>Définition quasiment identique à celle de l’ABUS DE DROIT FISCAL</a:t>
            </a:r>
          </a:p>
          <a:p>
            <a:pPr marL="285750" indent="-285750">
              <a:buFont typeface="Arial" panose="020B0604020202020204" pitchFamily="34" charset="0"/>
              <a:buChar char="•"/>
            </a:pPr>
            <a:r>
              <a:rPr lang="fr-FR" b="1" dirty="0" smtClean="0">
                <a:solidFill>
                  <a:schemeClr val="bg2">
                    <a:lumMod val="50000"/>
                  </a:schemeClr>
                </a:solidFill>
              </a:rPr>
              <a:t>Sanctions comparables</a:t>
            </a:r>
          </a:p>
          <a:p>
            <a:pPr marL="285750" indent="-285750">
              <a:buFont typeface="Arial" panose="020B0604020202020204" pitchFamily="34" charset="0"/>
              <a:buChar char="•"/>
            </a:pPr>
            <a:r>
              <a:rPr lang="fr-FR" b="1" dirty="0" smtClean="0">
                <a:solidFill>
                  <a:schemeClr val="bg2">
                    <a:lumMod val="50000"/>
                  </a:schemeClr>
                </a:solidFill>
              </a:rPr>
              <a:t>Procédure de répression identique</a:t>
            </a:r>
          </a:p>
          <a:p>
            <a:endParaRPr lang="fr-FR" sz="1600" b="1" dirty="0">
              <a:solidFill>
                <a:schemeClr val="bg2">
                  <a:lumMod val="50000"/>
                </a:schemeClr>
              </a:solidFill>
            </a:endParaRPr>
          </a:p>
        </p:txBody>
      </p:sp>
    </p:spTree>
    <p:extLst>
      <p:ext uri="{BB962C8B-B14F-4D97-AF65-F5344CB8AC3E}">
        <p14:creationId xmlns:p14="http://schemas.microsoft.com/office/powerpoint/2010/main" val="24759765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5763" y="3361386"/>
            <a:ext cx="9736429" cy="2498501"/>
          </a:xfrm>
          <a:prstGeom prst="rect">
            <a:avLst/>
          </a:prstGeom>
          <a:solidFill>
            <a:srgbClr val="70CCD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p:cNvSpPr/>
          <p:nvPr/>
        </p:nvSpPr>
        <p:spPr>
          <a:xfrm>
            <a:off x="463639" y="471441"/>
            <a:ext cx="10470525" cy="5718489"/>
          </a:xfrm>
          <a:prstGeom prst="rect">
            <a:avLst/>
          </a:prstGeom>
        </p:spPr>
        <p:txBody>
          <a:bodyPr wrap="square">
            <a:spAutoFit/>
          </a:bodyPr>
          <a:lstStyle/>
          <a:p>
            <a:pPr lvl="0" algn="ctr" defTabSz="914400">
              <a:lnSpc>
                <a:spcPct val="90000"/>
              </a:lnSpc>
              <a:spcBef>
                <a:spcPts val="1200"/>
              </a:spcBef>
              <a:buClr>
                <a:srgbClr val="40BAD2"/>
              </a:buClr>
            </a:pPr>
            <a:endParaRPr lang="fr-FR" sz="2400" dirty="0">
              <a:solidFill>
                <a:srgbClr val="000000">
                  <a:lumMod val="65000"/>
                  <a:lumOff val="35000"/>
                </a:srgbClr>
              </a:solidFill>
            </a:endParaRPr>
          </a:p>
          <a:p>
            <a:pPr lvl="0" algn="ctr" defTabSz="914400">
              <a:lnSpc>
                <a:spcPct val="90000"/>
              </a:lnSpc>
              <a:spcBef>
                <a:spcPts val="1200"/>
              </a:spcBef>
              <a:buClr>
                <a:srgbClr val="40BAD2"/>
              </a:buClr>
            </a:pPr>
            <a:r>
              <a:rPr lang="fr-FR" sz="2400" b="1" dirty="0">
                <a:solidFill>
                  <a:srgbClr val="000000">
                    <a:lumMod val="65000"/>
                    <a:lumOff val="35000"/>
                  </a:srgbClr>
                </a:solidFill>
                <a:effectLst>
                  <a:outerShdw blurRad="38100" dist="38100" dir="2700000" algn="tl">
                    <a:srgbClr val="000000">
                      <a:alpha val="43137"/>
                    </a:srgbClr>
                  </a:outerShdw>
                </a:effectLst>
              </a:rPr>
              <a:t> </a:t>
            </a:r>
            <a:r>
              <a:rPr lang="fr-FR" sz="2400" b="1" dirty="0" smtClean="0">
                <a:solidFill>
                  <a:srgbClr val="000000">
                    <a:lumMod val="65000"/>
                    <a:lumOff val="35000"/>
                  </a:srgbClr>
                </a:solidFill>
                <a:effectLst>
                  <a:outerShdw blurRad="38100" dist="38100" dir="2700000" algn="tl">
                    <a:srgbClr val="000000">
                      <a:alpha val="43137"/>
                    </a:srgbClr>
                  </a:outerShdw>
                </a:effectLst>
              </a:rPr>
              <a:t>COMMENT DECELER UN ARTIFICE, UNE SIMULATION, </a:t>
            </a:r>
          </a:p>
          <a:p>
            <a:pPr lvl="0" algn="ctr" defTabSz="914400">
              <a:lnSpc>
                <a:spcPct val="90000"/>
              </a:lnSpc>
              <a:spcBef>
                <a:spcPts val="1200"/>
              </a:spcBef>
              <a:buClr>
                <a:srgbClr val="40BAD2"/>
              </a:buClr>
            </a:pPr>
            <a:r>
              <a:rPr lang="fr-FR" sz="2400" b="1" dirty="0" smtClean="0">
                <a:solidFill>
                  <a:srgbClr val="000000">
                    <a:lumMod val="65000"/>
                    <a:lumOff val="35000"/>
                  </a:srgbClr>
                </a:solidFill>
                <a:effectLst>
                  <a:outerShdw blurRad="38100" dist="38100" dir="2700000" algn="tl">
                    <a:srgbClr val="000000">
                      <a:alpha val="43137"/>
                    </a:srgbClr>
                  </a:outerShdw>
                </a:effectLst>
              </a:rPr>
              <a:t>et donc un abus de droit ?</a:t>
            </a:r>
            <a:endParaRPr lang="fr-FR" sz="2400" b="1" dirty="0">
              <a:solidFill>
                <a:srgbClr val="000000">
                  <a:lumMod val="65000"/>
                  <a:lumOff val="35000"/>
                </a:srgbClr>
              </a:solidFill>
              <a:effectLst>
                <a:outerShdw blurRad="38100" dist="38100" dir="2700000" algn="tl">
                  <a:srgbClr val="000000">
                    <a:alpha val="43137"/>
                  </a:srgbClr>
                </a:outerShdw>
              </a:effectLst>
            </a:endParaRPr>
          </a:p>
          <a:p>
            <a:pPr lvl="0" defTabSz="914400">
              <a:lnSpc>
                <a:spcPct val="90000"/>
              </a:lnSpc>
              <a:spcBef>
                <a:spcPts val="1200"/>
              </a:spcBef>
              <a:buClr>
                <a:srgbClr val="40BAD2"/>
              </a:buClr>
            </a:pPr>
            <a:endParaRPr lang="fr-FR" sz="2400" dirty="0" smtClean="0">
              <a:solidFill>
                <a:srgbClr val="000000">
                  <a:lumMod val="65000"/>
                  <a:lumOff val="35000"/>
                </a:srgbClr>
              </a:solidFill>
            </a:endParaRPr>
          </a:p>
          <a:p>
            <a:pPr lvl="0" defTabSz="914400">
              <a:lnSpc>
                <a:spcPct val="90000"/>
              </a:lnSpc>
              <a:spcBef>
                <a:spcPts val="1200"/>
              </a:spcBef>
              <a:buClr>
                <a:srgbClr val="40BAD2"/>
              </a:buClr>
            </a:pPr>
            <a:r>
              <a:rPr lang="fr-FR" sz="2400" i="1" dirty="0" smtClean="0">
                <a:solidFill>
                  <a:srgbClr val="000000">
                    <a:lumMod val="65000"/>
                    <a:lumOff val="35000"/>
                  </a:srgbClr>
                </a:solidFill>
              </a:rPr>
              <a:t>Il convient de sonder </a:t>
            </a:r>
            <a:r>
              <a:rPr lang="fr-FR" sz="2400" b="1" i="1" u="sng" dirty="0" smtClean="0">
                <a:solidFill>
                  <a:srgbClr val="C00000"/>
                </a:solidFill>
              </a:rPr>
              <a:t>l’intention</a:t>
            </a:r>
            <a:r>
              <a:rPr lang="fr-FR" sz="2400" b="1" i="1" dirty="0" smtClean="0">
                <a:solidFill>
                  <a:srgbClr val="C00000"/>
                </a:solidFill>
              </a:rPr>
              <a:t> </a:t>
            </a:r>
            <a:r>
              <a:rPr lang="fr-FR" sz="2400" i="1" dirty="0" smtClean="0">
                <a:solidFill>
                  <a:srgbClr val="000000">
                    <a:lumMod val="65000"/>
                    <a:lumOff val="35000"/>
                  </a:srgbClr>
                </a:solidFill>
              </a:rPr>
              <a:t>des parties à l’acte, du bénéficiaire du régime</a:t>
            </a:r>
            <a:endParaRPr lang="fr-FR" sz="2400" i="1" dirty="0">
              <a:solidFill>
                <a:srgbClr val="000000">
                  <a:lumMod val="65000"/>
                  <a:lumOff val="35000"/>
                </a:srgbClr>
              </a:solidFill>
            </a:endParaRPr>
          </a:p>
          <a:p>
            <a:pPr lvl="0" defTabSz="914400">
              <a:lnSpc>
                <a:spcPct val="90000"/>
              </a:lnSpc>
              <a:spcBef>
                <a:spcPts val="1200"/>
              </a:spcBef>
              <a:buClr>
                <a:srgbClr val="40BAD2"/>
              </a:buClr>
            </a:pPr>
            <a:endParaRPr lang="fr-FR" sz="2400" dirty="0">
              <a:solidFill>
                <a:srgbClr val="000000">
                  <a:lumMod val="65000"/>
                  <a:lumOff val="35000"/>
                </a:srgbClr>
              </a:solidFill>
            </a:endParaRPr>
          </a:p>
          <a:p>
            <a:pPr lvl="1" defTabSz="914400">
              <a:lnSpc>
                <a:spcPct val="90000"/>
              </a:lnSpc>
              <a:spcBef>
                <a:spcPts val="1200"/>
              </a:spcBef>
              <a:buClr>
                <a:srgbClr val="40BAD2"/>
              </a:buClr>
            </a:pPr>
            <a:r>
              <a:rPr lang="fr-FR" sz="2400" dirty="0" smtClean="0">
                <a:solidFill>
                  <a:srgbClr val="7030A0"/>
                </a:solidFill>
              </a:rPr>
              <a:t>C’est donc une analyse de chaque cas d’espèce, il n’existe : </a:t>
            </a:r>
          </a:p>
          <a:p>
            <a:pPr marL="1714500" lvl="3" indent="-342900" defTabSz="914400">
              <a:lnSpc>
                <a:spcPct val="90000"/>
              </a:lnSpc>
              <a:spcBef>
                <a:spcPts val="1200"/>
              </a:spcBef>
              <a:buClr>
                <a:srgbClr val="40BAD2"/>
              </a:buClr>
              <a:buFont typeface="Arial" panose="020B0604020202020204" pitchFamily="34" charset="0"/>
              <a:buChar char="•"/>
            </a:pPr>
            <a:r>
              <a:rPr lang="fr-FR" sz="2400" b="1" dirty="0" smtClean="0">
                <a:solidFill>
                  <a:srgbClr val="7030A0"/>
                </a:solidFill>
              </a:rPr>
              <a:t>aucun barème </a:t>
            </a:r>
          </a:p>
          <a:p>
            <a:pPr marL="1714500" lvl="3" indent="-342900" defTabSz="914400">
              <a:lnSpc>
                <a:spcPct val="90000"/>
              </a:lnSpc>
              <a:spcBef>
                <a:spcPts val="1200"/>
              </a:spcBef>
              <a:buClr>
                <a:srgbClr val="40BAD2"/>
              </a:buClr>
              <a:buFont typeface="Arial" panose="020B0604020202020204" pitchFamily="34" charset="0"/>
              <a:buChar char="•"/>
            </a:pPr>
            <a:r>
              <a:rPr lang="fr-FR" sz="2400" b="1" dirty="0" smtClean="0">
                <a:solidFill>
                  <a:srgbClr val="7030A0"/>
                </a:solidFill>
              </a:rPr>
              <a:t>aucun seuil</a:t>
            </a:r>
          </a:p>
          <a:p>
            <a:pPr marL="1714500" lvl="3" indent="-342900" defTabSz="914400">
              <a:lnSpc>
                <a:spcPct val="90000"/>
              </a:lnSpc>
              <a:spcBef>
                <a:spcPts val="1200"/>
              </a:spcBef>
              <a:buClr>
                <a:srgbClr val="40BAD2"/>
              </a:buClr>
              <a:buFont typeface="Arial" panose="020B0604020202020204" pitchFamily="34" charset="0"/>
              <a:buChar char="•"/>
            </a:pPr>
            <a:r>
              <a:rPr lang="fr-FR" sz="2400" b="1" dirty="0" smtClean="0">
                <a:solidFill>
                  <a:srgbClr val="7030A0"/>
                </a:solidFill>
              </a:rPr>
              <a:t>aucun élément chiffrable </a:t>
            </a:r>
          </a:p>
          <a:p>
            <a:pPr lvl="1" defTabSz="914400">
              <a:lnSpc>
                <a:spcPct val="90000"/>
              </a:lnSpc>
              <a:spcBef>
                <a:spcPts val="1200"/>
              </a:spcBef>
              <a:buClr>
                <a:srgbClr val="40BAD2"/>
              </a:buClr>
            </a:pPr>
            <a:r>
              <a:rPr lang="fr-FR" sz="2400" dirty="0" smtClean="0">
                <a:solidFill>
                  <a:srgbClr val="7030A0"/>
                </a:solidFill>
              </a:rPr>
              <a:t>permettant de classer une situation comme constitutive d’un abus de droit</a:t>
            </a:r>
            <a:endParaRPr lang="fr-FR" sz="2400" dirty="0">
              <a:solidFill>
                <a:srgbClr val="7030A0"/>
              </a:solidFill>
            </a:endParaRPr>
          </a:p>
          <a:p>
            <a:pPr lvl="0" defTabSz="914400">
              <a:lnSpc>
                <a:spcPct val="90000"/>
              </a:lnSpc>
              <a:spcBef>
                <a:spcPts val="1200"/>
              </a:spcBef>
              <a:buClr>
                <a:srgbClr val="40BAD2"/>
              </a:buClr>
            </a:pPr>
            <a:endParaRPr lang="fr-FR" sz="2000" dirty="0">
              <a:solidFill>
                <a:srgbClr val="000000">
                  <a:lumMod val="65000"/>
                  <a:lumOff val="35000"/>
                </a:srgbClr>
              </a:solidFill>
            </a:endParaRPr>
          </a:p>
        </p:txBody>
      </p:sp>
    </p:spTree>
    <p:extLst>
      <p:ext uri="{BB962C8B-B14F-4D97-AF65-F5344CB8AC3E}">
        <p14:creationId xmlns:p14="http://schemas.microsoft.com/office/powerpoint/2010/main" val="113567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0157" y="914401"/>
            <a:ext cx="10006885" cy="4881092"/>
          </a:xfrm>
          <a:prstGeom prst="rect">
            <a:avLst/>
          </a:prstGeom>
        </p:spPr>
        <p:txBody>
          <a:bodyPr wrap="square">
            <a:spAutoFit/>
          </a:bodyPr>
          <a:lstStyle/>
          <a:p>
            <a:pPr lvl="0" algn="ctr" defTabSz="914400">
              <a:lnSpc>
                <a:spcPct val="90000"/>
              </a:lnSpc>
              <a:spcBef>
                <a:spcPts val="1200"/>
              </a:spcBef>
              <a:buClr>
                <a:srgbClr val="40BAD2"/>
              </a:buClr>
            </a:pPr>
            <a:endParaRPr lang="fr-FR" sz="2400" dirty="0" smtClean="0">
              <a:solidFill>
                <a:srgbClr val="000000">
                  <a:lumMod val="65000"/>
                  <a:lumOff val="35000"/>
                </a:srgbClr>
              </a:solidFill>
            </a:endParaRPr>
          </a:p>
          <a:p>
            <a:pPr lvl="0" algn="ctr" defTabSz="914400">
              <a:lnSpc>
                <a:spcPct val="90000"/>
              </a:lnSpc>
              <a:spcBef>
                <a:spcPts val="1200"/>
              </a:spcBef>
              <a:buClr>
                <a:srgbClr val="40BAD2"/>
              </a:buClr>
            </a:pPr>
            <a:r>
              <a:rPr lang="fr-FR" sz="2400" dirty="0" smtClean="0">
                <a:solidFill>
                  <a:srgbClr val="000000">
                    <a:lumMod val="65000"/>
                    <a:lumOff val="35000"/>
                  </a:srgbClr>
                </a:solidFill>
              </a:rPr>
              <a:t> </a:t>
            </a:r>
            <a:r>
              <a:rPr lang="fr-FR" sz="2400" dirty="0">
                <a:solidFill>
                  <a:srgbClr val="000000">
                    <a:lumMod val="65000"/>
                    <a:lumOff val="35000"/>
                  </a:srgbClr>
                </a:solidFill>
              </a:rPr>
              <a:t>Qu’est-ce qu’un abus de droit </a:t>
            </a:r>
            <a:r>
              <a:rPr lang="fr-FR" sz="2400" dirty="0" smtClean="0">
                <a:solidFill>
                  <a:srgbClr val="000000">
                    <a:lumMod val="65000"/>
                    <a:lumOff val="35000"/>
                  </a:srgbClr>
                </a:solidFill>
              </a:rPr>
              <a:t>?</a:t>
            </a:r>
          </a:p>
          <a:p>
            <a:pPr lvl="0" defTabSz="914400">
              <a:lnSpc>
                <a:spcPct val="90000"/>
              </a:lnSpc>
              <a:spcBef>
                <a:spcPts val="1200"/>
              </a:spcBef>
              <a:buClr>
                <a:srgbClr val="40BAD2"/>
              </a:buClr>
            </a:pPr>
            <a:endParaRPr lang="fr-FR" sz="2400" dirty="0">
              <a:solidFill>
                <a:srgbClr val="000000">
                  <a:lumMod val="65000"/>
                  <a:lumOff val="35000"/>
                </a:srgbClr>
              </a:solidFill>
            </a:endParaRPr>
          </a:p>
          <a:p>
            <a:pPr lvl="0" defTabSz="914400">
              <a:lnSpc>
                <a:spcPct val="90000"/>
              </a:lnSpc>
              <a:spcBef>
                <a:spcPts val="1200"/>
              </a:spcBef>
              <a:buClr>
                <a:srgbClr val="40BAD2"/>
              </a:buClr>
            </a:pPr>
            <a:r>
              <a:rPr lang="fr-FR" sz="2000" dirty="0">
                <a:solidFill>
                  <a:srgbClr val="000000">
                    <a:lumMod val="65000"/>
                    <a:lumOff val="35000"/>
                  </a:srgbClr>
                </a:solidFill>
              </a:rPr>
              <a:t>Il s’agit d’un principe général du droit qui vient sanctionner deux types d’agissements </a:t>
            </a:r>
            <a:r>
              <a:rPr lang="fr-FR" sz="2000" dirty="0" smtClean="0">
                <a:solidFill>
                  <a:srgbClr val="000000">
                    <a:lumMod val="65000"/>
                    <a:lumOff val="35000"/>
                  </a:srgbClr>
                </a:solidFill>
              </a:rPr>
              <a:t>:</a:t>
            </a:r>
          </a:p>
          <a:p>
            <a:pPr lvl="0" defTabSz="914400">
              <a:lnSpc>
                <a:spcPct val="90000"/>
              </a:lnSpc>
              <a:spcBef>
                <a:spcPts val="1200"/>
              </a:spcBef>
              <a:buClr>
                <a:srgbClr val="40BAD2"/>
              </a:buClr>
            </a:pPr>
            <a:endParaRPr lang="fr-FR" sz="2000" dirty="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b="1" dirty="0" smtClean="0">
                <a:solidFill>
                  <a:srgbClr val="C00000"/>
                </a:solidFill>
              </a:rPr>
              <a:t>LES SIMULATIONS JURIDIQUES</a:t>
            </a:r>
          </a:p>
          <a:p>
            <a:pPr marL="2171700" lvl="4" indent="-342900" defTabSz="914400">
              <a:lnSpc>
                <a:spcPct val="90000"/>
              </a:lnSpc>
              <a:spcBef>
                <a:spcPts val="1200"/>
              </a:spcBef>
              <a:buClr>
                <a:srgbClr val="40BAD2"/>
              </a:buClr>
              <a:buFontTx/>
              <a:buChar char="-"/>
            </a:pPr>
            <a:endParaRPr lang="fr-FR" sz="2000" b="1" dirty="0">
              <a:solidFill>
                <a:srgbClr val="C00000"/>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b="1" dirty="0" smtClean="0">
                <a:solidFill>
                  <a:srgbClr val="C00000"/>
                </a:solidFill>
              </a:rPr>
              <a:t>LES FRAUDES A LA LOI</a:t>
            </a:r>
          </a:p>
          <a:p>
            <a:pPr lvl="0" defTabSz="914400">
              <a:lnSpc>
                <a:spcPct val="90000"/>
              </a:lnSpc>
              <a:spcBef>
                <a:spcPts val="1200"/>
              </a:spcBef>
              <a:buClr>
                <a:srgbClr val="40BAD2"/>
              </a:buClr>
            </a:pPr>
            <a:endParaRPr lang="fr-FR" sz="2000" dirty="0">
              <a:solidFill>
                <a:srgbClr val="000000">
                  <a:lumMod val="65000"/>
                  <a:lumOff val="35000"/>
                </a:srgbClr>
              </a:solidFill>
            </a:endParaRPr>
          </a:p>
          <a:p>
            <a:pPr lvl="0" defTabSz="914400">
              <a:lnSpc>
                <a:spcPct val="90000"/>
              </a:lnSpc>
              <a:spcBef>
                <a:spcPts val="1200"/>
              </a:spcBef>
              <a:buClr>
                <a:srgbClr val="40BAD2"/>
              </a:buClr>
            </a:pPr>
            <a:endParaRPr lang="fr-FR" sz="2000" b="1" dirty="0">
              <a:solidFill>
                <a:srgbClr val="000000">
                  <a:lumMod val="65000"/>
                  <a:lumOff val="35000"/>
                </a:srgbClr>
              </a:solidFill>
            </a:endParaRPr>
          </a:p>
          <a:p>
            <a:pPr lvl="0" defTabSz="914400">
              <a:lnSpc>
                <a:spcPct val="90000"/>
              </a:lnSpc>
              <a:spcBef>
                <a:spcPts val="1200"/>
              </a:spcBef>
              <a:buClr>
                <a:srgbClr val="40BAD2"/>
              </a:buClr>
            </a:pPr>
            <a:endParaRPr lang="fr-FR" b="1" dirty="0"/>
          </a:p>
        </p:txBody>
      </p:sp>
    </p:spTree>
    <p:extLst>
      <p:ext uri="{BB962C8B-B14F-4D97-AF65-F5344CB8AC3E}">
        <p14:creationId xmlns:p14="http://schemas.microsoft.com/office/powerpoint/2010/main" val="4653104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4856" y="363546"/>
            <a:ext cx="9903854" cy="5773888"/>
          </a:xfrm>
          <a:prstGeom prst="rect">
            <a:avLst/>
          </a:prstGeom>
        </p:spPr>
        <p:txBody>
          <a:bodyPr wrap="square">
            <a:spAutoFit/>
          </a:bodyPr>
          <a:lstStyle/>
          <a:p>
            <a:pPr lvl="0" algn="ctr" defTabSz="914400">
              <a:lnSpc>
                <a:spcPct val="90000"/>
              </a:lnSpc>
              <a:spcBef>
                <a:spcPts val="1200"/>
              </a:spcBef>
              <a:buClr>
                <a:srgbClr val="40BAD2"/>
              </a:buClr>
            </a:pPr>
            <a:r>
              <a:rPr lang="fr-FR" sz="2400" b="1" dirty="0">
                <a:solidFill>
                  <a:srgbClr val="000000">
                    <a:lumMod val="65000"/>
                    <a:lumOff val="35000"/>
                  </a:srgbClr>
                </a:solidFill>
                <a:effectLst>
                  <a:outerShdw blurRad="38100" dist="38100" dir="2700000" algn="tl">
                    <a:srgbClr val="000000">
                      <a:alpha val="43137"/>
                    </a:srgbClr>
                  </a:outerShdw>
                </a:effectLst>
              </a:rPr>
              <a:t> COMMENT DECELER UN ARTIFICE, UNE SIMULATION, </a:t>
            </a:r>
          </a:p>
          <a:p>
            <a:pPr lvl="0" algn="ctr" defTabSz="914400">
              <a:lnSpc>
                <a:spcPct val="90000"/>
              </a:lnSpc>
              <a:spcBef>
                <a:spcPts val="1200"/>
              </a:spcBef>
              <a:buClr>
                <a:srgbClr val="40BAD2"/>
              </a:buClr>
            </a:pPr>
            <a:r>
              <a:rPr lang="fr-FR" sz="2400" b="1" dirty="0">
                <a:solidFill>
                  <a:srgbClr val="000000">
                    <a:lumMod val="65000"/>
                    <a:lumOff val="35000"/>
                  </a:srgbClr>
                </a:solidFill>
                <a:effectLst>
                  <a:outerShdw blurRad="38100" dist="38100" dir="2700000" algn="tl">
                    <a:srgbClr val="000000">
                      <a:alpha val="43137"/>
                    </a:srgbClr>
                  </a:outerShdw>
                </a:effectLst>
              </a:rPr>
              <a:t>et donc un abus de droit ?</a:t>
            </a:r>
          </a:p>
          <a:p>
            <a:pPr lvl="0" defTabSz="914400">
              <a:lnSpc>
                <a:spcPct val="90000"/>
              </a:lnSpc>
              <a:spcBef>
                <a:spcPts val="1200"/>
              </a:spcBef>
              <a:buClr>
                <a:srgbClr val="40BAD2"/>
              </a:buClr>
            </a:pPr>
            <a:endParaRPr lang="fr-FR" sz="2400" dirty="0">
              <a:solidFill>
                <a:srgbClr val="000000">
                  <a:lumMod val="65000"/>
                  <a:lumOff val="35000"/>
                </a:srgbClr>
              </a:solidFill>
            </a:endParaRPr>
          </a:p>
          <a:p>
            <a:pPr lvl="0" algn="ctr" defTabSz="914400">
              <a:lnSpc>
                <a:spcPct val="90000"/>
              </a:lnSpc>
              <a:spcBef>
                <a:spcPts val="1200"/>
              </a:spcBef>
              <a:buClr>
                <a:srgbClr val="40BAD2"/>
              </a:buClr>
            </a:pPr>
            <a:r>
              <a:rPr lang="fr-FR" sz="2400" dirty="0" smtClean="0">
                <a:solidFill>
                  <a:srgbClr val="C00000"/>
                </a:solidFill>
              </a:rPr>
              <a:t>Néanmoins l’intention abusive peut-être déduite des faits </a:t>
            </a:r>
          </a:p>
          <a:p>
            <a:pPr lvl="0" algn="ctr" defTabSz="914400">
              <a:lnSpc>
                <a:spcPct val="90000"/>
              </a:lnSpc>
              <a:spcBef>
                <a:spcPts val="1200"/>
              </a:spcBef>
              <a:buClr>
                <a:srgbClr val="40BAD2"/>
              </a:buClr>
            </a:pPr>
            <a:r>
              <a:rPr lang="fr-FR" sz="2400" dirty="0" smtClean="0">
                <a:solidFill>
                  <a:srgbClr val="C00000"/>
                </a:solidFill>
              </a:rPr>
              <a:t>il faut donc interroger les faits pour trouver les indices </a:t>
            </a:r>
          </a:p>
          <a:p>
            <a:pPr lvl="0" algn="ctr" defTabSz="914400">
              <a:lnSpc>
                <a:spcPct val="90000"/>
              </a:lnSpc>
              <a:spcBef>
                <a:spcPts val="1200"/>
              </a:spcBef>
              <a:buClr>
                <a:srgbClr val="40BAD2"/>
              </a:buClr>
            </a:pPr>
            <a:r>
              <a:rPr lang="fr-FR" sz="2400" dirty="0" smtClean="0">
                <a:solidFill>
                  <a:srgbClr val="C00000"/>
                </a:solidFill>
              </a:rPr>
              <a:t>trahissant l’existence d’une simulation</a:t>
            </a:r>
          </a:p>
          <a:p>
            <a:pPr lvl="0" defTabSz="914400">
              <a:lnSpc>
                <a:spcPct val="90000"/>
              </a:lnSpc>
              <a:spcBef>
                <a:spcPts val="1200"/>
              </a:spcBef>
              <a:buClr>
                <a:srgbClr val="40BAD2"/>
              </a:buClr>
            </a:pPr>
            <a:r>
              <a:rPr lang="fr-FR" sz="2400" u="sng" dirty="0" smtClean="0">
                <a:solidFill>
                  <a:srgbClr val="000000">
                    <a:lumMod val="65000"/>
                    <a:lumOff val="35000"/>
                  </a:srgbClr>
                </a:solidFill>
              </a:rPr>
              <a:t>Exemples :</a:t>
            </a:r>
            <a:endParaRPr lang="fr-FR" sz="2400" u="sng" dirty="0">
              <a:solidFill>
                <a:srgbClr val="000000">
                  <a:lumMod val="65000"/>
                  <a:lumOff val="35000"/>
                </a:srgbClr>
              </a:solidFill>
            </a:endParaRPr>
          </a:p>
          <a:p>
            <a:pPr lvl="0" defTabSz="914400">
              <a:lnSpc>
                <a:spcPct val="90000"/>
              </a:lnSpc>
              <a:spcBef>
                <a:spcPts val="1200"/>
              </a:spcBef>
              <a:buClr>
                <a:srgbClr val="40BAD2"/>
              </a:buClr>
            </a:pPr>
            <a:r>
              <a:rPr lang="fr-FR" sz="2400" i="1" dirty="0" smtClean="0">
                <a:solidFill>
                  <a:srgbClr val="000000">
                    <a:lumMod val="65000"/>
                    <a:lumOff val="35000"/>
                  </a:srgbClr>
                </a:solidFill>
              </a:rPr>
              <a:t>Une société qui n’a pas de réelle substance économique</a:t>
            </a:r>
          </a:p>
          <a:p>
            <a:pPr lvl="0" defTabSz="914400">
              <a:lnSpc>
                <a:spcPct val="90000"/>
              </a:lnSpc>
              <a:spcBef>
                <a:spcPts val="1200"/>
              </a:spcBef>
              <a:buClr>
                <a:srgbClr val="40BAD2"/>
              </a:buClr>
            </a:pPr>
            <a:r>
              <a:rPr lang="fr-FR" sz="2400" i="1" dirty="0" smtClean="0">
                <a:solidFill>
                  <a:srgbClr val="000000">
                    <a:lumMod val="65000"/>
                    <a:lumOff val="35000"/>
                  </a:srgbClr>
                </a:solidFill>
              </a:rPr>
              <a:t>La complexité outrancière et injustifiée d’un montage juridique</a:t>
            </a:r>
          </a:p>
          <a:p>
            <a:pPr lvl="0" defTabSz="914400">
              <a:lnSpc>
                <a:spcPct val="90000"/>
              </a:lnSpc>
              <a:spcBef>
                <a:spcPts val="1200"/>
              </a:spcBef>
              <a:buClr>
                <a:srgbClr val="40BAD2"/>
              </a:buClr>
            </a:pPr>
            <a:r>
              <a:rPr lang="fr-FR" sz="2400" i="1" dirty="0" smtClean="0">
                <a:solidFill>
                  <a:srgbClr val="000000">
                    <a:lumMod val="65000"/>
                    <a:lumOff val="35000"/>
                  </a:srgbClr>
                </a:solidFill>
              </a:rPr>
              <a:t>Un siège social fixé dans un Etat exotique sans justification opérationnelle</a:t>
            </a:r>
          </a:p>
          <a:p>
            <a:pPr lvl="0" defTabSz="914400">
              <a:lnSpc>
                <a:spcPct val="90000"/>
              </a:lnSpc>
              <a:spcBef>
                <a:spcPts val="1200"/>
              </a:spcBef>
              <a:buClr>
                <a:srgbClr val="40BAD2"/>
              </a:buClr>
            </a:pPr>
            <a:endParaRPr lang="fr-FR" sz="2400" i="1" dirty="0" smtClean="0">
              <a:solidFill>
                <a:srgbClr val="000000">
                  <a:lumMod val="65000"/>
                  <a:lumOff val="35000"/>
                </a:srgbClr>
              </a:solidFill>
            </a:endParaRPr>
          </a:p>
          <a:p>
            <a:pPr lvl="0" defTabSz="914400">
              <a:lnSpc>
                <a:spcPct val="90000"/>
              </a:lnSpc>
              <a:spcBef>
                <a:spcPts val="1200"/>
              </a:spcBef>
              <a:buClr>
                <a:srgbClr val="40BAD2"/>
              </a:buClr>
            </a:pPr>
            <a:r>
              <a:rPr lang="fr-FR" sz="2400" b="1" dirty="0" smtClean="0">
                <a:solidFill>
                  <a:srgbClr val="000000">
                    <a:lumMod val="65000"/>
                    <a:lumOff val="35000"/>
                  </a:srgbClr>
                </a:solidFill>
              </a:rPr>
              <a:t>=  signaux d’alerte permettant d’identifier l’existence d’un risque</a:t>
            </a:r>
          </a:p>
        </p:txBody>
      </p:sp>
    </p:spTree>
    <p:extLst>
      <p:ext uri="{BB962C8B-B14F-4D97-AF65-F5344CB8AC3E}">
        <p14:creationId xmlns:p14="http://schemas.microsoft.com/office/powerpoint/2010/main" val="33888512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2680" y="640913"/>
            <a:ext cx="10637950" cy="5663089"/>
          </a:xfrm>
          <a:prstGeom prst="rect">
            <a:avLst/>
          </a:prstGeom>
        </p:spPr>
        <p:txBody>
          <a:bodyPr wrap="square">
            <a:spAutoFit/>
          </a:bodyPr>
          <a:lstStyle/>
          <a:p>
            <a:r>
              <a:rPr lang="fr-FR" sz="2000" b="1" dirty="0">
                <a:solidFill>
                  <a:schemeClr val="bg2">
                    <a:lumMod val="50000"/>
                  </a:schemeClr>
                </a:solidFill>
              </a:rPr>
              <a:t>Il ne faut pas confondre l'abus de droit avec :</a:t>
            </a:r>
          </a:p>
          <a:p>
            <a:endParaRPr lang="fr-FR" dirty="0">
              <a:solidFill>
                <a:schemeClr val="bg2">
                  <a:lumMod val="50000"/>
                </a:schemeClr>
              </a:solidFill>
            </a:endParaRPr>
          </a:p>
          <a:p>
            <a:endParaRPr lang="fr-FR" dirty="0" smtClean="0">
              <a:solidFill>
                <a:schemeClr val="bg2">
                  <a:lumMod val="50000"/>
                </a:schemeClr>
              </a:solidFill>
            </a:endParaRPr>
          </a:p>
          <a:p>
            <a:pPr marL="285750" indent="-285750">
              <a:buFont typeface="Wingdings" panose="05000000000000000000" pitchFamily="2" charset="2"/>
              <a:buChar char="Ø"/>
            </a:pPr>
            <a:r>
              <a:rPr lang="fr-FR" b="1" i="1" dirty="0" smtClean="0">
                <a:solidFill>
                  <a:srgbClr val="C00000"/>
                </a:solidFill>
              </a:rPr>
              <a:t>l'acte </a:t>
            </a:r>
            <a:r>
              <a:rPr lang="fr-FR" b="1" i="1" dirty="0">
                <a:solidFill>
                  <a:srgbClr val="C00000"/>
                </a:solidFill>
              </a:rPr>
              <a:t>anormal de gestion </a:t>
            </a:r>
            <a:r>
              <a:rPr lang="fr-FR" dirty="0">
                <a:solidFill>
                  <a:schemeClr val="bg2">
                    <a:lumMod val="50000"/>
                  </a:schemeClr>
                </a:solidFill>
              </a:rPr>
              <a:t>: </a:t>
            </a:r>
            <a:endParaRPr lang="fr-FR" dirty="0" smtClean="0">
              <a:solidFill>
                <a:schemeClr val="bg2">
                  <a:lumMod val="50000"/>
                </a:schemeClr>
              </a:solidFill>
            </a:endParaRPr>
          </a:p>
          <a:p>
            <a:r>
              <a:rPr lang="fr-FR" dirty="0" smtClean="0">
                <a:solidFill>
                  <a:schemeClr val="bg2">
                    <a:lumMod val="50000"/>
                  </a:schemeClr>
                </a:solidFill>
              </a:rPr>
              <a:t>qui </a:t>
            </a:r>
            <a:r>
              <a:rPr lang="fr-FR" dirty="0">
                <a:solidFill>
                  <a:schemeClr val="bg2">
                    <a:lumMod val="50000"/>
                  </a:schemeClr>
                </a:solidFill>
              </a:rPr>
              <a:t>est un acte non conforme à l'intérêt social et accompli dans l'intérêt d'un tiers à l'entreprise sans contrepartie pour l'entreprise. </a:t>
            </a:r>
            <a:endParaRPr lang="fr-FR" dirty="0" smtClean="0">
              <a:solidFill>
                <a:schemeClr val="bg2">
                  <a:lumMod val="50000"/>
                </a:schemeClr>
              </a:solidFill>
            </a:endParaRPr>
          </a:p>
          <a:p>
            <a:r>
              <a:rPr lang="fr-FR" i="1" dirty="0" smtClean="0">
                <a:solidFill>
                  <a:schemeClr val="bg2">
                    <a:lumMod val="50000"/>
                  </a:schemeClr>
                </a:solidFill>
              </a:rPr>
              <a:t>EXEMPLE </a:t>
            </a:r>
            <a:r>
              <a:rPr lang="fr-FR" i="1" dirty="0">
                <a:solidFill>
                  <a:schemeClr val="bg2">
                    <a:lumMod val="50000"/>
                  </a:schemeClr>
                </a:solidFill>
              </a:rPr>
              <a:t>: mise à disposition gratuite d'un bien appartenant à l'entreprise à un membre de la famille du dirigeant</a:t>
            </a:r>
            <a:r>
              <a:rPr lang="fr-FR" i="1" dirty="0" smtClean="0">
                <a:solidFill>
                  <a:schemeClr val="bg2">
                    <a:lumMod val="50000"/>
                  </a:schemeClr>
                </a:solidFill>
              </a:rPr>
              <a:t>.</a:t>
            </a:r>
          </a:p>
          <a:p>
            <a:endParaRPr lang="fr-FR" dirty="0">
              <a:solidFill>
                <a:schemeClr val="bg2">
                  <a:lumMod val="50000"/>
                </a:schemeClr>
              </a:solidFill>
            </a:endParaRPr>
          </a:p>
          <a:p>
            <a:pPr marL="285750" indent="-285750">
              <a:buFont typeface="Wingdings" panose="05000000000000000000" pitchFamily="2" charset="2"/>
              <a:buChar char="Ø"/>
            </a:pPr>
            <a:r>
              <a:rPr lang="fr-FR" b="1" i="1" dirty="0">
                <a:solidFill>
                  <a:srgbClr val="C00000"/>
                </a:solidFill>
              </a:rPr>
              <a:t>l'abus de </a:t>
            </a:r>
            <a:r>
              <a:rPr lang="fr-FR" b="1" i="1" dirty="0" smtClean="0">
                <a:solidFill>
                  <a:srgbClr val="C00000"/>
                </a:solidFill>
              </a:rPr>
              <a:t>bien </a:t>
            </a:r>
            <a:r>
              <a:rPr lang="fr-FR" b="1" i="1" dirty="0">
                <a:solidFill>
                  <a:srgbClr val="C00000"/>
                </a:solidFill>
              </a:rPr>
              <a:t>social </a:t>
            </a:r>
            <a:r>
              <a:rPr lang="fr-FR" dirty="0">
                <a:solidFill>
                  <a:schemeClr val="bg2">
                    <a:lumMod val="50000"/>
                  </a:schemeClr>
                </a:solidFill>
              </a:rPr>
              <a:t>: </a:t>
            </a:r>
            <a:endParaRPr lang="fr-FR" dirty="0" smtClean="0">
              <a:solidFill>
                <a:schemeClr val="bg2">
                  <a:lumMod val="50000"/>
                </a:schemeClr>
              </a:solidFill>
            </a:endParaRPr>
          </a:p>
          <a:p>
            <a:r>
              <a:rPr lang="fr-FR" dirty="0" smtClean="0">
                <a:solidFill>
                  <a:schemeClr val="bg2">
                    <a:lumMod val="50000"/>
                  </a:schemeClr>
                </a:solidFill>
              </a:rPr>
              <a:t>qui consiste </a:t>
            </a:r>
            <a:r>
              <a:rPr lang="fr-FR" dirty="0">
                <a:solidFill>
                  <a:schemeClr val="bg2">
                    <a:lumMod val="50000"/>
                  </a:schemeClr>
                </a:solidFill>
              </a:rPr>
              <a:t>pour un dirigeant ou un administrateur de société à utiliser les biens ou la capacité d'emprunt de la société dans un but personnel et au préjudice de l'entreprise</a:t>
            </a:r>
            <a:r>
              <a:rPr lang="fr-FR" dirty="0" smtClean="0">
                <a:solidFill>
                  <a:schemeClr val="bg2">
                    <a:lumMod val="50000"/>
                  </a:schemeClr>
                </a:solidFill>
              </a:rPr>
              <a:t>.</a:t>
            </a:r>
          </a:p>
          <a:p>
            <a:r>
              <a:rPr lang="fr-FR" i="1" dirty="0" smtClean="0">
                <a:solidFill>
                  <a:schemeClr val="bg2">
                    <a:lumMod val="50000"/>
                  </a:schemeClr>
                </a:solidFill>
              </a:rPr>
              <a:t>EXEMPLE </a:t>
            </a:r>
            <a:r>
              <a:rPr lang="fr-FR" i="1" dirty="0">
                <a:solidFill>
                  <a:schemeClr val="bg2">
                    <a:lumMod val="50000"/>
                  </a:schemeClr>
                </a:solidFill>
              </a:rPr>
              <a:t>: mise à disposition gratuite d'un bien appartenant à l'entreprise au dirigeant de l'entreprise</a:t>
            </a:r>
            <a:r>
              <a:rPr lang="fr-FR" i="1" dirty="0" smtClean="0">
                <a:solidFill>
                  <a:schemeClr val="bg2">
                    <a:lumMod val="50000"/>
                  </a:schemeClr>
                </a:solidFill>
              </a:rPr>
              <a:t>.</a:t>
            </a:r>
          </a:p>
          <a:p>
            <a:endParaRPr lang="fr-FR" dirty="0" smtClean="0">
              <a:solidFill>
                <a:schemeClr val="bg2">
                  <a:lumMod val="50000"/>
                </a:schemeClr>
              </a:solidFill>
            </a:endParaRPr>
          </a:p>
          <a:p>
            <a:r>
              <a:rPr lang="fr-FR" b="1" dirty="0">
                <a:solidFill>
                  <a:schemeClr val="bg2">
                    <a:lumMod val="50000"/>
                  </a:schemeClr>
                </a:solidFill>
              </a:rPr>
              <a:t>La conséquence de l'acte anormal de gestion ou de l'abus de bien social est un appauvrissement de l'entreprise lorsque l'abus de droit enrichit l'entreprise au détriment du trésor public</a:t>
            </a:r>
            <a:r>
              <a:rPr lang="fr-FR" b="1" dirty="0" smtClean="0">
                <a:solidFill>
                  <a:schemeClr val="bg2">
                    <a:lumMod val="50000"/>
                  </a:schemeClr>
                </a:solidFill>
              </a:rPr>
              <a:t>.</a:t>
            </a:r>
          </a:p>
          <a:p>
            <a:endParaRPr lang="fr-FR" b="1" dirty="0">
              <a:solidFill>
                <a:schemeClr val="bg2">
                  <a:lumMod val="50000"/>
                </a:schemeClr>
              </a:solidFill>
            </a:endParaRPr>
          </a:p>
          <a:p>
            <a:r>
              <a:rPr lang="fr-FR" b="1" dirty="0" smtClean="0">
                <a:solidFill>
                  <a:schemeClr val="bg2">
                    <a:lumMod val="50000"/>
                  </a:schemeClr>
                </a:solidFill>
              </a:rPr>
              <a:t>L'acte </a:t>
            </a:r>
            <a:r>
              <a:rPr lang="fr-FR" b="1" dirty="0">
                <a:solidFill>
                  <a:schemeClr val="bg2">
                    <a:lumMod val="50000"/>
                  </a:schemeClr>
                </a:solidFill>
              </a:rPr>
              <a:t>anormal de gestion et l'abus de bien social sont des délits exclusivement liés au monde de l'entreprise, l'abus de droit s'étend à tous les domaines du droit.</a:t>
            </a:r>
          </a:p>
          <a:p>
            <a:endParaRPr lang="fr-FR" dirty="0">
              <a:solidFill>
                <a:schemeClr val="bg2">
                  <a:lumMod val="50000"/>
                </a:schemeClr>
              </a:solidFill>
            </a:endParaRPr>
          </a:p>
          <a:p>
            <a:endParaRPr lang="fr-FR" dirty="0"/>
          </a:p>
        </p:txBody>
      </p:sp>
    </p:spTree>
    <p:extLst>
      <p:ext uri="{BB962C8B-B14F-4D97-AF65-F5344CB8AC3E}">
        <p14:creationId xmlns:p14="http://schemas.microsoft.com/office/powerpoint/2010/main" val="37754278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34862" y="1630276"/>
            <a:ext cx="8049296" cy="3970318"/>
          </a:xfrm>
          <a:prstGeom prst="rect">
            <a:avLst/>
          </a:prstGeom>
        </p:spPr>
        <p:txBody>
          <a:bodyPr wrap="square">
            <a:spAutoFit/>
          </a:bodyPr>
          <a:lstStyle/>
          <a:p>
            <a:r>
              <a:rPr lang="fr-FR" b="1" dirty="0">
                <a:solidFill>
                  <a:schemeClr val="bg2">
                    <a:lumMod val="50000"/>
                  </a:schemeClr>
                </a:solidFill>
              </a:rPr>
              <a:t>Il ne faut pas confondre l'abus de droit avec </a:t>
            </a:r>
            <a:r>
              <a:rPr lang="fr-FR" b="1" dirty="0" smtClean="0">
                <a:solidFill>
                  <a:schemeClr val="bg2">
                    <a:lumMod val="50000"/>
                  </a:schemeClr>
                </a:solidFill>
              </a:rPr>
              <a:t>:</a:t>
            </a:r>
          </a:p>
          <a:p>
            <a:endParaRPr lang="fr-FR" b="1" dirty="0">
              <a:solidFill>
                <a:schemeClr val="bg2">
                  <a:lumMod val="50000"/>
                </a:schemeClr>
              </a:solidFill>
            </a:endParaRPr>
          </a:p>
          <a:p>
            <a:endParaRPr lang="fr-FR" dirty="0">
              <a:solidFill>
                <a:schemeClr val="bg2">
                  <a:lumMod val="50000"/>
                </a:schemeClr>
              </a:solidFill>
            </a:endParaRPr>
          </a:p>
          <a:p>
            <a:pPr marL="285750" indent="-285750">
              <a:buFont typeface="Wingdings" panose="05000000000000000000" pitchFamily="2" charset="2"/>
              <a:buChar char="Ø"/>
            </a:pPr>
            <a:r>
              <a:rPr lang="fr-FR" b="1" i="1" dirty="0" smtClean="0">
                <a:solidFill>
                  <a:srgbClr val="C00000"/>
                </a:solidFill>
              </a:rPr>
              <a:t>la </a:t>
            </a:r>
            <a:r>
              <a:rPr lang="fr-FR" b="1" i="1" dirty="0">
                <a:solidFill>
                  <a:srgbClr val="C00000"/>
                </a:solidFill>
              </a:rPr>
              <a:t>fraude fiscale classique </a:t>
            </a:r>
            <a:r>
              <a:rPr lang="fr-FR" dirty="0">
                <a:solidFill>
                  <a:schemeClr val="bg2">
                    <a:lumMod val="50000"/>
                  </a:schemeClr>
                </a:solidFill>
              </a:rPr>
              <a:t>: </a:t>
            </a:r>
            <a:endParaRPr lang="fr-FR" dirty="0" smtClean="0">
              <a:solidFill>
                <a:schemeClr val="bg2">
                  <a:lumMod val="50000"/>
                </a:schemeClr>
              </a:solidFill>
            </a:endParaRPr>
          </a:p>
          <a:p>
            <a:endParaRPr lang="fr-FR" dirty="0">
              <a:solidFill>
                <a:schemeClr val="bg2">
                  <a:lumMod val="50000"/>
                </a:schemeClr>
              </a:solidFill>
            </a:endParaRPr>
          </a:p>
          <a:p>
            <a:r>
              <a:rPr lang="fr-FR" dirty="0" smtClean="0">
                <a:solidFill>
                  <a:schemeClr val="bg2">
                    <a:lumMod val="50000"/>
                  </a:schemeClr>
                </a:solidFill>
              </a:rPr>
              <a:t>l'auteur </a:t>
            </a:r>
            <a:r>
              <a:rPr lang="fr-FR" dirty="0">
                <a:solidFill>
                  <a:schemeClr val="bg2">
                    <a:lumMod val="50000"/>
                  </a:schemeClr>
                </a:solidFill>
              </a:rPr>
              <a:t>dissimule des revenus imposables au fisc. </a:t>
            </a:r>
            <a:endParaRPr lang="fr-FR" dirty="0" smtClean="0">
              <a:solidFill>
                <a:schemeClr val="bg2">
                  <a:lumMod val="50000"/>
                </a:schemeClr>
              </a:solidFill>
            </a:endParaRPr>
          </a:p>
          <a:p>
            <a:endParaRPr lang="fr-FR" dirty="0">
              <a:solidFill>
                <a:schemeClr val="bg2">
                  <a:lumMod val="50000"/>
                </a:schemeClr>
              </a:solidFill>
            </a:endParaRPr>
          </a:p>
          <a:p>
            <a:endParaRPr lang="fr-FR" dirty="0" smtClean="0">
              <a:solidFill>
                <a:schemeClr val="bg2">
                  <a:lumMod val="50000"/>
                </a:schemeClr>
              </a:solidFill>
            </a:endParaRPr>
          </a:p>
          <a:p>
            <a:r>
              <a:rPr lang="fr-FR" b="1" dirty="0" smtClean="0">
                <a:solidFill>
                  <a:schemeClr val="bg2">
                    <a:lumMod val="50000"/>
                  </a:schemeClr>
                </a:solidFill>
              </a:rPr>
              <a:t>L'auteur </a:t>
            </a:r>
            <a:r>
              <a:rPr lang="fr-FR" b="1" dirty="0">
                <a:solidFill>
                  <a:schemeClr val="bg2">
                    <a:lumMod val="50000"/>
                  </a:schemeClr>
                </a:solidFill>
              </a:rPr>
              <a:t>d'un abus de droit à l'inverse déclare l'intégralité des revenus imposables mais en modifiant leur nature afin de réduire </a:t>
            </a:r>
            <a:r>
              <a:rPr lang="fr-FR" b="1" dirty="0" smtClean="0">
                <a:solidFill>
                  <a:schemeClr val="bg2">
                    <a:lumMod val="50000"/>
                  </a:schemeClr>
                </a:solidFill>
              </a:rPr>
              <a:t>l'imposition.</a:t>
            </a:r>
          </a:p>
          <a:p>
            <a:endParaRPr lang="fr-FR" dirty="0">
              <a:solidFill>
                <a:schemeClr val="bg2">
                  <a:lumMod val="50000"/>
                </a:schemeClr>
              </a:solidFill>
            </a:endParaRPr>
          </a:p>
          <a:p>
            <a:r>
              <a:rPr lang="fr-FR" dirty="0" smtClean="0">
                <a:solidFill>
                  <a:schemeClr val="bg2">
                    <a:lumMod val="50000"/>
                  </a:schemeClr>
                </a:solidFill>
              </a:rPr>
              <a:t>EXEMPLE </a:t>
            </a:r>
            <a:r>
              <a:rPr lang="fr-FR" dirty="0">
                <a:solidFill>
                  <a:schemeClr val="bg2">
                    <a:lumMod val="50000"/>
                  </a:schemeClr>
                </a:solidFill>
              </a:rPr>
              <a:t>: une donation dissimulée sous une vente.</a:t>
            </a:r>
          </a:p>
          <a:p>
            <a:endParaRPr lang="fr-FR" dirty="0"/>
          </a:p>
          <a:p>
            <a:endParaRPr lang="fr-FR" dirty="0"/>
          </a:p>
        </p:txBody>
      </p:sp>
    </p:spTree>
    <p:extLst>
      <p:ext uri="{BB962C8B-B14F-4D97-AF65-F5344CB8AC3E}">
        <p14:creationId xmlns:p14="http://schemas.microsoft.com/office/powerpoint/2010/main" val="10865195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93949" y="1757774"/>
            <a:ext cx="9530366" cy="4038029"/>
          </a:xfrm>
          <a:prstGeom prst="rect">
            <a:avLst/>
          </a:prstGeom>
        </p:spPr>
        <p:txBody>
          <a:bodyPr wrap="square">
            <a:spAutoFit/>
          </a:bodyPr>
          <a:lstStyle/>
          <a:p>
            <a:pPr lvl="0" algn="ctr" defTabSz="914400">
              <a:lnSpc>
                <a:spcPct val="90000"/>
              </a:lnSpc>
              <a:spcBef>
                <a:spcPts val="1200"/>
              </a:spcBef>
              <a:buClr>
                <a:srgbClr val="40BAD2"/>
              </a:buClr>
            </a:pPr>
            <a:r>
              <a:rPr lang="fr-FR" sz="2400" dirty="0">
                <a:solidFill>
                  <a:srgbClr val="000000">
                    <a:lumMod val="65000"/>
                    <a:lumOff val="35000"/>
                  </a:srgbClr>
                </a:solidFill>
              </a:rPr>
              <a:t> </a:t>
            </a:r>
            <a:r>
              <a:rPr lang="fr-FR" sz="2800" b="1" dirty="0" smtClean="0">
                <a:solidFill>
                  <a:srgbClr val="000000">
                    <a:lumMod val="65000"/>
                    <a:lumOff val="35000"/>
                  </a:srgbClr>
                </a:solidFill>
              </a:rPr>
              <a:t>Pourquoi doit-on redouter l’abus </a:t>
            </a:r>
            <a:r>
              <a:rPr lang="fr-FR" sz="2800" b="1" dirty="0">
                <a:solidFill>
                  <a:srgbClr val="000000">
                    <a:lumMod val="65000"/>
                    <a:lumOff val="35000"/>
                  </a:srgbClr>
                </a:solidFill>
              </a:rPr>
              <a:t>de droit ?</a:t>
            </a:r>
          </a:p>
          <a:p>
            <a:pPr lvl="0" defTabSz="914400">
              <a:lnSpc>
                <a:spcPct val="90000"/>
              </a:lnSpc>
              <a:spcBef>
                <a:spcPts val="1200"/>
              </a:spcBef>
              <a:buClr>
                <a:srgbClr val="40BAD2"/>
              </a:buClr>
            </a:pPr>
            <a:endParaRPr lang="fr-FR" sz="2800" dirty="0" smtClean="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dirty="0" smtClean="0">
                <a:solidFill>
                  <a:srgbClr val="000000">
                    <a:lumMod val="65000"/>
                    <a:lumOff val="35000"/>
                  </a:srgbClr>
                </a:solidFill>
              </a:rPr>
              <a:t>RISQUES  TRES IMPORTANTS POUR LE CLIENT</a:t>
            </a:r>
          </a:p>
          <a:p>
            <a:pPr lvl="4" defTabSz="914400">
              <a:lnSpc>
                <a:spcPct val="90000"/>
              </a:lnSpc>
              <a:spcBef>
                <a:spcPts val="1200"/>
              </a:spcBef>
              <a:buClr>
                <a:srgbClr val="40BAD2"/>
              </a:buClr>
            </a:pPr>
            <a:endParaRPr lang="fr-FR" sz="2000" dirty="0">
              <a:solidFill>
                <a:srgbClr val="000000">
                  <a:lumMod val="65000"/>
                  <a:lumOff val="35000"/>
                </a:srgbClr>
              </a:solidFill>
            </a:endParaRPr>
          </a:p>
          <a:p>
            <a:pPr marL="2171700" lvl="4" indent="-342900" defTabSz="914400">
              <a:lnSpc>
                <a:spcPct val="90000"/>
              </a:lnSpc>
              <a:spcBef>
                <a:spcPts val="1200"/>
              </a:spcBef>
              <a:buClr>
                <a:srgbClr val="40BAD2"/>
              </a:buClr>
              <a:buFont typeface="Courier New" panose="02070309020205020404" pitchFamily="49" charset="0"/>
              <a:buChar char="o"/>
            </a:pPr>
            <a:r>
              <a:rPr lang="fr-FR" sz="2000" dirty="0" smtClean="0">
                <a:solidFill>
                  <a:srgbClr val="000000">
                    <a:lumMod val="65000"/>
                    <a:lumOff val="35000"/>
                  </a:srgbClr>
                </a:solidFill>
              </a:rPr>
              <a:t>Inopposabilité de l’acte</a:t>
            </a:r>
          </a:p>
          <a:p>
            <a:pPr marL="2171700" lvl="4" indent="-342900" defTabSz="914400">
              <a:lnSpc>
                <a:spcPct val="90000"/>
              </a:lnSpc>
              <a:spcBef>
                <a:spcPts val="1200"/>
              </a:spcBef>
              <a:buClr>
                <a:srgbClr val="40BAD2"/>
              </a:buClr>
              <a:buFont typeface="Courier New" panose="02070309020205020404" pitchFamily="49" charset="0"/>
              <a:buChar char="o"/>
            </a:pPr>
            <a:r>
              <a:rPr lang="fr-FR" sz="2000" dirty="0" smtClean="0">
                <a:solidFill>
                  <a:srgbClr val="000000">
                    <a:lumMod val="65000"/>
                    <a:lumOff val="35000"/>
                  </a:srgbClr>
                </a:solidFill>
              </a:rPr>
              <a:t>Sanctions très lourdes</a:t>
            </a:r>
          </a:p>
          <a:p>
            <a:pPr marL="2171700" lvl="4" indent="-342900" defTabSz="914400">
              <a:lnSpc>
                <a:spcPct val="90000"/>
              </a:lnSpc>
              <a:spcBef>
                <a:spcPts val="1200"/>
              </a:spcBef>
              <a:buClr>
                <a:srgbClr val="40BAD2"/>
              </a:buClr>
              <a:buFontTx/>
              <a:buChar char="-"/>
            </a:pPr>
            <a:endParaRPr lang="fr-FR" sz="2000" dirty="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dirty="0" smtClean="0">
                <a:solidFill>
                  <a:srgbClr val="000000">
                    <a:lumMod val="65000"/>
                    <a:lumOff val="35000"/>
                  </a:srgbClr>
                </a:solidFill>
              </a:rPr>
              <a:t>RISQUES  TRES IMPORTANTS POUR LE CABINET</a:t>
            </a:r>
          </a:p>
          <a:p>
            <a:pPr marL="2171700" lvl="4" indent="-342900" defTabSz="914400">
              <a:lnSpc>
                <a:spcPct val="90000"/>
              </a:lnSpc>
              <a:spcBef>
                <a:spcPts val="1200"/>
              </a:spcBef>
              <a:buClr>
                <a:srgbClr val="40BAD2"/>
              </a:buClr>
              <a:buFont typeface="Courier New" panose="02070309020205020404" pitchFamily="49" charset="0"/>
              <a:buChar char="o"/>
            </a:pPr>
            <a:endParaRPr lang="fr-FR" sz="2000" dirty="0">
              <a:solidFill>
                <a:srgbClr val="000000">
                  <a:lumMod val="65000"/>
                  <a:lumOff val="35000"/>
                </a:srgbClr>
              </a:solidFill>
            </a:endParaRPr>
          </a:p>
        </p:txBody>
      </p:sp>
    </p:spTree>
    <p:extLst>
      <p:ext uri="{BB962C8B-B14F-4D97-AF65-F5344CB8AC3E}">
        <p14:creationId xmlns:p14="http://schemas.microsoft.com/office/powerpoint/2010/main" val="22964910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9" y="1100951"/>
            <a:ext cx="10818252" cy="4758226"/>
          </a:xfrm>
          <a:prstGeom prst="rect">
            <a:avLst/>
          </a:prstGeom>
        </p:spPr>
        <p:txBody>
          <a:bodyPr wrap="square">
            <a:spAutoFit/>
          </a:bodyPr>
          <a:lstStyle/>
          <a:p>
            <a:pPr lvl="0" algn="ctr" defTabSz="914400">
              <a:lnSpc>
                <a:spcPct val="90000"/>
              </a:lnSpc>
              <a:spcBef>
                <a:spcPts val="1200"/>
              </a:spcBef>
              <a:buClr>
                <a:srgbClr val="40BAD2"/>
              </a:buClr>
            </a:pPr>
            <a:r>
              <a:rPr lang="fr-FR" sz="2400" dirty="0" smtClean="0">
                <a:solidFill>
                  <a:srgbClr val="000000">
                    <a:lumMod val="65000"/>
                    <a:lumOff val="35000"/>
                  </a:srgbClr>
                </a:solidFill>
              </a:rPr>
              <a:t>LES RISQUES POUR LE CLIENT</a:t>
            </a:r>
            <a:endParaRPr lang="fr-FR" sz="2400" dirty="0">
              <a:solidFill>
                <a:srgbClr val="000000">
                  <a:lumMod val="65000"/>
                  <a:lumOff val="35000"/>
                </a:srgbClr>
              </a:solidFill>
            </a:endParaRPr>
          </a:p>
          <a:p>
            <a:pPr lvl="0" defTabSz="914400">
              <a:lnSpc>
                <a:spcPct val="90000"/>
              </a:lnSpc>
              <a:spcBef>
                <a:spcPts val="1200"/>
              </a:spcBef>
              <a:buClr>
                <a:srgbClr val="40BAD2"/>
              </a:buClr>
            </a:pPr>
            <a:endParaRPr lang="fr-FR" sz="2400" dirty="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dirty="0" smtClean="0">
                <a:solidFill>
                  <a:srgbClr val="000000">
                    <a:lumMod val="65000"/>
                    <a:lumOff val="35000"/>
                  </a:srgbClr>
                </a:solidFill>
              </a:rPr>
              <a:t>INOPPOSABILITE DE L’ACTE</a:t>
            </a:r>
          </a:p>
          <a:p>
            <a:pPr marL="2171700" lvl="4" indent="-342900" defTabSz="914400">
              <a:lnSpc>
                <a:spcPct val="90000"/>
              </a:lnSpc>
              <a:spcBef>
                <a:spcPts val="1200"/>
              </a:spcBef>
              <a:buClr>
                <a:srgbClr val="40BAD2"/>
              </a:buClr>
              <a:buFont typeface="Wingdings" panose="05000000000000000000" pitchFamily="2" charset="2"/>
              <a:buChar char="v"/>
            </a:pPr>
            <a:endParaRPr lang="fr-FR" sz="2000" dirty="0">
              <a:solidFill>
                <a:srgbClr val="000000">
                  <a:lumMod val="65000"/>
                  <a:lumOff val="35000"/>
                </a:srgbClr>
              </a:solidFill>
            </a:endParaRPr>
          </a:p>
          <a:p>
            <a:pPr marL="1257300" lvl="2" indent="-342900" defTabSz="914400">
              <a:lnSpc>
                <a:spcPct val="90000"/>
              </a:lnSpc>
              <a:spcBef>
                <a:spcPts val="1200"/>
              </a:spcBef>
              <a:buClr>
                <a:srgbClr val="40BAD2"/>
              </a:buClr>
              <a:buFont typeface="Arial" panose="020B0604020202020204" pitchFamily="34" charset="0"/>
              <a:buChar char="•"/>
            </a:pPr>
            <a:r>
              <a:rPr lang="fr-FR" sz="2000" dirty="0">
                <a:solidFill>
                  <a:srgbClr val="000000">
                    <a:lumMod val="65000"/>
                    <a:lumOff val="35000"/>
                  </a:srgbClr>
                </a:solidFill>
              </a:rPr>
              <a:t>L’administration </a:t>
            </a:r>
            <a:r>
              <a:rPr lang="fr-FR" sz="2000" dirty="0" smtClean="0">
                <a:solidFill>
                  <a:srgbClr val="000000">
                    <a:lumMod val="65000"/>
                    <a:lumOff val="35000"/>
                  </a:srgbClr>
                </a:solidFill>
              </a:rPr>
              <a:t>sera amenée </a:t>
            </a:r>
            <a:r>
              <a:rPr lang="fr-FR" sz="2000" dirty="0">
                <a:solidFill>
                  <a:srgbClr val="000000">
                    <a:lumMod val="65000"/>
                    <a:lumOff val="35000"/>
                  </a:srgbClr>
                </a:solidFill>
              </a:rPr>
              <a:t>à requalifier l’acte juridique afin de recalculer les impositions correspondant à la situation réelle.  </a:t>
            </a:r>
            <a:endParaRPr lang="fr-FR" sz="2000" dirty="0" smtClean="0">
              <a:solidFill>
                <a:srgbClr val="000000">
                  <a:lumMod val="65000"/>
                  <a:lumOff val="35000"/>
                </a:srgbClr>
              </a:solidFill>
            </a:endParaRPr>
          </a:p>
          <a:p>
            <a:pPr lvl="2" defTabSz="914400">
              <a:lnSpc>
                <a:spcPct val="90000"/>
              </a:lnSpc>
              <a:spcBef>
                <a:spcPts val="1200"/>
              </a:spcBef>
              <a:buClr>
                <a:srgbClr val="40BAD2"/>
              </a:buClr>
            </a:pPr>
            <a:endParaRPr lang="fr-FR" sz="2000" dirty="0">
              <a:solidFill>
                <a:srgbClr val="000000">
                  <a:lumMod val="65000"/>
                  <a:lumOff val="35000"/>
                </a:srgbClr>
              </a:solidFill>
            </a:endParaRPr>
          </a:p>
          <a:p>
            <a:pPr marL="1257300" lvl="2" indent="-342900" defTabSz="914400">
              <a:lnSpc>
                <a:spcPct val="90000"/>
              </a:lnSpc>
              <a:spcBef>
                <a:spcPts val="1200"/>
              </a:spcBef>
              <a:buClr>
                <a:srgbClr val="40BAD2"/>
              </a:buClr>
              <a:buFont typeface="Arial" panose="020B0604020202020204" pitchFamily="34" charset="0"/>
              <a:buChar char="•"/>
            </a:pPr>
            <a:r>
              <a:rPr lang="fr-FR" sz="2000" dirty="0" smtClean="0">
                <a:solidFill>
                  <a:srgbClr val="000000">
                    <a:lumMod val="65000"/>
                    <a:lumOff val="35000"/>
                  </a:srgbClr>
                </a:solidFill>
              </a:rPr>
              <a:t>L’inopposabilité </a:t>
            </a:r>
            <a:r>
              <a:rPr lang="fr-FR" sz="2000" dirty="0">
                <a:solidFill>
                  <a:srgbClr val="000000">
                    <a:lumMod val="65000"/>
                    <a:lumOff val="35000"/>
                  </a:srgbClr>
                </a:solidFill>
              </a:rPr>
              <a:t>de l’acte est également étendue à tous ceux pour qui l’acte abusif a pu produire des conséquences dommageables</a:t>
            </a:r>
            <a:r>
              <a:rPr lang="fr-FR" sz="2000" dirty="0" smtClean="0">
                <a:solidFill>
                  <a:srgbClr val="000000">
                    <a:lumMod val="65000"/>
                    <a:lumOff val="35000"/>
                  </a:srgbClr>
                </a:solidFill>
              </a:rPr>
              <a:t>.</a:t>
            </a:r>
          </a:p>
          <a:p>
            <a:pPr lvl="2" defTabSz="914400">
              <a:lnSpc>
                <a:spcPct val="90000"/>
              </a:lnSpc>
              <a:spcBef>
                <a:spcPts val="1200"/>
              </a:spcBef>
              <a:buClr>
                <a:srgbClr val="40BAD2"/>
              </a:buClr>
            </a:pPr>
            <a:r>
              <a:rPr lang="fr-FR" sz="2000" i="1" dirty="0" smtClean="0">
                <a:solidFill>
                  <a:srgbClr val="000000">
                    <a:lumMod val="65000"/>
                    <a:lumOff val="35000"/>
                  </a:srgbClr>
                </a:solidFill>
              </a:rPr>
              <a:t>Il </a:t>
            </a:r>
            <a:r>
              <a:rPr lang="fr-FR" sz="2000" i="1" dirty="0">
                <a:solidFill>
                  <a:srgbClr val="000000">
                    <a:lumMod val="65000"/>
                    <a:lumOff val="35000"/>
                  </a:srgbClr>
                </a:solidFill>
              </a:rPr>
              <a:t>en est ainsi par exemple des salariés de l’entreprise dont le calcul de la réserve spéciale de participation est affecté par un montage abusif ayant pour conséquence de diminuer le résultat.</a:t>
            </a:r>
          </a:p>
          <a:p>
            <a:pPr lvl="4" defTabSz="914400">
              <a:lnSpc>
                <a:spcPct val="90000"/>
              </a:lnSpc>
              <a:spcBef>
                <a:spcPts val="1200"/>
              </a:spcBef>
              <a:buClr>
                <a:srgbClr val="40BAD2"/>
              </a:buClr>
            </a:pPr>
            <a:endParaRPr lang="fr-FR" sz="2000" dirty="0">
              <a:solidFill>
                <a:srgbClr val="000000">
                  <a:lumMod val="65000"/>
                  <a:lumOff val="35000"/>
                </a:srgbClr>
              </a:solidFill>
            </a:endParaRPr>
          </a:p>
        </p:txBody>
      </p:sp>
    </p:spTree>
    <p:extLst>
      <p:ext uri="{BB962C8B-B14F-4D97-AF65-F5344CB8AC3E}">
        <p14:creationId xmlns:p14="http://schemas.microsoft.com/office/powerpoint/2010/main" val="7339216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6975" y="434334"/>
            <a:ext cx="10818253" cy="3619452"/>
          </a:xfrm>
          <a:prstGeom prst="rect">
            <a:avLst/>
          </a:prstGeom>
        </p:spPr>
        <p:txBody>
          <a:bodyPr wrap="square">
            <a:spAutoFit/>
          </a:bodyPr>
          <a:lstStyle/>
          <a:p>
            <a:pPr lvl="0" algn="ctr" defTabSz="914400">
              <a:lnSpc>
                <a:spcPct val="90000"/>
              </a:lnSpc>
              <a:spcBef>
                <a:spcPts val="1200"/>
              </a:spcBef>
              <a:buClr>
                <a:srgbClr val="40BAD2"/>
              </a:buClr>
            </a:pPr>
            <a:r>
              <a:rPr lang="fr-FR" sz="2400" dirty="0">
                <a:solidFill>
                  <a:srgbClr val="000000">
                    <a:lumMod val="65000"/>
                    <a:lumOff val="35000"/>
                  </a:srgbClr>
                </a:solidFill>
              </a:rPr>
              <a:t>LES RISQUES POUR LE CLIENT</a:t>
            </a:r>
          </a:p>
          <a:p>
            <a:pPr lvl="0" defTabSz="914400">
              <a:lnSpc>
                <a:spcPct val="90000"/>
              </a:lnSpc>
              <a:spcBef>
                <a:spcPts val="1200"/>
              </a:spcBef>
              <a:buClr>
                <a:srgbClr val="40BAD2"/>
              </a:buClr>
            </a:pPr>
            <a:endParaRPr lang="fr-FR" sz="2400" dirty="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dirty="0" smtClean="0">
                <a:solidFill>
                  <a:srgbClr val="000000">
                    <a:lumMod val="65000"/>
                    <a:lumOff val="35000"/>
                  </a:srgbClr>
                </a:solidFill>
              </a:rPr>
              <a:t>DES SANCTIONS </a:t>
            </a:r>
            <a:r>
              <a:rPr lang="fr-FR" sz="2000" dirty="0" smtClean="0">
                <a:solidFill>
                  <a:srgbClr val="C00000"/>
                </a:solidFill>
              </a:rPr>
              <a:t>FISCALES</a:t>
            </a:r>
            <a:r>
              <a:rPr lang="fr-FR" sz="2000" dirty="0" smtClean="0">
                <a:solidFill>
                  <a:srgbClr val="000000">
                    <a:lumMod val="65000"/>
                    <a:lumOff val="35000"/>
                  </a:srgbClr>
                </a:solidFill>
              </a:rPr>
              <a:t> TRES LOURDES</a:t>
            </a:r>
            <a:endParaRPr lang="fr-FR" sz="2000" dirty="0">
              <a:solidFill>
                <a:srgbClr val="000000">
                  <a:lumMod val="65000"/>
                  <a:lumOff val="35000"/>
                </a:srgbClr>
              </a:solidFill>
            </a:endParaRPr>
          </a:p>
          <a:p>
            <a:pPr lvl="4" defTabSz="914400">
              <a:lnSpc>
                <a:spcPct val="90000"/>
              </a:lnSpc>
              <a:spcBef>
                <a:spcPts val="1200"/>
              </a:spcBef>
              <a:buClr>
                <a:srgbClr val="40BAD2"/>
              </a:buClr>
            </a:pPr>
            <a:endParaRPr lang="fr-FR" sz="2000" dirty="0">
              <a:solidFill>
                <a:srgbClr val="000000">
                  <a:lumMod val="65000"/>
                  <a:lumOff val="35000"/>
                </a:srgbClr>
              </a:solidFill>
            </a:endParaRPr>
          </a:p>
          <a:p>
            <a:pPr marL="1257300" lvl="2" indent="-342900" defTabSz="914400">
              <a:lnSpc>
                <a:spcPct val="90000"/>
              </a:lnSpc>
              <a:spcBef>
                <a:spcPts val="1200"/>
              </a:spcBef>
              <a:buClr>
                <a:srgbClr val="40BAD2"/>
              </a:buClr>
              <a:buFont typeface="Arial" panose="020B0604020202020204" pitchFamily="34" charset="0"/>
              <a:buChar char="•"/>
            </a:pPr>
            <a:r>
              <a:rPr lang="fr-FR" sz="2000" dirty="0" smtClean="0">
                <a:solidFill>
                  <a:srgbClr val="000000">
                    <a:lumMod val="65000"/>
                    <a:lumOff val="35000"/>
                  </a:srgbClr>
                </a:solidFill>
              </a:rPr>
              <a:t>Pénalités de 40 % à 80 % pour le bénéficiaire ou pour celui qui a eu l’initiative principale de l’abus + intérêts de retard (</a:t>
            </a:r>
            <a:r>
              <a:rPr lang="fr-FR" sz="2000" b="1" i="1" dirty="0" smtClean="0">
                <a:solidFill>
                  <a:schemeClr val="bg2">
                    <a:lumMod val="50000"/>
                  </a:schemeClr>
                </a:solidFill>
              </a:rPr>
              <a:t>article </a:t>
            </a:r>
            <a:r>
              <a:rPr lang="fr-FR" sz="2000" b="1" i="1" dirty="0">
                <a:solidFill>
                  <a:schemeClr val="bg2">
                    <a:lumMod val="50000"/>
                  </a:schemeClr>
                </a:solidFill>
              </a:rPr>
              <a:t>1729-b du </a:t>
            </a:r>
            <a:r>
              <a:rPr lang="fr-FR" sz="2000" b="1" i="1" dirty="0" smtClean="0">
                <a:solidFill>
                  <a:schemeClr val="bg2">
                    <a:lumMod val="50000"/>
                  </a:schemeClr>
                </a:solidFill>
              </a:rPr>
              <a:t>CGI</a:t>
            </a:r>
            <a:r>
              <a:rPr lang="fr-FR" sz="2000" dirty="0" smtClean="0"/>
              <a:t>)</a:t>
            </a:r>
          </a:p>
          <a:p>
            <a:pPr marL="1257300" lvl="2" indent="-342900" defTabSz="914400">
              <a:lnSpc>
                <a:spcPct val="90000"/>
              </a:lnSpc>
              <a:spcBef>
                <a:spcPts val="1200"/>
              </a:spcBef>
              <a:buClr>
                <a:srgbClr val="40BAD2"/>
              </a:buClr>
              <a:buFont typeface="Arial" panose="020B0604020202020204" pitchFamily="34" charset="0"/>
              <a:buChar char="•"/>
            </a:pPr>
            <a:endParaRPr lang="fr-FR" sz="2000" dirty="0">
              <a:solidFill>
                <a:srgbClr val="000000">
                  <a:lumMod val="65000"/>
                  <a:lumOff val="35000"/>
                </a:srgbClr>
              </a:solidFill>
            </a:endParaRPr>
          </a:p>
          <a:p>
            <a:pPr marL="1257300" lvl="2" indent="-342900" defTabSz="914400">
              <a:lnSpc>
                <a:spcPct val="90000"/>
              </a:lnSpc>
              <a:spcBef>
                <a:spcPts val="1200"/>
              </a:spcBef>
              <a:buClr>
                <a:srgbClr val="40BAD2"/>
              </a:buClr>
              <a:buFont typeface="Arial" panose="020B0604020202020204" pitchFamily="34" charset="0"/>
              <a:buChar char="•"/>
            </a:pPr>
            <a:r>
              <a:rPr lang="fr-FR" sz="2000" dirty="0" smtClean="0">
                <a:solidFill>
                  <a:srgbClr val="000000">
                    <a:lumMod val="65000"/>
                    <a:lumOff val="35000"/>
                  </a:srgbClr>
                </a:solidFill>
              </a:rPr>
              <a:t>Solidarité dans la sanction étendue au bénéficiaire même s’il n’a pas été partie à l’acte constitutif de l’abus </a:t>
            </a:r>
            <a:r>
              <a:rPr lang="fr-FR" sz="2000" dirty="0" smtClean="0">
                <a:solidFill>
                  <a:schemeClr val="bg2">
                    <a:lumMod val="50000"/>
                  </a:schemeClr>
                </a:solidFill>
              </a:rPr>
              <a:t>(</a:t>
            </a:r>
            <a:r>
              <a:rPr lang="fr-FR" sz="2000" b="1" i="1" dirty="0" smtClean="0">
                <a:solidFill>
                  <a:schemeClr val="bg2">
                    <a:lumMod val="50000"/>
                  </a:schemeClr>
                </a:solidFill>
              </a:rPr>
              <a:t>article </a:t>
            </a:r>
            <a:r>
              <a:rPr lang="fr-FR" sz="2000" b="1" i="1" dirty="0">
                <a:solidFill>
                  <a:schemeClr val="bg2">
                    <a:lumMod val="50000"/>
                  </a:schemeClr>
                </a:solidFill>
              </a:rPr>
              <a:t>1754 V. – 1 du </a:t>
            </a:r>
            <a:r>
              <a:rPr lang="fr-FR" sz="2000" b="1" i="1" dirty="0" smtClean="0">
                <a:solidFill>
                  <a:schemeClr val="bg2">
                    <a:lumMod val="50000"/>
                  </a:schemeClr>
                </a:solidFill>
              </a:rPr>
              <a:t>CGI</a:t>
            </a:r>
            <a:r>
              <a:rPr lang="fr-FR" sz="2000" dirty="0" smtClean="0">
                <a:solidFill>
                  <a:schemeClr val="bg2">
                    <a:lumMod val="50000"/>
                  </a:schemeClr>
                </a:solidFill>
              </a:rPr>
              <a:t>)</a:t>
            </a:r>
          </a:p>
        </p:txBody>
      </p:sp>
    </p:spTree>
    <p:extLst>
      <p:ext uri="{BB962C8B-B14F-4D97-AF65-F5344CB8AC3E}">
        <p14:creationId xmlns:p14="http://schemas.microsoft.com/office/powerpoint/2010/main" val="26749437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78793" y="729800"/>
            <a:ext cx="10947043" cy="5435334"/>
          </a:xfrm>
          <a:prstGeom prst="rect">
            <a:avLst/>
          </a:prstGeom>
        </p:spPr>
        <p:txBody>
          <a:bodyPr wrap="square">
            <a:spAutoFit/>
          </a:bodyPr>
          <a:lstStyle/>
          <a:p>
            <a:pPr lvl="0" algn="ctr" defTabSz="914400">
              <a:lnSpc>
                <a:spcPct val="90000"/>
              </a:lnSpc>
              <a:spcBef>
                <a:spcPts val="1200"/>
              </a:spcBef>
              <a:buClr>
                <a:srgbClr val="40BAD2"/>
              </a:buClr>
            </a:pPr>
            <a:r>
              <a:rPr lang="fr-FR" sz="2400" dirty="0">
                <a:solidFill>
                  <a:srgbClr val="000000">
                    <a:lumMod val="65000"/>
                    <a:lumOff val="35000"/>
                  </a:srgbClr>
                </a:solidFill>
              </a:rPr>
              <a:t>LES RISQUES POUR LE CLIENT</a:t>
            </a:r>
          </a:p>
          <a:p>
            <a:pPr lvl="0" defTabSz="914400">
              <a:lnSpc>
                <a:spcPct val="90000"/>
              </a:lnSpc>
              <a:spcBef>
                <a:spcPts val="1200"/>
              </a:spcBef>
              <a:buClr>
                <a:srgbClr val="40BAD2"/>
              </a:buClr>
            </a:pPr>
            <a:endParaRPr lang="fr-FR" sz="2400" dirty="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dirty="0">
                <a:solidFill>
                  <a:srgbClr val="000000">
                    <a:lumMod val="65000"/>
                    <a:lumOff val="35000"/>
                  </a:srgbClr>
                </a:solidFill>
              </a:rPr>
              <a:t>DES SANCTIONS </a:t>
            </a:r>
            <a:r>
              <a:rPr lang="fr-FR" sz="2000" dirty="0" smtClean="0">
                <a:solidFill>
                  <a:srgbClr val="000000">
                    <a:lumMod val="65000"/>
                    <a:lumOff val="35000"/>
                  </a:srgbClr>
                </a:solidFill>
              </a:rPr>
              <a:t> PENALES POSSIBLES</a:t>
            </a:r>
            <a:endParaRPr lang="fr-FR" sz="2000" dirty="0">
              <a:solidFill>
                <a:srgbClr val="000000">
                  <a:lumMod val="65000"/>
                  <a:lumOff val="35000"/>
                </a:srgbClr>
              </a:solidFill>
            </a:endParaRPr>
          </a:p>
          <a:p>
            <a:pPr lvl="2" defTabSz="914400">
              <a:lnSpc>
                <a:spcPct val="90000"/>
              </a:lnSpc>
              <a:spcBef>
                <a:spcPts val="1200"/>
              </a:spcBef>
              <a:buClr>
                <a:srgbClr val="40BAD2"/>
              </a:buClr>
            </a:pPr>
            <a:endParaRPr lang="fr-FR" sz="2000" dirty="0" smtClean="0">
              <a:solidFill>
                <a:schemeClr val="bg2">
                  <a:lumMod val="50000"/>
                </a:schemeClr>
              </a:solidFill>
            </a:endParaRPr>
          </a:p>
          <a:p>
            <a:pPr marL="1257300" lvl="2" indent="-342900" defTabSz="914400">
              <a:lnSpc>
                <a:spcPct val="90000"/>
              </a:lnSpc>
              <a:spcBef>
                <a:spcPts val="1200"/>
              </a:spcBef>
              <a:buClr>
                <a:srgbClr val="40BAD2"/>
              </a:buClr>
              <a:buFont typeface="Arial" panose="020B0604020202020204" pitchFamily="34" charset="0"/>
              <a:buChar char="•"/>
            </a:pPr>
            <a:r>
              <a:rPr lang="fr-FR" sz="2000" dirty="0" smtClean="0">
                <a:solidFill>
                  <a:schemeClr val="bg2">
                    <a:lumMod val="50000"/>
                  </a:schemeClr>
                </a:solidFill>
              </a:rPr>
              <a:t>Dénonciation </a:t>
            </a:r>
            <a:r>
              <a:rPr lang="fr-FR" sz="2000" dirty="0">
                <a:solidFill>
                  <a:schemeClr val="bg2">
                    <a:lumMod val="50000"/>
                  </a:schemeClr>
                </a:solidFill>
              </a:rPr>
              <a:t>automatique par l’administration au Procureur de la République dès qu’elle fait application des majorations de 80% à propos d’impositions supérieures à 100.000 € (</a:t>
            </a:r>
            <a:r>
              <a:rPr lang="fr-FR" sz="2000" b="1" i="1" dirty="0">
                <a:solidFill>
                  <a:schemeClr val="bg2">
                    <a:lumMod val="50000"/>
                  </a:schemeClr>
                </a:solidFill>
              </a:rPr>
              <a:t>art L.228 I-3° Livre des procédures fiscales</a:t>
            </a:r>
            <a:r>
              <a:rPr lang="fr-FR" sz="2000" dirty="0" smtClean="0">
                <a:solidFill>
                  <a:schemeClr val="bg2">
                    <a:lumMod val="50000"/>
                  </a:schemeClr>
                </a:solidFill>
              </a:rPr>
              <a:t>)</a:t>
            </a:r>
          </a:p>
          <a:p>
            <a:pPr lvl="2" defTabSz="914400">
              <a:lnSpc>
                <a:spcPct val="90000"/>
              </a:lnSpc>
              <a:spcBef>
                <a:spcPts val="1200"/>
              </a:spcBef>
              <a:buClr>
                <a:srgbClr val="40BAD2"/>
              </a:buClr>
            </a:pPr>
            <a:r>
              <a:rPr lang="fr-FR" sz="2000" b="1" dirty="0" smtClean="0">
                <a:solidFill>
                  <a:schemeClr val="bg2">
                    <a:lumMod val="50000"/>
                  </a:schemeClr>
                </a:solidFill>
              </a:rPr>
              <a:t>L’article 1741 du CGI </a:t>
            </a:r>
            <a:r>
              <a:rPr lang="fr-FR" sz="2000" dirty="0" smtClean="0">
                <a:solidFill>
                  <a:schemeClr val="bg2">
                    <a:lumMod val="50000"/>
                  </a:schemeClr>
                </a:solidFill>
              </a:rPr>
              <a:t>prévoit des peines d’</a:t>
            </a:r>
            <a:r>
              <a:rPr lang="fr-FR" sz="2000" dirty="0" smtClean="0">
                <a:solidFill>
                  <a:srgbClr val="C00000"/>
                </a:solidFill>
              </a:rPr>
              <a:t>emprisonnement </a:t>
            </a:r>
            <a:r>
              <a:rPr lang="fr-FR" sz="2000" dirty="0">
                <a:solidFill>
                  <a:srgbClr val="C00000"/>
                </a:solidFill>
              </a:rPr>
              <a:t>de cinq ans </a:t>
            </a:r>
            <a:r>
              <a:rPr lang="fr-FR" sz="2000" dirty="0">
                <a:solidFill>
                  <a:schemeClr val="bg2">
                    <a:lumMod val="50000"/>
                  </a:schemeClr>
                </a:solidFill>
              </a:rPr>
              <a:t>et d'une </a:t>
            </a:r>
            <a:r>
              <a:rPr lang="fr-FR" sz="2000" dirty="0">
                <a:solidFill>
                  <a:srgbClr val="C00000"/>
                </a:solidFill>
              </a:rPr>
              <a:t>amende de 500 000 €</a:t>
            </a:r>
            <a:r>
              <a:rPr lang="fr-FR" sz="2000" dirty="0">
                <a:solidFill>
                  <a:schemeClr val="bg2">
                    <a:lumMod val="50000"/>
                  </a:schemeClr>
                </a:solidFill>
              </a:rPr>
              <a:t>, dont le montant peut être porté au double du produit tiré de l'infraction. Les peines sont portées à </a:t>
            </a:r>
            <a:r>
              <a:rPr lang="fr-FR" sz="2000" dirty="0">
                <a:solidFill>
                  <a:srgbClr val="C00000"/>
                </a:solidFill>
              </a:rPr>
              <a:t>sept ans d'emprisonnement et à une amende de 3 000 000 €</a:t>
            </a:r>
            <a:r>
              <a:rPr lang="fr-FR" sz="2000" dirty="0">
                <a:solidFill>
                  <a:schemeClr val="bg2">
                    <a:lumMod val="50000"/>
                  </a:schemeClr>
                </a:solidFill>
              </a:rPr>
              <a:t>, dont le montant peut être porté au double du produit tiré de l'infraction, lorsque les faits ont été commis </a:t>
            </a:r>
            <a:r>
              <a:rPr lang="fr-FR" sz="2000" dirty="0" smtClean="0">
                <a:solidFill>
                  <a:schemeClr val="bg2">
                    <a:lumMod val="50000"/>
                  </a:schemeClr>
                </a:solidFill>
              </a:rPr>
              <a:t>(…) réalisés </a:t>
            </a:r>
            <a:r>
              <a:rPr lang="fr-FR" sz="2000" dirty="0">
                <a:solidFill>
                  <a:schemeClr val="bg2">
                    <a:lumMod val="50000"/>
                  </a:schemeClr>
                </a:solidFill>
              </a:rPr>
              <a:t>ou facilités au moyen </a:t>
            </a:r>
            <a:r>
              <a:rPr lang="fr-FR" sz="2000" dirty="0" smtClean="0">
                <a:solidFill>
                  <a:schemeClr val="bg2">
                    <a:lumMod val="50000"/>
                  </a:schemeClr>
                </a:solidFill>
              </a:rPr>
              <a:t>(…) </a:t>
            </a:r>
            <a:r>
              <a:rPr lang="fr-FR" sz="2000" b="1" dirty="0">
                <a:solidFill>
                  <a:srgbClr val="C00000"/>
                </a:solidFill>
              </a:rPr>
              <a:t>d'un acte fictif ou artificiel ou de l'interposition d'une entité fictive ou artificielle</a:t>
            </a:r>
            <a:r>
              <a:rPr lang="fr-FR" sz="2000" dirty="0" smtClean="0">
                <a:solidFill>
                  <a:schemeClr val="bg2">
                    <a:lumMod val="50000"/>
                  </a:schemeClr>
                </a:solidFill>
              </a:rPr>
              <a:t>.</a:t>
            </a:r>
          </a:p>
          <a:p>
            <a:pPr lvl="2" defTabSz="914400">
              <a:lnSpc>
                <a:spcPct val="90000"/>
              </a:lnSpc>
              <a:spcBef>
                <a:spcPts val="1200"/>
              </a:spcBef>
              <a:buClr>
                <a:srgbClr val="40BAD2"/>
              </a:buClr>
            </a:pPr>
            <a:endParaRPr lang="fr-FR" sz="2000" dirty="0" smtClean="0">
              <a:solidFill>
                <a:schemeClr val="bg2">
                  <a:lumMod val="50000"/>
                </a:schemeClr>
              </a:solidFill>
            </a:endParaRPr>
          </a:p>
          <a:p>
            <a:pPr marL="1257300" lvl="2" indent="-342900" defTabSz="914400">
              <a:lnSpc>
                <a:spcPct val="90000"/>
              </a:lnSpc>
              <a:spcBef>
                <a:spcPts val="1200"/>
              </a:spcBef>
              <a:buClr>
                <a:srgbClr val="40BAD2"/>
              </a:buClr>
              <a:buFont typeface="Arial" panose="020B0604020202020204" pitchFamily="34" charset="0"/>
              <a:buChar char="•"/>
            </a:pPr>
            <a:r>
              <a:rPr lang="fr-FR" sz="2000" dirty="0" smtClean="0">
                <a:solidFill>
                  <a:schemeClr val="bg2">
                    <a:lumMod val="50000"/>
                  </a:schemeClr>
                </a:solidFill>
              </a:rPr>
              <a:t>Publication de la sanction + privation des droits civiques</a:t>
            </a:r>
            <a:endParaRPr lang="fr-FR" sz="2000" dirty="0">
              <a:solidFill>
                <a:schemeClr val="bg2">
                  <a:lumMod val="50000"/>
                </a:schemeClr>
              </a:solidFill>
            </a:endParaRPr>
          </a:p>
        </p:txBody>
      </p:sp>
    </p:spTree>
    <p:extLst>
      <p:ext uri="{BB962C8B-B14F-4D97-AF65-F5344CB8AC3E}">
        <p14:creationId xmlns:p14="http://schemas.microsoft.com/office/powerpoint/2010/main" val="24674142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3341" y="1712389"/>
            <a:ext cx="10341735" cy="3037755"/>
          </a:xfrm>
          <a:prstGeom prst="rect">
            <a:avLst/>
          </a:prstGeom>
        </p:spPr>
        <p:txBody>
          <a:bodyPr wrap="square">
            <a:spAutoFit/>
          </a:bodyPr>
          <a:lstStyle/>
          <a:p>
            <a:pPr lvl="0" algn="ctr" defTabSz="914400">
              <a:lnSpc>
                <a:spcPct val="90000"/>
              </a:lnSpc>
              <a:spcBef>
                <a:spcPts val="1200"/>
              </a:spcBef>
              <a:buClr>
                <a:srgbClr val="40BAD2"/>
              </a:buClr>
            </a:pPr>
            <a:r>
              <a:rPr lang="fr-FR" sz="2400" dirty="0">
                <a:solidFill>
                  <a:srgbClr val="000000">
                    <a:lumMod val="65000"/>
                    <a:lumOff val="35000"/>
                  </a:srgbClr>
                </a:solidFill>
              </a:rPr>
              <a:t>LES RISQUES POUR LE </a:t>
            </a:r>
            <a:r>
              <a:rPr lang="fr-FR" sz="2400" dirty="0" smtClean="0">
                <a:solidFill>
                  <a:srgbClr val="000000">
                    <a:lumMod val="65000"/>
                    <a:lumOff val="35000"/>
                  </a:srgbClr>
                </a:solidFill>
              </a:rPr>
              <a:t>CABINET</a:t>
            </a:r>
            <a:endParaRPr lang="fr-FR" sz="2400" dirty="0">
              <a:solidFill>
                <a:srgbClr val="000000">
                  <a:lumMod val="65000"/>
                  <a:lumOff val="35000"/>
                </a:srgbClr>
              </a:solidFill>
            </a:endParaRPr>
          </a:p>
          <a:p>
            <a:pPr lvl="0" defTabSz="914400">
              <a:lnSpc>
                <a:spcPct val="90000"/>
              </a:lnSpc>
              <a:spcBef>
                <a:spcPts val="1200"/>
              </a:spcBef>
              <a:buClr>
                <a:srgbClr val="40BAD2"/>
              </a:buClr>
            </a:pPr>
            <a:endParaRPr lang="fr-FR" sz="2400" dirty="0">
              <a:solidFill>
                <a:srgbClr val="000000">
                  <a:lumMod val="65000"/>
                  <a:lumOff val="35000"/>
                </a:srgbClr>
              </a:solidFill>
            </a:endParaRPr>
          </a:p>
          <a:p>
            <a:pPr defTabSz="914400">
              <a:lnSpc>
                <a:spcPct val="90000"/>
              </a:lnSpc>
              <a:spcBef>
                <a:spcPts val="1200"/>
              </a:spcBef>
              <a:buClr>
                <a:srgbClr val="40BAD2"/>
              </a:buClr>
            </a:pPr>
            <a:r>
              <a:rPr lang="fr-FR" b="1" dirty="0" smtClean="0">
                <a:solidFill>
                  <a:srgbClr val="000000">
                    <a:lumMod val="65000"/>
                    <a:lumOff val="35000"/>
                  </a:srgbClr>
                </a:solidFill>
              </a:rPr>
              <a:t>ILS SONT PROPORTIONNELS AU DEGRE D’IMPLICATION DANS LA COMMISSION DE L’INFRACTION</a:t>
            </a:r>
          </a:p>
          <a:p>
            <a:pPr lvl="4" defTabSz="914400">
              <a:lnSpc>
                <a:spcPct val="90000"/>
              </a:lnSpc>
              <a:spcBef>
                <a:spcPts val="1200"/>
              </a:spcBef>
              <a:buClr>
                <a:srgbClr val="40BAD2"/>
              </a:buClr>
            </a:pPr>
            <a:endParaRPr lang="fr-FR" sz="2000" dirty="0">
              <a:solidFill>
                <a:srgbClr val="000000">
                  <a:lumMod val="65000"/>
                  <a:lumOff val="35000"/>
                </a:srgbClr>
              </a:solidFill>
            </a:endParaRPr>
          </a:p>
          <a:p>
            <a:pPr marL="1257300" lvl="2" indent="-342900" defTabSz="914400">
              <a:lnSpc>
                <a:spcPct val="90000"/>
              </a:lnSpc>
              <a:spcBef>
                <a:spcPts val="1200"/>
              </a:spcBef>
              <a:buClr>
                <a:srgbClr val="40BAD2"/>
              </a:buClr>
              <a:buFont typeface="Arial" panose="020B0604020202020204" pitchFamily="34" charset="0"/>
              <a:buChar char="•"/>
            </a:pPr>
            <a:r>
              <a:rPr lang="fr-FR" sz="2000" dirty="0" smtClean="0">
                <a:solidFill>
                  <a:srgbClr val="000000">
                    <a:lumMod val="65000"/>
                    <a:lumOff val="35000"/>
                  </a:srgbClr>
                </a:solidFill>
              </a:rPr>
              <a:t>L’expert-comptable a été abusé par son client</a:t>
            </a:r>
            <a:endParaRPr lang="fr-FR" sz="2000" dirty="0"/>
          </a:p>
          <a:p>
            <a:pPr marL="1257300" lvl="2" indent="-342900" defTabSz="914400">
              <a:lnSpc>
                <a:spcPct val="90000"/>
              </a:lnSpc>
              <a:spcBef>
                <a:spcPts val="1200"/>
              </a:spcBef>
              <a:buClr>
                <a:srgbClr val="40BAD2"/>
              </a:buClr>
              <a:buFont typeface="Arial" panose="020B0604020202020204" pitchFamily="34" charset="0"/>
              <a:buChar char="•"/>
            </a:pPr>
            <a:endParaRPr lang="fr-FR" sz="2000" dirty="0">
              <a:solidFill>
                <a:srgbClr val="000000">
                  <a:lumMod val="65000"/>
                  <a:lumOff val="35000"/>
                </a:srgbClr>
              </a:solidFill>
            </a:endParaRPr>
          </a:p>
          <a:p>
            <a:pPr marL="1257300" lvl="2" indent="-342900" defTabSz="914400">
              <a:lnSpc>
                <a:spcPct val="90000"/>
              </a:lnSpc>
              <a:spcBef>
                <a:spcPts val="1200"/>
              </a:spcBef>
              <a:buClr>
                <a:srgbClr val="40BAD2"/>
              </a:buClr>
              <a:buFont typeface="Arial" panose="020B0604020202020204" pitchFamily="34" charset="0"/>
              <a:buChar char="•"/>
            </a:pPr>
            <a:r>
              <a:rPr lang="fr-FR" sz="2000" dirty="0" smtClean="0">
                <a:solidFill>
                  <a:srgbClr val="000000">
                    <a:lumMod val="65000"/>
                    <a:lumOff val="35000"/>
                  </a:srgbClr>
                </a:solidFill>
              </a:rPr>
              <a:t>L’expert-comptable a été complice de son client</a:t>
            </a:r>
            <a:endParaRPr lang="fr-FR" sz="2000" dirty="0">
              <a:solidFill>
                <a:schemeClr val="bg2">
                  <a:lumMod val="50000"/>
                </a:schemeClr>
              </a:solidFill>
            </a:endParaRPr>
          </a:p>
        </p:txBody>
      </p:sp>
    </p:spTree>
    <p:extLst>
      <p:ext uri="{BB962C8B-B14F-4D97-AF65-F5344CB8AC3E}">
        <p14:creationId xmlns:p14="http://schemas.microsoft.com/office/powerpoint/2010/main" val="30534637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6066" y="622548"/>
            <a:ext cx="9478851" cy="5773888"/>
          </a:xfrm>
          <a:prstGeom prst="rect">
            <a:avLst/>
          </a:prstGeom>
        </p:spPr>
        <p:txBody>
          <a:bodyPr wrap="square">
            <a:spAutoFit/>
          </a:bodyPr>
          <a:lstStyle/>
          <a:p>
            <a:pPr lvl="0" algn="ctr" defTabSz="914400">
              <a:lnSpc>
                <a:spcPct val="90000"/>
              </a:lnSpc>
              <a:spcBef>
                <a:spcPts val="1200"/>
              </a:spcBef>
              <a:buClr>
                <a:srgbClr val="40BAD2"/>
              </a:buClr>
            </a:pPr>
            <a:r>
              <a:rPr lang="fr-FR" sz="2400" dirty="0">
                <a:solidFill>
                  <a:srgbClr val="000000">
                    <a:lumMod val="65000"/>
                    <a:lumOff val="35000"/>
                  </a:srgbClr>
                </a:solidFill>
              </a:rPr>
              <a:t>LES RISQUES POUR LE CABINET</a:t>
            </a:r>
          </a:p>
          <a:p>
            <a:pPr lvl="0" defTabSz="914400">
              <a:lnSpc>
                <a:spcPct val="90000"/>
              </a:lnSpc>
              <a:spcBef>
                <a:spcPts val="1200"/>
              </a:spcBef>
              <a:buClr>
                <a:srgbClr val="40BAD2"/>
              </a:buClr>
            </a:pPr>
            <a:endParaRPr lang="fr-FR" sz="2400" dirty="0">
              <a:solidFill>
                <a:srgbClr val="000000">
                  <a:lumMod val="65000"/>
                  <a:lumOff val="35000"/>
                </a:srgbClr>
              </a:solidFill>
            </a:endParaRPr>
          </a:p>
          <a:p>
            <a:pPr marL="1257300" lvl="2" indent="-342900" defTabSz="914400">
              <a:lnSpc>
                <a:spcPct val="90000"/>
              </a:lnSpc>
              <a:spcBef>
                <a:spcPts val="1200"/>
              </a:spcBef>
              <a:buClr>
                <a:srgbClr val="40BAD2"/>
              </a:buClr>
              <a:buFont typeface="Wingdings" panose="05000000000000000000" pitchFamily="2" charset="2"/>
              <a:buChar char="v"/>
            </a:pPr>
            <a:r>
              <a:rPr lang="fr-FR" sz="2000" b="1" dirty="0" smtClean="0">
                <a:solidFill>
                  <a:srgbClr val="000000">
                    <a:lumMod val="65000"/>
                    <a:lumOff val="35000"/>
                  </a:srgbClr>
                </a:solidFill>
              </a:rPr>
              <a:t>L’expert-comptable a été abusé par son client</a:t>
            </a:r>
          </a:p>
          <a:p>
            <a:pPr lvl="2" defTabSz="914400">
              <a:lnSpc>
                <a:spcPct val="90000"/>
              </a:lnSpc>
              <a:spcBef>
                <a:spcPts val="1200"/>
              </a:spcBef>
              <a:buClr>
                <a:srgbClr val="40BAD2"/>
              </a:buClr>
            </a:pPr>
            <a:endParaRPr lang="fr-FR" sz="2000" b="1" dirty="0">
              <a:solidFill>
                <a:schemeClr val="bg2">
                  <a:lumMod val="50000"/>
                </a:schemeClr>
              </a:solidFill>
            </a:endParaRPr>
          </a:p>
          <a:p>
            <a:r>
              <a:rPr lang="fr-FR" dirty="0" smtClean="0">
                <a:solidFill>
                  <a:schemeClr val="bg2">
                    <a:lumMod val="50000"/>
                  </a:schemeClr>
                </a:solidFill>
              </a:rPr>
              <a:t>La mise en cause de la </a:t>
            </a:r>
            <a:r>
              <a:rPr lang="fr-FR" b="1" dirty="0" smtClean="0">
                <a:solidFill>
                  <a:schemeClr val="bg2">
                    <a:lumMod val="50000"/>
                  </a:schemeClr>
                </a:solidFill>
              </a:rPr>
              <a:t>responsabilité contractuelle </a:t>
            </a:r>
            <a:r>
              <a:rPr lang="fr-FR" dirty="0" smtClean="0">
                <a:solidFill>
                  <a:schemeClr val="bg2">
                    <a:lumMod val="50000"/>
                  </a:schemeClr>
                </a:solidFill>
              </a:rPr>
              <a:t>peut être recherchée par le biais du </a:t>
            </a:r>
            <a:r>
              <a:rPr lang="fr-FR" b="1" dirty="0" smtClean="0">
                <a:solidFill>
                  <a:schemeClr val="bg2">
                    <a:lumMod val="50000"/>
                  </a:schemeClr>
                </a:solidFill>
              </a:rPr>
              <a:t>manquement au </a:t>
            </a:r>
            <a:r>
              <a:rPr lang="fr-FR" b="1" dirty="0">
                <a:solidFill>
                  <a:schemeClr val="bg2">
                    <a:lumMod val="50000"/>
                  </a:schemeClr>
                </a:solidFill>
              </a:rPr>
              <a:t>devoir de </a:t>
            </a:r>
            <a:r>
              <a:rPr lang="fr-FR" b="1" dirty="0" smtClean="0">
                <a:solidFill>
                  <a:schemeClr val="bg2">
                    <a:lumMod val="50000"/>
                  </a:schemeClr>
                </a:solidFill>
              </a:rPr>
              <a:t>conseil </a:t>
            </a:r>
            <a:r>
              <a:rPr lang="fr-FR" dirty="0" smtClean="0">
                <a:solidFill>
                  <a:schemeClr val="bg2">
                    <a:lumMod val="50000"/>
                  </a:schemeClr>
                </a:solidFill>
              </a:rPr>
              <a:t>sur </a:t>
            </a:r>
            <a:r>
              <a:rPr lang="fr-FR" dirty="0">
                <a:solidFill>
                  <a:schemeClr val="bg2">
                    <a:lumMod val="50000"/>
                  </a:schemeClr>
                </a:solidFill>
              </a:rPr>
              <a:t>le fondement de l’article 1147 du Code </a:t>
            </a:r>
            <a:r>
              <a:rPr lang="fr-FR" dirty="0" smtClean="0">
                <a:solidFill>
                  <a:schemeClr val="bg2">
                    <a:lumMod val="50000"/>
                  </a:schemeClr>
                </a:solidFill>
              </a:rPr>
              <a:t>civil,</a:t>
            </a:r>
          </a:p>
          <a:p>
            <a:endParaRPr lang="fr-FR" dirty="0" smtClean="0">
              <a:solidFill>
                <a:schemeClr val="bg2">
                  <a:lumMod val="50000"/>
                </a:schemeClr>
              </a:solidFill>
            </a:endParaRPr>
          </a:p>
          <a:p>
            <a:r>
              <a:rPr lang="fr-FR" dirty="0" smtClean="0">
                <a:solidFill>
                  <a:schemeClr val="bg2">
                    <a:lumMod val="50000"/>
                  </a:schemeClr>
                </a:solidFill>
              </a:rPr>
              <a:t>La </a:t>
            </a:r>
            <a:r>
              <a:rPr lang="fr-FR" dirty="0">
                <a:solidFill>
                  <a:schemeClr val="bg2">
                    <a:lumMod val="50000"/>
                  </a:schemeClr>
                </a:solidFill>
              </a:rPr>
              <a:t>charge de la preuve du conseil incombe au conseil </a:t>
            </a:r>
            <a:r>
              <a:rPr lang="fr-FR" dirty="0" smtClean="0">
                <a:solidFill>
                  <a:schemeClr val="bg2">
                    <a:lumMod val="50000"/>
                  </a:schemeClr>
                </a:solidFill>
              </a:rPr>
              <a:t>qui </a:t>
            </a:r>
            <a:r>
              <a:rPr lang="fr-FR" dirty="0">
                <a:solidFill>
                  <a:schemeClr val="bg2">
                    <a:lumMod val="50000"/>
                  </a:schemeClr>
                </a:solidFill>
              </a:rPr>
              <a:t>devra prouver qu’il a bien informé son client des éventuels </a:t>
            </a:r>
            <a:r>
              <a:rPr lang="fr-FR" dirty="0" smtClean="0">
                <a:solidFill>
                  <a:schemeClr val="bg2">
                    <a:lumMod val="50000"/>
                  </a:schemeClr>
                </a:solidFill>
              </a:rPr>
              <a:t>risques. </a:t>
            </a:r>
          </a:p>
          <a:p>
            <a:endParaRPr lang="fr-FR" dirty="0">
              <a:solidFill>
                <a:schemeClr val="bg2">
                  <a:lumMod val="50000"/>
                </a:schemeClr>
              </a:solidFill>
            </a:endParaRPr>
          </a:p>
          <a:p>
            <a:r>
              <a:rPr lang="fr-FR" dirty="0">
                <a:solidFill>
                  <a:schemeClr val="bg2">
                    <a:lumMod val="50000"/>
                  </a:schemeClr>
                </a:solidFill>
              </a:rPr>
              <a:t>D</a:t>
            </a:r>
            <a:r>
              <a:rPr lang="fr-FR" dirty="0" smtClean="0">
                <a:solidFill>
                  <a:schemeClr val="bg2">
                    <a:lumMod val="50000"/>
                  </a:schemeClr>
                </a:solidFill>
              </a:rPr>
              <a:t>ans </a:t>
            </a:r>
            <a:r>
              <a:rPr lang="fr-FR" dirty="0">
                <a:solidFill>
                  <a:schemeClr val="bg2">
                    <a:lumMod val="50000"/>
                  </a:schemeClr>
                </a:solidFill>
              </a:rPr>
              <a:t>cette hypothèse </a:t>
            </a:r>
            <a:r>
              <a:rPr lang="fr-FR" b="1" u="sng" dirty="0">
                <a:solidFill>
                  <a:schemeClr val="bg2">
                    <a:lumMod val="50000"/>
                  </a:schemeClr>
                </a:solidFill>
              </a:rPr>
              <a:t>l’expert-comptable devra </a:t>
            </a:r>
            <a:r>
              <a:rPr lang="fr-FR" b="1" u="sng" dirty="0" smtClean="0">
                <a:solidFill>
                  <a:schemeClr val="bg2">
                    <a:lumMod val="50000"/>
                  </a:schemeClr>
                </a:solidFill>
              </a:rPr>
              <a:t>prouver </a:t>
            </a:r>
            <a:r>
              <a:rPr lang="fr-FR" dirty="0" smtClean="0">
                <a:solidFill>
                  <a:schemeClr val="bg2">
                    <a:lumMod val="50000"/>
                  </a:schemeClr>
                </a:solidFill>
              </a:rPr>
              <a:t>:</a:t>
            </a:r>
          </a:p>
          <a:p>
            <a:endParaRPr lang="fr-FR" dirty="0" smtClean="0">
              <a:solidFill>
                <a:schemeClr val="bg2">
                  <a:lumMod val="50000"/>
                </a:schemeClr>
              </a:solidFill>
            </a:endParaRPr>
          </a:p>
          <a:p>
            <a:pPr marL="285750" indent="-285750">
              <a:buFont typeface="Courier New" panose="02070309020205020404" pitchFamily="49" charset="0"/>
              <a:buChar char="o"/>
            </a:pPr>
            <a:r>
              <a:rPr lang="fr-FR" dirty="0" smtClean="0">
                <a:solidFill>
                  <a:schemeClr val="bg2">
                    <a:lumMod val="50000"/>
                  </a:schemeClr>
                </a:solidFill>
              </a:rPr>
              <a:t>qu’il a </a:t>
            </a:r>
            <a:r>
              <a:rPr lang="fr-FR" dirty="0">
                <a:solidFill>
                  <a:schemeClr val="bg2">
                    <a:lumMod val="50000"/>
                  </a:schemeClr>
                </a:solidFill>
              </a:rPr>
              <a:t>été abusé, ce qui peut poser la question de ses compétences professionnelles et du respect des normes </a:t>
            </a:r>
            <a:r>
              <a:rPr lang="fr-FR" dirty="0" smtClean="0">
                <a:solidFill>
                  <a:schemeClr val="bg2">
                    <a:lumMod val="50000"/>
                  </a:schemeClr>
                </a:solidFill>
              </a:rPr>
              <a:t>professionnelles </a:t>
            </a:r>
          </a:p>
          <a:p>
            <a:pPr marL="285750" indent="-285750">
              <a:buFont typeface="Courier New" panose="02070309020205020404" pitchFamily="49" charset="0"/>
              <a:buChar char="o"/>
            </a:pPr>
            <a:r>
              <a:rPr lang="fr-FR" dirty="0" smtClean="0">
                <a:solidFill>
                  <a:schemeClr val="bg2">
                    <a:lumMod val="50000"/>
                  </a:schemeClr>
                </a:solidFill>
              </a:rPr>
              <a:t>soit </a:t>
            </a:r>
            <a:r>
              <a:rPr lang="fr-FR" dirty="0">
                <a:solidFill>
                  <a:schemeClr val="bg2">
                    <a:lumMod val="50000"/>
                  </a:schemeClr>
                </a:solidFill>
              </a:rPr>
              <a:t>qu’il a bien délivré l’information utile mais devra alors justifier la raison du non désistement d’une mission portant sur un acte abusif. </a:t>
            </a:r>
            <a:endParaRPr lang="fr-FR" dirty="0" smtClean="0">
              <a:solidFill>
                <a:schemeClr val="bg2">
                  <a:lumMod val="50000"/>
                </a:schemeClr>
              </a:solidFill>
            </a:endParaRPr>
          </a:p>
          <a:p>
            <a:pPr marL="285750" indent="-285750">
              <a:buFontTx/>
              <a:buChar char="-"/>
            </a:pPr>
            <a:endParaRPr lang="fr-FR" sz="1600" dirty="0"/>
          </a:p>
          <a:p>
            <a:pPr lvl="2" defTabSz="914400">
              <a:lnSpc>
                <a:spcPct val="90000"/>
              </a:lnSpc>
              <a:spcBef>
                <a:spcPts val="1200"/>
              </a:spcBef>
              <a:buClr>
                <a:srgbClr val="40BAD2"/>
              </a:buClr>
            </a:pPr>
            <a:r>
              <a:rPr lang="fr-FR" sz="2000" b="1" dirty="0" smtClean="0">
                <a:solidFill>
                  <a:srgbClr val="C00000"/>
                </a:solidFill>
              </a:rPr>
              <a:t>Les preuves seront celles que la documentation du dossier apportera</a:t>
            </a:r>
            <a:endParaRPr lang="fr-FR" sz="2000" b="1" dirty="0">
              <a:solidFill>
                <a:srgbClr val="C00000"/>
              </a:solidFill>
            </a:endParaRPr>
          </a:p>
        </p:txBody>
      </p:sp>
    </p:spTree>
    <p:extLst>
      <p:ext uri="{BB962C8B-B14F-4D97-AF65-F5344CB8AC3E}">
        <p14:creationId xmlns:p14="http://schemas.microsoft.com/office/powerpoint/2010/main" val="8648207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65161" y="772733"/>
            <a:ext cx="8989453" cy="4388894"/>
          </a:xfrm>
          <a:prstGeom prst="rect">
            <a:avLst/>
          </a:prstGeom>
        </p:spPr>
        <p:txBody>
          <a:bodyPr wrap="square">
            <a:spAutoFit/>
          </a:bodyPr>
          <a:lstStyle/>
          <a:p>
            <a:pPr lvl="0" algn="ctr" defTabSz="914400">
              <a:lnSpc>
                <a:spcPct val="90000"/>
              </a:lnSpc>
              <a:spcBef>
                <a:spcPts val="1200"/>
              </a:spcBef>
              <a:buClr>
                <a:srgbClr val="40BAD2"/>
              </a:buClr>
            </a:pPr>
            <a:r>
              <a:rPr lang="fr-FR" sz="2400" dirty="0">
                <a:solidFill>
                  <a:srgbClr val="000000">
                    <a:lumMod val="65000"/>
                    <a:lumOff val="35000"/>
                  </a:srgbClr>
                </a:solidFill>
              </a:rPr>
              <a:t>LES RISQUES POUR LE CABINET</a:t>
            </a:r>
          </a:p>
          <a:p>
            <a:pPr lvl="0" defTabSz="914400">
              <a:lnSpc>
                <a:spcPct val="90000"/>
              </a:lnSpc>
              <a:spcBef>
                <a:spcPts val="1200"/>
              </a:spcBef>
              <a:buClr>
                <a:srgbClr val="40BAD2"/>
              </a:buClr>
            </a:pPr>
            <a:endParaRPr lang="fr-FR" sz="2400" dirty="0">
              <a:solidFill>
                <a:schemeClr val="bg2">
                  <a:lumMod val="50000"/>
                </a:schemeClr>
              </a:solidFill>
            </a:endParaRPr>
          </a:p>
          <a:p>
            <a:pPr marL="1257300" lvl="2" indent="-342900" defTabSz="914400">
              <a:lnSpc>
                <a:spcPct val="90000"/>
              </a:lnSpc>
              <a:spcBef>
                <a:spcPts val="1200"/>
              </a:spcBef>
              <a:buClr>
                <a:srgbClr val="40BAD2"/>
              </a:buClr>
              <a:buFont typeface="Wingdings" panose="05000000000000000000" pitchFamily="2" charset="2"/>
              <a:buChar char="v"/>
            </a:pPr>
            <a:r>
              <a:rPr lang="fr-FR" sz="2000" b="1" dirty="0">
                <a:solidFill>
                  <a:srgbClr val="000000">
                    <a:lumMod val="65000"/>
                    <a:lumOff val="35000"/>
                  </a:srgbClr>
                </a:solidFill>
              </a:rPr>
              <a:t>L’expert-comptable a été abusé par son client</a:t>
            </a:r>
          </a:p>
          <a:p>
            <a:pPr fontAlgn="base"/>
            <a:endParaRPr lang="fr-FR" dirty="0" smtClean="0">
              <a:solidFill>
                <a:schemeClr val="bg2">
                  <a:lumMod val="50000"/>
                </a:schemeClr>
              </a:solidFill>
            </a:endParaRPr>
          </a:p>
          <a:p>
            <a:pPr fontAlgn="base"/>
            <a:endParaRPr lang="fr-FR" dirty="0" smtClean="0">
              <a:solidFill>
                <a:schemeClr val="bg2">
                  <a:lumMod val="50000"/>
                </a:schemeClr>
              </a:solidFill>
            </a:endParaRPr>
          </a:p>
          <a:p>
            <a:pPr fontAlgn="base"/>
            <a:r>
              <a:rPr lang="fr-FR" dirty="0">
                <a:solidFill>
                  <a:schemeClr val="bg2">
                    <a:lumMod val="50000"/>
                  </a:schemeClr>
                </a:solidFill>
              </a:rPr>
              <a:t>L</a:t>
            </a:r>
            <a:r>
              <a:rPr lang="fr-FR" dirty="0" smtClean="0">
                <a:solidFill>
                  <a:schemeClr val="bg2">
                    <a:lumMod val="50000"/>
                  </a:schemeClr>
                </a:solidFill>
              </a:rPr>
              <a:t>a </a:t>
            </a:r>
            <a:r>
              <a:rPr lang="fr-FR" b="1" dirty="0">
                <a:solidFill>
                  <a:schemeClr val="bg2">
                    <a:lumMod val="50000"/>
                  </a:schemeClr>
                </a:solidFill>
              </a:rPr>
              <a:t>responsabilité civile délictuelle </a:t>
            </a:r>
            <a:r>
              <a:rPr lang="fr-FR" dirty="0">
                <a:solidFill>
                  <a:schemeClr val="bg2">
                    <a:lumMod val="50000"/>
                  </a:schemeClr>
                </a:solidFill>
              </a:rPr>
              <a:t>du conseil </a:t>
            </a:r>
            <a:r>
              <a:rPr lang="fr-FR" dirty="0" smtClean="0">
                <a:solidFill>
                  <a:schemeClr val="bg2">
                    <a:lumMod val="50000"/>
                  </a:schemeClr>
                </a:solidFill>
              </a:rPr>
              <a:t>peut être recherchée par </a:t>
            </a:r>
            <a:r>
              <a:rPr lang="fr-FR" dirty="0">
                <a:solidFill>
                  <a:schemeClr val="bg2">
                    <a:lumMod val="50000"/>
                  </a:schemeClr>
                </a:solidFill>
              </a:rPr>
              <a:t>toute personne ayant subi un préjudice du fait de l’acte en </a:t>
            </a:r>
            <a:r>
              <a:rPr lang="fr-FR" dirty="0" smtClean="0">
                <a:solidFill>
                  <a:schemeClr val="bg2">
                    <a:lumMod val="50000"/>
                  </a:schemeClr>
                </a:solidFill>
              </a:rPr>
              <a:t>cause.</a:t>
            </a:r>
          </a:p>
          <a:p>
            <a:pPr fontAlgn="base"/>
            <a:endParaRPr lang="fr-FR" dirty="0">
              <a:solidFill>
                <a:schemeClr val="bg2">
                  <a:lumMod val="50000"/>
                </a:schemeClr>
              </a:solidFill>
            </a:endParaRPr>
          </a:p>
          <a:p>
            <a:pPr fontAlgn="base"/>
            <a:r>
              <a:rPr lang="fr-FR" dirty="0" smtClean="0">
                <a:solidFill>
                  <a:schemeClr val="bg2">
                    <a:lumMod val="50000"/>
                  </a:schemeClr>
                </a:solidFill>
              </a:rPr>
              <a:t>Cette recherche sera :</a:t>
            </a:r>
          </a:p>
          <a:p>
            <a:pPr fontAlgn="base"/>
            <a:endParaRPr lang="fr-FR" dirty="0" smtClean="0">
              <a:solidFill>
                <a:schemeClr val="bg2">
                  <a:lumMod val="50000"/>
                </a:schemeClr>
              </a:solidFill>
            </a:endParaRPr>
          </a:p>
          <a:p>
            <a:pPr marL="285750" indent="-285750" fontAlgn="base">
              <a:buFont typeface="Wingdings" panose="05000000000000000000" pitchFamily="2" charset="2"/>
              <a:buChar char="§"/>
            </a:pPr>
            <a:r>
              <a:rPr lang="fr-FR" dirty="0" smtClean="0">
                <a:solidFill>
                  <a:schemeClr val="bg2">
                    <a:lumMod val="50000"/>
                  </a:schemeClr>
                </a:solidFill>
              </a:rPr>
              <a:t>encouragée </a:t>
            </a:r>
            <a:r>
              <a:rPr lang="fr-FR" dirty="0">
                <a:solidFill>
                  <a:schemeClr val="bg2">
                    <a:lumMod val="50000"/>
                  </a:schemeClr>
                </a:solidFill>
              </a:rPr>
              <a:t>par la solvabilité supposée garantie par un contrat d’assurance </a:t>
            </a:r>
            <a:r>
              <a:rPr lang="fr-FR" dirty="0" smtClean="0">
                <a:solidFill>
                  <a:schemeClr val="bg2">
                    <a:lumMod val="50000"/>
                  </a:schemeClr>
                </a:solidFill>
              </a:rPr>
              <a:t> </a:t>
            </a:r>
          </a:p>
          <a:p>
            <a:pPr marL="285750" indent="-285750" fontAlgn="base">
              <a:buFontTx/>
              <a:buChar char="-"/>
            </a:pPr>
            <a:endParaRPr lang="fr-FR" dirty="0">
              <a:solidFill>
                <a:schemeClr val="bg2">
                  <a:lumMod val="50000"/>
                </a:schemeClr>
              </a:solidFill>
            </a:endParaRPr>
          </a:p>
          <a:p>
            <a:pPr marL="285750" indent="-285750" fontAlgn="base">
              <a:buFont typeface="Wingdings" panose="05000000000000000000" pitchFamily="2" charset="2"/>
              <a:buChar char="§"/>
            </a:pPr>
            <a:r>
              <a:rPr lang="fr-FR" dirty="0" smtClean="0">
                <a:solidFill>
                  <a:schemeClr val="bg2">
                    <a:lumMod val="50000"/>
                  </a:schemeClr>
                </a:solidFill>
              </a:rPr>
              <a:t>justifiée </a:t>
            </a:r>
            <a:r>
              <a:rPr lang="fr-FR" dirty="0">
                <a:solidFill>
                  <a:schemeClr val="bg2">
                    <a:lumMod val="50000"/>
                  </a:schemeClr>
                </a:solidFill>
              </a:rPr>
              <a:t>par l’article 12 alinéa 3 de l’ordonnance du 19 septembre 1945 qui précise que « </a:t>
            </a:r>
            <a:r>
              <a:rPr lang="fr-FR" i="1" dirty="0">
                <a:solidFill>
                  <a:schemeClr val="bg2">
                    <a:lumMod val="50000"/>
                  </a:schemeClr>
                </a:solidFill>
              </a:rPr>
              <a:t>les experts-comptables sont personnellement responsables des fautes qu’ils commettent.</a:t>
            </a:r>
            <a:r>
              <a:rPr lang="fr-FR" dirty="0">
                <a:solidFill>
                  <a:schemeClr val="bg2">
                    <a:lumMod val="50000"/>
                  </a:schemeClr>
                </a:solidFill>
              </a:rPr>
              <a:t> »</a:t>
            </a:r>
          </a:p>
        </p:txBody>
      </p:sp>
    </p:spTree>
    <p:extLst>
      <p:ext uri="{BB962C8B-B14F-4D97-AF65-F5344CB8AC3E}">
        <p14:creationId xmlns:p14="http://schemas.microsoft.com/office/powerpoint/2010/main" val="4025924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20462" y="978794"/>
            <a:ext cx="10702344" cy="5204502"/>
          </a:xfrm>
          <a:prstGeom prst="rect">
            <a:avLst/>
          </a:prstGeom>
        </p:spPr>
        <p:txBody>
          <a:bodyPr wrap="square">
            <a:spAutoFit/>
          </a:bodyPr>
          <a:lstStyle/>
          <a:p>
            <a:pPr marL="182880" lvl="0" indent="-182880" defTabSz="914400">
              <a:lnSpc>
                <a:spcPct val="90000"/>
              </a:lnSpc>
              <a:spcBef>
                <a:spcPts val="1200"/>
              </a:spcBef>
              <a:buClr>
                <a:srgbClr val="40BAD2"/>
              </a:buClr>
              <a:buFont typeface="Wingdings" panose="05000000000000000000" pitchFamily="2" charset="2"/>
              <a:buChar char="v"/>
            </a:pPr>
            <a:r>
              <a:rPr lang="fr-FR" dirty="0">
                <a:solidFill>
                  <a:srgbClr val="000000">
                    <a:lumMod val="65000"/>
                    <a:lumOff val="35000"/>
                  </a:srgbClr>
                </a:solidFill>
              </a:rPr>
              <a:t> </a:t>
            </a:r>
            <a:r>
              <a:rPr lang="fr-FR" dirty="0" smtClean="0">
                <a:solidFill>
                  <a:srgbClr val="000000">
                    <a:lumMod val="65000"/>
                    <a:lumOff val="35000"/>
                  </a:srgbClr>
                </a:solidFill>
              </a:rPr>
              <a:t> </a:t>
            </a:r>
            <a:r>
              <a:rPr lang="fr-FR" b="1" dirty="0" smtClean="0">
                <a:solidFill>
                  <a:srgbClr val="C00000"/>
                </a:solidFill>
              </a:rPr>
              <a:t>L’ABUS DE DROIT PAR SIMULATION JURIDIQUE</a:t>
            </a:r>
          </a:p>
          <a:p>
            <a:pPr marL="182880" lvl="0" indent="-182880" defTabSz="914400">
              <a:lnSpc>
                <a:spcPct val="90000"/>
              </a:lnSpc>
              <a:spcBef>
                <a:spcPts val="1200"/>
              </a:spcBef>
              <a:buClr>
                <a:srgbClr val="40BAD2"/>
              </a:buClr>
              <a:buFont typeface="Wingdings" panose="05000000000000000000" pitchFamily="2" charset="2"/>
              <a:buChar char="v"/>
            </a:pPr>
            <a:endParaRPr lang="fr-FR" dirty="0">
              <a:solidFill>
                <a:srgbClr val="000000">
                  <a:lumMod val="65000"/>
                  <a:lumOff val="35000"/>
                </a:srgbClr>
              </a:solidFill>
            </a:endParaRPr>
          </a:p>
          <a:p>
            <a:pPr lvl="0" defTabSz="914400">
              <a:lnSpc>
                <a:spcPct val="90000"/>
              </a:lnSpc>
              <a:spcBef>
                <a:spcPts val="1200"/>
              </a:spcBef>
              <a:buClr>
                <a:srgbClr val="40BAD2"/>
              </a:buClr>
            </a:pPr>
            <a:r>
              <a:rPr lang="fr-FR" dirty="0" smtClean="0">
                <a:solidFill>
                  <a:srgbClr val="000000">
                    <a:lumMod val="65000"/>
                    <a:lumOff val="35000"/>
                  </a:srgbClr>
                </a:solidFill>
              </a:rPr>
              <a:t>Il s’agit des </a:t>
            </a:r>
            <a:r>
              <a:rPr lang="fr-FR" b="1" dirty="0">
                <a:solidFill>
                  <a:srgbClr val="000000">
                    <a:lumMod val="65000"/>
                    <a:lumOff val="35000"/>
                  </a:srgbClr>
                </a:solidFill>
              </a:rPr>
              <a:t>actes rédigés dans le but de simuler une situation juridique </a:t>
            </a:r>
            <a:r>
              <a:rPr lang="fr-FR" dirty="0" smtClean="0">
                <a:solidFill>
                  <a:srgbClr val="000000">
                    <a:lumMod val="65000"/>
                    <a:lumOff val="35000"/>
                  </a:srgbClr>
                </a:solidFill>
              </a:rPr>
              <a:t>afin </a:t>
            </a:r>
            <a:r>
              <a:rPr lang="fr-FR" dirty="0">
                <a:solidFill>
                  <a:srgbClr val="000000">
                    <a:lumMod val="65000"/>
                    <a:lumOff val="35000"/>
                  </a:srgbClr>
                </a:solidFill>
              </a:rPr>
              <a:t>de bénéficier de l’application d’un régime fiscal ou social de </a:t>
            </a:r>
            <a:r>
              <a:rPr lang="fr-FR" dirty="0" smtClean="0">
                <a:solidFill>
                  <a:srgbClr val="000000">
                    <a:lumMod val="65000"/>
                    <a:lumOff val="35000"/>
                  </a:srgbClr>
                </a:solidFill>
              </a:rPr>
              <a:t>faveur, comme par exemple :</a:t>
            </a:r>
          </a:p>
          <a:p>
            <a:pPr lvl="0" defTabSz="914400">
              <a:lnSpc>
                <a:spcPct val="90000"/>
              </a:lnSpc>
              <a:spcBef>
                <a:spcPts val="1200"/>
              </a:spcBef>
              <a:buClr>
                <a:srgbClr val="40BAD2"/>
              </a:buClr>
            </a:pPr>
            <a:endParaRPr lang="fr-FR" b="1" dirty="0">
              <a:solidFill>
                <a:srgbClr val="000000">
                  <a:lumMod val="65000"/>
                  <a:lumOff val="35000"/>
                </a:srgbClr>
              </a:solidFill>
            </a:endParaRPr>
          </a:p>
          <a:p>
            <a:pPr marL="342900" lvl="0" indent="-342900" defTabSz="914400">
              <a:lnSpc>
                <a:spcPct val="90000"/>
              </a:lnSpc>
              <a:spcBef>
                <a:spcPts val="1200"/>
              </a:spcBef>
              <a:buClr>
                <a:srgbClr val="40BAD2"/>
              </a:buClr>
              <a:buFontTx/>
              <a:buChar char="-"/>
            </a:pPr>
            <a:r>
              <a:rPr lang="fr-FR" i="1" dirty="0">
                <a:solidFill>
                  <a:srgbClr val="000000">
                    <a:lumMod val="65000"/>
                    <a:lumOff val="35000"/>
                  </a:srgbClr>
                </a:solidFill>
              </a:rPr>
              <a:t>un bail fictif permettant le versement de sommes d’argent sans occupation effective d’un local</a:t>
            </a:r>
          </a:p>
          <a:p>
            <a:pPr marL="342900" lvl="0" indent="-342900" defTabSz="914400">
              <a:lnSpc>
                <a:spcPct val="90000"/>
              </a:lnSpc>
              <a:spcBef>
                <a:spcPts val="1200"/>
              </a:spcBef>
              <a:buClr>
                <a:srgbClr val="40BAD2"/>
              </a:buClr>
              <a:buFontTx/>
              <a:buChar char="-"/>
            </a:pPr>
            <a:r>
              <a:rPr lang="fr-FR" i="1" dirty="0">
                <a:solidFill>
                  <a:srgbClr val="000000">
                    <a:lumMod val="65000"/>
                    <a:lumOff val="35000"/>
                  </a:srgbClr>
                </a:solidFill>
              </a:rPr>
              <a:t>un prêt fictif dissimulant un don, le remboursement n’intervenant jamais ou </a:t>
            </a:r>
            <a:r>
              <a:rPr lang="fr-FR" i="1" dirty="0" smtClean="0">
                <a:solidFill>
                  <a:srgbClr val="000000">
                    <a:lumMod val="65000"/>
                    <a:lumOff val="35000"/>
                  </a:srgbClr>
                </a:solidFill>
              </a:rPr>
              <a:t>fictivement</a:t>
            </a:r>
          </a:p>
          <a:p>
            <a:pPr marL="342900" lvl="0" indent="-342900" defTabSz="914400">
              <a:lnSpc>
                <a:spcPct val="90000"/>
              </a:lnSpc>
              <a:spcBef>
                <a:spcPts val="1200"/>
              </a:spcBef>
              <a:buClr>
                <a:srgbClr val="40BAD2"/>
              </a:buClr>
              <a:buFontTx/>
              <a:buChar char="-"/>
            </a:pPr>
            <a:r>
              <a:rPr lang="fr-FR" i="1" dirty="0" smtClean="0">
                <a:solidFill>
                  <a:srgbClr val="000000">
                    <a:lumMod val="65000"/>
                    <a:lumOff val="35000"/>
                  </a:srgbClr>
                </a:solidFill>
              </a:rPr>
              <a:t>une donation prenant la forme d’une vente mais avec un prix minoré</a:t>
            </a:r>
          </a:p>
          <a:p>
            <a:pPr marL="342900" lvl="0" indent="-342900" defTabSz="914400">
              <a:lnSpc>
                <a:spcPct val="90000"/>
              </a:lnSpc>
              <a:spcBef>
                <a:spcPts val="1200"/>
              </a:spcBef>
              <a:buClr>
                <a:srgbClr val="40BAD2"/>
              </a:buClr>
              <a:buFontTx/>
              <a:buChar char="-"/>
            </a:pPr>
            <a:r>
              <a:rPr lang="fr-FR" i="1" dirty="0" smtClean="0">
                <a:solidFill>
                  <a:srgbClr val="000000">
                    <a:lumMod val="65000"/>
                    <a:lumOff val="35000"/>
                  </a:srgbClr>
                </a:solidFill>
              </a:rPr>
              <a:t>La constitution de sociétés destinées à prendre</a:t>
            </a:r>
            <a:r>
              <a:rPr lang="fr-FR" i="1" dirty="0">
                <a:solidFill>
                  <a:srgbClr val="000000">
                    <a:lumMod val="65000"/>
                    <a:lumOff val="35000"/>
                  </a:srgbClr>
                </a:solidFill>
              </a:rPr>
              <a:t> </a:t>
            </a:r>
            <a:r>
              <a:rPr lang="fr-FR" i="1" dirty="0" smtClean="0">
                <a:solidFill>
                  <a:srgbClr val="000000">
                    <a:lumMod val="65000"/>
                    <a:lumOff val="35000"/>
                  </a:srgbClr>
                </a:solidFill>
              </a:rPr>
              <a:t>fictivement  la place du bénéficiaire principal de l’acte</a:t>
            </a:r>
          </a:p>
          <a:p>
            <a:pPr marL="342900" lvl="0" indent="-342900" defTabSz="914400">
              <a:lnSpc>
                <a:spcPct val="90000"/>
              </a:lnSpc>
              <a:spcBef>
                <a:spcPts val="1200"/>
              </a:spcBef>
              <a:buClr>
                <a:srgbClr val="40BAD2"/>
              </a:buClr>
              <a:buFontTx/>
              <a:buChar char="-"/>
            </a:pPr>
            <a:endParaRPr lang="fr-FR" i="1" dirty="0">
              <a:solidFill>
                <a:srgbClr val="000000">
                  <a:lumMod val="65000"/>
                  <a:lumOff val="35000"/>
                </a:srgbClr>
              </a:solidFill>
            </a:endParaRPr>
          </a:p>
          <a:p>
            <a:pPr lvl="0" defTabSz="914400">
              <a:lnSpc>
                <a:spcPct val="90000"/>
              </a:lnSpc>
              <a:spcBef>
                <a:spcPts val="1200"/>
              </a:spcBef>
              <a:buClr>
                <a:srgbClr val="40BAD2"/>
              </a:buClr>
            </a:pPr>
            <a:r>
              <a:rPr lang="fr-FR" sz="2000" dirty="0" smtClean="0">
                <a:solidFill>
                  <a:srgbClr val="000000">
                    <a:lumMod val="65000"/>
                    <a:lumOff val="35000"/>
                  </a:srgbClr>
                </a:solidFill>
              </a:rPr>
              <a:t>N’importe quel montage juridique plus ou moins complexe dont l’objectif en maquillant les faits juridiques est de créer une illusion permettant de bénéficier de l’application d’un régime plus avantageux que celui trouvant normalement à s’appliquer.</a:t>
            </a:r>
            <a:endParaRPr lang="fr-FR" sz="2000" dirty="0">
              <a:solidFill>
                <a:srgbClr val="000000">
                  <a:lumMod val="65000"/>
                  <a:lumOff val="35000"/>
                </a:srgbClr>
              </a:solidFill>
            </a:endParaRPr>
          </a:p>
          <a:p>
            <a:pPr marL="342900" lvl="0" indent="-342900" defTabSz="914400">
              <a:lnSpc>
                <a:spcPct val="90000"/>
              </a:lnSpc>
              <a:spcBef>
                <a:spcPts val="1200"/>
              </a:spcBef>
              <a:buClr>
                <a:srgbClr val="40BAD2"/>
              </a:buClr>
              <a:buFontTx/>
              <a:buChar char="-"/>
            </a:pPr>
            <a:endParaRPr lang="fr-FR" i="1" dirty="0">
              <a:solidFill>
                <a:srgbClr val="000000">
                  <a:lumMod val="65000"/>
                  <a:lumOff val="35000"/>
                </a:srgbClr>
              </a:solidFill>
            </a:endParaRPr>
          </a:p>
        </p:txBody>
      </p:sp>
    </p:spTree>
    <p:extLst>
      <p:ext uri="{BB962C8B-B14F-4D97-AF65-F5344CB8AC3E}">
        <p14:creationId xmlns:p14="http://schemas.microsoft.com/office/powerpoint/2010/main" val="38394144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4551" y="825391"/>
            <a:ext cx="10367493" cy="4942892"/>
          </a:xfrm>
          <a:prstGeom prst="rect">
            <a:avLst/>
          </a:prstGeom>
        </p:spPr>
        <p:txBody>
          <a:bodyPr wrap="square">
            <a:spAutoFit/>
          </a:bodyPr>
          <a:lstStyle/>
          <a:p>
            <a:pPr lvl="0" algn="ctr" defTabSz="914400">
              <a:lnSpc>
                <a:spcPct val="90000"/>
              </a:lnSpc>
              <a:spcBef>
                <a:spcPts val="1200"/>
              </a:spcBef>
              <a:buClr>
                <a:srgbClr val="40BAD2"/>
              </a:buClr>
            </a:pPr>
            <a:r>
              <a:rPr lang="fr-FR" sz="2400" dirty="0">
                <a:solidFill>
                  <a:srgbClr val="000000">
                    <a:lumMod val="65000"/>
                    <a:lumOff val="35000"/>
                  </a:srgbClr>
                </a:solidFill>
              </a:rPr>
              <a:t>LES RISQUES POUR LE CABINET</a:t>
            </a:r>
          </a:p>
          <a:p>
            <a:pPr lvl="0" defTabSz="914400">
              <a:lnSpc>
                <a:spcPct val="90000"/>
              </a:lnSpc>
              <a:spcBef>
                <a:spcPts val="1200"/>
              </a:spcBef>
              <a:buClr>
                <a:srgbClr val="40BAD2"/>
              </a:buClr>
            </a:pPr>
            <a:endParaRPr lang="fr-FR" sz="2400" dirty="0">
              <a:solidFill>
                <a:schemeClr val="bg2">
                  <a:lumMod val="50000"/>
                </a:schemeClr>
              </a:solidFill>
            </a:endParaRPr>
          </a:p>
          <a:p>
            <a:pPr marL="1257300" lvl="2" indent="-342900" defTabSz="914400">
              <a:lnSpc>
                <a:spcPct val="90000"/>
              </a:lnSpc>
              <a:spcBef>
                <a:spcPts val="1200"/>
              </a:spcBef>
              <a:buClr>
                <a:srgbClr val="40BAD2"/>
              </a:buClr>
              <a:buFont typeface="Wingdings" panose="05000000000000000000" pitchFamily="2" charset="2"/>
              <a:buChar char="v"/>
            </a:pPr>
            <a:r>
              <a:rPr lang="fr-FR" sz="2000" b="1" dirty="0" smtClean="0">
                <a:solidFill>
                  <a:srgbClr val="000000">
                    <a:lumMod val="65000"/>
                    <a:lumOff val="35000"/>
                  </a:srgbClr>
                </a:solidFill>
              </a:rPr>
              <a:t>L’expert-comptable complice de son </a:t>
            </a:r>
            <a:r>
              <a:rPr lang="fr-FR" sz="2000" b="1" dirty="0">
                <a:solidFill>
                  <a:srgbClr val="000000">
                    <a:lumMod val="65000"/>
                    <a:lumOff val="35000"/>
                  </a:srgbClr>
                </a:solidFill>
              </a:rPr>
              <a:t>client</a:t>
            </a:r>
          </a:p>
          <a:p>
            <a:pPr fontAlgn="base"/>
            <a:endParaRPr lang="fr-FR" dirty="0">
              <a:solidFill>
                <a:schemeClr val="bg2">
                  <a:lumMod val="50000"/>
                </a:schemeClr>
              </a:solidFill>
            </a:endParaRPr>
          </a:p>
          <a:p>
            <a:pPr fontAlgn="base"/>
            <a:endParaRPr lang="fr-FR" dirty="0">
              <a:solidFill>
                <a:schemeClr val="bg2">
                  <a:lumMod val="50000"/>
                </a:schemeClr>
              </a:solidFill>
            </a:endParaRPr>
          </a:p>
          <a:p>
            <a:pPr fontAlgn="base"/>
            <a:r>
              <a:rPr lang="fr-FR" dirty="0">
                <a:solidFill>
                  <a:schemeClr val="bg2">
                    <a:lumMod val="50000"/>
                  </a:schemeClr>
                </a:solidFill>
              </a:rPr>
              <a:t>La </a:t>
            </a:r>
            <a:r>
              <a:rPr lang="fr-FR" b="1" dirty="0" smtClean="0">
                <a:solidFill>
                  <a:schemeClr val="bg2">
                    <a:lumMod val="50000"/>
                  </a:schemeClr>
                </a:solidFill>
              </a:rPr>
              <a:t>complicité du conseil </a:t>
            </a:r>
            <a:r>
              <a:rPr lang="fr-FR" dirty="0" smtClean="0">
                <a:solidFill>
                  <a:schemeClr val="bg2">
                    <a:lumMod val="50000"/>
                  </a:schemeClr>
                </a:solidFill>
              </a:rPr>
              <a:t>peut être</a:t>
            </a:r>
            <a:r>
              <a:rPr lang="fr-FR" b="1" dirty="0" smtClean="0">
                <a:solidFill>
                  <a:schemeClr val="bg2">
                    <a:lumMod val="50000"/>
                  </a:schemeClr>
                </a:solidFill>
              </a:rPr>
              <a:t> </a:t>
            </a:r>
            <a:r>
              <a:rPr lang="fr-FR" dirty="0" smtClean="0">
                <a:solidFill>
                  <a:schemeClr val="bg2">
                    <a:lumMod val="50000"/>
                  </a:schemeClr>
                </a:solidFill>
              </a:rPr>
              <a:t>retenue </a:t>
            </a:r>
            <a:r>
              <a:rPr lang="fr-FR" dirty="0">
                <a:solidFill>
                  <a:schemeClr val="bg2">
                    <a:lumMod val="50000"/>
                  </a:schemeClr>
                </a:solidFill>
              </a:rPr>
              <a:t>dès lors </a:t>
            </a:r>
            <a:r>
              <a:rPr lang="fr-FR" dirty="0" smtClean="0">
                <a:solidFill>
                  <a:schemeClr val="bg2">
                    <a:lumMod val="50000"/>
                  </a:schemeClr>
                </a:solidFill>
              </a:rPr>
              <a:t>que celui-ci </a:t>
            </a:r>
            <a:r>
              <a:rPr lang="fr-FR" dirty="0">
                <a:solidFill>
                  <a:schemeClr val="bg2">
                    <a:lumMod val="50000"/>
                  </a:schemeClr>
                </a:solidFill>
              </a:rPr>
              <a:t>a </a:t>
            </a:r>
            <a:r>
              <a:rPr lang="fr-FR" b="1" dirty="0">
                <a:solidFill>
                  <a:srgbClr val="C00000"/>
                </a:solidFill>
              </a:rPr>
              <a:t>intentionnellement fourni </a:t>
            </a:r>
            <a:r>
              <a:rPr lang="fr-FR" dirty="0" smtClean="0">
                <a:solidFill>
                  <a:schemeClr val="bg2">
                    <a:lumMod val="50000"/>
                  </a:schemeClr>
                </a:solidFill>
              </a:rPr>
              <a:t>au contribuable </a:t>
            </a:r>
            <a:r>
              <a:rPr lang="fr-FR" dirty="0">
                <a:solidFill>
                  <a:schemeClr val="bg2">
                    <a:lumMod val="50000"/>
                  </a:schemeClr>
                </a:solidFill>
              </a:rPr>
              <a:t>une prestation qui lui permet de réaliser un </a:t>
            </a:r>
            <a:r>
              <a:rPr lang="fr-FR" dirty="0" smtClean="0">
                <a:solidFill>
                  <a:schemeClr val="bg2">
                    <a:lumMod val="50000"/>
                  </a:schemeClr>
                </a:solidFill>
              </a:rPr>
              <a:t>abus </a:t>
            </a:r>
            <a:r>
              <a:rPr lang="fr-FR" b="1" i="1" dirty="0" smtClean="0">
                <a:solidFill>
                  <a:schemeClr val="bg2">
                    <a:lumMod val="50000"/>
                  </a:schemeClr>
                </a:solidFill>
              </a:rPr>
              <a:t>(article </a:t>
            </a:r>
            <a:r>
              <a:rPr lang="fr-FR" b="1" i="1" dirty="0">
                <a:solidFill>
                  <a:schemeClr val="bg2">
                    <a:lumMod val="50000"/>
                  </a:schemeClr>
                </a:solidFill>
              </a:rPr>
              <a:t>1740 A bis du Code général des </a:t>
            </a:r>
            <a:r>
              <a:rPr lang="fr-FR" b="1" i="1" dirty="0" smtClean="0">
                <a:solidFill>
                  <a:schemeClr val="bg2">
                    <a:lumMod val="50000"/>
                  </a:schemeClr>
                </a:solidFill>
              </a:rPr>
              <a:t>impôts</a:t>
            </a:r>
            <a:r>
              <a:rPr lang="fr-FR" dirty="0" smtClean="0"/>
              <a:t>)</a:t>
            </a:r>
            <a:r>
              <a:rPr lang="fr-FR" dirty="0" smtClean="0">
                <a:solidFill>
                  <a:schemeClr val="bg2">
                    <a:lumMod val="50000"/>
                  </a:schemeClr>
                </a:solidFill>
              </a:rPr>
              <a:t> </a:t>
            </a:r>
          </a:p>
          <a:p>
            <a:pPr fontAlgn="base"/>
            <a:endParaRPr lang="fr-FR" dirty="0">
              <a:solidFill>
                <a:schemeClr val="bg2">
                  <a:lumMod val="50000"/>
                </a:schemeClr>
              </a:solidFill>
            </a:endParaRPr>
          </a:p>
          <a:p>
            <a:pPr fontAlgn="base"/>
            <a:r>
              <a:rPr lang="fr-FR" dirty="0" smtClean="0">
                <a:solidFill>
                  <a:schemeClr val="bg2">
                    <a:lumMod val="50000"/>
                  </a:schemeClr>
                </a:solidFill>
              </a:rPr>
              <a:t>La fourniture intentionnelle définie par la loi du 23 octobre 2018 est relativement floue, néanmoins on peut affirmer qu’elle est caractérisée par :</a:t>
            </a:r>
          </a:p>
          <a:p>
            <a:pPr fontAlgn="base"/>
            <a:endParaRPr lang="fr-FR" dirty="0" smtClean="0">
              <a:solidFill>
                <a:schemeClr val="bg2">
                  <a:lumMod val="50000"/>
                </a:schemeClr>
              </a:solidFill>
            </a:endParaRPr>
          </a:p>
          <a:p>
            <a:pPr marL="285750" indent="-285750" fontAlgn="base">
              <a:buFontTx/>
              <a:buChar char="-"/>
            </a:pPr>
            <a:r>
              <a:rPr lang="fr-FR" b="1" i="1" dirty="0" smtClean="0">
                <a:solidFill>
                  <a:schemeClr val="bg2">
                    <a:lumMod val="50000"/>
                  </a:schemeClr>
                </a:solidFill>
              </a:rPr>
              <a:t>L’encouragement à réaliser l’opération abusive, </a:t>
            </a:r>
            <a:r>
              <a:rPr lang="fr-FR" i="1" dirty="0" smtClean="0">
                <a:solidFill>
                  <a:schemeClr val="bg2">
                    <a:lumMod val="50000"/>
                  </a:schemeClr>
                </a:solidFill>
              </a:rPr>
              <a:t>mais aussi …</a:t>
            </a:r>
          </a:p>
          <a:p>
            <a:pPr fontAlgn="base"/>
            <a:endParaRPr lang="fr-FR" b="1" i="1" dirty="0" smtClean="0">
              <a:solidFill>
                <a:schemeClr val="bg2">
                  <a:lumMod val="50000"/>
                </a:schemeClr>
              </a:solidFill>
            </a:endParaRPr>
          </a:p>
          <a:p>
            <a:pPr marL="285750" indent="-285750" fontAlgn="base">
              <a:buFontTx/>
              <a:buChar char="-"/>
            </a:pPr>
            <a:r>
              <a:rPr lang="fr-FR" b="1" i="1" dirty="0" smtClean="0">
                <a:solidFill>
                  <a:schemeClr val="bg2">
                    <a:lumMod val="50000"/>
                  </a:schemeClr>
                </a:solidFill>
              </a:rPr>
              <a:t>l'incuriosité                    </a:t>
            </a:r>
            <a:r>
              <a:rPr lang="fr-FR" i="1" dirty="0" smtClean="0">
                <a:solidFill>
                  <a:schemeClr val="bg2">
                    <a:lumMod val="50000"/>
                  </a:schemeClr>
                </a:solidFill>
              </a:rPr>
              <a:t>(</a:t>
            </a:r>
            <a:r>
              <a:rPr lang="fr-FR" i="1" dirty="0">
                <a:solidFill>
                  <a:schemeClr val="bg2">
                    <a:lumMod val="50000"/>
                  </a:schemeClr>
                </a:solidFill>
              </a:rPr>
              <a:t>Cour de cassation, criminelle, Chambre criminelle, 31 janvier </a:t>
            </a:r>
            <a:r>
              <a:rPr lang="fr-FR" i="1" dirty="0" smtClean="0">
                <a:solidFill>
                  <a:schemeClr val="bg2">
                    <a:lumMod val="50000"/>
                  </a:schemeClr>
                </a:solidFill>
              </a:rPr>
              <a:t>2007)</a:t>
            </a:r>
          </a:p>
          <a:p>
            <a:pPr fontAlgn="base"/>
            <a:endParaRPr lang="fr-FR" b="1" i="1" dirty="0" smtClean="0">
              <a:solidFill>
                <a:schemeClr val="bg2">
                  <a:lumMod val="50000"/>
                </a:schemeClr>
              </a:solidFill>
            </a:endParaRPr>
          </a:p>
          <a:p>
            <a:pPr marL="285750" indent="-285750" fontAlgn="base">
              <a:buFontTx/>
              <a:buChar char="-"/>
            </a:pPr>
            <a:r>
              <a:rPr lang="fr-FR" b="1" i="1" dirty="0" smtClean="0">
                <a:solidFill>
                  <a:schemeClr val="bg2">
                    <a:lumMod val="50000"/>
                  </a:schemeClr>
                </a:solidFill>
              </a:rPr>
              <a:t>lorsqu'il </a:t>
            </a:r>
            <a:r>
              <a:rPr lang="fr-FR" b="1" i="1" dirty="0">
                <a:solidFill>
                  <a:schemeClr val="bg2">
                    <a:lumMod val="50000"/>
                  </a:schemeClr>
                </a:solidFill>
              </a:rPr>
              <a:t>n'a pas tenté de dissuader </a:t>
            </a:r>
            <a:r>
              <a:rPr lang="fr-FR" b="1" i="1" dirty="0" smtClean="0">
                <a:solidFill>
                  <a:schemeClr val="bg2">
                    <a:lumMod val="50000"/>
                  </a:schemeClr>
                </a:solidFill>
              </a:rPr>
              <a:t>le client de réaliser l’abus suspecté  </a:t>
            </a:r>
            <a:r>
              <a:rPr lang="fr-FR" i="1" dirty="0" smtClean="0">
                <a:solidFill>
                  <a:schemeClr val="bg2">
                    <a:lumMod val="50000"/>
                  </a:schemeClr>
                </a:solidFill>
              </a:rPr>
              <a:t>(CA </a:t>
            </a:r>
            <a:r>
              <a:rPr lang="fr-FR" i="1" dirty="0">
                <a:solidFill>
                  <a:schemeClr val="bg2">
                    <a:lumMod val="50000"/>
                  </a:schemeClr>
                </a:solidFill>
              </a:rPr>
              <a:t>Metz, 5 janvier </a:t>
            </a:r>
            <a:r>
              <a:rPr lang="fr-FR" i="1" dirty="0" smtClean="0">
                <a:solidFill>
                  <a:schemeClr val="bg2">
                    <a:lumMod val="50000"/>
                  </a:schemeClr>
                </a:solidFill>
              </a:rPr>
              <a:t>2017)</a:t>
            </a:r>
            <a:endParaRPr lang="fr-FR" b="1" i="1" dirty="0">
              <a:solidFill>
                <a:schemeClr val="bg2">
                  <a:lumMod val="50000"/>
                </a:schemeClr>
              </a:solidFill>
            </a:endParaRPr>
          </a:p>
        </p:txBody>
      </p:sp>
    </p:spTree>
    <p:extLst>
      <p:ext uri="{BB962C8B-B14F-4D97-AF65-F5344CB8AC3E}">
        <p14:creationId xmlns:p14="http://schemas.microsoft.com/office/powerpoint/2010/main" val="14736185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62129" y="993640"/>
            <a:ext cx="10097037" cy="3773341"/>
          </a:xfrm>
          <a:prstGeom prst="rect">
            <a:avLst/>
          </a:prstGeom>
        </p:spPr>
        <p:txBody>
          <a:bodyPr wrap="square">
            <a:spAutoFit/>
          </a:bodyPr>
          <a:lstStyle/>
          <a:p>
            <a:pPr lvl="0" algn="ctr" defTabSz="914400">
              <a:lnSpc>
                <a:spcPct val="90000"/>
              </a:lnSpc>
              <a:spcBef>
                <a:spcPts val="1200"/>
              </a:spcBef>
              <a:buClr>
                <a:srgbClr val="40BAD2"/>
              </a:buClr>
            </a:pPr>
            <a:r>
              <a:rPr lang="fr-FR" sz="2400" dirty="0">
                <a:solidFill>
                  <a:srgbClr val="000000">
                    <a:lumMod val="65000"/>
                    <a:lumOff val="35000"/>
                  </a:srgbClr>
                </a:solidFill>
              </a:rPr>
              <a:t>LES RISQUES POUR LE CABINET</a:t>
            </a:r>
          </a:p>
          <a:p>
            <a:pPr lvl="0" defTabSz="914400">
              <a:lnSpc>
                <a:spcPct val="90000"/>
              </a:lnSpc>
              <a:spcBef>
                <a:spcPts val="1200"/>
              </a:spcBef>
              <a:buClr>
                <a:srgbClr val="40BAD2"/>
              </a:buClr>
            </a:pPr>
            <a:endParaRPr lang="fr-FR" sz="2400" dirty="0">
              <a:solidFill>
                <a:schemeClr val="bg2">
                  <a:lumMod val="50000"/>
                </a:schemeClr>
              </a:solidFill>
            </a:endParaRPr>
          </a:p>
          <a:p>
            <a:pPr marL="1257300" lvl="2" indent="-342900" defTabSz="914400">
              <a:lnSpc>
                <a:spcPct val="90000"/>
              </a:lnSpc>
              <a:spcBef>
                <a:spcPts val="1200"/>
              </a:spcBef>
              <a:buClr>
                <a:srgbClr val="40BAD2"/>
              </a:buClr>
              <a:buFont typeface="Wingdings" panose="05000000000000000000" pitchFamily="2" charset="2"/>
              <a:buChar char="v"/>
            </a:pPr>
            <a:r>
              <a:rPr lang="fr-FR" sz="2000" b="1" dirty="0">
                <a:solidFill>
                  <a:srgbClr val="000000">
                    <a:lumMod val="65000"/>
                    <a:lumOff val="35000"/>
                  </a:srgbClr>
                </a:solidFill>
              </a:rPr>
              <a:t>L’expert-comptable complice de son </a:t>
            </a:r>
            <a:r>
              <a:rPr lang="fr-FR" sz="2000" b="1" dirty="0" smtClean="0">
                <a:solidFill>
                  <a:srgbClr val="000000">
                    <a:lumMod val="65000"/>
                    <a:lumOff val="35000"/>
                  </a:srgbClr>
                </a:solidFill>
              </a:rPr>
              <a:t>client</a:t>
            </a:r>
            <a:endParaRPr lang="fr-FR" sz="2000" b="1" dirty="0">
              <a:solidFill>
                <a:srgbClr val="000000">
                  <a:lumMod val="65000"/>
                  <a:lumOff val="35000"/>
                </a:srgbClr>
              </a:solidFill>
            </a:endParaRPr>
          </a:p>
          <a:p>
            <a:pPr marL="1257300" lvl="2" indent="-342900" defTabSz="914400">
              <a:lnSpc>
                <a:spcPct val="90000"/>
              </a:lnSpc>
              <a:spcBef>
                <a:spcPts val="1200"/>
              </a:spcBef>
              <a:buClr>
                <a:srgbClr val="40BAD2"/>
              </a:buClr>
              <a:buFont typeface="Wingdings" panose="05000000000000000000" pitchFamily="2" charset="2"/>
              <a:buChar char="v"/>
            </a:pPr>
            <a:endParaRPr lang="fr-FR" sz="2000" b="1" dirty="0">
              <a:solidFill>
                <a:srgbClr val="000000">
                  <a:lumMod val="65000"/>
                  <a:lumOff val="35000"/>
                </a:srgbClr>
              </a:solidFill>
            </a:endParaRPr>
          </a:p>
          <a:p>
            <a:pPr lvl="2" defTabSz="914400">
              <a:lnSpc>
                <a:spcPct val="90000"/>
              </a:lnSpc>
              <a:spcBef>
                <a:spcPts val="1200"/>
              </a:spcBef>
              <a:buClr>
                <a:srgbClr val="40BAD2"/>
              </a:buClr>
            </a:pPr>
            <a:r>
              <a:rPr lang="fr-FR" sz="2000" dirty="0" smtClean="0">
                <a:solidFill>
                  <a:schemeClr val="bg2">
                    <a:lumMod val="50000"/>
                  </a:schemeClr>
                </a:solidFill>
              </a:rPr>
              <a:t>La sanction prévue par le complice est une </a:t>
            </a:r>
            <a:r>
              <a:rPr lang="fr-FR" sz="2000" b="1" dirty="0" smtClean="0">
                <a:solidFill>
                  <a:srgbClr val="C00000"/>
                </a:solidFill>
              </a:rPr>
              <a:t>amende </a:t>
            </a:r>
            <a:r>
              <a:rPr lang="fr-FR" sz="2000" b="1" dirty="0">
                <a:solidFill>
                  <a:srgbClr val="C00000"/>
                </a:solidFill>
              </a:rPr>
              <a:t>égale à 50 % des revenus tirés de la prestation fournie au contribuable. </a:t>
            </a:r>
            <a:endParaRPr lang="fr-FR" sz="2000" b="1" dirty="0" smtClean="0">
              <a:solidFill>
                <a:srgbClr val="C00000"/>
              </a:solidFill>
            </a:endParaRPr>
          </a:p>
          <a:p>
            <a:pPr lvl="2" defTabSz="914400">
              <a:lnSpc>
                <a:spcPct val="90000"/>
              </a:lnSpc>
              <a:spcBef>
                <a:spcPts val="1200"/>
              </a:spcBef>
              <a:buClr>
                <a:srgbClr val="40BAD2"/>
              </a:buClr>
            </a:pPr>
            <a:r>
              <a:rPr lang="fr-FR" sz="2000" dirty="0" smtClean="0">
                <a:solidFill>
                  <a:schemeClr val="bg2">
                    <a:lumMod val="50000"/>
                  </a:schemeClr>
                </a:solidFill>
              </a:rPr>
              <a:t>Son </a:t>
            </a:r>
            <a:r>
              <a:rPr lang="fr-FR" sz="2000" dirty="0">
                <a:solidFill>
                  <a:schemeClr val="bg2">
                    <a:lumMod val="50000"/>
                  </a:schemeClr>
                </a:solidFill>
              </a:rPr>
              <a:t>montant ne peut être inférieur </a:t>
            </a:r>
            <a:r>
              <a:rPr lang="fr-FR" sz="2000" b="1" dirty="0">
                <a:solidFill>
                  <a:srgbClr val="C00000"/>
                </a:solidFill>
              </a:rPr>
              <a:t>à 10 000 €</a:t>
            </a:r>
            <a:r>
              <a:rPr lang="fr-FR" sz="2000" dirty="0">
                <a:solidFill>
                  <a:schemeClr val="bg2">
                    <a:lumMod val="50000"/>
                  </a:schemeClr>
                </a:solidFill>
              </a:rPr>
              <a:t>. </a:t>
            </a:r>
            <a:endParaRPr lang="fr-FR" sz="2000" dirty="0" smtClean="0">
              <a:solidFill>
                <a:schemeClr val="bg2">
                  <a:lumMod val="50000"/>
                </a:schemeClr>
              </a:solidFill>
            </a:endParaRPr>
          </a:p>
          <a:p>
            <a:pPr lvl="2" defTabSz="914400">
              <a:lnSpc>
                <a:spcPct val="90000"/>
              </a:lnSpc>
              <a:spcBef>
                <a:spcPts val="1200"/>
              </a:spcBef>
              <a:buClr>
                <a:srgbClr val="40BAD2"/>
              </a:buClr>
            </a:pPr>
            <a:endParaRPr lang="fr-FR" sz="2000" dirty="0" smtClean="0">
              <a:solidFill>
                <a:schemeClr val="bg2">
                  <a:lumMod val="50000"/>
                </a:schemeClr>
              </a:solidFill>
            </a:endParaRPr>
          </a:p>
          <a:p>
            <a:pPr lvl="2" defTabSz="914400">
              <a:lnSpc>
                <a:spcPct val="90000"/>
              </a:lnSpc>
              <a:spcBef>
                <a:spcPts val="1200"/>
              </a:spcBef>
              <a:buClr>
                <a:srgbClr val="40BAD2"/>
              </a:buClr>
            </a:pPr>
            <a:r>
              <a:rPr lang="fr-FR" sz="2000" i="1" dirty="0" smtClean="0">
                <a:solidFill>
                  <a:schemeClr val="bg2">
                    <a:lumMod val="50000"/>
                  </a:schemeClr>
                </a:solidFill>
              </a:rPr>
              <a:t>Cette </a:t>
            </a:r>
            <a:r>
              <a:rPr lang="fr-FR" sz="2000" i="1" dirty="0">
                <a:solidFill>
                  <a:schemeClr val="bg2">
                    <a:lumMod val="50000"/>
                  </a:schemeClr>
                </a:solidFill>
              </a:rPr>
              <a:t>sanction est conditionnée à l’application de la majoration de 80 % au </a:t>
            </a:r>
            <a:r>
              <a:rPr lang="fr-FR" sz="2000" i="1" dirty="0" smtClean="0">
                <a:solidFill>
                  <a:schemeClr val="bg2">
                    <a:lumMod val="50000"/>
                  </a:schemeClr>
                </a:solidFill>
              </a:rPr>
              <a:t>contribuable.</a:t>
            </a:r>
            <a:endParaRPr lang="fr-FR" sz="2000" b="1" i="1" dirty="0" smtClean="0">
              <a:solidFill>
                <a:schemeClr val="bg2">
                  <a:lumMod val="50000"/>
                </a:schemeClr>
              </a:solidFill>
            </a:endParaRPr>
          </a:p>
        </p:txBody>
      </p:sp>
    </p:spTree>
    <p:extLst>
      <p:ext uri="{BB962C8B-B14F-4D97-AF65-F5344CB8AC3E}">
        <p14:creationId xmlns:p14="http://schemas.microsoft.com/office/powerpoint/2010/main" val="11372403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4704" y="919215"/>
            <a:ext cx="9633397" cy="4912114"/>
          </a:xfrm>
          <a:prstGeom prst="rect">
            <a:avLst/>
          </a:prstGeom>
        </p:spPr>
        <p:txBody>
          <a:bodyPr wrap="square">
            <a:spAutoFit/>
          </a:bodyPr>
          <a:lstStyle/>
          <a:p>
            <a:pPr lvl="0" algn="ctr" defTabSz="914400">
              <a:lnSpc>
                <a:spcPct val="90000"/>
              </a:lnSpc>
              <a:spcBef>
                <a:spcPts val="1200"/>
              </a:spcBef>
              <a:buClr>
                <a:srgbClr val="40BAD2"/>
              </a:buClr>
            </a:pPr>
            <a:r>
              <a:rPr lang="fr-FR" sz="2800" b="1" dirty="0" smtClean="0">
                <a:solidFill>
                  <a:srgbClr val="000000">
                    <a:lumMod val="65000"/>
                    <a:lumOff val="35000"/>
                  </a:srgbClr>
                </a:solidFill>
              </a:rPr>
              <a:t>Quand doit s’exercer la vigilance </a:t>
            </a:r>
          </a:p>
          <a:p>
            <a:pPr lvl="0" algn="ctr" defTabSz="914400">
              <a:lnSpc>
                <a:spcPct val="90000"/>
              </a:lnSpc>
              <a:spcBef>
                <a:spcPts val="1200"/>
              </a:spcBef>
              <a:buClr>
                <a:srgbClr val="40BAD2"/>
              </a:buClr>
            </a:pPr>
            <a:r>
              <a:rPr lang="fr-FR" sz="2800" b="1" dirty="0" smtClean="0">
                <a:solidFill>
                  <a:srgbClr val="000000">
                    <a:lumMod val="65000"/>
                    <a:lumOff val="35000"/>
                  </a:srgbClr>
                </a:solidFill>
              </a:rPr>
              <a:t>vis-à-vis d’un abus </a:t>
            </a:r>
            <a:r>
              <a:rPr lang="fr-FR" sz="2800" b="1" dirty="0">
                <a:solidFill>
                  <a:srgbClr val="000000">
                    <a:lumMod val="65000"/>
                    <a:lumOff val="35000"/>
                  </a:srgbClr>
                </a:solidFill>
              </a:rPr>
              <a:t>de droit ?</a:t>
            </a:r>
          </a:p>
          <a:p>
            <a:pPr lvl="0" defTabSz="914400">
              <a:lnSpc>
                <a:spcPct val="90000"/>
              </a:lnSpc>
              <a:spcBef>
                <a:spcPts val="1200"/>
              </a:spcBef>
              <a:buClr>
                <a:srgbClr val="40BAD2"/>
              </a:buClr>
            </a:pPr>
            <a:endParaRPr lang="fr-FR" sz="2800" dirty="0">
              <a:solidFill>
                <a:srgbClr val="000000">
                  <a:lumMod val="65000"/>
                  <a:lumOff val="35000"/>
                </a:srgbClr>
              </a:solidFill>
            </a:endParaRPr>
          </a:p>
          <a:p>
            <a:pPr marL="1714500" lvl="3" indent="-342900" defTabSz="914400">
              <a:lnSpc>
                <a:spcPct val="90000"/>
              </a:lnSpc>
              <a:spcBef>
                <a:spcPts val="1200"/>
              </a:spcBef>
              <a:buClr>
                <a:srgbClr val="40BAD2"/>
              </a:buClr>
              <a:buFont typeface="Wingdings" panose="05000000000000000000" pitchFamily="2" charset="2"/>
              <a:buChar char="ü"/>
            </a:pPr>
            <a:r>
              <a:rPr lang="fr-FR" sz="2000" dirty="0" smtClean="0">
                <a:solidFill>
                  <a:srgbClr val="000000">
                    <a:lumMod val="65000"/>
                    <a:lumOff val="35000"/>
                  </a:srgbClr>
                </a:solidFill>
              </a:rPr>
              <a:t>lors des missions de conseils juridiques</a:t>
            </a:r>
          </a:p>
          <a:p>
            <a:pPr marL="1714500" lvl="3" indent="-342900" defTabSz="914400">
              <a:lnSpc>
                <a:spcPct val="90000"/>
              </a:lnSpc>
              <a:spcBef>
                <a:spcPts val="1200"/>
              </a:spcBef>
              <a:buClr>
                <a:srgbClr val="40BAD2"/>
              </a:buClr>
              <a:buFont typeface="Wingdings" panose="05000000000000000000" pitchFamily="2" charset="2"/>
              <a:buChar char="ü"/>
            </a:pPr>
            <a:r>
              <a:rPr lang="fr-FR" sz="2000" b="1" dirty="0" smtClean="0">
                <a:solidFill>
                  <a:srgbClr val="000000">
                    <a:lumMod val="65000"/>
                    <a:lumOff val="35000"/>
                  </a:srgbClr>
                </a:solidFill>
              </a:rPr>
              <a:t>En fait lors de l’accomplissement de toutes les missions</a:t>
            </a:r>
          </a:p>
          <a:p>
            <a:pPr marL="2171700" lvl="4" indent="-342900" defTabSz="914400">
              <a:lnSpc>
                <a:spcPct val="90000"/>
              </a:lnSpc>
              <a:spcBef>
                <a:spcPts val="1200"/>
              </a:spcBef>
              <a:buClr>
                <a:srgbClr val="40BAD2"/>
              </a:buClr>
              <a:buFont typeface="Wingdings" panose="05000000000000000000" pitchFamily="2" charset="2"/>
              <a:buChar char="ü"/>
            </a:pPr>
            <a:endParaRPr lang="fr-FR" sz="1000" dirty="0" smtClean="0">
              <a:solidFill>
                <a:srgbClr val="000000">
                  <a:lumMod val="65000"/>
                  <a:lumOff val="35000"/>
                </a:srgbClr>
              </a:solidFill>
            </a:endParaRPr>
          </a:p>
          <a:p>
            <a:pPr lvl="2" defTabSz="914400">
              <a:lnSpc>
                <a:spcPct val="90000"/>
              </a:lnSpc>
              <a:spcBef>
                <a:spcPts val="1200"/>
              </a:spcBef>
              <a:buClr>
                <a:srgbClr val="40BAD2"/>
              </a:buClr>
            </a:pPr>
            <a:r>
              <a:rPr lang="fr-FR" sz="2000" b="1" i="1" dirty="0" smtClean="0">
                <a:solidFill>
                  <a:srgbClr val="C00000"/>
                </a:solidFill>
              </a:rPr>
              <a:t>La fraude corrompt tout, si l’acte est abusif, les missions accessoires </a:t>
            </a:r>
            <a:r>
              <a:rPr lang="fr-FR" sz="2000" b="1" i="1" u="sng" dirty="0" smtClean="0">
                <a:solidFill>
                  <a:srgbClr val="C00000"/>
                </a:solidFill>
              </a:rPr>
              <a:t>permettant la réalisation de l’abus </a:t>
            </a:r>
            <a:r>
              <a:rPr lang="fr-FR" sz="2000" b="1" i="1" dirty="0" smtClean="0">
                <a:solidFill>
                  <a:srgbClr val="C00000"/>
                </a:solidFill>
              </a:rPr>
              <a:t>justifieront la mise en cause de l’expert-comptable</a:t>
            </a:r>
          </a:p>
          <a:p>
            <a:pPr lvl="2" defTabSz="914400">
              <a:lnSpc>
                <a:spcPct val="90000"/>
              </a:lnSpc>
              <a:spcBef>
                <a:spcPts val="1200"/>
              </a:spcBef>
              <a:buClr>
                <a:srgbClr val="40BAD2"/>
              </a:buClr>
            </a:pPr>
            <a:endParaRPr lang="fr-FR" sz="2000" dirty="0" smtClean="0">
              <a:solidFill>
                <a:srgbClr val="000000">
                  <a:lumMod val="65000"/>
                  <a:lumOff val="35000"/>
                </a:srgbClr>
              </a:solidFill>
            </a:endParaRPr>
          </a:p>
          <a:p>
            <a:pPr marL="1200150" lvl="2" indent="-285750" defTabSz="914400">
              <a:lnSpc>
                <a:spcPct val="90000"/>
              </a:lnSpc>
              <a:spcBef>
                <a:spcPts val="1200"/>
              </a:spcBef>
              <a:buClr>
                <a:srgbClr val="40BAD2"/>
              </a:buClr>
              <a:buFont typeface="Wingdings" panose="05000000000000000000" pitchFamily="2" charset="2"/>
              <a:buChar char="Ø"/>
            </a:pPr>
            <a:r>
              <a:rPr lang="fr-FR" b="1" dirty="0" smtClean="0">
                <a:solidFill>
                  <a:srgbClr val="000000">
                    <a:lumMod val="65000"/>
                    <a:lumOff val="35000"/>
                  </a:srgbClr>
                </a:solidFill>
              </a:rPr>
              <a:t>la révision des comptes d’une société fictive permettant la réalisation d’un abus est constitutif de la complicité dans l’abus</a:t>
            </a:r>
          </a:p>
          <a:p>
            <a:pPr marL="1200150" lvl="2" indent="-285750" defTabSz="914400">
              <a:lnSpc>
                <a:spcPct val="90000"/>
              </a:lnSpc>
              <a:spcBef>
                <a:spcPts val="1200"/>
              </a:spcBef>
              <a:buClr>
                <a:srgbClr val="40BAD2"/>
              </a:buClr>
              <a:buFont typeface="Wingdings" panose="05000000000000000000" pitchFamily="2" charset="2"/>
              <a:buChar char="Ø"/>
            </a:pPr>
            <a:r>
              <a:rPr lang="fr-FR" b="1" dirty="0" smtClean="0">
                <a:solidFill>
                  <a:srgbClr val="000000">
                    <a:lumMod val="65000"/>
                    <a:lumOff val="35000"/>
                  </a:srgbClr>
                </a:solidFill>
              </a:rPr>
              <a:t>la production de bulletins de paie pour un contrat de travail fictif</a:t>
            </a:r>
            <a:endParaRPr lang="fr-FR" dirty="0">
              <a:solidFill>
                <a:srgbClr val="000000">
                  <a:lumMod val="65000"/>
                  <a:lumOff val="35000"/>
                </a:srgbClr>
              </a:solidFill>
            </a:endParaRPr>
          </a:p>
        </p:txBody>
      </p:sp>
    </p:spTree>
    <p:extLst>
      <p:ext uri="{BB962C8B-B14F-4D97-AF65-F5344CB8AC3E}">
        <p14:creationId xmlns:p14="http://schemas.microsoft.com/office/powerpoint/2010/main" val="38936921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954" y="714586"/>
            <a:ext cx="10449059" cy="4038029"/>
          </a:xfrm>
          <a:prstGeom prst="rect">
            <a:avLst/>
          </a:prstGeom>
        </p:spPr>
        <p:txBody>
          <a:bodyPr wrap="square">
            <a:spAutoFit/>
          </a:bodyPr>
          <a:lstStyle/>
          <a:p>
            <a:pPr lvl="0" algn="ctr" defTabSz="914400">
              <a:lnSpc>
                <a:spcPct val="90000"/>
              </a:lnSpc>
              <a:spcBef>
                <a:spcPts val="1200"/>
              </a:spcBef>
              <a:buClr>
                <a:srgbClr val="40BAD2"/>
              </a:buClr>
            </a:pPr>
            <a:r>
              <a:rPr lang="fr-FR" sz="2400" dirty="0">
                <a:solidFill>
                  <a:srgbClr val="000000">
                    <a:lumMod val="65000"/>
                    <a:lumOff val="35000"/>
                  </a:srgbClr>
                </a:solidFill>
              </a:rPr>
              <a:t> </a:t>
            </a:r>
            <a:endParaRPr lang="fr-FR" sz="2400" dirty="0" smtClean="0">
              <a:solidFill>
                <a:srgbClr val="000000">
                  <a:lumMod val="65000"/>
                  <a:lumOff val="35000"/>
                </a:srgbClr>
              </a:solidFill>
            </a:endParaRPr>
          </a:p>
          <a:p>
            <a:pPr lvl="0" algn="ctr" defTabSz="914400">
              <a:lnSpc>
                <a:spcPct val="90000"/>
              </a:lnSpc>
              <a:spcBef>
                <a:spcPts val="1200"/>
              </a:spcBef>
              <a:buClr>
                <a:srgbClr val="40BAD2"/>
              </a:buClr>
            </a:pPr>
            <a:r>
              <a:rPr lang="fr-FR" sz="2800" b="1" dirty="0" smtClean="0">
                <a:solidFill>
                  <a:srgbClr val="000000">
                    <a:lumMod val="65000"/>
                    <a:lumOff val="35000"/>
                  </a:srgbClr>
                </a:solidFill>
              </a:rPr>
              <a:t>Comment prévenir les risques liés aux abus </a:t>
            </a:r>
            <a:r>
              <a:rPr lang="fr-FR" sz="2800" b="1" dirty="0">
                <a:solidFill>
                  <a:srgbClr val="000000">
                    <a:lumMod val="65000"/>
                    <a:lumOff val="35000"/>
                  </a:srgbClr>
                </a:solidFill>
              </a:rPr>
              <a:t>de droit ?</a:t>
            </a:r>
          </a:p>
          <a:p>
            <a:pPr lvl="0" defTabSz="914400">
              <a:lnSpc>
                <a:spcPct val="90000"/>
              </a:lnSpc>
              <a:spcBef>
                <a:spcPts val="1200"/>
              </a:spcBef>
              <a:buClr>
                <a:srgbClr val="40BAD2"/>
              </a:buClr>
            </a:pPr>
            <a:endParaRPr lang="fr-FR" sz="2400" dirty="0">
              <a:solidFill>
                <a:srgbClr val="000000">
                  <a:lumMod val="65000"/>
                  <a:lumOff val="35000"/>
                </a:srgbClr>
              </a:solidFill>
            </a:endParaRPr>
          </a:p>
          <a:p>
            <a:pPr lvl="2" defTabSz="914400">
              <a:lnSpc>
                <a:spcPct val="90000"/>
              </a:lnSpc>
              <a:spcBef>
                <a:spcPts val="1200"/>
              </a:spcBef>
              <a:buClr>
                <a:srgbClr val="40BAD2"/>
              </a:buClr>
            </a:pPr>
            <a:r>
              <a:rPr lang="fr-FR" sz="2000" dirty="0" smtClean="0">
                <a:solidFill>
                  <a:srgbClr val="000000">
                    <a:lumMod val="65000"/>
                    <a:lumOff val="35000"/>
                  </a:srgbClr>
                </a:solidFill>
              </a:rPr>
              <a:t>En mettant en place des mesures préventives :</a:t>
            </a:r>
          </a:p>
          <a:p>
            <a:pPr lvl="2" defTabSz="914400">
              <a:lnSpc>
                <a:spcPct val="90000"/>
              </a:lnSpc>
              <a:spcBef>
                <a:spcPts val="1200"/>
              </a:spcBef>
              <a:buClr>
                <a:srgbClr val="40BAD2"/>
              </a:buClr>
            </a:pPr>
            <a:endParaRPr lang="fr-FR" sz="2000" dirty="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b="1" dirty="0" smtClean="0">
                <a:solidFill>
                  <a:srgbClr val="000000">
                    <a:lumMod val="65000"/>
                    <a:lumOff val="35000"/>
                  </a:srgbClr>
                </a:solidFill>
              </a:rPr>
              <a:t>Permettant de </a:t>
            </a:r>
            <a:r>
              <a:rPr lang="fr-FR" sz="2000" b="1" dirty="0" smtClean="0">
                <a:solidFill>
                  <a:schemeClr val="accent1">
                    <a:lumMod val="75000"/>
                  </a:schemeClr>
                </a:solidFill>
              </a:rPr>
              <a:t>comprendre l’intention des clients</a:t>
            </a:r>
            <a:endParaRPr lang="fr-FR" sz="2000" b="1" dirty="0">
              <a:solidFill>
                <a:schemeClr val="accent1">
                  <a:lumMod val="75000"/>
                </a:schemeClr>
              </a:solidFill>
            </a:endParaRPr>
          </a:p>
          <a:p>
            <a:pPr marL="2171700" lvl="4" indent="-342900" defTabSz="914400">
              <a:lnSpc>
                <a:spcPct val="90000"/>
              </a:lnSpc>
              <a:spcBef>
                <a:spcPts val="1200"/>
              </a:spcBef>
              <a:buClr>
                <a:srgbClr val="40BAD2"/>
              </a:buClr>
              <a:buFontTx/>
              <a:buChar char="-"/>
            </a:pPr>
            <a:endParaRPr lang="fr-FR" sz="2000" b="1" dirty="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b="1" dirty="0" smtClean="0">
                <a:solidFill>
                  <a:srgbClr val="000000">
                    <a:lumMod val="65000"/>
                    <a:lumOff val="35000"/>
                  </a:srgbClr>
                </a:solidFill>
              </a:rPr>
              <a:t>Permettant de </a:t>
            </a:r>
            <a:r>
              <a:rPr lang="fr-FR" sz="2000" b="1" dirty="0" smtClean="0">
                <a:solidFill>
                  <a:schemeClr val="accent1">
                    <a:lumMod val="75000"/>
                  </a:schemeClr>
                </a:solidFill>
              </a:rPr>
              <a:t>sécuriser et documenter la mission</a:t>
            </a:r>
            <a:endParaRPr lang="fr-FR" sz="2000" b="1" dirty="0">
              <a:solidFill>
                <a:schemeClr val="accent1">
                  <a:lumMod val="75000"/>
                </a:schemeClr>
              </a:solidFill>
            </a:endParaRPr>
          </a:p>
          <a:p>
            <a:pPr marL="2171700" lvl="4" indent="-342900" defTabSz="914400">
              <a:lnSpc>
                <a:spcPct val="90000"/>
              </a:lnSpc>
              <a:spcBef>
                <a:spcPts val="1200"/>
              </a:spcBef>
              <a:buClr>
                <a:srgbClr val="40BAD2"/>
              </a:buClr>
              <a:buFont typeface="Wingdings" panose="05000000000000000000" pitchFamily="2" charset="2"/>
              <a:buChar char="v"/>
            </a:pPr>
            <a:endParaRPr lang="fr-FR" sz="2000" dirty="0">
              <a:solidFill>
                <a:schemeClr val="accent1">
                  <a:lumMod val="75000"/>
                </a:schemeClr>
              </a:solidFill>
            </a:endParaRPr>
          </a:p>
        </p:txBody>
      </p:sp>
    </p:spTree>
    <p:extLst>
      <p:ext uri="{BB962C8B-B14F-4D97-AF65-F5344CB8AC3E}">
        <p14:creationId xmlns:p14="http://schemas.microsoft.com/office/powerpoint/2010/main" val="34175135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3442" y="640988"/>
            <a:ext cx="10281634" cy="5067541"/>
          </a:xfrm>
          <a:prstGeom prst="rect">
            <a:avLst/>
          </a:prstGeom>
        </p:spPr>
        <p:txBody>
          <a:bodyPr wrap="square">
            <a:spAutoFit/>
          </a:bodyPr>
          <a:lstStyle/>
          <a:p>
            <a:pPr lvl="0" algn="ctr" defTabSz="914400">
              <a:lnSpc>
                <a:spcPct val="90000"/>
              </a:lnSpc>
              <a:spcBef>
                <a:spcPts val="1200"/>
              </a:spcBef>
              <a:buClr>
                <a:srgbClr val="40BAD2"/>
              </a:buClr>
            </a:pPr>
            <a:r>
              <a:rPr lang="fr-FR" sz="2800" b="1" dirty="0">
                <a:solidFill>
                  <a:srgbClr val="000000">
                    <a:lumMod val="65000"/>
                    <a:lumOff val="35000"/>
                  </a:srgbClr>
                </a:solidFill>
              </a:rPr>
              <a:t>Comment prévenir les risques liés aux abus de droit </a:t>
            </a:r>
            <a:r>
              <a:rPr lang="fr-FR" sz="2800" b="1" dirty="0" smtClean="0">
                <a:solidFill>
                  <a:srgbClr val="000000">
                    <a:lumMod val="65000"/>
                    <a:lumOff val="35000"/>
                  </a:srgbClr>
                </a:solidFill>
              </a:rPr>
              <a:t>?</a:t>
            </a:r>
          </a:p>
          <a:p>
            <a:pPr lvl="0" algn="ctr" defTabSz="914400">
              <a:lnSpc>
                <a:spcPct val="90000"/>
              </a:lnSpc>
              <a:spcBef>
                <a:spcPts val="1200"/>
              </a:spcBef>
              <a:buClr>
                <a:srgbClr val="40BAD2"/>
              </a:buClr>
            </a:pPr>
            <a:endParaRPr lang="fr-FR" sz="900" b="1" dirty="0">
              <a:solidFill>
                <a:srgbClr val="000000">
                  <a:lumMod val="65000"/>
                  <a:lumOff val="35000"/>
                </a:srgbClr>
              </a:solidFill>
            </a:endParaRPr>
          </a:p>
          <a:p>
            <a:pPr lvl="4" defTabSz="914400">
              <a:lnSpc>
                <a:spcPct val="90000"/>
              </a:lnSpc>
              <a:spcBef>
                <a:spcPts val="1200"/>
              </a:spcBef>
              <a:buClr>
                <a:srgbClr val="40BAD2"/>
              </a:buClr>
            </a:pPr>
            <a:endParaRPr lang="fr-FR" sz="2000" b="1" dirty="0" smtClean="0">
              <a:solidFill>
                <a:srgbClr val="000000">
                  <a:lumMod val="65000"/>
                  <a:lumOff val="35000"/>
                </a:srgbClr>
              </a:solidFill>
            </a:endParaRPr>
          </a:p>
          <a:p>
            <a:pPr lvl="4" defTabSz="914400">
              <a:lnSpc>
                <a:spcPct val="90000"/>
              </a:lnSpc>
              <a:spcBef>
                <a:spcPts val="1200"/>
              </a:spcBef>
              <a:buClr>
                <a:srgbClr val="40BAD2"/>
              </a:buClr>
            </a:pPr>
            <a:r>
              <a:rPr lang="fr-FR" sz="2000" dirty="0" smtClean="0">
                <a:solidFill>
                  <a:srgbClr val="000000">
                    <a:lumMod val="65000"/>
                    <a:lumOff val="35000"/>
                  </a:srgbClr>
                </a:solidFill>
              </a:rPr>
              <a:t>Le client est :</a:t>
            </a:r>
          </a:p>
          <a:p>
            <a:pPr marL="2171700" lvl="4" indent="-342900" defTabSz="914400">
              <a:lnSpc>
                <a:spcPct val="90000"/>
              </a:lnSpc>
              <a:spcBef>
                <a:spcPts val="1200"/>
              </a:spcBef>
              <a:buClr>
                <a:srgbClr val="40BAD2"/>
              </a:buClr>
              <a:buFont typeface="Arial" panose="020B0604020202020204" pitchFamily="34" charset="0"/>
              <a:buChar char="•"/>
            </a:pPr>
            <a:r>
              <a:rPr lang="fr-FR" sz="2000" dirty="0" smtClean="0">
                <a:solidFill>
                  <a:srgbClr val="000000">
                    <a:lumMod val="65000"/>
                    <a:lumOff val="35000"/>
                  </a:srgbClr>
                </a:solidFill>
              </a:rPr>
              <a:t>celui par qui le risque arrive </a:t>
            </a:r>
          </a:p>
          <a:p>
            <a:pPr marL="2171700" lvl="4" indent="-342900" defTabSz="914400">
              <a:lnSpc>
                <a:spcPct val="90000"/>
              </a:lnSpc>
              <a:spcBef>
                <a:spcPts val="1200"/>
              </a:spcBef>
              <a:buClr>
                <a:srgbClr val="40BAD2"/>
              </a:buClr>
              <a:buFont typeface="Arial" panose="020B0604020202020204" pitchFamily="34" charset="0"/>
              <a:buChar char="•"/>
            </a:pPr>
            <a:r>
              <a:rPr lang="fr-FR" sz="2000" dirty="0" smtClean="0">
                <a:solidFill>
                  <a:srgbClr val="000000">
                    <a:lumMod val="65000"/>
                    <a:lumOff val="35000"/>
                  </a:srgbClr>
                </a:solidFill>
              </a:rPr>
              <a:t>la personne la plus exposée</a:t>
            </a:r>
          </a:p>
          <a:p>
            <a:pPr marL="2171700" lvl="4" indent="-342900" defTabSz="914400">
              <a:lnSpc>
                <a:spcPct val="90000"/>
              </a:lnSpc>
              <a:spcBef>
                <a:spcPts val="1200"/>
              </a:spcBef>
              <a:buClr>
                <a:srgbClr val="40BAD2"/>
              </a:buClr>
              <a:buFont typeface="Arial" panose="020B0604020202020204" pitchFamily="34" charset="0"/>
              <a:buChar char="•"/>
            </a:pPr>
            <a:endParaRPr lang="fr-FR" sz="2000" dirty="0" smtClean="0">
              <a:solidFill>
                <a:srgbClr val="000000">
                  <a:lumMod val="65000"/>
                  <a:lumOff val="35000"/>
                </a:srgbClr>
              </a:solidFill>
            </a:endParaRPr>
          </a:p>
          <a:p>
            <a:pPr lvl="1" defTabSz="914400">
              <a:lnSpc>
                <a:spcPct val="90000"/>
              </a:lnSpc>
              <a:spcBef>
                <a:spcPts val="1200"/>
              </a:spcBef>
              <a:buClr>
                <a:srgbClr val="40BAD2"/>
              </a:buClr>
            </a:pPr>
            <a:r>
              <a:rPr lang="fr-FR" sz="2000" b="1" dirty="0" smtClean="0">
                <a:solidFill>
                  <a:srgbClr val="000000">
                    <a:lumMod val="65000"/>
                    <a:lumOff val="35000"/>
                  </a:srgbClr>
                </a:solidFill>
              </a:rPr>
              <a:t>Il convient par conséquent d’exercer pleinement son devoir de conseil :</a:t>
            </a:r>
          </a:p>
          <a:p>
            <a:pPr lvl="6" defTabSz="914400">
              <a:lnSpc>
                <a:spcPct val="90000"/>
              </a:lnSpc>
              <a:spcBef>
                <a:spcPts val="1200"/>
              </a:spcBef>
              <a:buClr>
                <a:srgbClr val="40BAD2"/>
              </a:buClr>
            </a:pPr>
            <a:r>
              <a:rPr lang="fr-FR" sz="2000" i="1" dirty="0">
                <a:solidFill>
                  <a:srgbClr val="C00000"/>
                </a:solidFill>
              </a:rPr>
              <a:t>devoir </a:t>
            </a:r>
            <a:r>
              <a:rPr lang="fr-FR" sz="2000" i="1" dirty="0" smtClean="0">
                <a:solidFill>
                  <a:srgbClr val="C00000"/>
                </a:solidFill>
              </a:rPr>
              <a:t>d’informer </a:t>
            </a:r>
          </a:p>
          <a:p>
            <a:pPr lvl="6" defTabSz="914400">
              <a:lnSpc>
                <a:spcPct val="90000"/>
              </a:lnSpc>
              <a:spcBef>
                <a:spcPts val="1200"/>
              </a:spcBef>
              <a:buClr>
                <a:srgbClr val="40BAD2"/>
              </a:buClr>
            </a:pPr>
            <a:r>
              <a:rPr lang="fr-FR" sz="2000" i="1" dirty="0" smtClean="0">
                <a:solidFill>
                  <a:srgbClr val="C00000"/>
                </a:solidFill>
              </a:rPr>
              <a:t>devoir </a:t>
            </a:r>
            <a:r>
              <a:rPr lang="fr-FR" sz="2000" i="1" dirty="0">
                <a:solidFill>
                  <a:srgbClr val="C00000"/>
                </a:solidFill>
              </a:rPr>
              <a:t>de mise en </a:t>
            </a:r>
            <a:r>
              <a:rPr lang="fr-FR" sz="2000" i="1" dirty="0" smtClean="0">
                <a:solidFill>
                  <a:srgbClr val="C00000"/>
                </a:solidFill>
              </a:rPr>
              <a:t>garde  </a:t>
            </a:r>
          </a:p>
          <a:p>
            <a:pPr lvl="6" defTabSz="914400">
              <a:lnSpc>
                <a:spcPct val="90000"/>
              </a:lnSpc>
              <a:spcBef>
                <a:spcPts val="1200"/>
              </a:spcBef>
              <a:buClr>
                <a:srgbClr val="40BAD2"/>
              </a:buClr>
            </a:pPr>
            <a:r>
              <a:rPr lang="fr-FR" sz="2000" i="1" dirty="0" smtClean="0">
                <a:solidFill>
                  <a:srgbClr val="C00000"/>
                </a:solidFill>
              </a:rPr>
              <a:t>devoir </a:t>
            </a:r>
            <a:r>
              <a:rPr lang="fr-FR" sz="2000" i="1" dirty="0">
                <a:solidFill>
                  <a:srgbClr val="C00000"/>
                </a:solidFill>
              </a:rPr>
              <a:t>d’exiger </a:t>
            </a:r>
            <a:endParaRPr lang="fr-FR" sz="2000" i="1" dirty="0" smtClean="0">
              <a:solidFill>
                <a:srgbClr val="C00000"/>
              </a:solidFill>
            </a:endParaRPr>
          </a:p>
          <a:p>
            <a:pPr lvl="6" defTabSz="914400">
              <a:lnSpc>
                <a:spcPct val="90000"/>
              </a:lnSpc>
              <a:spcBef>
                <a:spcPts val="1200"/>
              </a:spcBef>
              <a:buClr>
                <a:srgbClr val="40BAD2"/>
              </a:buClr>
            </a:pPr>
            <a:r>
              <a:rPr lang="fr-FR" sz="2000" i="1" dirty="0" smtClean="0">
                <a:solidFill>
                  <a:srgbClr val="C00000"/>
                </a:solidFill>
              </a:rPr>
              <a:t>devoir </a:t>
            </a:r>
            <a:r>
              <a:rPr lang="fr-FR" sz="2000" i="1" dirty="0">
                <a:solidFill>
                  <a:srgbClr val="C00000"/>
                </a:solidFill>
              </a:rPr>
              <a:t>de refuser toute complaisance </a:t>
            </a:r>
            <a:endParaRPr lang="fr-FR" sz="2000" dirty="0">
              <a:solidFill>
                <a:srgbClr val="C00000"/>
              </a:solidFill>
            </a:endParaRPr>
          </a:p>
        </p:txBody>
      </p:sp>
    </p:spTree>
    <p:extLst>
      <p:ext uri="{BB962C8B-B14F-4D97-AF65-F5344CB8AC3E}">
        <p14:creationId xmlns:p14="http://schemas.microsoft.com/office/powerpoint/2010/main" val="21032790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1521" y="622607"/>
            <a:ext cx="10792496" cy="4019562"/>
          </a:xfrm>
          <a:prstGeom prst="rect">
            <a:avLst/>
          </a:prstGeom>
        </p:spPr>
        <p:txBody>
          <a:bodyPr wrap="square">
            <a:spAutoFit/>
          </a:bodyPr>
          <a:lstStyle/>
          <a:p>
            <a:pPr lvl="0" algn="ctr" defTabSz="914400">
              <a:lnSpc>
                <a:spcPct val="90000"/>
              </a:lnSpc>
              <a:spcBef>
                <a:spcPts val="1200"/>
              </a:spcBef>
              <a:buClr>
                <a:srgbClr val="40BAD2"/>
              </a:buClr>
            </a:pPr>
            <a:r>
              <a:rPr lang="fr-FR" sz="2800" b="1" dirty="0">
                <a:solidFill>
                  <a:srgbClr val="000000">
                    <a:lumMod val="65000"/>
                    <a:lumOff val="35000"/>
                  </a:srgbClr>
                </a:solidFill>
              </a:rPr>
              <a:t>Comment prévenir les risques liés aux abus de droit ?</a:t>
            </a:r>
          </a:p>
          <a:p>
            <a:pPr lvl="2" defTabSz="914400">
              <a:lnSpc>
                <a:spcPct val="90000"/>
              </a:lnSpc>
              <a:spcBef>
                <a:spcPts val="1200"/>
              </a:spcBef>
              <a:buClr>
                <a:srgbClr val="40BAD2"/>
              </a:buClr>
            </a:pPr>
            <a:endParaRPr lang="fr-FR" sz="2000" dirty="0">
              <a:solidFill>
                <a:srgbClr val="000000">
                  <a:lumMod val="65000"/>
                  <a:lumOff val="35000"/>
                </a:srgbClr>
              </a:solidFill>
            </a:endParaRPr>
          </a:p>
          <a:p>
            <a:pPr lvl="1" defTabSz="914400">
              <a:lnSpc>
                <a:spcPct val="90000"/>
              </a:lnSpc>
              <a:spcBef>
                <a:spcPts val="1200"/>
              </a:spcBef>
              <a:buClr>
                <a:srgbClr val="40BAD2"/>
              </a:buClr>
            </a:pPr>
            <a:r>
              <a:rPr lang="fr-FR" sz="2000" b="1" dirty="0" smtClean="0">
                <a:solidFill>
                  <a:srgbClr val="000000">
                    <a:lumMod val="65000"/>
                    <a:lumOff val="35000"/>
                  </a:srgbClr>
                </a:solidFill>
              </a:rPr>
              <a:t>La difficulté principale réside dans la capacité à détecter l’abus de droit existant, c’est-à-dire </a:t>
            </a:r>
            <a:r>
              <a:rPr lang="fr-FR" sz="2000" b="1" u="sng" dirty="0" smtClean="0">
                <a:solidFill>
                  <a:schemeClr val="accent1">
                    <a:lumMod val="75000"/>
                  </a:schemeClr>
                </a:solidFill>
              </a:rPr>
              <a:t>au niveau du devoir d’informer</a:t>
            </a:r>
          </a:p>
          <a:p>
            <a:pPr defTabSz="914400">
              <a:lnSpc>
                <a:spcPct val="90000"/>
              </a:lnSpc>
              <a:spcBef>
                <a:spcPts val="1200"/>
              </a:spcBef>
              <a:buClr>
                <a:srgbClr val="40BAD2"/>
              </a:buClr>
            </a:pPr>
            <a:endParaRPr lang="fr-FR" sz="2000" b="1" dirty="0" smtClean="0">
              <a:solidFill>
                <a:srgbClr val="000000">
                  <a:lumMod val="65000"/>
                  <a:lumOff val="35000"/>
                </a:srgbClr>
              </a:solidFill>
            </a:endParaRPr>
          </a:p>
          <a:p>
            <a:pPr lvl="1" defTabSz="914400">
              <a:lnSpc>
                <a:spcPct val="90000"/>
              </a:lnSpc>
              <a:spcBef>
                <a:spcPts val="1200"/>
              </a:spcBef>
              <a:buClr>
                <a:srgbClr val="40BAD2"/>
              </a:buClr>
            </a:pPr>
            <a:r>
              <a:rPr lang="fr-FR" sz="2000" b="1" i="1" dirty="0" smtClean="0">
                <a:solidFill>
                  <a:srgbClr val="C00000"/>
                </a:solidFill>
              </a:rPr>
              <a:t>COMMENT CONSEILLER LE CLIENT SI L’ABUS DE DROIT N’EST PAS DETECTE ?</a:t>
            </a:r>
            <a:endParaRPr lang="fr-FR" sz="2000" b="1" i="1" dirty="0">
              <a:solidFill>
                <a:srgbClr val="C00000"/>
              </a:solidFill>
            </a:endParaRPr>
          </a:p>
          <a:p>
            <a:pPr defTabSz="914400">
              <a:lnSpc>
                <a:spcPct val="90000"/>
              </a:lnSpc>
              <a:spcBef>
                <a:spcPts val="1200"/>
              </a:spcBef>
              <a:buClr>
                <a:srgbClr val="40BAD2"/>
              </a:buClr>
            </a:pPr>
            <a:endParaRPr lang="fr-FR" sz="2000" b="1" dirty="0" smtClean="0">
              <a:solidFill>
                <a:srgbClr val="000000">
                  <a:lumMod val="65000"/>
                  <a:lumOff val="35000"/>
                </a:srgbClr>
              </a:solidFill>
            </a:endParaRPr>
          </a:p>
          <a:p>
            <a:pPr algn="ctr" defTabSz="914400">
              <a:lnSpc>
                <a:spcPct val="90000"/>
              </a:lnSpc>
              <a:spcBef>
                <a:spcPts val="1200"/>
              </a:spcBef>
              <a:buClr>
                <a:srgbClr val="40BAD2"/>
              </a:buClr>
            </a:pPr>
            <a:r>
              <a:rPr lang="fr-FR" sz="2000" b="1" dirty="0" smtClean="0">
                <a:solidFill>
                  <a:srgbClr val="000000">
                    <a:lumMod val="65000"/>
                    <a:lumOff val="35000"/>
                  </a:srgbClr>
                </a:solidFill>
              </a:rPr>
              <a:t>Une fois l’abus de droit suspecté ou avéré, </a:t>
            </a:r>
          </a:p>
          <a:p>
            <a:pPr algn="ctr" defTabSz="914400">
              <a:lnSpc>
                <a:spcPct val="90000"/>
              </a:lnSpc>
              <a:spcBef>
                <a:spcPts val="1200"/>
              </a:spcBef>
              <a:buClr>
                <a:srgbClr val="40BAD2"/>
              </a:buClr>
            </a:pPr>
            <a:r>
              <a:rPr lang="fr-FR" sz="2000" b="1" dirty="0" smtClean="0">
                <a:solidFill>
                  <a:srgbClr val="000000">
                    <a:lumMod val="65000"/>
                    <a:lumOff val="35000"/>
                  </a:srgbClr>
                </a:solidFill>
              </a:rPr>
              <a:t>les autres aspects du devoir de conseil trouvent logiquement à s ’appliquer </a:t>
            </a:r>
            <a:endParaRPr lang="fr-FR" sz="2000" dirty="0" smtClean="0">
              <a:solidFill>
                <a:srgbClr val="000000">
                  <a:lumMod val="65000"/>
                  <a:lumOff val="35000"/>
                </a:srgbClr>
              </a:solidFill>
            </a:endParaRPr>
          </a:p>
          <a:p>
            <a:endParaRPr lang="fr-FR" sz="1600" b="1" dirty="0">
              <a:solidFill>
                <a:schemeClr val="bg2">
                  <a:lumMod val="50000"/>
                </a:schemeClr>
              </a:solidFill>
            </a:endParaRPr>
          </a:p>
        </p:txBody>
      </p:sp>
    </p:spTree>
    <p:extLst>
      <p:ext uri="{BB962C8B-B14F-4D97-AF65-F5344CB8AC3E}">
        <p14:creationId xmlns:p14="http://schemas.microsoft.com/office/powerpoint/2010/main" val="35488962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2885" y="793200"/>
            <a:ext cx="10457645" cy="2480679"/>
          </a:xfrm>
          <a:prstGeom prst="rect">
            <a:avLst/>
          </a:prstGeom>
        </p:spPr>
        <p:txBody>
          <a:bodyPr wrap="square">
            <a:spAutoFit/>
          </a:bodyPr>
          <a:lstStyle/>
          <a:p>
            <a:pPr lvl="0" algn="ctr" defTabSz="914400">
              <a:lnSpc>
                <a:spcPct val="90000"/>
              </a:lnSpc>
              <a:spcBef>
                <a:spcPts val="1200"/>
              </a:spcBef>
              <a:buClr>
                <a:srgbClr val="40BAD2"/>
              </a:buClr>
            </a:pPr>
            <a:r>
              <a:rPr lang="fr-FR" sz="2800" b="1" dirty="0">
                <a:solidFill>
                  <a:srgbClr val="000000">
                    <a:lumMod val="65000"/>
                    <a:lumOff val="35000"/>
                  </a:srgbClr>
                </a:solidFill>
              </a:rPr>
              <a:t>Comment prévenir les risques liés aux abus de droit ?</a:t>
            </a:r>
          </a:p>
          <a:p>
            <a:pPr lvl="2" defTabSz="914400">
              <a:lnSpc>
                <a:spcPct val="90000"/>
              </a:lnSpc>
              <a:spcBef>
                <a:spcPts val="1200"/>
              </a:spcBef>
              <a:buClr>
                <a:srgbClr val="40BAD2"/>
              </a:buClr>
            </a:pPr>
            <a:endParaRPr lang="fr-FR" sz="2000" dirty="0">
              <a:solidFill>
                <a:srgbClr val="000000">
                  <a:lumMod val="65000"/>
                  <a:lumOff val="35000"/>
                </a:srgbClr>
              </a:solidFill>
            </a:endParaRPr>
          </a:p>
          <a:p>
            <a:pPr lvl="1" defTabSz="914400">
              <a:lnSpc>
                <a:spcPct val="90000"/>
              </a:lnSpc>
              <a:spcBef>
                <a:spcPts val="1200"/>
              </a:spcBef>
              <a:buClr>
                <a:srgbClr val="40BAD2"/>
              </a:buClr>
            </a:pPr>
            <a:r>
              <a:rPr lang="fr-FR" sz="2000" b="1" dirty="0" smtClean="0">
                <a:solidFill>
                  <a:srgbClr val="000000">
                    <a:lumMod val="65000"/>
                    <a:lumOff val="35000"/>
                  </a:srgbClr>
                </a:solidFill>
              </a:rPr>
              <a:t>Détecter l’abus de droit ou évaluer le risque d’abus de droit préalablement à la mission serait donc la solution idéale pour sécuriser la mission</a:t>
            </a:r>
          </a:p>
          <a:p>
            <a:pPr lvl="1" defTabSz="914400">
              <a:lnSpc>
                <a:spcPct val="90000"/>
              </a:lnSpc>
              <a:spcBef>
                <a:spcPts val="1200"/>
              </a:spcBef>
              <a:buClr>
                <a:srgbClr val="40BAD2"/>
              </a:buClr>
            </a:pPr>
            <a:endParaRPr lang="fr-FR" sz="2000" b="1" u="sng" dirty="0">
              <a:solidFill>
                <a:srgbClr val="000000">
                  <a:lumMod val="65000"/>
                  <a:lumOff val="35000"/>
                </a:srgbClr>
              </a:solidFill>
            </a:endParaRPr>
          </a:p>
          <a:p>
            <a:pPr lvl="1" defTabSz="914400">
              <a:lnSpc>
                <a:spcPct val="90000"/>
              </a:lnSpc>
              <a:spcBef>
                <a:spcPts val="1200"/>
              </a:spcBef>
              <a:buClr>
                <a:srgbClr val="40BAD2"/>
              </a:buClr>
            </a:pPr>
            <a:r>
              <a:rPr lang="fr-FR" sz="2000" b="1" u="sng" dirty="0" smtClean="0">
                <a:solidFill>
                  <a:srgbClr val="000000">
                    <a:lumMod val="65000"/>
                    <a:lumOff val="35000"/>
                  </a:srgbClr>
                </a:solidFill>
              </a:rPr>
              <a:t>Problème : </a:t>
            </a:r>
            <a:r>
              <a:rPr lang="fr-FR" sz="2000" b="1" dirty="0" smtClean="0">
                <a:solidFill>
                  <a:srgbClr val="000000">
                    <a:lumMod val="65000"/>
                    <a:lumOff val="35000"/>
                  </a:srgbClr>
                </a:solidFill>
              </a:rPr>
              <a:t>comment détecter les abus </a:t>
            </a:r>
            <a:r>
              <a:rPr lang="fr-FR" sz="2000" b="1" smtClean="0">
                <a:solidFill>
                  <a:srgbClr val="000000">
                    <a:lumMod val="65000"/>
                    <a:lumOff val="35000"/>
                  </a:srgbClr>
                </a:solidFill>
              </a:rPr>
              <a:t>de droit</a:t>
            </a:r>
            <a:endParaRPr lang="fr-FR" sz="2000" b="1" u="sng" dirty="0">
              <a:solidFill>
                <a:schemeClr val="accent1">
                  <a:lumMod val="75000"/>
                </a:schemeClr>
              </a:solidFill>
            </a:endParaRPr>
          </a:p>
        </p:txBody>
      </p:sp>
    </p:spTree>
    <p:extLst>
      <p:ext uri="{BB962C8B-B14F-4D97-AF65-F5344CB8AC3E}">
        <p14:creationId xmlns:p14="http://schemas.microsoft.com/office/powerpoint/2010/main" val="14245678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189" y="1068945"/>
            <a:ext cx="10161431" cy="4844403"/>
          </a:xfrm>
          <a:prstGeom prst="rect">
            <a:avLst/>
          </a:prstGeom>
        </p:spPr>
        <p:txBody>
          <a:bodyPr wrap="square">
            <a:spAutoFit/>
          </a:bodyPr>
          <a:lstStyle/>
          <a:p>
            <a:pPr lvl="0" algn="ctr" defTabSz="914400">
              <a:lnSpc>
                <a:spcPct val="90000"/>
              </a:lnSpc>
              <a:spcBef>
                <a:spcPts val="1200"/>
              </a:spcBef>
              <a:buClr>
                <a:srgbClr val="40BAD2"/>
              </a:buClr>
            </a:pPr>
            <a:r>
              <a:rPr lang="fr-FR" sz="2800" b="1" dirty="0">
                <a:solidFill>
                  <a:srgbClr val="000000">
                    <a:lumMod val="65000"/>
                    <a:lumOff val="35000"/>
                  </a:srgbClr>
                </a:solidFill>
              </a:rPr>
              <a:t>Comment prévenir les risques liés aux abus de droit ?</a:t>
            </a:r>
          </a:p>
          <a:p>
            <a:pPr marL="2171700" lvl="4" indent="-342900" defTabSz="914400">
              <a:lnSpc>
                <a:spcPct val="90000"/>
              </a:lnSpc>
              <a:spcBef>
                <a:spcPts val="1200"/>
              </a:spcBef>
              <a:buClr>
                <a:srgbClr val="40BAD2"/>
              </a:buClr>
              <a:buFont typeface="Wingdings" panose="05000000000000000000" pitchFamily="2" charset="2"/>
              <a:buChar char="v"/>
            </a:pPr>
            <a:endParaRPr lang="fr-FR" sz="2000" b="1" dirty="0" smtClean="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b="1" dirty="0" smtClean="0">
                <a:solidFill>
                  <a:schemeClr val="accent1">
                    <a:lumMod val="75000"/>
                  </a:schemeClr>
                </a:solidFill>
              </a:rPr>
              <a:t>Mise en place de mesures préventives</a:t>
            </a:r>
            <a:endParaRPr lang="fr-FR" sz="2000" b="1" dirty="0">
              <a:solidFill>
                <a:schemeClr val="accent1">
                  <a:lumMod val="75000"/>
                </a:schemeClr>
              </a:solidFill>
            </a:endParaRPr>
          </a:p>
          <a:p>
            <a:pPr marL="2171700" lvl="4" indent="-342900" defTabSz="914400">
              <a:lnSpc>
                <a:spcPct val="90000"/>
              </a:lnSpc>
              <a:spcBef>
                <a:spcPts val="1200"/>
              </a:spcBef>
              <a:buClr>
                <a:srgbClr val="40BAD2"/>
              </a:buClr>
              <a:buFont typeface="Wingdings" panose="05000000000000000000" pitchFamily="2" charset="2"/>
              <a:buChar char="v"/>
            </a:pPr>
            <a:endParaRPr lang="fr-FR" sz="2000" b="1" dirty="0">
              <a:solidFill>
                <a:srgbClr val="000000">
                  <a:lumMod val="65000"/>
                  <a:lumOff val="35000"/>
                </a:srgbClr>
              </a:solidFill>
            </a:endParaRPr>
          </a:p>
          <a:p>
            <a:pPr marL="800100" lvl="1" indent="-342900" defTabSz="914400">
              <a:lnSpc>
                <a:spcPct val="90000"/>
              </a:lnSpc>
              <a:spcBef>
                <a:spcPts val="1200"/>
              </a:spcBef>
              <a:buClr>
                <a:srgbClr val="40BAD2"/>
              </a:buClr>
              <a:buFont typeface="Wingdings" panose="05000000000000000000" pitchFamily="2" charset="2"/>
              <a:buChar char="Ø"/>
            </a:pPr>
            <a:r>
              <a:rPr lang="fr-FR" b="1" dirty="0" smtClean="0">
                <a:solidFill>
                  <a:srgbClr val="000000">
                    <a:lumMod val="65000"/>
                    <a:lumOff val="35000"/>
                  </a:srgbClr>
                </a:solidFill>
              </a:rPr>
              <a:t>1. </a:t>
            </a:r>
            <a:r>
              <a:rPr lang="fr-FR" dirty="0" smtClean="0">
                <a:solidFill>
                  <a:srgbClr val="000000">
                    <a:lumMod val="65000"/>
                    <a:lumOff val="35000"/>
                  </a:srgbClr>
                </a:solidFill>
              </a:rPr>
              <a:t>Le </a:t>
            </a:r>
            <a:r>
              <a:rPr lang="fr-FR" dirty="0">
                <a:solidFill>
                  <a:srgbClr val="000000">
                    <a:lumMod val="65000"/>
                    <a:lumOff val="35000"/>
                  </a:srgbClr>
                </a:solidFill>
              </a:rPr>
              <a:t>devoir d’informer peut s’exercer dès la rédaction de la </a:t>
            </a:r>
            <a:r>
              <a:rPr lang="fr-FR" b="1" dirty="0">
                <a:solidFill>
                  <a:srgbClr val="000000">
                    <a:lumMod val="65000"/>
                    <a:lumOff val="35000"/>
                  </a:srgbClr>
                </a:solidFill>
              </a:rPr>
              <a:t>lettre de mission </a:t>
            </a:r>
            <a:r>
              <a:rPr lang="fr-FR" dirty="0" smtClean="0">
                <a:solidFill>
                  <a:srgbClr val="000000">
                    <a:lumMod val="65000"/>
                    <a:lumOff val="35000"/>
                  </a:srgbClr>
                </a:solidFill>
              </a:rPr>
              <a:t>:</a:t>
            </a:r>
          </a:p>
          <a:p>
            <a:pPr lvl="1" defTabSz="914400">
              <a:lnSpc>
                <a:spcPct val="90000"/>
              </a:lnSpc>
              <a:spcBef>
                <a:spcPts val="1200"/>
              </a:spcBef>
              <a:buClr>
                <a:srgbClr val="40BAD2"/>
              </a:buClr>
            </a:pPr>
            <a:endParaRPr lang="fr-FR" dirty="0" smtClean="0">
              <a:solidFill>
                <a:srgbClr val="000000">
                  <a:lumMod val="65000"/>
                  <a:lumOff val="35000"/>
                </a:srgbClr>
              </a:solidFill>
            </a:endParaRPr>
          </a:p>
          <a:p>
            <a:pPr lvl="1" defTabSz="914400">
              <a:lnSpc>
                <a:spcPct val="90000"/>
              </a:lnSpc>
              <a:spcBef>
                <a:spcPts val="1200"/>
              </a:spcBef>
              <a:buClr>
                <a:srgbClr val="40BAD2"/>
              </a:buClr>
            </a:pPr>
            <a:r>
              <a:rPr lang="fr-FR" b="1" i="1" dirty="0" smtClean="0">
                <a:solidFill>
                  <a:srgbClr val="000000">
                    <a:lumMod val="65000"/>
                    <a:lumOff val="35000"/>
                  </a:srgbClr>
                </a:solidFill>
              </a:rPr>
              <a:t>La lettre de mission peut ainsi rappeler les </a:t>
            </a:r>
            <a:r>
              <a:rPr lang="fr-FR" b="1" i="1" dirty="0">
                <a:solidFill>
                  <a:srgbClr val="000000">
                    <a:lumMod val="65000"/>
                    <a:lumOff val="35000"/>
                  </a:srgbClr>
                </a:solidFill>
              </a:rPr>
              <a:t>risques liés à la fourniture d’informations mensongères destinées à tromper le conseil lors de sa </a:t>
            </a:r>
            <a:r>
              <a:rPr lang="fr-FR" b="1" i="1" dirty="0" smtClean="0">
                <a:solidFill>
                  <a:srgbClr val="000000">
                    <a:lumMod val="65000"/>
                    <a:lumOff val="35000"/>
                  </a:srgbClr>
                </a:solidFill>
              </a:rPr>
              <a:t>mission et des sanctions encourues</a:t>
            </a:r>
          </a:p>
          <a:p>
            <a:pPr lvl="1" defTabSz="914400">
              <a:lnSpc>
                <a:spcPct val="90000"/>
              </a:lnSpc>
              <a:spcBef>
                <a:spcPts val="1200"/>
              </a:spcBef>
              <a:buClr>
                <a:srgbClr val="40BAD2"/>
              </a:buClr>
            </a:pPr>
            <a:endParaRPr lang="fr-FR" b="1" i="1" dirty="0" smtClean="0">
              <a:solidFill>
                <a:srgbClr val="000000">
                  <a:lumMod val="65000"/>
                  <a:lumOff val="35000"/>
                </a:srgbClr>
              </a:solidFill>
            </a:endParaRPr>
          </a:p>
          <a:p>
            <a:pPr marL="800100" lvl="1" indent="-342900" defTabSz="914400">
              <a:lnSpc>
                <a:spcPct val="90000"/>
              </a:lnSpc>
              <a:spcBef>
                <a:spcPts val="1200"/>
              </a:spcBef>
              <a:buClr>
                <a:srgbClr val="40BAD2"/>
              </a:buClr>
              <a:buFont typeface="Wingdings" panose="05000000000000000000" pitchFamily="2" charset="2"/>
              <a:buChar char="Ø"/>
            </a:pPr>
            <a:r>
              <a:rPr lang="fr-FR" b="1" dirty="0" smtClean="0">
                <a:solidFill>
                  <a:srgbClr val="000000">
                    <a:lumMod val="65000"/>
                    <a:lumOff val="35000"/>
                  </a:srgbClr>
                </a:solidFill>
              </a:rPr>
              <a:t>2. Evaluer</a:t>
            </a:r>
            <a:r>
              <a:rPr lang="fr-FR" dirty="0" smtClean="0">
                <a:solidFill>
                  <a:srgbClr val="000000">
                    <a:lumMod val="65000"/>
                    <a:lumOff val="35000"/>
                  </a:srgbClr>
                </a:solidFill>
              </a:rPr>
              <a:t> l</a:t>
            </a:r>
            <a:r>
              <a:rPr lang="fr-FR" b="1" dirty="0" smtClean="0">
                <a:solidFill>
                  <a:srgbClr val="000000">
                    <a:lumMod val="65000"/>
                    <a:lumOff val="35000"/>
                  </a:srgbClr>
                </a:solidFill>
              </a:rPr>
              <a:t>es risques d’abus de droit </a:t>
            </a:r>
            <a:endParaRPr lang="fr-FR" dirty="0" smtClean="0">
              <a:solidFill>
                <a:srgbClr val="000000">
                  <a:lumMod val="65000"/>
                  <a:lumOff val="35000"/>
                </a:srgbClr>
              </a:solidFill>
            </a:endParaRPr>
          </a:p>
          <a:p>
            <a:pPr lvl="1" defTabSz="914400">
              <a:lnSpc>
                <a:spcPct val="90000"/>
              </a:lnSpc>
              <a:spcBef>
                <a:spcPts val="1200"/>
              </a:spcBef>
              <a:buClr>
                <a:srgbClr val="40BAD2"/>
              </a:buClr>
            </a:pPr>
            <a:endParaRPr lang="fr-FR" b="1" i="1" dirty="0" smtClean="0">
              <a:solidFill>
                <a:srgbClr val="C00000"/>
              </a:solidFill>
            </a:endParaRPr>
          </a:p>
          <a:p>
            <a:pPr lvl="1" defTabSz="914400">
              <a:lnSpc>
                <a:spcPct val="90000"/>
              </a:lnSpc>
              <a:spcBef>
                <a:spcPts val="1200"/>
              </a:spcBef>
              <a:buClr>
                <a:srgbClr val="40BAD2"/>
              </a:buClr>
            </a:pPr>
            <a:endParaRPr lang="fr-FR" b="1" dirty="0">
              <a:solidFill>
                <a:srgbClr val="C00000"/>
              </a:solidFill>
            </a:endParaRPr>
          </a:p>
        </p:txBody>
      </p:sp>
    </p:spTree>
    <p:extLst>
      <p:ext uri="{BB962C8B-B14F-4D97-AF65-F5344CB8AC3E}">
        <p14:creationId xmlns:p14="http://schemas.microsoft.com/office/powerpoint/2010/main" val="72188514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8642" y="729790"/>
            <a:ext cx="10406130" cy="3788729"/>
          </a:xfrm>
          <a:prstGeom prst="rect">
            <a:avLst/>
          </a:prstGeom>
        </p:spPr>
        <p:txBody>
          <a:bodyPr wrap="square">
            <a:spAutoFit/>
          </a:bodyPr>
          <a:lstStyle/>
          <a:p>
            <a:pPr lvl="0" algn="ctr" defTabSz="914400">
              <a:lnSpc>
                <a:spcPct val="90000"/>
              </a:lnSpc>
              <a:spcBef>
                <a:spcPts val="1200"/>
              </a:spcBef>
              <a:buClr>
                <a:srgbClr val="40BAD2"/>
              </a:buClr>
            </a:pPr>
            <a:r>
              <a:rPr lang="fr-FR" sz="2800" b="1" dirty="0">
                <a:solidFill>
                  <a:srgbClr val="000000">
                    <a:lumMod val="65000"/>
                    <a:lumOff val="35000"/>
                  </a:srgbClr>
                </a:solidFill>
              </a:rPr>
              <a:t>Comment prévenir les risques liés aux abus de droit ?</a:t>
            </a:r>
          </a:p>
          <a:p>
            <a:pPr marL="2171700" lvl="4" indent="-342900" defTabSz="914400">
              <a:lnSpc>
                <a:spcPct val="90000"/>
              </a:lnSpc>
              <a:spcBef>
                <a:spcPts val="1200"/>
              </a:spcBef>
              <a:buClr>
                <a:srgbClr val="40BAD2"/>
              </a:buClr>
              <a:buFont typeface="Wingdings" panose="05000000000000000000" pitchFamily="2" charset="2"/>
              <a:buChar char="v"/>
            </a:pPr>
            <a:endParaRPr lang="fr-FR" sz="2000" b="1" dirty="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b="1" dirty="0">
                <a:solidFill>
                  <a:schemeClr val="accent1">
                    <a:lumMod val="75000"/>
                  </a:schemeClr>
                </a:solidFill>
              </a:rPr>
              <a:t>Mise en place de mesures préventives  </a:t>
            </a:r>
          </a:p>
          <a:p>
            <a:pPr marL="2171700" lvl="4" indent="-342900" defTabSz="914400">
              <a:lnSpc>
                <a:spcPct val="90000"/>
              </a:lnSpc>
              <a:spcBef>
                <a:spcPts val="1200"/>
              </a:spcBef>
              <a:buClr>
                <a:srgbClr val="40BAD2"/>
              </a:buClr>
              <a:buFont typeface="Wingdings" panose="05000000000000000000" pitchFamily="2" charset="2"/>
              <a:buChar char="v"/>
            </a:pPr>
            <a:endParaRPr lang="fr-FR" sz="2000" b="1" dirty="0">
              <a:solidFill>
                <a:srgbClr val="000000">
                  <a:lumMod val="65000"/>
                  <a:lumOff val="35000"/>
                </a:srgbClr>
              </a:solidFill>
            </a:endParaRPr>
          </a:p>
          <a:p>
            <a:pPr lvl="1" defTabSz="914400">
              <a:lnSpc>
                <a:spcPct val="90000"/>
              </a:lnSpc>
              <a:spcBef>
                <a:spcPts val="1200"/>
              </a:spcBef>
              <a:buClr>
                <a:srgbClr val="40BAD2"/>
              </a:buClr>
            </a:pPr>
            <a:endParaRPr lang="fr-FR" b="1" dirty="0">
              <a:solidFill>
                <a:srgbClr val="C00000"/>
              </a:solidFill>
            </a:endParaRPr>
          </a:p>
          <a:p>
            <a:pPr marL="800100" lvl="1" indent="-342900" defTabSz="914400">
              <a:lnSpc>
                <a:spcPct val="90000"/>
              </a:lnSpc>
              <a:spcBef>
                <a:spcPts val="1200"/>
              </a:spcBef>
              <a:buClr>
                <a:srgbClr val="40BAD2"/>
              </a:buClr>
              <a:buFont typeface="Wingdings" panose="05000000000000000000" pitchFamily="2" charset="2"/>
              <a:buChar char="Ø"/>
            </a:pPr>
            <a:r>
              <a:rPr lang="fr-FR" b="1" dirty="0" smtClean="0">
                <a:solidFill>
                  <a:srgbClr val="000000">
                    <a:lumMod val="65000"/>
                    <a:lumOff val="35000"/>
                  </a:srgbClr>
                </a:solidFill>
              </a:rPr>
              <a:t>3. </a:t>
            </a:r>
            <a:r>
              <a:rPr lang="fr-FR" dirty="0" smtClean="0">
                <a:solidFill>
                  <a:srgbClr val="000000">
                    <a:lumMod val="65000"/>
                    <a:lumOff val="35000"/>
                  </a:srgbClr>
                </a:solidFill>
              </a:rPr>
              <a:t>Demander </a:t>
            </a:r>
            <a:r>
              <a:rPr lang="fr-FR" dirty="0">
                <a:solidFill>
                  <a:srgbClr val="000000">
                    <a:lumMod val="65000"/>
                    <a:lumOff val="35000"/>
                  </a:srgbClr>
                </a:solidFill>
              </a:rPr>
              <a:t>en cas de doute des éclaircissements, voire la </a:t>
            </a:r>
            <a:r>
              <a:rPr lang="fr-FR" b="1" dirty="0">
                <a:solidFill>
                  <a:srgbClr val="000000">
                    <a:lumMod val="65000"/>
                    <a:lumOff val="35000"/>
                  </a:srgbClr>
                </a:solidFill>
              </a:rPr>
              <a:t>confirmation des informations </a:t>
            </a:r>
            <a:r>
              <a:rPr lang="fr-FR" dirty="0">
                <a:solidFill>
                  <a:srgbClr val="000000">
                    <a:lumMod val="65000"/>
                    <a:lumOff val="35000"/>
                  </a:srgbClr>
                </a:solidFill>
              </a:rPr>
              <a:t>reçues</a:t>
            </a:r>
          </a:p>
          <a:p>
            <a:pPr marL="800100" lvl="1" indent="-342900" defTabSz="914400">
              <a:lnSpc>
                <a:spcPct val="90000"/>
              </a:lnSpc>
              <a:spcBef>
                <a:spcPts val="1200"/>
              </a:spcBef>
              <a:buClr>
                <a:srgbClr val="40BAD2"/>
              </a:buClr>
              <a:buFont typeface="Wingdings" panose="05000000000000000000" pitchFamily="2" charset="2"/>
              <a:buChar char="Ø"/>
            </a:pPr>
            <a:endParaRPr lang="fr-FR" dirty="0" smtClean="0">
              <a:solidFill>
                <a:srgbClr val="000000">
                  <a:lumMod val="65000"/>
                  <a:lumOff val="35000"/>
                </a:srgbClr>
              </a:solidFill>
            </a:endParaRPr>
          </a:p>
          <a:p>
            <a:pPr marL="800100" lvl="1" indent="-342900" defTabSz="914400">
              <a:lnSpc>
                <a:spcPct val="90000"/>
              </a:lnSpc>
              <a:spcBef>
                <a:spcPts val="1200"/>
              </a:spcBef>
              <a:buClr>
                <a:srgbClr val="40BAD2"/>
              </a:buClr>
              <a:buFont typeface="Wingdings" panose="05000000000000000000" pitchFamily="2" charset="2"/>
              <a:buChar char="Ø"/>
            </a:pPr>
            <a:endParaRPr lang="fr-FR" dirty="0">
              <a:solidFill>
                <a:srgbClr val="000000">
                  <a:lumMod val="65000"/>
                  <a:lumOff val="35000"/>
                </a:srgbClr>
              </a:solidFill>
            </a:endParaRPr>
          </a:p>
          <a:p>
            <a:pPr marL="800100" lvl="1" indent="-342900" defTabSz="914400">
              <a:lnSpc>
                <a:spcPct val="90000"/>
              </a:lnSpc>
              <a:spcBef>
                <a:spcPts val="1200"/>
              </a:spcBef>
              <a:buClr>
                <a:srgbClr val="40BAD2"/>
              </a:buClr>
              <a:buFont typeface="Wingdings" panose="05000000000000000000" pitchFamily="2" charset="2"/>
              <a:buChar char="Ø"/>
            </a:pPr>
            <a:r>
              <a:rPr lang="fr-FR" b="1" dirty="0" smtClean="0">
                <a:solidFill>
                  <a:srgbClr val="000000">
                    <a:lumMod val="65000"/>
                    <a:lumOff val="35000"/>
                  </a:srgbClr>
                </a:solidFill>
              </a:rPr>
              <a:t>4. </a:t>
            </a:r>
            <a:r>
              <a:rPr lang="fr-FR" dirty="0" smtClean="0">
                <a:solidFill>
                  <a:srgbClr val="000000">
                    <a:lumMod val="65000"/>
                    <a:lumOff val="35000"/>
                  </a:srgbClr>
                </a:solidFill>
              </a:rPr>
              <a:t>Proposer </a:t>
            </a:r>
            <a:r>
              <a:rPr lang="fr-FR" dirty="0">
                <a:solidFill>
                  <a:srgbClr val="000000">
                    <a:lumMod val="65000"/>
                    <a:lumOff val="35000"/>
                  </a:srgbClr>
                </a:solidFill>
              </a:rPr>
              <a:t>le </a:t>
            </a:r>
            <a:r>
              <a:rPr lang="fr-FR" b="1" dirty="0">
                <a:solidFill>
                  <a:srgbClr val="000000">
                    <a:lumMod val="65000"/>
                    <a:lumOff val="35000"/>
                  </a:srgbClr>
                </a:solidFill>
              </a:rPr>
              <a:t>rescrit fiscal abus de droit </a:t>
            </a:r>
            <a:r>
              <a:rPr lang="fr-FR" dirty="0">
                <a:solidFill>
                  <a:srgbClr val="000000">
                    <a:lumMod val="65000"/>
                    <a:lumOff val="35000"/>
                  </a:srgbClr>
                </a:solidFill>
              </a:rPr>
              <a:t>art L.64 B du LPF</a:t>
            </a:r>
          </a:p>
        </p:txBody>
      </p:sp>
    </p:spTree>
    <p:extLst>
      <p:ext uri="{BB962C8B-B14F-4D97-AF65-F5344CB8AC3E}">
        <p14:creationId xmlns:p14="http://schemas.microsoft.com/office/powerpoint/2010/main" val="11106958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6975" y="639638"/>
            <a:ext cx="10212946" cy="5401479"/>
          </a:xfrm>
          <a:prstGeom prst="rect">
            <a:avLst/>
          </a:prstGeom>
        </p:spPr>
        <p:txBody>
          <a:bodyPr wrap="square">
            <a:spAutoFit/>
          </a:bodyPr>
          <a:lstStyle/>
          <a:p>
            <a:pPr lvl="0" algn="ctr" defTabSz="914400">
              <a:lnSpc>
                <a:spcPct val="90000"/>
              </a:lnSpc>
              <a:spcBef>
                <a:spcPts val="1200"/>
              </a:spcBef>
              <a:buClr>
                <a:srgbClr val="40BAD2"/>
              </a:buClr>
            </a:pPr>
            <a:r>
              <a:rPr lang="fr-FR" sz="2800" b="1" dirty="0">
                <a:solidFill>
                  <a:srgbClr val="000000">
                    <a:lumMod val="65000"/>
                    <a:lumOff val="35000"/>
                  </a:srgbClr>
                </a:solidFill>
              </a:rPr>
              <a:t>Comment prévenir les risques liés aux abus de droit ?</a:t>
            </a:r>
          </a:p>
          <a:p>
            <a:pPr marL="2171700" lvl="4" indent="-342900" defTabSz="914400">
              <a:lnSpc>
                <a:spcPct val="90000"/>
              </a:lnSpc>
              <a:spcBef>
                <a:spcPts val="1200"/>
              </a:spcBef>
              <a:buClr>
                <a:srgbClr val="40BAD2"/>
              </a:buClr>
              <a:buFont typeface="Wingdings" panose="05000000000000000000" pitchFamily="2" charset="2"/>
              <a:buChar char="v"/>
            </a:pPr>
            <a:endParaRPr lang="fr-FR" sz="2000" b="1" dirty="0">
              <a:solidFill>
                <a:srgbClr val="000000">
                  <a:lumMod val="65000"/>
                  <a:lumOff val="35000"/>
                </a:srgbClr>
              </a:solidFill>
            </a:endParaRPr>
          </a:p>
          <a:p>
            <a:pPr marL="1714500" lvl="3" indent="-342900" defTabSz="914400">
              <a:lnSpc>
                <a:spcPct val="90000"/>
              </a:lnSpc>
              <a:spcBef>
                <a:spcPts val="1200"/>
              </a:spcBef>
              <a:buClr>
                <a:srgbClr val="40BAD2"/>
              </a:buClr>
              <a:buFont typeface="Wingdings" panose="05000000000000000000" pitchFamily="2" charset="2"/>
              <a:buChar char="v"/>
            </a:pPr>
            <a:r>
              <a:rPr lang="fr-FR" sz="2000" b="1" dirty="0">
                <a:solidFill>
                  <a:schemeClr val="accent1">
                    <a:lumMod val="75000"/>
                  </a:schemeClr>
                </a:solidFill>
              </a:rPr>
              <a:t>Comprendre l’intention des </a:t>
            </a:r>
            <a:r>
              <a:rPr lang="fr-FR" sz="2000" b="1" dirty="0" smtClean="0">
                <a:solidFill>
                  <a:schemeClr val="accent1">
                    <a:lumMod val="75000"/>
                  </a:schemeClr>
                </a:solidFill>
              </a:rPr>
              <a:t>clients en évaluant le risque d’abus</a:t>
            </a:r>
            <a:endParaRPr lang="fr-FR" sz="2000" b="1" dirty="0">
              <a:solidFill>
                <a:schemeClr val="accent1">
                  <a:lumMod val="75000"/>
                </a:schemeClr>
              </a:solidFill>
            </a:endParaRPr>
          </a:p>
          <a:p>
            <a:pPr marL="2171700" lvl="4" indent="-342900" defTabSz="914400">
              <a:lnSpc>
                <a:spcPct val="90000"/>
              </a:lnSpc>
              <a:spcBef>
                <a:spcPts val="1200"/>
              </a:spcBef>
              <a:buClr>
                <a:srgbClr val="40BAD2"/>
              </a:buClr>
              <a:buFont typeface="Wingdings" panose="05000000000000000000" pitchFamily="2" charset="2"/>
              <a:buChar char="v"/>
            </a:pPr>
            <a:endParaRPr lang="fr-FR" sz="2000" b="1" dirty="0" smtClean="0">
              <a:solidFill>
                <a:srgbClr val="000000">
                  <a:lumMod val="65000"/>
                  <a:lumOff val="35000"/>
                </a:srgbClr>
              </a:solidFill>
            </a:endParaRPr>
          </a:p>
          <a:p>
            <a:pPr defTabSz="914400">
              <a:lnSpc>
                <a:spcPct val="90000"/>
              </a:lnSpc>
              <a:spcBef>
                <a:spcPts val="1200"/>
              </a:spcBef>
              <a:buClr>
                <a:srgbClr val="40BAD2"/>
              </a:buClr>
            </a:pPr>
            <a:r>
              <a:rPr lang="fr-FR" b="1" dirty="0">
                <a:solidFill>
                  <a:srgbClr val="C00000"/>
                </a:solidFill>
              </a:rPr>
              <a:t> </a:t>
            </a:r>
            <a:r>
              <a:rPr lang="fr-FR" b="1" dirty="0" smtClean="0">
                <a:solidFill>
                  <a:srgbClr val="C00000"/>
                </a:solidFill>
              </a:rPr>
              <a:t> La détection d’une action simulée est par définition complexe, elle ne peut être garantie.</a:t>
            </a:r>
          </a:p>
          <a:p>
            <a:pPr defTabSz="914400">
              <a:lnSpc>
                <a:spcPct val="90000"/>
              </a:lnSpc>
              <a:spcBef>
                <a:spcPts val="1200"/>
              </a:spcBef>
              <a:buClr>
                <a:srgbClr val="40BAD2"/>
              </a:buClr>
            </a:pPr>
            <a:endParaRPr lang="fr-FR" b="1" i="1" dirty="0">
              <a:solidFill>
                <a:schemeClr val="bg2">
                  <a:lumMod val="50000"/>
                </a:schemeClr>
              </a:solidFill>
            </a:endParaRPr>
          </a:p>
          <a:p>
            <a:pPr defTabSz="914400">
              <a:lnSpc>
                <a:spcPct val="90000"/>
              </a:lnSpc>
              <a:spcBef>
                <a:spcPts val="1200"/>
              </a:spcBef>
              <a:buClr>
                <a:srgbClr val="40BAD2"/>
              </a:buClr>
            </a:pPr>
            <a:r>
              <a:rPr lang="fr-FR" b="1" dirty="0" smtClean="0">
                <a:solidFill>
                  <a:schemeClr val="bg2">
                    <a:lumMod val="50000"/>
                  </a:schemeClr>
                </a:solidFill>
              </a:rPr>
              <a:t>Il convient de déterminer </a:t>
            </a:r>
            <a:r>
              <a:rPr lang="fr-FR" b="1" u="sng" dirty="0" smtClean="0"/>
              <a:t>le niveau de risque</a:t>
            </a:r>
            <a:r>
              <a:rPr lang="fr-FR" b="1" dirty="0" smtClean="0">
                <a:solidFill>
                  <a:schemeClr val="bg2">
                    <a:lumMod val="50000"/>
                  </a:schemeClr>
                </a:solidFill>
              </a:rPr>
              <a:t>, en considérant :</a:t>
            </a:r>
          </a:p>
          <a:p>
            <a:pPr defTabSz="914400">
              <a:lnSpc>
                <a:spcPct val="90000"/>
              </a:lnSpc>
              <a:spcBef>
                <a:spcPts val="1200"/>
              </a:spcBef>
              <a:buClr>
                <a:srgbClr val="40BAD2"/>
              </a:buClr>
            </a:pPr>
            <a:endParaRPr lang="fr-FR" b="1" i="1" dirty="0">
              <a:solidFill>
                <a:schemeClr val="bg2">
                  <a:lumMod val="50000"/>
                </a:schemeClr>
              </a:solidFill>
            </a:endParaRPr>
          </a:p>
          <a:p>
            <a:pPr marL="285750" indent="-285750" defTabSz="914400">
              <a:lnSpc>
                <a:spcPct val="90000"/>
              </a:lnSpc>
              <a:spcBef>
                <a:spcPts val="1200"/>
              </a:spcBef>
              <a:buClr>
                <a:srgbClr val="40BAD2"/>
              </a:buClr>
              <a:buFontTx/>
              <a:buChar char="-"/>
            </a:pPr>
            <a:r>
              <a:rPr lang="fr-FR" b="1" i="1" dirty="0" smtClean="0">
                <a:solidFill>
                  <a:schemeClr val="accent2">
                    <a:lumMod val="50000"/>
                  </a:schemeClr>
                </a:solidFill>
              </a:rPr>
              <a:t>Le profil des intervenants  </a:t>
            </a:r>
          </a:p>
          <a:p>
            <a:pPr marL="285750" indent="-285750" defTabSz="914400">
              <a:lnSpc>
                <a:spcPct val="90000"/>
              </a:lnSpc>
              <a:spcBef>
                <a:spcPts val="1200"/>
              </a:spcBef>
              <a:buClr>
                <a:srgbClr val="40BAD2"/>
              </a:buClr>
              <a:buFontTx/>
              <a:buChar char="-"/>
            </a:pPr>
            <a:endParaRPr lang="fr-FR" b="1" i="1" dirty="0" smtClean="0">
              <a:solidFill>
                <a:schemeClr val="accent2">
                  <a:lumMod val="50000"/>
                </a:schemeClr>
              </a:solidFill>
            </a:endParaRPr>
          </a:p>
          <a:p>
            <a:pPr marL="285750" indent="-285750" defTabSz="914400">
              <a:lnSpc>
                <a:spcPct val="90000"/>
              </a:lnSpc>
              <a:spcBef>
                <a:spcPts val="1200"/>
              </a:spcBef>
              <a:buClr>
                <a:srgbClr val="40BAD2"/>
              </a:buClr>
              <a:buFontTx/>
              <a:buChar char="-"/>
            </a:pPr>
            <a:r>
              <a:rPr lang="fr-FR" b="1" i="1" dirty="0" smtClean="0">
                <a:solidFill>
                  <a:schemeClr val="accent2">
                    <a:lumMod val="50000"/>
                  </a:schemeClr>
                </a:solidFill>
              </a:rPr>
              <a:t>Le type de montages juridiques opérés dont certains sont porteurs de risques </a:t>
            </a:r>
          </a:p>
          <a:p>
            <a:pPr marL="285750" indent="-285750" defTabSz="914400">
              <a:lnSpc>
                <a:spcPct val="90000"/>
              </a:lnSpc>
              <a:spcBef>
                <a:spcPts val="1200"/>
              </a:spcBef>
              <a:buClr>
                <a:srgbClr val="40BAD2"/>
              </a:buClr>
              <a:buFontTx/>
              <a:buChar char="-"/>
            </a:pPr>
            <a:endParaRPr lang="fr-FR" b="1" i="1" dirty="0" smtClean="0">
              <a:solidFill>
                <a:schemeClr val="accent2">
                  <a:lumMod val="50000"/>
                </a:schemeClr>
              </a:solidFill>
            </a:endParaRPr>
          </a:p>
          <a:p>
            <a:pPr marL="285750" indent="-285750" defTabSz="914400">
              <a:lnSpc>
                <a:spcPct val="90000"/>
              </a:lnSpc>
              <a:spcBef>
                <a:spcPts val="1200"/>
              </a:spcBef>
              <a:buClr>
                <a:srgbClr val="40BAD2"/>
              </a:buClr>
              <a:buFontTx/>
              <a:buChar char="-"/>
            </a:pPr>
            <a:r>
              <a:rPr lang="fr-FR" b="1" i="1" dirty="0">
                <a:solidFill>
                  <a:schemeClr val="accent2">
                    <a:lumMod val="50000"/>
                  </a:schemeClr>
                </a:solidFill>
              </a:rPr>
              <a:t>L</a:t>
            </a:r>
            <a:r>
              <a:rPr lang="fr-FR" b="1" i="1" dirty="0" smtClean="0">
                <a:solidFill>
                  <a:schemeClr val="accent2">
                    <a:lumMod val="50000"/>
                  </a:schemeClr>
                </a:solidFill>
              </a:rPr>
              <a:t>es éléments particuliers inhabituels qui doivent attirer la curiosité</a:t>
            </a:r>
            <a:endParaRPr lang="fr-FR" b="1" i="1" dirty="0">
              <a:solidFill>
                <a:schemeClr val="accent2">
                  <a:lumMod val="50000"/>
                </a:schemeClr>
              </a:solidFill>
            </a:endParaRPr>
          </a:p>
        </p:txBody>
      </p:sp>
    </p:spTree>
    <p:extLst>
      <p:ext uri="{BB962C8B-B14F-4D97-AF65-F5344CB8AC3E}">
        <p14:creationId xmlns:p14="http://schemas.microsoft.com/office/powerpoint/2010/main" val="432490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56823" y="604615"/>
            <a:ext cx="10921284" cy="5343001"/>
          </a:xfrm>
          <a:prstGeom prst="rect">
            <a:avLst/>
          </a:prstGeom>
        </p:spPr>
        <p:txBody>
          <a:bodyPr wrap="square">
            <a:spAutoFit/>
          </a:bodyPr>
          <a:lstStyle/>
          <a:p>
            <a:pPr marL="1097280" lvl="2" indent="-182880" defTabSz="914400">
              <a:lnSpc>
                <a:spcPct val="90000"/>
              </a:lnSpc>
              <a:spcBef>
                <a:spcPts val="1200"/>
              </a:spcBef>
              <a:buClr>
                <a:srgbClr val="40BAD2"/>
              </a:buClr>
              <a:buFont typeface="Wingdings" panose="05000000000000000000" pitchFamily="2" charset="2"/>
              <a:buChar char="v"/>
            </a:pPr>
            <a:r>
              <a:rPr lang="fr-FR" dirty="0">
                <a:solidFill>
                  <a:srgbClr val="C00000"/>
                </a:solidFill>
              </a:rPr>
              <a:t> </a:t>
            </a:r>
            <a:r>
              <a:rPr lang="fr-FR" b="1" dirty="0">
                <a:solidFill>
                  <a:srgbClr val="C00000"/>
                </a:solidFill>
              </a:rPr>
              <a:t>L’ABUS DE DROIT PAR SIMULATION JURIDIQUE</a:t>
            </a:r>
          </a:p>
          <a:p>
            <a:pPr marL="182880" lvl="0" indent="-182880" defTabSz="914400">
              <a:lnSpc>
                <a:spcPct val="90000"/>
              </a:lnSpc>
              <a:spcBef>
                <a:spcPts val="1200"/>
              </a:spcBef>
              <a:buClr>
                <a:srgbClr val="40BAD2"/>
              </a:buClr>
              <a:buFont typeface="Wingdings" panose="05000000000000000000" pitchFamily="2" charset="2"/>
              <a:buChar char="v"/>
            </a:pPr>
            <a:endParaRPr lang="fr-FR" dirty="0" smtClean="0">
              <a:solidFill>
                <a:srgbClr val="000000">
                  <a:lumMod val="65000"/>
                  <a:lumOff val="35000"/>
                </a:srgbClr>
              </a:solidFill>
            </a:endParaRPr>
          </a:p>
          <a:p>
            <a:pPr lvl="2" defTabSz="914400">
              <a:lnSpc>
                <a:spcPct val="90000"/>
              </a:lnSpc>
              <a:spcBef>
                <a:spcPts val="1200"/>
              </a:spcBef>
              <a:buClr>
                <a:srgbClr val="40BAD2"/>
              </a:buClr>
            </a:pPr>
            <a:r>
              <a:rPr lang="fr-FR" dirty="0" smtClean="0">
                <a:solidFill>
                  <a:srgbClr val="000000">
                    <a:lumMod val="65000"/>
                    <a:lumOff val="35000"/>
                  </a:srgbClr>
                </a:solidFill>
              </a:rPr>
              <a:t>Il est constitué lorsque deux éléments sont rapportés :</a:t>
            </a:r>
          </a:p>
          <a:p>
            <a:pPr marL="1657350" lvl="3" indent="-285750" defTabSz="914400">
              <a:lnSpc>
                <a:spcPct val="90000"/>
              </a:lnSpc>
              <a:spcBef>
                <a:spcPts val="1200"/>
              </a:spcBef>
              <a:buClr>
                <a:srgbClr val="40BAD2"/>
              </a:buClr>
              <a:buFontTx/>
              <a:buChar char="-"/>
            </a:pPr>
            <a:r>
              <a:rPr lang="fr-FR" sz="2400" b="1" i="1" dirty="0" smtClean="0">
                <a:solidFill>
                  <a:srgbClr val="30B0CA"/>
                </a:solidFill>
                <a:effectLst>
                  <a:outerShdw blurRad="38100" dist="38100" dir="2700000" algn="tl">
                    <a:srgbClr val="000000">
                      <a:alpha val="43137"/>
                    </a:srgbClr>
                  </a:outerShdw>
                </a:effectLst>
              </a:rPr>
              <a:t>Une action de simulation </a:t>
            </a:r>
          </a:p>
          <a:p>
            <a:pPr marL="1657350" lvl="3" indent="-285750" defTabSz="914400">
              <a:lnSpc>
                <a:spcPct val="90000"/>
              </a:lnSpc>
              <a:spcBef>
                <a:spcPts val="1200"/>
              </a:spcBef>
              <a:buClr>
                <a:srgbClr val="40BAD2"/>
              </a:buClr>
              <a:buFontTx/>
              <a:buChar char="-"/>
            </a:pPr>
            <a:r>
              <a:rPr lang="fr-FR" sz="2400" b="1" i="1" dirty="0" smtClean="0">
                <a:solidFill>
                  <a:srgbClr val="30B0CA"/>
                </a:solidFill>
                <a:effectLst>
                  <a:outerShdw blurRad="38100" dist="38100" dir="2700000" algn="tl">
                    <a:srgbClr val="000000">
                      <a:alpha val="43137"/>
                    </a:srgbClr>
                  </a:outerShdw>
                </a:effectLst>
              </a:rPr>
              <a:t>Une intention abusive </a:t>
            </a:r>
          </a:p>
          <a:p>
            <a:pPr lvl="3" defTabSz="914400">
              <a:lnSpc>
                <a:spcPct val="90000"/>
              </a:lnSpc>
              <a:spcBef>
                <a:spcPts val="1200"/>
              </a:spcBef>
              <a:buClr>
                <a:srgbClr val="40BAD2"/>
              </a:buClr>
            </a:pPr>
            <a:r>
              <a:rPr lang="fr-FR" sz="1600" dirty="0" smtClean="0">
                <a:solidFill>
                  <a:srgbClr val="000000">
                    <a:lumMod val="65000"/>
                    <a:lumOff val="35000"/>
                  </a:srgbClr>
                </a:solidFill>
              </a:rPr>
              <a:t>(permet de le différencier de l’erreur de qualification d’un acte juridique)</a:t>
            </a:r>
          </a:p>
          <a:p>
            <a:pPr marL="742950" lvl="1" indent="-285750" defTabSz="914400">
              <a:lnSpc>
                <a:spcPct val="90000"/>
              </a:lnSpc>
              <a:spcBef>
                <a:spcPts val="1200"/>
              </a:spcBef>
              <a:buClr>
                <a:srgbClr val="40BAD2"/>
              </a:buClr>
              <a:buFontTx/>
              <a:buChar char="-"/>
            </a:pPr>
            <a:endParaRPr lang="fr-FR" sz="1600" dirty="0">
              <a:solidFill>
                <a:srgbClr val="000000">
                  <a:lumMod val="65000"/>
                  <a:lumOff val="35000"/>
                </a:srgbClr>
              </a:solidFill>
            </a:endParaRPr>
          </a:p>
          <a:p>
            <a:pPr marL="742950" lvl="1" indent="-285750" defTabSz="914400">
              <a:lnSpc>
                <a:spcPct val="90000"/>
              </a:lnSpc>
              <a:spcBef>
                <a:spcPts val="1200"/>
              </a:spcBef>
              <a:buClr>
                <a:srgbClr val="40BAD2"/>
              </a:buClr>
              <a:buFont typeface="Wingdings" panose="05000000000000000000" pitchFamily="2" charset="2"/>
              <a:buChar char="Ø"/>
            </a:pPr>
            <a:r>
              <a:rPr lang="fr-FR" dirty="0" smtClean="0">
                <a:solidFill>
                  <a:srgbClr val="000000">
                    <a:lumMod val="65000"/>
                    <a:lumOff val="35000"/>
                  </a:srgbClr>
                </a:solidFill>
              </a:rPr>
              <a:t>L’ABUS DE DROIT EST ICI UN TRAVESTISSEMENT DE LA REALITE A L’AIDE D’UN ACTE JURIDIQUE</a:t>
            </a:r>
          </a:p>
          <a:p>
            <a:pPr marL="742950" lvl="1" indent="-285750" defTabSz="914400">
              <a:lnSpc>
                <a:spcPct val="200000"/>
              </a:lnSpc>
              <a:spcBef>
                <a:spcPts val="1200"/>
              </a:spcBef>
              <a:buClr>
                <a:srgbClr val="40BAD2"/>
              </a:buClr>
              <a:buFont typeface="Wingdings" panose="05000000000000000000" pitchFamily="2" charset="2"/>
              <a:buChar char="Ø"/>
            </a:pPr>
            <a:r>
              <a:rPr lang="fr-FR" dirty="0" smtClean="0">
                <a:solidFill>
                  <a:srgbClr val="000000">
                    <a:lumMod val="65000"/>
                    <a:lumOff val="35000"/>
                  </a:srgbClr>
                </a:solidFill>
              </a:rPr>
              <a:t>IL PROCEDE PAR LA DENATURATION DE LA </a:t>
            </a:r>
            <a:r>
              <a:rPr lang="fr-FR" b="1" dirty="0" smtClean="0">
                <a:solidFill>
                  <a:srgbClr val="C00000"/>
                </a:solidFill>
              </a:rPr>
              <a:t>SITUATION JURIDIQUE REELLE  </a:t>
            </a:r>
            <a:r>
              <a:rPr lang="fr-FR" dirty="0" smtClean="0">
                <a:solidFill>
                  <a:srgbClr val="000000">
                    <a:lumMod val="65000"/>
                    <a:lumOff val="35000"/>
                  </a:srgbClr>
                </a:solidFill>
              </a:rPr>
              <a:t>A LAQUELLE SERA DONNEE UNE </a:t>
            </a:r>
            <a:r>
              <a:rPr lang="fr-FR" b="1" dirty="0" smtClean="0">
                <a:solidFill>
                  <a:srgbClr val="C00000"/>
                </a:solidFill>
              </a:rPr>
              <a:t>QUALIFICATION JURIDIQUE FAUSSE </a:t>
            </a:r>
            <a:r>
              <a:rPr lang="fr-FR" dirty="0" smtClean="0">
                <a:solidFill>
                  <a:schemeClr val="bg2">
                    <a:lumMod val="50000"/>
                  </a:schemeClr>
                </a:solidFill>
              </a:rPr>
              <a:t>OU SERA </a:t>
            </a:r>
            <a:r>
              <a:rPr lang="fr-FR" b="1" dirty="0" smtClean="0">
                <a:solidFill>
                  <a:srgbClr val="C00000"/>
                </a:solidFill>
              </a:rPr>
              <a:t>MAQUILLEE</a:t>
            </a:r>
          </a:p>
          <a:p>
            <a:pPr marL="742950" lvl="1" indent="-285750" defTabSz="914400">
              <a:lnSpc>
                <a:spcPct val="90000"/>
              </a:lnSpc>
              <a:spcBef>
                <a:spcPts val="1200"/>
              </a:spcBef>
              <a:buClr>
                <a:srgbClr val="40BAD2"/>
              </a:buClr>
              <a:buFont typeface="Wingdings" panose="05000000000000000000" pitchFamily="2" charset="2"/>
              <a:buChar char="Ø"/>
            </a:pPr>
            <a:endParaRPr lang="fr-FR" dirty="0">
              <a:solidFill>
                <a:srgbClr val="000000">
                  <a:lumMod val="65000"/>
                  <a:lumOff val="35000"/>
                </a:srgbClr>
              </a:solidFill>
            </a:endParaRPr>
          </a:p>
          <a:p>
            <a:pPr lvl="3" defTabSz="914400">
              <a:lnSpc>
                <a:spcPct val="90000"/>
              </a:lnSpc>
              <a:spcBef>
                <a:spcPts val="1200"/>
              </a:spcBef>
              <a:buClr>
                <a:srgbClr val="40BAD2"/>
              </a:buClr>
            </a:pPr>
            <a:r>
              <a:rPr lang="fr-FR" b="1" i="1" dirty="0" smtClean="0">
                <a:solidFill>
                  <a:srgbClr val="000000">
                    <a:lumMod val="65000"/>
                    <a:lumOff val="35000"/>
                  </a:srgbClr>
                </a:solidFill>
              </a:rPr>
              <a:t>L’intention est généralement déduite dès lors que la simulation est prouvée</a:t>
            </a:r>
            <a:endParaRPr lang="fr-FR" b="1" i="1" dirty="0">
              <a:solidFill>
                <a:srgbClr val="000000">
                  <a:lumMod val="65000"/>
                  <a:lumOff val="35000"/>
                </a:srgbClr>
              </a:solidFill>
            </a:endParaRPr>
          </a:p>
        </p:txBody>
      </p:sp>
    </p:spTree>
    <p:extLst>
      <p:ext uri="{BB962C8B-B14F-4D97-AF65-F5344CB8AC3E}">
        <p14:creationId xmlns:p14="http://schemas.microsoft.com/office/powerpoint/2010/main" val="318547105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9397" y="837422"/>
            <a:ext cx="11088710" cy="2579168"/>
          </a:xfrm>
          <a:prstGeom prst="rect">
            <a:avLst/>
          </a:prstGeom>
        </p:spPr>
        <p:txBody>
          <a:bodyPr wrap="square">
            <a:spAutoFit/>
          </a:bodyPr>
          <a:lstStyle/>
          <a:p>
            <a:pPr lvl="0" algn="ctr" defTabSz="914400">
              <a:lnSpc>
                <a:spcPct val="90000"/>
              </a:lnSpc>
              <a:spcBef>
                <a:spcPts val="1200"/>
              </a:spcBef>
              <a:buClr>
                <a:srgbClr val="40BAD2"/>
              </a:buClr>
            </a:pPr>
            <a:r>
              <a:rPr lang="fr-FR" sz="2800" b="1" dirty="0">
                <a:solidFill>
                  <a:srgbClr val="000000">
                    <a:lumMod val="65000"/>
                    <a:lumOff val="35000"/>
                  </a:srgbClr>
                </a:solidFill>
              </a:rPr>
              <a:t>Comment prévenir les risques liés aux abus de droit ?</a:t>
            </a:r>
          </a:p>
          <a:p>
            <a:pPr marL="2171700" lvl="4" indent="-342900" defTabSz="914400">
              <a:lnSpc>
                <a:spcPct val="90000"/>
              </a:lnSpc>
              <a:spcBef>
                <a:spcPts val="1200"/>
              </a:spcBef>
              <a:buClr>
                <a:srgbClr val="40BAD2"/>
              </a:buClr>
              <a:buFont typeface="Wingdings" panose="05000000000000000000" pitchFamily="2" charset="2"/>
              <a:buChar char="v"/>
            </a:pPr>
            <a:endParaRPr lang="fr-FR" sz="2000" b="1" dirty="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b="1" dirty="0">
                <a:solidFill>
                  <a:schemeClr val="accent1">
                    <a:lumMod val="75000"/>
                  </a:schemeClr>
                </a:solidFill>
              </a:rPr>
              <a:t>Comprendre l’intention des clients</a:t>
            </a:r>
          </a:p>
          <a:p>
            <a:pPr marL="2171700" lvl="4" indent="-342900" defTabSz="914400">
              <a:lnSpc>
                <a:spcPct val="90000"/>
              </a:lnSpc>
              <a:spcBef>
                <a:spcPts val="1200"/>
              </a:spcBef>
              <a:buClr>
                <a:srgbClr val="40BAD2"/>
              </a:buClr>
              <a:buFont typeface="Wingdings" panose="05000000000000000000" pitchFamily="2" charset="2"/>
              <a:buChar char="v"/>
            </a:pPr>
            <a:endParaRPr lang="fr-FR" sz="2000" b="1" dirty="0">
              <a:solidFill>
                <a:srgbClr val="000000">
                  <a:lumMod val="65000"/>
                  <a:lumOff val="35000"/>
                </a:srgbClr>
              </a:solidFill>
            </a:endParaRPr>
          </a:p>
          <a:p>
            <a:pPr marL="285750" indent="-285750" defTabSz="914400">
              <a:lnSpc>
                <a:spcPct val="90000"/>
              </a:lnSpc>
              <a:spcBef>
                <a:spcPts val="1200"/>
              </a:spcBef>
              <a:buClr>
                <a:srgbClr val="40BAD2"/>
              </a:buClr>
              <a:buFontTx/>
              <a:buChar char="-"/>
            </a:pPr>
            <a:r>
              <a:rPr lang="fr-FR" b="1" i="1" dirty="0" smtClean="0">
                <a:solidFill>
                  <a:schemeClr val="accent2">
                    <a:lumMod val="50000"/>
                  </a:schemeClr>
                </a:solidFill>
              </a:rPr>
              <a:t>Le </a:t>
            </a:r>
            <a:r>
              <a:rPr lang="fr-FR" b="1" i="1" dirty="0">
                <a:solidFill>
                  <a:schemeClr val="accent2">
                    <a:lumMod val="50000"/>
                  </a:schemeClr>
                </a:solidFill>
              </a:rPr>
              <a:t>profil des intervenants </a:t>
            </a:r>
            <a:r>
              <a:rPr lang="fr-FR" b="1" i="1" dirty="0" smtClean="0">
                <a:solidFill>
                  <a:schemeClr val="accent2">
                    <a:lumMod val="50000"/>
                  </a:schemeClr>
                </a:solidFill>
              </a:rPr>
              <a:t>appelant </a:t>
            </a:r>
            <a:r>
              <a:rPr lang="fr-FR" b="1" i="1" dirty="0">
                <a:solidFill>
                  <a:schemeClr val="accent2">
                    <a:lumMod val="50000"/>
                  </a:schemeClr>
                </a:solidFill>
              </a:rPr>
              <a:t>à une vigilance particulière sont notamment :</a:t>
            </a:r>
          </a:p>
          <a:p>
            <a:pPr marL="285750" indent="-285750" defTabSz="914400">
              <a:lnSpc>
                <a:spcPct val="90000"/>
              </a:lnSpc>
              <a:spcBef>
                <a:spcPts val="1200"/>
              </a:spcBef>
              <a:buClr>
                <a:srgbClr val="40BAD2"/>
              </a:buClr>
              <a:buFontTx/>
              <a:buChar char="-"/>
            </a:pPr>
            <a:endParaRPr lang="fr-FR" b="1" i="1" dirty="0">
              <a:solidFill>
                <a:schemeClr val="bg2">
                  <a:lumMod val="50000"/>
                </a:schemeClr>
              </a:solidFill>
            </a:endParaRPr>
          </a:p>
        </p:txBody>
      </p:sp>
      <p:sp>
        <p:nvSpPr>
          <p:cNvPr id="4" name="Rectangle 3"/>
          <p:cNvSpPr/>
          <p:nvPr/>
        </p:nvSpPr>
        <p:spPr>
          <a:xfrm>
            <a:off x="978793" y="3288895"/>
            <a:ext cx="9865217" cy="2862322"/>
          </a:xfrm>
          <a:prstGeom prst="rect">
            <a:avLst/>
          </a:prstGeom>
        </p:spPr>
        <p:txBody>
          <a:bodyPr wrap="square">
            <a:spAutoFit/>
          </a:bodyPr>
          <a:lstStyle/>
          <a:p>
            <a:r>
              <a:rPr lang="fr-FR" i="1" dirty="0">
                <a:solidFill>
                  <a:srgbClr val="C00000"/>
                </a:solidFill>
              </a:rPr>
              <a:t>o   les sociétés ayant un siège dans un pays offrant des régimes fiscaux </a:t>
            </a:r>
            <a:r>
              <a:rPr lang="fr-FR" i="1" dirty="0" smtClean="0">
                <a:solidFill>
                  <a:srgbClr val="C00000"/>
                </a:solidFill>
              </a:rPr>
              <a:t>avantageux</a:t>
            </a:r>
            <a:endParaRPr lang="fr-FR" i="1" dirty="0">
              <a:solidFill>
                <a:srgbClr val="C00000"/>
              </a:solidFill>
            </a:endParaRPr>
          </a:p>
          <a:p>
            <a:r>
              <a:rPr lang="fr-FR" i="1" dirty="0">
                <a:solidFill>
                  <a:srgbClr val="C00000"/>
                </a:solidFill>
              </a:rPr>
              <a:t>o   les entités présentant des structures complexes de participations avec un actionnariat </a:t>
            </a:r>
            <a:r>
              <a:rPr lang="fr-FR" i="1" dirty="0" smtClean="0">
                <a:solidFill>
                  <a:srgbClr val="C00000"/>
                </a:solidFill>
              </a:rPr>
              <a:t>familial</a:t>
            </a:r>
            <a:endParaRPr lang="fr-FR" i="1" dirty="0">
              <a:solidFill>
                <a:srgbClr val="C00000"/>
              </a:solidFill>
            </a:endParaRPr>
          </a:p>
          <a:p>
            <a:r>
              <a:rPr lang="fr-FR" i="1" dirty="0">
                <a:solidFill>
                  <a:srgbClr val="C00000"/>
                </a:solidFill>
              </a:rPr>
              <a:t>o   les groupes de sociétés détenant ou détenues par une société ayant son siège dans un pays offrant un régime fiscal </a:t>
            </a:r>
            <a:r>
              <a:rPr lang="fr-FR" i="1" dirty="0" smtClean="0">
                <a:solidFill>
                  <a:srgbClr val="C00000"/>
                </a:solidFill>
              </a:rPr>
              <a:t>avantageux</a:t>
            </a:r>
            <a:endParaRPr lang="fr-FR" i="1" dirty="0">
              <a:solidFill>
                <a:srgbClr val="C00000"/>
              </a:solidFill>
            </a:endParaRPr>
          </a:p>
          <a:p>
            <a:r>
              <a:rPr lang="fr-FR" i="1" dirty="0">
                <a:solidFill>
                  <a:srgbClr val="C00000"/>
                </a:solidFill>
              </a:rPr>
              <a:t>o   les groupes de sociétés détenant ou détenues par une société dont la substance économique </a:t>
            </a:r>
            <a:r>
              <a:rPr lang="fr-FR" i="1" dirty="0" smtClean="0">
                <a:solidFill>
                  <a:srgbClr val="C00000"/>
                </a:solidFill>
              </a:rPr>
              <a:t>interroge</a:t>
            </a:r>
            <a:endParaRPr lang="fr-FR" i="1" dirty="0">
              <a:solidFill>
                <a:srgbClr val="C00000"/>
              </a:solidFill>
            </a:endParaRPr>
          </a:p>
          <a:p>
            <a:r>
              <a:rPr lang="fr-FR" i="1" dirty="0">
                <a:solidFill>
                  <a:srgbClr val="C00000"/>
                </a:solidFill>
              </a:rPr>
              <a:t>o   les sociétés civiles </a:t>
            </a:r>
            <a:r>
              <a:rPr lang="fr-FR" i="1" dirty="0" smtClean="0">
                <a:solidFill>
                  <a:srgbClr val="C00000"/>
                </a:solidFill>
              </a:rPr>
              <a:t>démembrées</a:t>
            </a:r>
            <a:endParaRPr lang="fr-FR" i="1" dirty="0">
              <a:solidFill>
                <a:srgbClr val="C00000"/>
              </a:solidFill>
            </a:endParaRPr>
          </a:p>
          <a:p>
            <a:r>
              <a:rPr lang="fr-FR" i="1" dirty="0">
                <a:solidFill>
                  <a:srgbClr val="C00000"/>
                </a:solidFill>
              </a:rPr>
              <a:t>o   les holdings </a:t>
            </a:r>
            <a:r>
              <a:rPr lang="fr-FR" i="1" dirty="0" smtClean="0">
                <a:solidFill>
                  <a:srgbClr val="C00000"/>
                </a:solidFill>
              </a:rPr>
              <a:t>luxembourgeoises</a:t>
            </a:r>
          </a:p>
          <a:p>
            <a:endParaRPr lang="fr-FR" i="1" dirty="0">
              <a:solidFill>
                <a:srgbClr val="C00000"/>
              </a:solidFill>
            </a:endParaRPr>
          </a:p>
          <a:p>
            <a:r>
              <a:rPr lang="fr-FR" b="1" i="1" dirty="0"/>
              <a:t>Cette énumération n'est évidemment pas exhaustive, et nécessite une réactualisation au fur et à mesure des évolutions législatives et règlementaires.</a:t>
            </a:r>
            <a:endParaRPr lang="fr-FR" i="1" dirty="0">
              <a:solidFill>
                <a:srgbClr val="C00000"/>
              </a:solidFill>
            </a:endParaRPr>
          </a:p>
        </p:txBody>
      </p:sp>
    </p:spTree>
    <p:extLst>
      <p:ext uri="{BB962C8B-B14F-4D97-AF65-F5344CB8AC3E}">
        <p14:creationId xmlns:p14="http://schemas.microsoft.com/office/powerpoint/2010/main" val="8341190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0258" y="302507"/>
            <a:ext cx="9869510" cy="2551468"/>
          </a:xfrm>
          <a:prstGeom prst="rect">
            <a:avLst/>
          </a:prstGeom>
        </p:spPr>
        <p:txBody>
          <a:bodyPr wrap="square">
            <a:spAutoFit/>
          </a:bodyPr>
          <a:lstStyle/>
          <a:p>
            <a:pPr lvl="0" algn="ctr" defTabSz="914400">
              <a:lnSpc>
                <a:spcPct val="90000"/>
              </a:lnSpc>
              <a:spcBef>
                <a:spcPts val="1200"/>
              </a:spcBef>
              <a:buClr>
                <a:srgbClr val="40BAD2"/>
              </a:buClr>
            </a:pPr>
            <a:r>
              <a:rPr lang="fr-FR" sz="2800" b="1" dirty="0">
                <a:solidFill>
                  <a:srgbClr val="000000">
                    <a:lumMod val="65000"/>
                    <a:lumOff val="35000"/>
                  </a:srgbClr>
                </a:solidFill>
              </a:rPr>
              <a:t>Comment prévenir les risques liés aux abus de droit ?</a:t>
            </a:r>
          </a:p>
          <a:p>
            <a:pPr marL="2171700" lvl="4" indent="-342900" defTabSz="914400">
              <a:lnSpc>
                <a:spcPct val="90000"/>
              </a:lnSpc>
              <a:spcBef>
                <a:spcPts val="1200"/>
              </a:spcBef>
              <a:buClr>
                <a:srgbClr val="40BAD2"/>
              </a:buClr>
              <a:buFont typeface="Wingdings" panose="05000000000000000000" pitchFamily="2" charset="2"/>
              <a:buChar char="v"/>
            </a:pPr>
            <a:endParaRPr lang="fr-FR" sz="2000" b="1" dirty="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b="1" dirty="0">
                <a:solidFill>
                  <a:schemeClr val="accent1">
                    <a:lumMod val="75000"/>
                  </a:schemeClr>
                </a:solidFill>
              </a:rPr>
              <a:t>Comprendre l’intention des clients</a:t>
            </a:r>
          </a:p>
          <a:p>
            <a:pPr defTabSz="914400">
              <a:lnSpc>
                <a:spcPct val="90000"/>
              </a:lnSpc>
              <a:spcBef>
                <a:spcPts val="1200"/>
              </a:spcBef>
              <a:buClr>
                <a:srgbClr val="40BAD2"/>
              </a:buClr>
            </a:pPr>
            <a:endParaRPr lang="fr-FR" b="1" i="1" dirty="0">
              <a:solidFill>
                <a:schemeClr val="bg2">
                  <a:lumMod val="50000"/>
                </a:schemeClr>
              </a:solidFill>
            </a:endParaRPr>
          </a:p>
          <a:p>
            <a:pPr marL="285750" indent="-285750" defTabSz="914400">
              <a:lnSpc>
                <a:spcPct val="90000"/>
              </a:lnSpc>
              <a:spcBef>
                <a:spcPts val="1200"/>
              </a:spcBef>
              <a:buClr>
                <a:srgbClr val="40BAD2"/>
              </a:buClr>
              <a:buFontTx/>
              <a:buChar char="-"/>
            </a:pPr>
            <a:r>
              <a:rPr lang="fr-FR" b="1" i="1" dirty="0">
                <a:solidFill>
                  <a:schemeClr val="accent2">
                    <a:lumMod val="50000"/>
                  </a:schemeClr>
                </a:solidFill>
              </a:rPr>
              <a:t>Le type de montages juridiques opérés dont certains sont porteurs de risques </a:t>
            </a:r>
          </a:p>
          <a:p>
            <a:pPr marL="285750" indent="-285750" defTabSz="914400">
              <a:lnSpc>
                <a:spcPct val="90000"/>
              </a:lnSpc>
              <a:spcBef>
                <a:spcPts val="1200"/>
              </a:spcBef>
              <a:buClr>
                <a:srgbClr val="40BAD2"/>
              </a:buClr>
              <a:buFontTx/>
              <a:buChar char="-"/>
            </a:pPr>
            <a:endParaRPr lang="fr-FR" b="1" i="1" dirty="0">
              <a:solidFill>
                <a:schemeClr val="bg2">
                  <a:lumMod val="50000"/>
                </a:schemeClr>
              </a:solidFill>
            </a:endParaRPr>
          </a:p>
        </p:txBody>
      </p:sp>
      <p:sp>
        <p:nvSpPr>
          <p:cNvPr id="3" name="Rectangle 2"/>
          <p:cNvSpPr/>
          <p:nvPr/>
        </p:nvSpPr>
        <p:spPr>
          <a:xfrm>
            <a:off x="772732" y="2519124"/>
            <a:ext cx="10612192" cy="3970318"/>
          </a:xfrm>
          <a:prstGeom prst="rect">
            <a:avLst/>
          </a:prstGeom>
        </p:spPr>
        <p:txBody>
          <a:bodyPr wrap="square">
            <a:spAutoFit/>
          </a:bodyPr>
          <a:lstStyle/>
          <a:p>
            <a:r>
              <a:rPr lang="fr-FR" i="1" dirty="0">
                <a:solidFill>
                  <a:srgbClr val="C00000"/>
                </a:solidFill>
              </a:rPr>
              <a:t>o   les opérations de démembrements,</a:t>
            </a:r>
          </a:p>
          <a:p>
            <a:r>
              <a:rPr lang="fr-FR" i="1" dirty="0">
                <a:solidFill>
                  <a:srgbClr val="C00000"/>
                </a:solidFill>
              </a:rPr>
              <a:t>o   les cessions d’entreprises (fonds de commerce, parts sociales),</a:t>
            </a:r>
          </a:p>
          <a:p>
            <a:r>
              <a:rPr lang="fr-FR" i="1" dirty="0">
                <a:solidFill>
                  <a:srgbClr val="C00000"/>
                </a:solidFill>
              </a:rPr>
              <a:t>o   les apports cessions, et les donations cessions donnant lieu au réinvestissement des plus-values de cession éligibles au sursis d’imposition (art 150-0 B CGI),</a:t>
            </a:r>
          </a:p>
          <a:p>
            <a:r>
              <a:rPr lang="fr-FR" i="1" dirty="0">
                <a:solidFill>
                  <a:srgbClr val="C00000"/>
                </a:solidFill>
              </a:rPr>
              <a:t>o   les PEA susceptibles de dissimuler de versements de rémunérations,</a:t>
            </a:r>
          </a:p>
          <a:p>
            <a:r>
              <a:rPr lang="fr-FR" i="1" dirty="0">
                <a:solidFill>
                  <a:srgbClr val="C00000"/>
                </a:solidFill>
              </a:rPr>
              <a:t>o   les ventes entre personnes entretenant des relations personnelles susceptibles de dissimuler des dons/donations,</a:t>
            </a:r>
          </a:p>
          <a:p>
            <a:r>
              <a:rPr lang="fr-FR" i="1" dirty="0">
                <a:solidFill>
                  <a:srgbClr val="C00000"/>
                </a:solidFill>
              </a:rPr>
              <a:t>o   les opérations juridiques concomitantes,</a:t>
            </a:r>
          </a:p>
          <a:p>
            <a:r>
              <a:rPr lang="fr-FR" i="1" dirty="0">
                <a:solidFill>
                  <a:srgbClr val="C00000"/>
                </a:solidFill>
              </a:rPr>
              <a:t>o   les prêts entre sociétés,</a:t>
            </a:r>
          </a:p>
          <a:p>
            <a:r>
              <a:rPr lang="fr-FR" i="1" dirty="0">
                <a:solidFill>
                  <a:srgbClr val="C00000"/>
                </a:solidFill>
              </a:rPr>
              <a:t>o   assurance-vie susceptibles de dissimuler des donations déguisées,</a:t>
            </a:r>
          </a:p>
          <a:p>
            <a:r>
              <a:rPr lang="fr-FR" i="1" dirty="0">
                <a:solidFill>
                  <a:srgbClr val="C00000"/>
                </a:solidFill>
              </a:rPr>
              <a:t>o   les opérations transitant par les comptes courants d’associés. </a:t>
            </a:r>
            <a:endParaRPr lang="fr-FR" i="1" dirty="0" smtClean="0">
              <a:solidFill>
                <a:srgbClr val="C00000"/>
              </a:solidFill>
            </a:endParaRPr>
          </a:p>
          <a:p>
            <a:endParaRPr lang="fr-FR" i="1" dirty="0">
              <a:solidFill>
                <a:srgbClr val="C00000"/>
              </a:solidFill>
            </a:endParaRPr>
          </a:p>
          <a:p>
            <a:r>
              <a:rPr lang="fr-FR" b="1" i="1" dirty="0"/>
              <a:t>Cette énumération n'est évidemment pas exhaustive, et nécessite une réactualisation au fur et à mesure des évolutions législatives et règlementaires.</a:t>
            </a:r>
            <a:endParaRPr lang="fr-FR" i="1" dirty="0">
              <a:solidFill>
                <a:srgbClr val="C00000"/>
              </a:solidFill>
            </a:endParaRPr>
          </a:p>
        </p:txBody>
      </p:sp>
    </p:spTree>
    <p:extLst>
      <p:ext uri="{BB962C8B-B14F-4D97-AF65-F5344CB8AC3E}">
        <p14:creationId xmlns:p14="http://schemas.microsoft.com/office/powerpoint/2010/main" val="38238471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3037" y="656823"/>
            <a:ext cx="10573555" cy="5875455"/>
          </a:xfrm>
          <a:prstGeom prst="rect">
            <a:avLst/>
          </a:prstGeom>
        </p:spPr>
        <p:txBody>
          <a:bodyPr wrap="square">
            <a:spAutoFit/>
          </a:bodyPr>
          <a:lstStyle/>
          <a:p>
            <a:pPr lvl="0" algn="ctr" defTabSz="914400">
              <a:lnSpc>
                <a:spcPct val="90000"/>
              </a:lnSpc>
              <a:spcBef>
                <a:spcPts val="1200"/>
              </a:spcBef>
              <a:buClr>
                <a:srgbClr val="40BAD2"/>
              </a:buClr>
            </a:pPr>
            <a:r>
              <a:rPr lang="fr-FR" sz="2800" b="1" dirty="0">
                <a:solidFill>
                  <a:srgbClr val="000000">
                    <a:lumMod val="65000"/>
                    <a:lumOff val="35000"/>
                  </a:srgbClr>
                </a:solidFill>
              </a:rPr>
              <a:t>Comment prévenir les risques liés aux abus de droit ?</a:t>
            </a:r>
          </a:p>
          <a:p>
            <a:pPr marL="2171700" lvl="4" indent="-342900" defTabSz="914400">
              <a:lnSpc>
                <a:spcPct val="90000"/>
              </a:lnSpc>
              <a:spcBef>
                <a:spcPts val="1200"/>
              </a:spcBef>
              <a:buClr>
                <a:srgbClr val="40BAD2"/>
              </a:buClr>
              <a:buFont typeface="Wingdings" panose="05000000000000000000" pitchFamily="2" charset="2"/>
              <a:buChar char="v"/>
            </a:pPr>
            <a:endParaRPr lang="fr-FR" sz="800" b="1" dirty="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b="1" dirty="0">
                <a:solidFill>
                  <a:schemeClr val="accent1">
                    <a:lumMod val="75000"/>
                  </a:schemeClr>
                </a:solidFill>
              </a:rPr>
              <a:t>Comprendre l’intention des clients</a:t>
            </a:r>
          </a:p>
          <a:p>
            <a:pPr defTabSz="914400">
              <a:lnSpc>
                <a:spcPct val="90000"/>
              </a:lnSpc>
              <a:spcBef>
                <a:spcPts val="1200"/>
              </a:spcBef>
              <a:buClr>
                <a:srgbClr val="40BAD2"/>
              </a:buClr>
            </a:pPr>
            <a:endParaRPr lang="fr-FR" sz="800" b="1" i="1" dirty="0">
              <a:solidFill>
                <a:schemeClr val="bg2">
                  <a:lumMod val="50000"/>
                </a:schemeClr>
              </a:solidFill>
            </a:endParaRPr>
          </a:p>
          <a:p>
            <a:pPr marL="285750" indent="-285750" defTabSz="914400">
              <a:lnSpc>
                <a:spcPct val="90000"/>
              </a:lnSpc>
              <a:spcBef>
                <a:spcPts val="1200"/>
              </a:spcBef>
              <a:buClr>
                <a:srgbClr val="40BAD2"/>
              </a:buClr>
              <a:buFontTx/>
              <a:buChar char="-"/>
            </a:pPr>
            <a:r>
              <a:rPr lang="fr-FR" b="1" i="1" dirty="0">
                <a:solidFill>
                  <a:schemeClr val="accent2">
                    <a:lumMod val="50000"/>
                  </a:schemeClr>
                </a:solidFill>
              </a:rPr>
              <a:t>Les éléments particuliers inhabituels qui doivent attirer la </a:t>
            </a:r>
            <a:r>
              <a:rPr lang="fr-FR" b="1" i="1" dirty="0" smtClean="0">
                <a:solidFill>
                  <a:schemeClr val="accent2">
                    <a:lumMod val="50000"/>
                  </a:schemeClr>
                </a:solidFill>
              </a:rPr>
              <a:t>curiosité :</a:t>
            </a:r>
          </a:p>
          <a:p>
            <a:pPr marL="1200150" lvl="2" indent="-285750" defTabSz="914400">
              <a:lnSpc>
                <a:spcPct val="90000"/>
              </a:lnSpc>
              <a:spcBef>
                <a:spcPts val="1200"/>
              </a:spcBef>
              <a:buClr>
                <a:schemeClr val="accent6">
                  <a:lumMod val="50000"/>
                </a:schemeClr>
              </a:buClr>
              <a:buFont typeface="Arial" panose="020B0604020202020204" pitchFamily="34" charset="0"/>
              <a:buChar char="•"/>
            </a:pPr>
            <a:r>
              <a:rPr lang="fr-FR" i="1" dirty="0" smtClean="0">
                <a:solidFill>
                  <a:srgbClr val="C00000"/>
                </a:solidFill>
              </a:rPr>
              <a:t>Existence de régime fiscal ou social de faveur</a:t>
            </a:r>
          </a:p>
          <a:p>
            <a:pPr marL="1200150" lvl="2" indent="-285750" defTabSz="914400">
              <a:lnSpc>
                <a:spcPct val="90000"/>
              </a:lnSpc>
              <a:spcBef>
                <a:spcPts val="1200"/>
              </a:spcBef>
              <a:buClr>
                <a:schemeClr val="accent6">
                  <a:lumMod val="50000"/>
                </a:schemeClr>
              </a:buClr>
              <a:buFont typeface="Arial" panose="020B0604020202020204" pitchFamily="34" charset="0"/>
              <a:buChar char="•"/>
            </a:pPr>
            <a:r>
              <a:rPr lang="fr-FR" i="1" dirty="0" smtClean="0">
                <a:solidFill>
                  <a:srgbClr val="C00000"/>
                </a:solidFill>
              </a:rPr>
              <a:t>Complexité voire opacité du montage juridique</a:t>
            </a:r>
          </a:p>
          <a:p>
            <a:pPr marL="1200150" lvl="2" indent="-285750" defTabSz="914400">
              <a:lnSpc>
                <a:spcPct val="90000"/>
              </a:lnSpc>
              <a:spcBef>
                <a:spcPts val="1200"/>
              </a:spcBef>
              <a:buClr>
                <a:schemeClr val="accent6">
                  <a:lumMod val="50000"/>
                </a:schemeClr>
              </a:buClr>
              <a:buFont typeface="Arial" panose="020B0604020202020204" pitchFamily="34" charset="0"/>
              <a:buChar char="•"/>
            </a:pPr>
            <a:r>
              <a:rPr lang="fr-FR" i="1" dirty="0" smtClean="0">
                <a:solidFill>
                  <a:srgbClr val="C00000"/>
                </a:solidFill>
              </a:rPr>
              <a:t>multiplication de sociétés ayant le même actionnariat</a:t>
            </a:r>
          </a:p>
          <a:p>
            <a:pPr marL="1200150" lvl="2" indent="-285750" defTabSz="914400">
              <a:lnSpc>
                <a:spcPct val="90000"/>
              </a:lnSpc>
              <a:spcBef>
                <a:spcPts val="1200"/>
              </a:spcBef>
              <a:buClr>
                <a:schemeClr val="accent6">
                  <a:lumMod val="50000"/>
                </a:schemeClr>
              </a:buClr>
              <a:buFont typeface="Arial" panose="020B0604020202020204" pitchFamily="34" charset="0"/>
              <a:buChar char="•"/>
            </a:pPr>
            <a:r>
              <a:rPr lang="fr-FR" i="1" dirty="0" smtClean="0">
                <a:solidFill>
                  <a:srgbClr val="C00000"/>
                </a:solidFill>
              </a:rPr>
              <a:t>Adresse de domiciliation et avantages fiscaux liés à l’implantation géographique</a:t>
            </a:r>
          </a:p>
          <a:p>
            <a:pPr marL="1200150" lvl="2" indent="-285750" defTabSz="914400">
              <a:lnSpc>
                <a:spcPct val="90000"/>
              </a:lnSpc>
              <a:spcBef>
                <a:spcPts val="1200"/>
              </a:spcBef>
              <a:buClr>
                <a:schemeClr val="accent6">
                  <a:lumMod val="50000"/>
                </a:schemeClr>
              </a:buClr>
              <a:buFont typeface="Arial" panose="020B0604020202020204" pitchFamily="34" charset="0"/>
              <a:buChar char="•"/>
            </a:pPr>
            <a:r>
              <a:rPr lang="fr-FR" i="1" dirty="0" smtClean="0">
                <a:solidFill>
                  <a:srgbClr val="C00000"/>
                </a:solidFill>
              </a:rPr>
              <a:t>Activité économique quasi inexistante d’une des entités de la structure</a:t>
            </a:r>
          </a:p>
          <a:p>
            <a:pPr marL="1200150" lvl="2" indent="-285750" defTabSz="914400">
              <a:lnSpc>
                <a:spcPct val="90000"/>
              </a:lnSpc>
              <a:spcBef>
                <a:spcPts val="1200"/>
              </a:spcBef>
              <a:buClr>
                <a:schemeClr val="accent6">
                  <a:lumMod val="50000"/>
                </a:schemeClr>
              </a:buClr>
              <a:buFont typeface="Arial" panose="020B0604020202020204" pitchFamily="34" charset="0"/>
              <a:buChar char="•"/>
            </a:pPr>
            <a:r>
              <a:rPr lang="fr-FR" i="1" dirty="0" smtClean="0">
                <a:solidFill>
                  <a:srgbClr val="C00000"/>
                </a:solidFill>
              </a:rPr>
              <a:t>Modifications statutaires multiples et concomitantes</a:t>
            </a:r>
          </a:p>
          <a:p>
            <a:pPr marL="1200150" lvl="2" indent="-285750" defTabSz="914400">
              <a:lnSpc>
                <a:spcPct val="90000"/>
              </a:lnSpc>
              <a:spcBef>
                <a:spcPts val="1200"/>
              </a:spcBef>
              <a:buClr>
                <a:schemeClr val="accent6">
                  <a:lumMod val="50000"/>
                </a:schemeClr>
              </a:buClr>
              <a:buFont typeface="Arial" panose="020B0604020202020204" pitchFamily="34" charset="0"/>
              <a:buChar char="•"/>
            </a:pPr>
            <a:r>
              <a:rPr lang="fr-FR" i="1" dirty="0" smtClean="0">
                <a:solidFill>
                  <a:srgbClr val="C00000"/>
                </a:solidFill>
              </a:rPr>
              <a:t>Manque de disponibilité du dirigeant</a:t>
            </a:r>
          </a:p>
          <a:p>
            <a:pPr marL="1200150" lvl="2" indent="-285750" defTabSz="914400">
              <a:lnSpc>
                <a:spcPct val="90000"/>
              </a:lnSpc>
              <a:spcBef>
                <a:spcPts val="1200"/>
              </a:spcBef>
              <a:buClr>
                <a:schemeClr val="accent6">
                  <a:lumMod val="50000"/>
                </a:schemeClr>
              </a:buClr>
              <a:buFont typeface="Arial" panose="020B0604020202020204" pitchFamily="34" charset="0"/>
              <a:buChar char="•"/>
            </a:pPr>
            <a:r>
              <a:rPr lang="fr-FR" i="1" dirty="0" smtClean="0">
                <a:solidFill>
                  <a:srgbClr val="C00000"/>
                </a:solidFill>
              </a:rPr>
              <a:t>Opérations économiques sans intérêt</a:t>
            </a:r>
          </a:p>
          <a:p>
            <a:pPr marL="1200150" lvl="2" indent="-285750" defTabSz="914400">
              <a:lnSpc>
                <a:spcPct val="90000"/>
              </a:lnSpc>
              <a:spcBef>
                <a:spcPts val="1200"/>
              </a:spcBef>
              <a:buClr>
                <a:schemeClr val="accent6">
                  <a:lumMod val="50000"/>
                </a:schemeClr>
              </a:buClr>
              <a:buFont typeface="Arial" panose="020B0604020202020204" pitchFamily="34" charset="0"/>
              <a:buChar char="•"/>
            </a:pPr>
            <a:r>
              <a:rPr lang="fr-FR" i="1" dirty="0" smtClean="0">
                <a:solidFill>
                  <a:srgbClr val="C00000"/>
                </a:solidFill>
              </a:rPr>
              <a:t>Opérations sans contrepartie, …</a:t>
            </a:r>
            <a:endParaRPr lang="fr-FR" i="1" dirty="0">
              <a:solidFill>
                <a:srgbClr val="C00000"/>
              </a:solidFill>
            </a:endParaRPr>
          </a:p>
          <a:p>
            <a:pPr lvl="2" defTabSz="914400">
              <a:lnSpc>
                <a:spcPct val="90000"/>
              </a:lnSpc>
              <a:spcBef>
                <a:spcPts val="1200"/>
              </a:spcBef>
              <a:buClr>
                <a:schemeClr val="accent6">
                  <a:lumMod val="50000"/>
                </a:schemeClr>
              </a:buClr>
            </a:pPr>
            <a:r>
              <a:rPr lang="fr-FR" b="1" i="1" dirty="0" smtClean="0"/>
              <a:t>Liste non exhaustive</a:t>
            </a:r>
          </a:p>
        </p:txBody>
      </p:sp>
    </p:spTree>
    <p:extLst>
      <p:ext uri="{BB962C8B-B14F-4D97-AF65-F5344CB8AC3E}">
        <p14:creationId xmlns:p14="http://schemas.microsoft.com/office/powerpoint/2010/main" val="2927829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9099" y="1137762"/>
            <a:ext cx="10303098" cy="5887766"/>
          </a:xfrm>
          <a:prstGeom prst="rect">
            <a:avLst/>
          </a:prstGeom>
        </p:spPr>
        <p:txBody>
          <a:bodyPr wrap="square">
            <a:spAutoFit/>
          </a:bodyPr>
          <a:lstStyle/>
          <a:p>
            <a:pPr lvl="0" algn="ctr" defTabSz="914400">
              <a:lnSpc>
                <a:spcPct val="90000"/>
              </a:lnSpc>
              <a:spcBef>
                <a:spcPts val="1200"/>
              </a:spcBef>
              <a:buClr>
                <a:srgbClr val="40BAD2"/>
              </a:buClr>
            </a:pPr>
            <a:r>
              <a:rPr lang="fr-FR" sz="2800" b="1" dirty="0">
                <a:solidFill>
                  <a:srgbClr val="000000">
                    <a:lumMod val="65000"/>
                    <a:lumOff val="35000"/>
                  </a:srgbClr>
                </a:solidFill>
              </a:rPr>
              <a:t>Comment prévenir les risques liés aux abus de droit ?</a:t>
            </a:r>
          </a:p>
          <a:p>
            <a:pPr marL="2171700" lvl="4" indent="-342900" defTabSz="914400">
              <a:lnSpc>
                <a:spcPct val="90000"/>
              </a:lnSpc>
              <a:spcBef>
                <a:spcPts val="1200"/>
              </a:spcBef>
              <a:buClr>
                <a:srgbClr val="40BAD2"/>
              </a:buClr>
              <a:buFont typeface="Wingdings" panose="05000000000000000000" pitchFamily="2" charset="2"/>
              <a:buChar char="v"/>
            </a:pPr>
            <a:endParaRPr lang="fr-FR" sz="2000" b="1" dirty="0">
              <a:solidFill>
                <a:srgbClr val="000000">
                  <a:lumMod val="65000"/>
                  <a:lumOff val="35000"/>
                </a:srgbClr>
              </a:solidFill>
            </a:endParaRPr>
          </a:p>
          <a:p>
            <a:pPr marL="2171700" lvl="4" indent="-342900" defTabSz="914400">
              <a:lnSpc>
                <a:spcPct val="90000"/>
              </a:lnSpc>
              <a:spcBef>
                <a:spcPts val="1200"/>
              </a:spcBef>
              <a:buClr>
                <a:srgbClr val="40BAD2"/>
              </a:buClr>
              <a:buFont typeface="Wingdings" panose="05000000000000000000" pitchFamily="2" charset="2"/>
              <a:buChar char="v"/>
            </a:pPr>
            <a:r>
              <a:rPr lang="fr-FR" sz="2000" b="1" dirty="0">
                <a:solidFill>
                  <a:schemeClr val="accent1">
                    <a:lumMod val="75000"/>
                  </a:schemeClr>
                </a:solidFill>
              </a:rPr>
              <a:t>S</a:t>
            </a:r>
            <a:r>
              <a:rPr lang="fr-FR" sz="2000" b="1" dirty="0" smtClean="0">
                <a:solidFill>
                  <a:schemeClr val="accent1">
                    <a:lumMod val="75000"/>
                  </a:schemeClr>
                </a:solidFill>
              </a:rPr>
              <a:t>écuriser </a:t>
            </a:r>
            <a:r>
              <a:rPr lang="fr-FR" sz="2000" b="1" dirty="0">
                <a:solidFill>
                  <a:schemeClr val="accent1">
                    <a:lumMod val="75000"/>
                  </a:schemeClr>
                </a:solidFill>
              </a:rPr>
              <a:t>et documenter la mission</a:t>
            </a:r>
          </a:p>
          <a:p>
            <a:pPr marL="2171700" lvl="4" indent="-342900" defTabSz="914400">
              <a:lnSpc>
                <a:spcPct val="90000"/>
              </a:lnSpc>
              <a:spcBef>
                <a:spcPts val="1200"/>
              </a:spcBef>
              <a:buClr>
                <a:srgbClr val="40BAD2"/>
              </a:buClr>
              <a:buFont typeface="Wingdings" panose="05000000000000000000" pitchFamily="2" charset="2"/>
              <a:buChar char="v"/>
            </a:pPr>
            <a:endParaRPr lang="fr-FR" sz="2000" b="1" dirty="0">
              <a:solidFill>
                <a:srgbClr val="000000">
                  <a:lumMod val="65000"/>
                  <a:lumOff val="35000"/>
                </a:srgbClr>
              </a:solidFill>
            </a:endParaRPr>
          </a:p>
          <a:p>
            <a:pPr marL="800100" lvl="1" indent="-342900" defTabSz="914400">
              <a:lnSpc>
                <a:spcPct val="90000"/>
              </a:lnSpc>
              <a:spcBef>
                <a:spcPts val="1200"/>
              </a:spcBef>
              <a:buClr>
                <a:srgbClr val="40BAD2"/>
              </a:buClr>
              <a:buFont typeface="Wingdings" panose="05000000000000000000" pitchFamily="2" charset="2"/>
              <a:buChar char="ü"/>
            </a:pPr>
            <a:r>
              <a:rPr lang="fr-FR" b="1" i="1" dirty="0" smtClean="0">
                <a:solidFill>
                  <a:srgbClr val="C00000"/>
                </a:solidFill>
              </a:rPr>
              <a:t>UTILISATION DE QUESTIONNAIRE DE DETECTION DE L’ABUS  DE DROIT</a:t>
            </a:r>
          </a:p>
          <a:p>
            <a:pPr marL="800100" lvl="1" indent="-342900" defTabSz="914400">
              <a:lnSpc>
                <a:spcPct val="90000"/>
              </a:lnSpc>
              <a:spcBef>
                <a:spcPts val="1200"/>
              </a:spcBef>
              <a:buClr>
                <a:srgbClr val="40BAD2"/>
              </a:buClr>
              <a:buFont typeface="Wingdings" panose="05000000000000000000" pitchFamily="2" charset="2"/>
              <a:buChar char="ü"/>
            </a:pPr>
            <a:endParaRPr lang="fr-FR" b="1" i="1" dirty="0">
              <a:solidFill>
                <a:srgbClr val="C00000"/>
              </a:solidFill>
            </a:endParaRPr>
          </a:p>
          <a:p>
            <a:pPr marL="800100" lvl="1" indent="-342900" defTabSz="914400">
              <a:lnSpc>
                <a:spcPct val="90000"/>
              </a:lnSpc>
              <a:spcBef>
                <a:spcPts val="1200"/>
              </a:spcBef>
              <a:buClr>
                <a:srgbClr val="40BAD2"/>
              </a:buClr>
              <a:buFont typeface="Wingdings" panose="05000000000000000000" pitchFamily="2" charset="2"/>
              <a:buChar char="ü"/>
            </a:pPr>
            <a:endParaRPr lang="fr-FR" b="1" i="1" dirty="0" smtClean="0">
              <a:solidFill>
                <a:srgbClr val="C00000"/>
              </a:solidFill>
            </a:endParaRPr>
          </a:p>
          <a:p>
            <a:pPr marL="800100" lvl="1" indent="-342900" defTabSz="914400">
              <a:lnSpc>
                <a:spcPct val="90000"/>
              </a:lnSpc>
              <a:spcBef>
                <a:spcPts val="1200"/>
              </a:spcBef>
              <a:buClr>
                <a:srgbClr val="40BAD2"/>
              </a:buClr>
              <a:buFont typeface="Wingdings" panose="05000000000000000000" pitchFamily="2" charset="2"/>
              <a:buChar char="ü"/>
            </a:pPr>
            <a:endParaRPr lang="fr-FR" b="1" i="1" dirty="0">
              <a:solidFill>
                <a:srgbClr val="C00000"/>
              </a:solidFill>
            </a:endParaRPr>
          </a:p>
          <a:p>
            <a:pPr marL="800100" lvl="1" indent="-342900" defTabSz="914400">
              <a:lnSpc>
                <a:spcPct val="90000"/>
              </a:lnSpc>
              <a:spcBef>
                <a:spcPts val="1200"/>
              </a:spcBef>
              <a:buClr>
                <a:srgbClr val="40BAD2"/>
              </a:buClr>
              <a:buFont typeface="Wingdings" panose="05000000000000000000" pitchFamily="2" charset="2"/>
              <a:buChar char="ü"/>
            </a:pPr>
            <a:r>
              <a:rPr lang="fr-FR" b="1" i="1" dirty="0" smtClean="0">
                <a:solidFill>
                  <a:srgbClr val="C00000"/>
                </a:solidFill>
              </a:rPr>
              <a:t>DEMANDER DES CONFIRMATIONS ECRITES AU CLIENT </a:t>
            </a:r>
          </a:p>
          <a:p>
            <a:pPr lvl="1" defTabSz="914400">
              <a:lnSpc>
                <a:spcPct val="90000"/>
              </a:lnSpc>
              <a:spcBef>
                <a:spcPts val="1200"/>
              </a:spcBef>
              <a:buClr>
                <a:srgbClr val="40BAD2"/>
              </a:buClr>
            </a:pPr>
            <a:endParaRPr lang="fr-FR" b="1" i="1" dirty="0" smtClean="0">
              <a:solidFill>
                <a:srgbClr val="C00000"/>
              </a:solidFill>
            </a:endParaRPr>
          </a:p>
          <a:p>
            <a:pPr marL="800100" lvl="1" indent="-342900" defTabSz="914400">
              <a:lnSpc>
                <a:spcPct val="90000"/>
              </a:lnSpc>
              <a:spcBef>
                <a:spcPts val="1200"/>
              </a:spcBef>
              <a:buClr>
                <a:srgbClr val="40BAD2"/>
              </a:buClr>
              <a:buFont typeface="Wingdings" panose="05000000000000000000" pitchFamily="2" charset="2"/>
              <a:buChar char="ü"/>
            </a:pPr>
            <a:r>
              <a:rPr lang="fr-FR" b="1" i="1" dirty="0" smtClean="0">
                <a:solidFill>
                  <a:srgbClr val="C00000"/>
                </a:solidFill>
              </a:rPr>
              <a:t>PROPOSER LE RESCRIT ABUS DE DROIT</a:t>
            </a:r>
          </a:p>
          <a:p>
            <a:pPr lvl="1" defTabSz="914400">
              <a:lnSpc>
                <a:spcPct val="90000"/>
              </a:lnSpc>
              <a:spcBef>
                <a:spcPts val="1200"/>
              </a:spcBef>
              <a:buClr>
                <a:srgbClr val="40BAD2"/>
              </a:buClr>
            </a:pPr>
            <a:endParaRPr lang="fr-FR" sz="2000" b="1" i="1" dirty="0">
              <a:solidFill>
                <a:srgbClr val="C00000"/>
              </a:solidFill>
            </a:endParaRPr>
          </a:p>
          <a:p>
            <a:pPr lvl="1" defTabSz="914400">
              <a:lnSpc>
                <a:spcPct val="90000"/>
              </a:lnSpc>
              <a:spcBef>
                <a:spcPts val="1200"/>
              </a:spcBef>
              <a:buClr>
                <a:srgbClr val="40BAD2"/>
              </a:buClr>
            </a:pPr>
            <a:endParaRPr lang="fr-FR" sz="2000" b="1" i="1" dirty="0" smtClean="0">
              <a:solidFill>
                <a:srgbClr val="C00000"/>
              </a:solidFill>
            </a:endParaRPr>
          </a:p>
          <a:p>
            <a:pPr lvl="1" defTabSz="914400">
              <a:lnSpc>
                <a:spcPct val="90000"/>
              </a:lnSpc>
              <a:spcBef>
                <a:spcPts val="1200"/>
              </a:spcBef>
              <a:buClr>
                <a:srgbClr val="40BAD2"/>
              </a:buClr>
            </a:pPr>
            <a:endParaRPr lang="fr-FR" sz="2000" dirty="0">
              <a:solidFill>
                <a:srgbClr val="C00000"/>
              </a:solidFill>
            </a:endParaRPr>
          </a:p>
        </p:txBody>
      </p:sp>
      <p:pic>
        <p:nvPicPr>
          <p:cNvPr id="3" name="Imag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0022" y="3479242"/>
            <a:ext cx="911382" cy="911382"/>
          </a:xfrm>
          <a:prstGeom prst="rect">
            <a:avLst/>
          </a:prstGeom>
        </p:spPr>
      </p:pic>
    </p:spTree>
    <p:extLst>
      <p:ext uri="{BB962C8B-B14F-4D97-AF65-F5344CB8AC3E}">
        <p14:creationId xmlns:p14="http://schemas.microsoft.com/office/powerpoint/2010/main" val="73205222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83280" y="2446816"/>
            <a:ext cx="7684540" cy="1800493"/>
          </a:xfrm>
          <a:prstGeom prst="rect">
            <a:avLst/>
          </a:prstGeom>
        </p:spPr>
        <p:txBody>
          <a:bodyPr wrap="none">
            <a:spAutoFit/>
          </a:bodyPr>
          <a:lstStyle/>
          <a:p>
            <a:pPr lvl="0" algn="ctr" defTabSz="914400">
              <a:lnSpc>
                <a:spcPct val="90000"/>
              </a:lnSpc>
              <a:spcBef>
                <a:spcPts val="1200"/>
              </a:spcBef>
              <a:buClr>
                <a:srgbClr val="40BAD2"/>
              </a:buClr>
            </a:pPr>
            <a:r>
              <a:rPr lang="fr-FR" sz="2400" b="1" dirty="0" smtClean="0">
                <a:solidFill>
                  <a:srgbClr val="000000">
                    <a:lumMod val="65000"/>
                    <a:lumOff val="35000"/>
                  </a:srgbClr>
                </a:solidFill>
                <a:effectLst>
                  <a:outerShdw blurRad="38100" dist="38100" dir="2700000" algn="tl">
                    <a:srgbClr val="000000">
                      <a:alpha val="43137"/>
                    </a:srgbClr>
                  </a:outerShdw>
                </a:effectLst>
              </a:rPr>
              <a:t>Pour </a:t>
            </a:r>
            <a:r>
              <a:rPr lang="fr-FR" sz="2400" b="1" dirty="0">
                <a:solidFill>
                  <a:srgbClr val="000000">
                    <a:lumMod val="65000"/>
                    <a:lumOff val="35000"/>
                  </a:srgbClr>
                </a:solidFill>
                <a:effectLst>
                  <a:outerShdw blurRad="38100" dist="38100" dir="2700000" algn="tl">
                    <a:srgbClr val="000000">
                      <a:alpha val="43137"/>
                    </a:srgbClr>
                  </a:outerShdw>
                </a:effectLst>
              </a:rPr>
              <a:t>prévenir </a:t>
            </a:r>
            <a:r>
              <a:rPr lang="fr-FR" sz="2400" b="1" dirty="0" smtClean="0">
                <a:solidFill>
                  <a:srgbClr val="000000">
                    <a:lumMod val="65000"/>
                    <a:lumOff val="35000"/>
                  </a:srgbClr>
                </a:solidFill>
                <a:effectLst>
                  <a:outerShdw blurRad="38100" dist="38100" dir="2700000" algn="tl">
                    <a:srgbClr val="000000">
                      <a:alpha val="43137"/>
                    </a:srgbClr>
                  </a:outerShdw>
                </a:effectLst>
              </a:rPr>
              <a:t>au mieux les </a:t>
            </a:r>
            <a:r>
              <a:rPr lang="fr-FR" sz="2400" b="1" dirty="0">
                <a:solidFill>
                  <a:srgbClr val="000000">
                    <a:lumMod val="65000"/>
                    <a:lumOff val="35000"/>
                  </a:srgbClr>
                </a:solidFill>
                <a:effectLst>
                  <a:outerShdw blurRad="38100" dist="38100" dir="2700000" algn="tl">
                    <a:srgbClr val="000000">
                      <a:alpha val="43137"/>
                    </a:srgbClr>
                  </a:outerShdw>
                </a:effectLst>
              </a:rPr>
              <a:t>risques liés aux abus de </a:t>
            </a:r>
            <a:r>
              <a:rPr lang="fr-FR" sz="2400" b="1" dirty="0" smtClean="0">
                <a:solidFill>
                  <a:srgbClr val="000000">
                    <a:lumMod val="65000"/>
                    <a:lumOff val="35000"/>
                  </a:srgbClr>
                </a:solidFill>
                <a:effectLst>
                  <a:outerShdw blurRad="38100" dist="38100" dir="2700000" algn="tl">
                    <a:srgbClr val="000000">
                      <a:alpha val="43137"/>
                    </a:srgbClr>
                  </a:outerShdw>
                </a:effectLst>
              </a:rPr>
              <a:t>droit, </a:t>
            </a:r>
          </a:p>
          <a:p>
            <a:pPr lvl="0" algn="ctr" defTabSz="914400">
              <a:lnSpc>
                <a:spcPct val="90000"/>
              </a:lnSpc>
              <a:spcBef>
                <a:spcPts val="1200"/>
              </a:spcBef>
              <a:buClr>
                <a:srgbClr val="40BAD2"/>
              </a:buClr>
            </a:pPr>
            <a:endParaRPr lang="fr-FR" sz="2400" b="1" dirty="0">
              <a:solidFill>
                <a:srgbClr val="000000">
                  <a:lumMod val="65000"/>
                  <a:lumOff val="35000"/>
                </a:srgbClr>
              </a:solidFill>
              <a:effectLst>
                <a:outerShdw blurRad="38100" dist="38100" dir="2700000" algn="tl">
                  <a:srgbClr val="000000">
                    <a:alpha val="43137"/>
                  </a:srgbClr>
                </a:outerShdw>
              </a:effectLst>
            </a:endParaRPr>
          </a:p>
          <a:p>
            <a:pPr lvl="0" algn="ctr" defTabSz="914400">
              <a:lnSpc>
                <a:spcPct val="90000"/>
              </a:lnSpc>
              <a:spcBef>
                <a:spcPts val="1200"/>
              </a:spcBef>
              <a:buClr>
                <a:srgbClr val="40BAD2"/>
              </a:buClr>
            </a:pPr>
            <a:r>
              <a:rPr lang="fr-FR" sz="2400" b="1" dirty="0" smtClean="0">
                <a:solidFill>
                  <a:srgbClr val="000000">
                    <a:lumMod val="65000"/>
                    <a:lumOff val="35000"/>
                  </a:srgbClr>
                </a:solidFill>
                <a:effectLst>
                  <a:outerShdw blurRad="38100" dist="38100" dir="2700000" algn="tl">
                    <a:srgbClr val="000000">
                      <a:alpha val="43137"/>
                    </a:srgbClr>
                  </a:outerShdw>
                </a:effectLst>
              </a:rPr>
              <a:t>il convient par conséquent :</a:t>
            </a:r>
          </a:p>
          <a:p>
            <a:pPr lvl="0" algn="ctr" defTabSz="914400">
              <a:lnSpc>
                <a:spcPct val="90000"/>
              </a:lnSpc>
              <a:spcBef>
                <a:spcPts val="1200"/>
              </a:spcBef>
              <a:buClr>
                <a:srgbClr val="40BAD2"/>
              </a:buClr>
            </a:pPr>
            <a:endParaRPr lang="fr-FR" b="1" dirty="0" smtClean="0">
              <a:solidFill>
                <a:srgbClr val="000000">
                  <a:lumMod val="65000"/>
                  <a:lumOff val="35000"/>
                </a:srgbClr>
              </a:solidFill>
            </a:endParaRPr>
          </a:p>
        </p:txBody>
      </p:sp>
    </p:spTree>
    <p:extLst>
      <p:ext uri="{BB962C8B-B14F-4D97-AF65-F5344CB8AC3E}">
        <p14:creationId xmlns:p14="http://schemas.microsoft.com/office/powerpoint/2010/main" val="13177911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4874" y="2073327"/>
            <a:ext cx="6987426" cy="1729704"/>
          </a:xfrm>
          <a:prstGeom prst="rect">
            <a:avLst/>
          </a:prstGeom>
        </p:spPr>
        <p:txBody>
          <a:bodyPr wrap="none">
            <a:spAutoFit/>
          </a:bodyPr>
          <a:lstStyle/>
          <a:p>
            <a:pPr lvl="0" algn="ctr" defTabSz="914400">
              <a:lnSpc>
                <a:spcPct val="90000"/>
              </a:lnSpc>
              <a:spcBef>
                <a:spcPts val="1200"/>
              </a:spcBef>
              <a:buClr>
                <a:srgbClr val="40BAD2"/>
              </a:buClr>
            </a:pPr>
            <a:r>
              <a:rPr lang="fr-FR" sz="3200" b="1" dirty="0" smtClean="0">
                <a:solidFill>
                  <a:srgbClr val="C00000"/>
                </a:solidFill>
                <a:effectLst>
                  <a:outerShdw blurRad="38100" dist="38100" dir="2700000" algn="tl">
                    <a:srgbClr val="000000">
                      <a:alpha val="43137"/>
                    </a:srgbClr>
                  </a:outerShdw>
                </a:effectLst>
              </a:rPr>
              <a:t>DE RESPECTER SCRUPULEUSEMENT </a:t>
            </a:r>
          </a:p>
          <a:p>
            <a:pPr lvl="0" algn="ctr" defTabSz="914400">
              <a:lnSpc>
                <a:spcPct val="90000"/>
              </a:lnSpc>
              <a:spcBef>
                <a:spcPts val="1200"/>
              </a:spcBef>
              <a:buClr>
                <a:srgbClr val="40BAD2"/>
              </a:buClr>
            </a:pPr>
            <a:endParaRPr lang="fr-FR" sz="3200" b="1" dirty="0">
              <a:solidFill>
                <a:srgbClr val="C00000"/>
              </a:solidFill>
              <a:effectLst>
                <a:outerShdw blurRad="38100" dist="38100" dir="2700000" algn="tl">
                  <a:srgbClr val="000000">
                    <a:alpha val="43137"/>
                  </a:srgbClr>
                </a:outerShdw>
              </a:effectLst>
            </a:endParaRPr>
          </a:p>
          <a:p>
            <a:pPr lvl="0" algn="ctr" defTabSz="914400">
              <a:lnSpc>
                <a:spcPct val="90000"/>
              </a:lnSpc>
              <a:spcBef>
                <a:spcPts val="1200"/>
              </a:spcBef>
              <a:buClr>
                <a:srgbClr val="40BAD2"/>
              </a:buClr>
            </a:pPr>
            <a:r>
              <a:rPr lang="fr-FR" sz="3200" b="1" dirty="0" smtClean="0">
                <a:solidFill>
                  <a:srgbClr val="C00000"/>
                </a:solidFill>
                <a:effectLst>
                  <a:outerShdw blurRad="38100" dist="38100" dir="2700000" algn="tl">
                    <a:srgbClr val="000000">
                      <a:alpha val="43137"/>
                    </a:srgbClr>
                  </a:outerShdw>
                </a:effectLst>
              </a:rPr>
              <a:t>LES NORMES PROFESSIONNELLES</a:t>
            </a:r>
            <a:endParaRPr lang="fr-FR" sz="3200" b="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628725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2" y="947479"/>
            <a:ext cx="10406128" cy="4776692"/>
          </a:xfrm>
          <a:prstGeom prst="rect">
            <a:avLst/>
          </a:prstGeom>
        </p:spPr>
        <p:txBody>
          <a:bodyPr wrap="square">
            <a:spAutoFit/>
          </a:bodyPr>
          <a:lstStyle/>
          <a:p>
            <a:pPr marL="1097280" lvl="2" indent="-182880" defTabSz="914400">
              <a:lnSpc>
                <a:spcPct val="90000"/>
              </a:lnSpc>
              <a:spcBef>
                <a:spcPts val="1200"/>
              </a:spcBef>
              <a:buClr>
                <a:srgbClr val="40BAD2"/>
              </a:buClr>
              <a:buFont typeface="Wingdings" panose="05000000000000000000" pitchFamily="2" charset="2"/>
              <a:buChar char="v"/>
            </a:pPr>
            <a:r>
              <a:rPr lang="fr-FR" dirty="0">
                <a:solidFill>
                  <a:srgbClr val="000000">
                    <a:lumMod val="65000"/>
                    <a:lumOff val="35000"/>
                  </a:srgbClr>
                </a:solidFill>
              </a:rPr>
              <a:t> </a:t>
            </a:r>
            <a:r>
              <a:rPr lang="fr-FR" b="1" dirty="0">
                <a:solidFill>
                  <a:srgbClr val="C00000"/>
                </a:solidFill>
              </a:rPr>
              <a:t>L’ABUS DE DROIT PAR SIMULATION JURIDIQUE</a:t>
            </a:r>
          </a:p>
          <a:p>
            <a:pPr marL="182880" lvl="0" indent="-182880" defTabSz="914400">
              <a:lnSpc>
                <a:spcPct val="90000"/>
              </a:lnSpc>
              <a:spcBef>
                <a:spcPts val="1200"/>
              </a:spcBef>
              <a:buClr>
                <a:srgbClr val="40BAD2"/>
              </a:buClr>
              <a:buFont typeface="Wingdings" panose="05000000000000000000" pitchFamily="2" charset="2"/>
              <a:buChar char="v"/>
            </a:pPr>
            <a:endParaRPr lang="fr-FR" dirty="0">
              <a:solidFill>
                <a:srgbClr val="000000">
                  <a:lumMod val="65000"/>
                  <a:lumOff val="35000"/>
                </a:srgbClr>
              </a:solidFill>
            </a:endParaRPr>
          </a:p>
          <a:p>
            <a:pPr lvl="2" defTabSz="914400">
              <a:lnSpc>
                <a:spcPct val="90000"/>
              </a:lnSpc>
              <a:spcBef>
                <a:spcPts val="1200"/>
              </a:spcBef>
              <a:buClr>
                <a:srgbClr val="40BAD2"/>
              </a:buClr>
            </a:pPr>
            <a:endParaRPr lang="fr-FR" dirty="0" smtClean="0">
              <a:solidFill>
                <a:srgbClr val="000000">
                  <a:lumMod val="65000"/>
                  <a:lumOff val="35000"/>
                </a:srgbClr>
              </a:solidFill>
            </a:endParaRPr>
          </a:p>
          <a:p>
            <a:pPr marL="1200150" lvl="2" indent="-285750" defTabSz="914400">
              <a:lnSpc>
                <a:spcPct val="90000"/>
              </a:lnSpc>
              <a:spcBef>
                <a:spcPts val="1200"/>
              </a:spcBef>
              <a:buClr>
                <a:srgbClr val="40BAD2"/>
              </a:buClr>
              <a:buFont typeface="Wingdings" panose="05000000000000000000" pitchFamily="2" charset="2"/>
              <a:buChar char="Ø"/>
            </a:pPr>
            <a:r>
              <a:rPr lang="fr-FR" dirty="0" smtClean="0">
                <a:solidFill>
                  <a:srgbClr val="000000">
                    <a:lumMod val="65000"/>
                    <a:lumOff val="35000"/>
                  </a:srgbClr>
                </a:solidFill>
              </a:rPr>
              <a:t>EXEMPLES </a:t>
            </a:r>
          </a:p>
          <a:p>
            <a:pPr lvl="2" defTabSz="914400">
              <a:lnSpc>
                <a:spcPct val="90000"/>
              </a:lnSpc>
              <a:spcBef>
                <a:spcPts val="1200"/>
              </a:spcBef>
              <a:buClr>
                <a:srgbClr val="40BAD2"/>
              </a:buClr>
            </a:pPr>
            <a:endParaRPr lang="fr-FR" dirty="0" smtClean="0">
              <a:solidFill>
                <a:srgbClr val="000000">
                  <a:lumMod val="65000"/>
                  <a:lumOff val="35000"/>
                </a:srgbClr>
              </a:solidFill>
            </a:endParaRPr>
          </a:p>
          <a:p>
            <a:pPr marL="742950" lvl="1" indent="-285750" defTabSz="914400">
              <a:lnSpc>
                <a:spcPct val="90000"/>
              </a:lnSpc>
              <a:spcBef>
                <a:spcPts val="1200"/>
              </a:spcBef>
              <a:buClr>
                <a:srgbClr val="40BAD2"/>
              </a:buClr>
              <a:buFontTx/>
              <a:buChar char="-"/>
            </a:pPr>
            <a:r>
              <a:rPr lang="fr-FR" b="1" u="sng" dirty="0" smtClean="0">
                <a:solidFill>
                  <a:srgbClr val="000000">
                    <a:lumMod val="65000"/>
                    <a:lumOff val="35000"/>
                  </a:srgbClr>
                </a:solidFill>
              </a:rPr>
              <a:t>Une </a:t>
            </a:r>
            <a:r>
              <a:rPr lang="fr-FR" b="1" u="sng" dirty="0">
                <a:solidFill>
                  <a:srgbClr val="000000">
                    <a:lumMod val="65000"/>
                    <a:lumOff val="35000"/>
                  </a:srgbClr>
                </a:solidFill>
              </a:rPr>
              <a:t>donation déguisée en contrat de </a:t>
            </a:r>
            <a:r>
              <a:rPr lang="fr-FR" b="1" u="sng" dirty="0" smtClean="0">
                <a:solidFill>
                  <a:srgbClr val="000000">
                    <a:lumMod val="65000"/>
                    <a:lumOff val="35000"/>
                  </a:srgbClr>
                </a:solidFill>
              </a:rPr>
              <a:t>prêt :</a:t>
            </a:r>
            <a:r>
              <a:rPr lang="fr-FR" dirty="0" smtClean="0">
                <a:solidFill>
                  <a:srgbClr val="000000">
                    <a:lumMod val="65000"/>
                    <a:lumOff val="35000"/>
                  </a:srgbClr>
                </a:solidFill>
              </a:rPr>
              <a:t> </a:t>
            </a:r>
          </a:p>
          <a:p>
            <a:pPr lvl="3" defTabSz="914400">
              <a:lnSpc>
                <a:spcPct val="90000"/>
              </a:lnSpc>
              <a:spcBef>
                <a:spcPts val="1200"/>
              </a:spcBef>
              <a:buClr>
                <a:srgbClr val="40BAD2"/>
              </a:buClr>
            </a:pPr>
            <a:r>
              <a:rPr lang="fr-FR" b="1" dirty="0" smtClean="0">
                <a:solidFill>
                  <a:srgbClr val="C00000"/>
                </a:solidFill>
              </a:rPr>
              <a:t>l’absence </a:t>
            </a:r>
            <a:r>
              <a:rPr lang="fr-FR" b="1" dirty="0">
                <a:solidFill>
                  <a:srgbClr val="C00000"/>
                </a:solidFill>
              </a:rPr>
              <a:t>de restitution prouve l’artifice et </a:t>
            </a:r>
            <a:r>
              <a:rPr lang="fr-FR" b="1" dirty="0" smtClean="0">
                <a:solidFill>
                  <a:srgbClr val="C00000"/>
                </a:solidFill>
              </a:rPr>
              <a:t>l’intention</a:t>
            </a:r>
          </a:p>
          <a:p>
            <a:pPr marL="742950" lvl="1" indent="-285750" defTabSz="914400">
              <a:lnSpc>
                <a:spcPct val="90000"/>
              </a:lnSpc>
              <a:spcBef>
                <a:spcPts val="1200"/>
              </a:spcBef>
              <a:buClr>
                <a:srgbClr val="40BAD2"/>
              </a:buClr>
              <a:buFontTx/>
              <a:buChar char="-"/>
            </a:pPr>
            <a:endParaRPr lang="fr-FR" dirty="0">
              <a:solidFill>
                <a:srgbClr val="000000">
                  <a:lumMod val="65000"/>
                  <a:lumOff val="35000"/>
                </a:srgbClr>
              </a:solidFill>
            </a:endParaRPr>
          </a:p>
          <a:p>
            <a:pPr marL="742950" lvl="1" indent="-285750" defTabSz="914400">
              <a:lnSpc>
                <a:spcPct val="90000"/>
              </a:lnSpc>
              <a:spcBef>
                <a:spcPts val="1200"/>
              </a:spcBef>
              <a:buClr>
                <a:srgbClr val="40BAD2"/>
              </a:buClr>
              <a:buFontTx/>
              <a:buChar char="-"/>
            </a:pPr>
            <a:r>
              <a:rPr lang="fr-FR" b="1" u="sng" dirty="0">
                <a:solidFill>
                  <a:srgbClr val="000000">
                    <a:lumMod val="65000"/>
                    <a:lumOff val="35000"/>
                  </a:srgbClr>
                </a:solidFill>
              </a:rPr>
              <a:t>Charges d’une résidence secondaire imputées sur les revenus fonciers d’une SCI :</a:t>
            </a:r>
            <a:r>
              <a:rPr lang="fr-FR" b="1" dirty="0">
                <a:solidFill>
                  <a:srgbClr val="000000">
                    <a:lumMod val="65000"/>
                    <a:lumOff val="35000"/>
                  </a:srgbClr>
                </a:solidFill>
              </a:rPr>
              <a:t> </a:t>
            </a:r>
            <a:endParaRPr lang="fr-FR" b="1" dirty="0" smtClean="0">
              <a:solidFill>
                <a:srgbClr val="000000">
                  <a:lumMod val="65000"/>
                  <a:lumOff val="35000"/>
                </a:srgbClr>
              </a:solidFill>
            </a:endParaRPr>
          </a:p>
          <a:p>
            <a:pPr marL="1657350" lvl="3" indent="-285750" defTabSz="914400">
              <a:lnSpc>
                <a:spcPct val="90000"/>
              </a:lnSpc>
              <a:spcBef>
                <a:spcPts val="1200"/>
              </a:spcBef>
              <a:buClr>
                <a:srgbClr val="40BAD2"/>
              </a:buClr>
              <a:buFont typeface="Arial" panose="020B0604020202020204" pitchFamily="34" charset="0"/>
              <a:buChar char="•"/>
            </a:pPr>
            <a:r>
              <a:rPr lang="fr-FR" dirty="0" smtClean="0">
                <a:solidFill>
                  <a:srgbClr val="000000">
                    <a:lumMod val="65000"/>
                    <a:lumOff val="35000"/>
                  </a:srgbClr>
                </a:solidFill>
              </a:rPr>
              <a:t>loyers </a:t>
            </a:r>
            <a:r>
              <a:rPr lang="fr-FR" dirty="0">
                <a:solidFill>
                  <a:srgbClr val="000000">
                    <a:lumMod val="65000"/>
                    <a:lumOff val="35000"/>
                  </a:srgbClr>
                </a:solidFill>
              </a:rPr>
              <a:t>versés à la SCI très inférieurs aux </a:t>
            </a:r>
            <a:r>
              <a:rPr lang="fr-FR" dirty="0" smtClean="0">
                <a:solidFill>
                  <a:srgbClr val="000000">
                    <a:lumMod val="65000"/>
                    <a:lumOff val="35000"/>
                  </a:srgbClr>
                </a:solidFill>
              </a:rPr>
              <a:t>charges </a:t>
            </a:r>
          </a:p>
          <a:p>
            <a:pPr marL="1657350" lvl="3" indent="-285750" defTabSz="914400">
              <a:lnSpc>
                <a:spcPct val="90000"/>
              </a:lnSpc>
              <a:spcBef>
                <a:spcPts val="1200"/>
              </a:spcBef>
              <a:buClr>
                <a:srgbClr val="40BAD2"/>
              </a:buClr>
              <a:buFont typeface="Arial" panose="020B0604020202020204" pitchFamily="34" charset="0"/>
              <a:buChar char="•"/>
            </a:pPr>
            <a:r>
              <a:rPr lang="fr-FR" dirty="0" smtClean="0">
                <a:solidFill>
                  <a:srgbClr val="000000">
                    <a:lumMod val="65000"/>
                    <a:lumOff val="35000"/>
                  </a:srgbClr>
                </a:solidFill>
              </a:rPr>
              <a:t>la </a:t>
            </a:r>
            <a:r>
              <a:rPr lang="fr-FR" dirty="0">
                <a:solidFill>
                  <a:srgbClr val="000000">
                    <a:lumMod val="65000"/>
                    <a:lumOff val="35000"/>
                  </a:srgbClr>
                </a:solidFill>
              </a:rPr>
              <a:t>SCI ne </a:t>
            </a:r>
            <a:r>
              <a:rPr lang="fr-FR" dirty="0" smtClean="0">
                <a:solidFill>
                  <a:srgbClr val="000000">
                    <a:lumMod val="65000"/>
                    <a:lumOff val="35000"/>
                  </a:srgbClr>
                </a:solidFill>
              </a:rPr>
              <a:t>fonctionne </a:t>
            </a:r>
            <a:r>
              <a:rPr lang="fr-FR" dirty="0">
                <a:solidFill>
                  <a:srgbClr val="000000">
                    <a:lumMod val="65000"/>
                    <a:lumOff val="35000"/>
                  </a:srgbClr>
                </a:solidFill>
              </a:rPr>
              <a:t>que par les apports en compte courant des associés         </a:t>
            </a:r>
            <a:endParaRPr lang="fr-FR" dirty="0" smtClean="0">
              <a:solidFill>
                <a:srgbClr val="000000">
                  <a:lumMod val="65000"/>
                  <a:lumOff val="35000"/>
                </a:srgbClr>
              </a:solidFill>
            </a:endParaRPr>
          </a:p>
          <a:p>
            <a:pPr lvl="3" defTabSz="914400">
              <a:lnSpc>
                <a:spcPct val="90000"/>
              </a:lnSpc>
              <a:spcBef>
                <a:spcPts val="1200"/>
              </a:spcBef>
              <a:buClr>
                <a:srgbClr val="40BAD2"/>
              </a:buClr>
            </a:pPr>
            <a:r>
              <a:rPr lang="fr-FR" b="1" dirty="0" smtClean="0">
                <a:solidFill>
                  <a:srgbClr val="C00000"/>
                </a:solidFill>
              </a:rPr>
              <a:t>L’artifice caractérise l’intention        </a:t>
            </a:r>
            <a:endParaRPr lang="fr-FR" b="1" dirty="0">
              <a:solidFill>
                <a:srgbClr val="C00000"/>
              </a:solidFill>
            </a:endParaRPr>
          </a:p>
        </p:txBody>
      </p:sp>
    </p:spTree>
    <p:extLst>
      <p:ext uri="{BB962C8B-B14F-4D97-AF65-F5344CB8AC3E}">
        <p14:creationId xmlns:p14="http://schemas.microsoft.com/office/powerpoint/2010/main" val="27975828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7127" y="695460"/>
            <a:ext cx="10547797" cy="5607689"/>
          </a:xfrm>
          <a:prstGeom prst="rect">
            <a:avLst/>
          </a:prstGeom>
        </p:spPr>
        <p:txBody>
          <a:bodyPr wrap="square">
            <a:spAutoFit/>
          </a:bodyPr>
          <a:lstStyle/>
          <a:p>
            <a:pPr lvl="0" defTabSz="914400">
              <a:lnSpc>
                <a:spcPct val="90000"/>
              </a:lnSpc>
              <a:spcBef>
                <a:spcPts val="1200"/>
              </a:spcBef>
              <a:buClr>
                <a:srgbClr val="40BAD2"/>
              </a:buClr>
            </a:pPr>
            <a:endParaRPr lang="fr-FR" dirty="0" smtClean="0">
              <a:solidFill>
                <a:srgbClr val="000000">
                  <a:lumMod val="65000"/>
                  <a:lumOff val="35000"/>
                </a:srgbClr>
              </a:solidFill>
            </a:endParaRPr>
          </a:p>
          <a:p>
            <a:pPr marL="285750" lvl="0" indent="-285750" defTabSz="914400">
              <a:lnSpc>
                <a:spcPct val="90000"/>
              </a:lnSpc>
              <a:spcBef>
                <a:spcPts val="1200"/>
              </a:spcBef>
              <a:buClr>
                <a:srgbClr val="40BAD2"/>
              </a:buClr>
              <a:buFont typeface="Wingdings" panose="05000000000000000000" pitchFamily="2" charset="2"/>
              <a:buChar char="v"/>
            </a:pPr>
            <a:r>
              <a:rPr lang="fr-FR" sz="2000" dirty="0" smtClean="0">
                <a:solidFill>
                  <a:srgbClr val="C00000"/>
                </a:solidFill>
              </a:rPr>
              <a:t> </a:t>
            </a:r>
            <a:r>
              <a:rPr lang="fr-FR" sz="2000" b="1" dirty="0" smtClean="0">
                <a:solidFill>
                  <a:srgbClr val="C00000"/>
                </a:solidFill>
              </a:rPr>
              <a:t>L’ABUS DE DROIT PAR FRAUDE A LA LOI</a:t>
            </a:r>
            <a:endParaRPr lang="fr-FR" sz="2000" b="1" dirty="0">
              <a:solidFill>
                <a:srgbClr val="C00000"/>
              </a:solidFill>
            </a:endParaRPr>
          </a:p>
          <a:p>
            <a:pPr lvl="0" defTabSz="914400">
              <a:lnSpc>
                <a:spcPct val="90000"/>
              </a:lnSpc>
              <a:spcBef>
                <a:spcPts val="1200"/>
              </a:spcBef>
              <a:buClr>
                <a:srgbClr val="40BAD2"/>
              </a:buClr>
            </a:pPr>
            <a:endParaRPr lang="fr-FR" dirty="0" smtClean="0">
              <a:solidFill>
                <a:srgbClr val="000000">
                  <a:lumMod val="65000"/>
                  <a:lumOff val="35000"/>
                </a:srgbClr>
              </a:solidFill>
            </a:endParaRPr>
          </a:p>
          <a:p>
            <a:pPr lvl="0" defTabSz="914400">
              <a:lnSpc>
                <a:spcPct val="90000"/>
              </a:lnSpc>
              <a:spcBef>
                <a:spcPts val="1200"/>
              </a:spcBef>
              <a:buClr>
                <a:srgbClr val="40BAD2"/>
              </a:buClr>
            </a:pPr>
            <a:endParaRPr lang="fr-FR" dirty="0" smtClean="0">
              <a:solidFill>
                <a:srgbClr val="000000">
                  <a:lumMod val="65000"/>
                  <a:lumOff val="35000"/>
                </a:srgbClr>
              </a:solidFill>
            </a:endParaRPr>
          </a:p>
          <a:p>
            <a:pPr lvl="0" defTabSz="914400">
              <a:lnSpc>
                <a:spcPct val="90000"/>
              </a:lnSpc>
              <a:spcBef>
                <a:spcPts val="1200"/>
              </a:spcBef>
              <a:buClr>
                <a:srgbClr val="40BAD2"/>
              </a:buClr>
            </a:pPr>
            <a:r>
              <a:rPr lang="fr-FR" sz="2000" dirty="0" smtClean="0">
                <a:solidFill>
                  <a:srgbClr val="000000">
                    <a:lumMod val="65000"/>
                    <a:lumOff val="35000"/>
                  </a:srgbClr>
                </a:solidFill>
              </a:rPr>
              <a:t>Il s’agit des </a:t>
            </a:r>
            <a:r>
              <a:rPr lang="fr-FR" sz="2000" dirty="0">
                <a:solidFill>
                  <a:srgbClr val="000000">
                    <a:lumMod val="65000"/>
                    <a:lumOff val="35000"/>
                  </a:srgbClr>
                </a:solidFill>
              </a:rPr>
              <a:t>actes passés dans le but d’éluder ou  d’atténuer la charge fiscale ou sociale, détournant l’esprit du texte dont il respecte pourtant scrupuleusement la </a:t>
            </a:r>
            <a:r>
              <a:rPr lang="fr-FR" sz="2000" dirty="0" smtClean="0">
                <a:solidFill>
                  <a:srgbClr val="000000">
                    <a:lumMod val="65000"/>
                    <a:lumOff val="35000"/>
                  </a:srgbClr>
                </a:solidFill>
              </a:rPr>
              <a:t>lettre.</a:t>
            </a:r>
          </a:p>
          <a:p>
            <a:pPr lvl="0" defTabSz="914400">
              <a:lnSpc>
                <a:spcPct val="90000"/>
              </a:lnSpc>
              <a:spcBef>
                <a:spcPts val="1200"/>
              </a:spcBef>
              <a:buClr>
                <a:srgbClr val="40BAD2"/>
              </a:buClr>
            </a:pPr>
            <a:endParaRPr lang="fr-FR" dirty="0" smtClean="0">
              <a:solidFill>
                <a:srgbClr val="000000">
                  <a:lumMod val="65000"/>
                  <a:lumOff val="35000"/>
                </a:srgbClr>
              </a:solidFill>
            </a:endParaRPr>
          </a:p>
          <a:p>
            <a:pPr marL="285750" lvl="0" indent="-285750" defTabSz="914400">
              <a:lnSpc>
                <a:spcPct val="90000"/>
              </a:lnSpc>
              <a:spcBef>
                <a:spcPts val="1200"/>
              </a:spcBef>
              <a:buClr>
                <a:srgbClr val="40BAD2"/>
              </a:buClr>
              <a:buFont typeface="Wingdings" panose="05000000000000000000" pitchFamily="2" charset="2"/>
              <a:buChar char="Ø"/>
            </a:pPr>
            <a:r>
              <a:rPr lang="fr-FR" dirty="0" smtClean="0">
                <a:solidFill>
                  <a:srgbClr val="000000">
                    <a:lumMod val="65000"/>
                    <a:lumOff val="35000"/>
                  </a:srgbClr>
                </a:solidFill>
              </a:rPr>
              <a:t>EXEMPLES </a:t>
            </a:r>
            <a:r>
              <a:rPr lang="fr-FR" dirty="0">
                <a:solidFill>
                  <a:srgbClr val="000000">
                    <a:lumMod val="65000"/>
                    <a:lumOff val="35000"/>
                  </a:srgbClr>
                </a:solidFill>
              </a:rPr>
              <a:t>:  </a:t>
            </a:r>
            <a:endParaRPr lang="fr-FR" dirty="0" smtClean="0">
              <a:solidFill>
                <a:srgbClr val="000000">
                  <a:lumMod val="65000"/>
                  <a:lumOff val="35000"/>
                </a:srgbClr>
              </a:solidFill>
            </a:endParaRPr>
          </a:p>
          <a:p>
            <a:pPr marL="285750" lvl="0" indent="-285750" defTabSz="914400">
              <a:lnSpc>
                <a:spcPct val="90000"/>
              </a:lnSpc>
              <a:spcBef>
                <a:spcPts val="1200"/>
              </a:spcBef>
              <a:buClr>
                <a:srgbClr val="40BAD2"/>
              </a:buClr>
              <a:buFontTx/>
              <a:buChar char="-"/>
            </a:pPr>
            <a:r>
              <a:rPr lang="fr-FR" b="1" dirty="0" smtClean="0">
                <a:solidFill>
                  <a:srgbClr val="000000">
                    <a:lumMod val="65000"/>
                    <a:lumOff val="35000"/>
                  </a:srgbClr>
                </a:solidFill>
              </a:rPr>
              <a:t>le </a:t>
            </a:r>
            <a:r>
              <a:rPr lang="fr-FR" b="1" dirty="0">
                <a:solidFill>
                  <a:srgbClr val="000000">
                    <a:lumMod val="65000"/>
                    <a:lumOff val="35000"/>
                  </a:srgbClr>
                </a:solidFill>
              </a:rPr>
              <a:t>fait de placer une plus-value de cession sous le régime du sursis d'imposition et de capter le produit de la plus-value en le réinvestissant dans des sociétés sans activité </a:t>
            </a:r>
            <a:r>
              <a:rPr lang="fr-FR" b="1" dirty="0" smtClean="0">
                <a:solidFill>
                  <a:srgbClr val="000000">
                    <a:lumMod val="65000"/>
                    <a:lumOff val="35000"/>
                  </a:srgbClr>
                </a:solidFill>
              </a:rPr>
              <a:t>économique</a:t>
            </a:r>
            <a:endParaRPr lang="fr-FR" b="1" dirty="0">
              <a:solidFill>
                <a:srgbClr val="000000">
                  <a:lumMod val="65000"/>
                  <a:lumOff val="35000"/>
                </a:srgbClr>
              </a:solidFill>
            </a:endParaRPr>
          </a:p>
          <a:p>
            <a:pPr marL="285750" lvl="0" indent="-285750" defTabSz="914400">
              <a:lnSpc>
                <a:spcPct val="90000"/>
              </a:lnSpc>
              <a:spcBef>
                <a:spcPts val="1200"/>
              </a:spcBef>
              <a:buClr>
                <a:srgbClr val="40BAD2"/>
              </a:buClr>
              <a:buFontTx/>
              <a:buChar char="-"/>
            </a:pPr>
            <a:r>
              <a:rPr lang="fr-FR" b="1" dirty="0" smtClean="0">
                <a:solidFill>
                  <a:srgbClr val="000000">
                    <a:lumMod val="65000"/>
                    <a:lumOff val="35000"/>
                  </a:srgbClr>
                </a:solidFill>
              </a:rPr>
              <a:t>fixer le siège d’une holding dans un Etat proposant </a:t>
            </a:r>
            <a:r>
              <a:rPr lang="fr-FR" b="1" dirty="0">
                <a:solidFill>
                  <a:srgbClr val="000000">
                    <a:lumMod val="65000"/>
                    <a:lumOff val="35000"/>
                  </a:srgbClr>
                </a:solidFill>
              </a:rPr>
              <a:t>des avantages fiscaux </a:t>
            </a:r>
            <a:r>
              <a:rPr lang="fr-FR" b="1" dirty="0" smtClean="0">
                <a:solidFill>
                  <a:srgbClr val="000000">
                    <a:lumMod val="65000"/>
                    <a:lumOff val="35000"/>
                  </a:srgbClr>
                </a:solidFill>
              </a:rPr>
              <a:t>alors que cette société n’a aucune activité opérationnelle dans ce pays</a:t>
            </a:r>
          </a:p>
          <a:p>
            <a:pPr lvl="0" defTabSz="914400">
              <a:lnSpc>
                <a:spcPct val="90000"/>
              </a:lnSpc>
              <a:spcBef>
                <a:spcPts val="1200"/>
              </a:spcBef>
              <a:buClr>
                <a:srgbClr val="40BAD2"/>
              </a:buClr>
            </a:pPr>
            <a:endParaRPr lang="fr-FR" dirty="0">
              <a:solidFill>
                <a:srgbClr val="000000">
                  <a:lumMod val="65000"/>
                  <a:lumOff val="35000"/>
                </a:srgbClr>
              </a:solidFill>
            </a:endParaRPr>
          </a:p>
          <a:p>
            <a:pPr lvl="0" defTabSz="914400">
              <a:lnSpc>
                <a:spcPct val="90000"/>
              </a:lnSpc>
              <a:spcBef>
                <a:spcPts val="1200"/>
              </a:spcBef>
              <a:buClr>
                <a:srgbClr val="40BAD2"/>
              </a:buClr>
            </a:pPr>
            <a:endParaRPr lang="fr-FR" dirty="0">
              <a:solidFill>
                <a:srgbClr val="000000">
                  <a:lumMod val="65000"/>
                  <a:lumOff val="35000"/>
                </a:srgbClr>
              </a:solidFill>
            </a:endParaRPr>
          </a:p>
          <a:p>
            <a:pPr lvl="0" defTabSz="914400">
              <a:lnSpc>
                <a:spcPct val="90000"/>
              </a:lnSpc>
              <a:spcBef>
                <a:spcPts val="1200"/>
              </a:spcBef>
              <a:buClr>
                <a:srgbClr val="40BAD2"/>
              </a:buClr>
            </a:pPr>
            <a:endParaRPr lang="fr-FR" b="1" dirty="0">
              <a:solidFill>
                <a:srgbClr val="000000">
                  <a:lumMod val="65000"/>
                  <a:lumOff val="35000"/>
                </a:srgbClr>
              </a:solidFill>
            </a:endParaRPr>
          </a:p>
        </p:txBody>
      </p:sp>
    </p:spTree>
    <p:extLst>
      <p:ext uri="{BB962C8B-B14F-4D97-AF65-F5344CB8AC3E}">
        <p14:creationId xmlns:p14="http://schemas.microsoft.com/office/powerpoint/2010/main" val="33419173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279" y="1536239"/>
            <a:ext cx="10483403" cy="3148554"/>
          </a:xfrm>
          <a:prstGeom prst="rect">
            <a:avLst/>
          </a:prstGeom>
        </p:spPr>
        <p:txBody>
          <a:bodyPr wrap="square">
            <a:spAutoFit/>
          </a:bodyPr>
          <a:lstStyle/>
          <a:p>
            <a:pPr marL="2114550" lvl="4" indent="-285750" defTabSz="914400">
              <a:lnSpc>
                <a:spcPct val="90000"/>
              </a:lnSpc>
              <a:spcBef>
                <a:spcPts val="1200"/>
              </a:spcBef>
              <a:buClr>
                <a:srgbClr val="40BAD2"/>
              </a:buClr>
              <a:buFont typeface="Wingdings" panose="05000000000000000000" pitchFamily="2" charset="2"/>
              <a:buChar char="v"/>
            </a:pPr>
            <a:r>
              <a:rPr lang="fr-FR" dirty="0">
                <a:solidFill>
                  <a:srgbClr val="000000">
                    <a:lumMod val="65000"/>
                    <a:lumOff val="35000"/>
                  </a:srgbClr>
                </a:solidFill>
              </a:rPr>
              <a:t> </a:t>
            </a:r>
            <a:r>
              <a:rPr lang="fr-FR" b="1" dirty="0">
                <a:solidFill>
                  <a:srgbClr val="C00000"/>
                </a:solidFill>
              </a:rPr>
              <a:t>L’ABUS DE DROIT PAR FRAUDE A LA LOI</a:t>
            </a:r>
          </a:p>
          <a:p>
            <a:pPr lvl="0" defTabSz="914400">
              <a:lnSpc>
                <a:spcPct val="90000"/>
              </a:lnSpc>
              <a:spcBef>
                <a:spcPts val="1200"/>
              </a:spcBef>
              <a:buClr>
                <a:srgbClr val="40BAD2"/>
              </a:buClr>
            </a:pPr>
            <a:endParaRPr lang="fr-FR" dirty="0">
              <a:solidFill>
                <a:srgbClr val="000000">
                  <a:lumMod val="65000"/>
                  <a:lumOff val="35000"/>
                </a:srgbClr>
              </a:solidFill>
            </a:endParaRPr>
          </a:p>
          <a:p>
            <a:pPr lvl="2" defTabSz="914400">
              <a:lnSpc>
                <a:spcPct val="90000"/>
              </a:lnSpc>
              <a:spcBef>
                <a:spcPts val="1200"/>
              </a:spcBef>
              <a:buClr>
                <a:srgbClr val="40BAD2"/>
              </a:buClr>
            </a:pPr>
            <a:r>
              <a:rPr lang="fr-FR" sz="2000" dirty="0">
                <a:solidFill>
                  <a:srgbClr val="000000">
                    <a:lumMod val="65000"/>
                    <a:lumOff val="35000"/>
                  </a:srgbClr>
                </a:solidFill>
              </a:rPr>
              <a:t> </a:t>
            </a:r>
            <a:r>
              <a:rPr lang="fr-FR" dirty="0">
                <a:solidFill>
                  <a:srgbClr val="000000">
                    <a:lumMod val="65000"/>
                    <a:lumOff val="35000"/>
                  </a:srgbClr>
                </a:solidFill>
              </a:rPr>
              <a:t>Il est constitué lorsque deux éléments sont rapportés </a:t>
            </a:r>
            <a:r>
              <a:rPr lang="fr-FR" dirty="0" smtClean="0">
                <a:solidFill>
                  <a:srgbClr val="000000">
                    <a:lumMod val="65000"/>
                    <a:lumOff val="35000"/>
                  </a:srgbClr>
                </a:solidFill>
              </a:rPr>
              <a:t>:</a:t>
            </a:r>
          </a:p>
          <a:p>
            <a:pPr lvl="2" defTabSz="914400">
              <a:lnSpc>
                <a:spcPct val="90000"/>
              </a:lnSpc>
              <a:spcBef>
                <a:spcPts val="1200"/>
              </a:spcBef>
              <a:buClr>
                <a:srgbClr val="40BAD2"/>
              </a:buClr>
            </a:pPr>
            <a:endParaRPr lang="fr-FR" dirty="0">
              <a:solidFill>
                <a:srgbClr val="000000">
                  <a:lumMod val="65000"/>
                  <a:lumOff val="35000"/>
                </a:srgbClr>
              </a:solidFill>
            </a:endParaRPr>
          </a:p>
          <a:p>
            <a:pPr marL="742950" lvl="1" indent="-285750" defTabSz="914400">
              <a:lnSpc>
                <a:spcPct val="90000"/>
              </a:lnSpc>
              <a:spcBef>
                <a:spcPts val="1200"/>
              </a:spcBef>
              <a:buClr>
                <a:srgbClr val="40BAD2"/>
              </a:buClr>
              <a:buFontTx/>
              <a:buChar char="-"/>
            </a:pPr>
            <a:r>
              <a:rPr lang="fr-FR" sz="2000" b="1" i="1" dirty="0">
                <a:solidFill>
                  <a:schemeClr val="bg2">
                    <a:lumMod val="50000"/>
                  </a:schemeClr>
                </a:solidFill>
              </a:rPr>
              <a:t>Une </a:t>
            </a:r>
            <a:r>
              <a:rPr lang="fr-FR" sz="2000" b="1" i="1" u="sng" dirty="0">
                <a:solidFill>
                  <a:schemeClr val="bg2">
                    <a:lumMod val="50000"/>
                  </a:schemeClr>
                </a:solidFill>
              </a:rPr>
              <a:t>application littérale d’un texte</a:t>
            </a:r>
            <a:r>
              <a:rPr lang="fr-FR" sz="2000" b="1" i="1" dirty="0">
                <a:solidFill>
                  <a:schemeClr val="bg2">
                    <a:lumMod val="50000"/>
                  </a:schemeClr>
                </a:solidFill>
              </a:rPr>
              <a:t> en contradiction avec l’intention du rédacteur du texte</a:t>
            </a:r>
          </a:p>
          <a:p>
            <a:pPr marL="742950" lvl="1" indent="-285750" defTabSz="914400">
              <a:lnSpc>
                <a:spcPct val="90000"/>
              </a:lnSpc>
              <a:spcBef>
                <a:spcPts val="1200"/>
              </a:spcBef>
              <a:buClr>
                <a:srgbClr val="40BAD2"/>
              </a:buClr>
              <a:buFontTx/>
              <a:buChar char="-"/>
            </a:pPr>
            <a:endParaRPr lang="fr-FR" sz="2000" b="1" i="1" dirty="0">
              <a:solidFill>
                <a:schemeClr val="bg2">
                  <a:lumMod val="50000"/>
                </a:schemeClr>
              </a:solidFill>
            </a:endParaRPr>
          </a:p>
          <a:p>
            <a:pPr marL="742950" lvl="1" indent="-285750" defTabSz="914400">
              <a:lnSpc>
                <a:spcPct val="90000"/>
              </a:lnSpc>
              <a:spcBef>
                <a:spcPts val="1200"/>
              </a:spcBef>
              <a:buClr>
                <a:srgbClr val="40BAD2"/>
              </a:buClr>
              <a:buFontTx/>
              <a:buChar char="-"/>
            </a:pPr>
            <a:r>
              <a:rPr lang="fr-FR" sz="2000" b="1" i="1" dirty="0">
                <a:solidFill>
                  <a:schemeClr val="bg2">
                    <a:lumMod val="50000"/>
                  </a:schemeClr>
                </a:solidFill>
              </a:rPr>
              <a:t>Une manœuvre motivée par un </a:t>
            </a:r>
            <a:r>
              <a:rPr lang="fr-FR" sz="2000" b="1" i="1" u="sng" dirty="0">
                <a:solidFill>
                  <a:schemeClr val="bg2">
                    <a:lumMod val="50000"/>
                  </a:schemeClr>
                </a:solidFill>
              </a:rPr>
              <a:t>but exclusivement </a:t>
            </a:r>
            <a:r>
              <a:rPr lang="fr-FR" sz="2000" b="1" i="1" u="sng" dirty="0" smtClean="0">
                <a:solidFill>
                  <a:schemeClr val="bg2">
                    <a:lumMod val="50000"/>
                  </a:schemeClr>
                </a:solidFill>
              </a:rPr>
              <a:t>fiscal</a:t>
            </a:r>
            <a:endParaRPr lang="fr-FR" sz="2000" b="1" i="1" u="sng" dirty="0">
              <a:solidFill>
                <a:schemeClr val="bg2">
                  <a:lumMod val="50000"/>
                </a:schemeClr>
              </a:solidFill>
            </a:endParaRPr>
          </a:p>
        </p:txBody>
      </p:sp>
    </p:spTree>
    <p:extLst>
      <p:ext uri="{BB962C8B-B14F-4D97-AF65-F5344CB8AC3E}">
        <p14:creationId xmlns:p14="http://schemas.microsoft.com/office/powerpoint/2010/main" val="863270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4196" y="583903"/>
            <a:ext cx="10616485" cy="6109365"/>
          </a:xfrm>
          <a:prstGeom prst="rect">
            <a:avLst/>
          </a:prstGeom>
        </p:spPr>
        <p:txBody>
          <a:bodyPr wrap="square">
            <a:spAutoFit/>
          </a:bodyPr>
          <a:lstStyle/>
          <a:p>
            <a:pPr marL="1657350" lvl="3" indent="-285750" defTabSz="914400">
              <a:lnSpc>
                <a:spcPct val="90000"/>
              </a:lnSpc>
              <a:spcBef>
                <a:spcPts val="1200"/>
              </a:spcBef>
              <a:buClr>
                <a:srgbClr val="40BAD2"/>
              </a:buClr>
              <a:buFont typeface="Wingdings" panose="05000000000000000000" pitchFamily="2" charset="2"/>
              <a:buChar char="v"/>
            </a:pPr>
            <a:r>
              <a:rPr lang="fr-FR" dirty="0">
                <a:solidFill>
                  <a:srgbClr val="000000">
                    <a:lumMod val="65000"/>
                    <a:lumOff val="35000"/>
                  </a:srgbClr>
                </a:solidFill>
              </a:rPr>
              <a:t> </a:t>
            </a:r>
            <a:r>
              <a:rPr lang="fr-FR" b="1" dirty="0">
                <a:solidFill>
                  <a:srgbClr val="C00000"/>
                </a:solidFill>
              </a:rPr>
              <a:t>L’ABUS DE DROIT PAR FRAUDE A LA LOI</a:t>
            </a:r>
          </a:p>
          <a:p>
            <a:pPr lvl="0" defTabSz="914400">
              <a:lnSpc>
                <a:spcPct val="90000"/>
              </a:lnSpc>
              <a:spcBef>
                <a:spcPts val="1200"/>
              </a:spcBef>
              <a:buClr>
                <a:srgbClr val="40BAD2"/>
              </a:buClr>
            </a:pPr>
            <a:endParaRPr lang="fr-FR" dirty="0">
              <a:solidFill>
                <a:srgbClr val="000000">
                  <a:lumMod val="65000"/>
                  <a:lumOff val="35000"/>
                </a:srgbClr>
              </a:solidFill>
            </a:endParaRPr>
          </a:p>
          <a:p>
            <a:pPr lvl="1" defTabSz="914400">
              <a:lnSpc>
                <a:spcPct val="90000"/>
              </a:lnSpc>
              <a:spcBef>
                <a:spcPts val="1200"/>
              </a:spcBef>
              <a:buClr>
                <a:srgbClr val="40BAD2"/>
              </a:buClr>
            </a:pPr>
            <a:r>
              <a:rPr lang="fr-FR" sz="2000" b="1" i="1" dirty="0" smtClean="0">
                <a:solidFill>
                  <a:srgbClr val="30B0CA"/>
                </a:solidFill>
              </a:rPr>
              <a:t>Une </a:t>
            </a:r>
            <a:r>
              <a:rPr lang="fr-FR" sz="2000" b="1" i="1" u="sng" dirty="0" smtClean="0">
                <a:solidFill>
                  <a:srgbClr val="30B0CA"/>
                </a:solidFill>
              </a:rPr>
              <a:t>application littérale d’un texte</a:t>
            </a:r>
            <a:r>
              <a:rPr lang="fr-FR" sz="2000" b="1" i="1" dirty="0" smtClean="0">
                <a:solidFill>
                  <a:srgbClr val="30B0CA"/>
                </a:solidFill>
              </a:rPr>
              <a:t> en contradiction avec l’intention du rédacteur du texte</a:t>
            </a:r>
          </a:p>
          <a:p>
            <a:pPr lvl="1" defTabSz="914400">
              <a:lnSpc>
                <a:spcPct val="90000"/>
              </a:lnSpc>
              <a:spcBef>
                <a:spcPts val="1200"/>
              </a:spcBef>
              <a:buClr>
                <a:srgbClr val="40BAD2"/>
              </a:buClr>
            </a:pPr>
            <a:r>
              <a:rPr lang="fr-FR" sz="2000" dirty="0" smtClean="0">
                <a:solidFill>
                  <a:schemeClr val="bg2">
                    <a:lumMod val="50000"/>
                  </a:schemeClr>
                </a:solidFill>
              </a:rPr>
              <a:t>La manœuvre consiste à appliquer scrupuleusement un texte à une situation juridique ne répondant pas à l’application du texte.</a:t>
            </a:r>
          </a:p>
          <a:p>
            <a:pPr marL="742950" lvl="1" indent="-285750" defTabSz="914400">
              <a:lnSpc>
                <a:spcPct val="90000"/>
              </a:lnSpc>
              <a:spcBef>
                <a:spcPts val="1200"/>
              </a:spcBef>
              <a:buClr>
                <a:srgbClr val="40BAD2"/>
              </a:buClr>
              <a:buFontTx/>
              <a:buChar char="-"/>
            </a:pPr>
            <a:endParaRPr lang="fr-FR" sz="600" b="1" i="1" dirty="0">
              <a:solidFill>
                <a:srgbClr val="30B0CA"/>
              </a:solidFill>
            </a:endParaRPr>
          </a:p>
          <a:p>
            <a:pPr lvl="0" defTabSz="914400">
              <a:lnSpc>
                <a:spcPct val="90000"/>
              </a:lnSpc>
              <a:spcBef>
                <a:spcPts val="1200"/>
              </a:spcBef>
              <a:buClr>
                <a:srgbClr val="40BAD2"/>
              </a:buClr>
            </a:pPr>
            <a:r>
              <a:rPr lang="fr-FR" b="1" dirty="0" smtClean="0">
                <a:solidFill>
                  <a:srgbClr val="000000">
                    <a:lumMod val="65000"/>
                    <a:lumOff val="35000"/>
                  </a:srgbClr>
                </a:solidFill>
              </a:rPr>
              <a:t>Il y a donc nécessairement une </a:t>
            </a:r>
            <a:r>
              <a:rPr lang="fr-FR" b="1" u="sng" dirty="0" smtClean="0">
                <a:solidFill>
                  <a:srgbClr val="000000">
                    <a:lumMod val="65000"/>
                    <a:lumOff val="35000"/>
                  </a:srgbClr>
                </a:solidFill>
              </a:rPr>
              <a:t>manœuvre frauduleuse </a:t>
            </a:r>
            <a:r>
              <a:rPr lang="fr-FR" b="1" dirty="0" smtClean="0">
                <a:solidFill>
                  <a:srgbClr val="000000">
                    <a:lumMod val="65000"/>
                    <a:lumOff val="35000"/>
                  </a:srgbClr>
                </a:solidFill>
              </a:rPr>
              <a:t>consistant à :</a:t>
            </a:r>
          </a:p>
          <a:p>
            <a:pPr lvl="0" defTabSz="914400">
              <a:lnSpc>
                <a:spcPct val="90000"/>
              </a:lnSpc>
              <a:spcBef>
                <a:spcPts val="1200"/>
              </a:spcBef>
              <a:buClr>
                <a:srgbClr val="40BAD2"/>
              </a:buClr>
            </a:pPr>
            <a:endParaRPr lang="fr-FR" sz="800" b="1" dirty="0">
              <a:solidFill>
                <a:srgbClr val="000000">
                  <a:lumMod val="65000"/>
                  <a:lumOff val="35000"/>
                </a:srgbClr>
              </a:solidFill>
            </a:endParaRPr>
          </a:p>
          <a:p>
            <a:pPr marL="285750" lvl="0" indent="-285750" defTabSz="914400">
              <a:lnSpc>
                <a:spcPct val="90000"/>
              </a:lnSpc>
              <a:spcBef>
                <a:spcPts val="1200"/>
              </a:spcBef>
              <a:buClr>
                <a:srgbClr val="40BAD2"/>
              </a:buClr>
              <a:buFontTx/>
              <a:buChar char="-"/>
            </a:pPr>
            <a:r>
              <a:rPr lang="fr-FR" b="1" dirty="0" smtClean="0">
                <a:solidFill>
                  <a:srgbClr val="000000">
                    <a:lumMod val="65000"/>
                    <a:lumOff val="35000"/>
                  </a:srgbClr>
                </a:solidFill>
              </a:rPr>
              <a:t>transformer la réalité </a:t>
            </a:r>
          </a:p>
          <a:p>
            <a:pPr lvl="0" defTabSz="914400">
              <a:lnSpc>
                <a:spcPct val="90000"/>
              </a:lnSpc>
              <a:spcBef>
                <a:spcPts val="1200"/>
              </a:spcBef>
              <a:buClr>
                <a:srgbClr val="40BAD2"/>
              </a:buClr>
            </a:pPr>
            <a:r>
              <a:rPr lang="fr-FR" i="1" dirty="0" smtClean="0">
                <a:solidFill>
                  <a:srgbClr val="C00000"/>
                </a:solidFill>
              </a:rPr>
              <a:t>Fixer le siège d’une holding  sans activité économique au Luxembourg pour bénéficier du régime d’imposition des dividendes versés</a:t>
            </a:r>
            <a:endParaRPr lang="fr-FR" i="1" dirty="0">
              <a:solidFill>
                <a:srgbClr val="C00000"/>
              </a:solidFill>
            </a:endParaRPr>
          </a:p>
          <a:p>
            <a:pPr marL="285750" lvl="0" indent="-285750" defTabSz="914400">
              <a:lnSpc>
                <a:spcPct val="90000"/>
              </a:lnSpc>
              <a:spcBef>
                <a:spcPts val="1200"/>
              </a:spcBef>
              <a:buClr>
                <a:srgbClr val="40BAD2"/>
              </a:buClr>
              <a:buFontTx/>
              <a:buChar char="-"/>
            </a:pPr>
            <a:r>
              <a:rPr lang="fr-FR" b="1" dirty="0" smtClean="0">
                <a:solidFill>
                  <a:srgbClr val="000000">
                    <a:lumMod val="65000"/>
                    <a:lumOff val="35000"/>
                  </a:srgbClr>
                </a:solidFill>
              </a:rPr>
              <a:t>dissimuler l’irrespect des conditions d’éligibilité</a:t>
            </a:r>
          </a:p>
          <a:p>
            <a:pPr lvl="0" defTabSz="914400">
              <a:lnSpc>
                <a:spcPct val="90000"/>
              </a:lnSpc>
              <a:spcBef>
                <a:spcPts val="1200"/>
              </a:spcBef>
              <a:buClr>
                <a:srgbClr val="40BAD2"/>
              </a:buClr>
            </a:pPr>
            <a:r>
              <a:rPr lang="fr-FR" i="1" dirty="0" smtClean="0">
                <a:solidFill>
                  <a:srgbClr val="C00000"/>
                </a:solidFill>
              </a:rPr>
              <a:t>ART 150-0 B ter CGI sursis d’imposition des plus values : dissimulation du réinvestissement de la plus-value en constituant une société sans activité </a:t>
            </a:r>
          </a:p>
          <a:p>
            <a:pPr lvl="0" defTabSz="914400">
              <a:lnSpc>
                <a:spcPct val="90000"/>
              </a:lnSpc>
              <a:spcBef>
                <a:spcPts val="1200"/>
              </a:spcBef>
              <a:buClr>
                <a:srgbClr val="40BAD2"/>
              </a:buClr>
            </a:pPr>
            <a:r>
              <a:rPr lang="fr-FR" i="1" dirty="0" smtClean="0">
                <a:solidFill>
                  <a:srgbClr val="C00000"/>
                </a:solidFill>
              </a:rPr>
              <a:t>		</a:t>
            </a:r>
          </a:p>
          <a:p>
            <a:pPr lvl="0" defTabSz="914400">
              <a:lnSpc>
                <a:spcPct val="90000"/>
              </a:lnSpc>
              <a:spcBef>
                <a:spcPts val="1200"/>
              </a:spcBef>
              <a:buClr>
                <a:srgbClr val="40BAD2"/>
              </a:buClr>
            </a:pPr>
            <a:r>
              <a:rPr lang="fr-FR" i="1" dirty="0">
                <a:solidFill>
                  <a:srgbClr val="C00000"/>
                </a:solidFill>
              </a:rPr>
              <a:t>	</a:t>
            </a:r>
            <a:r>
              <a:rPr lang="fr-FR" i="1" dirty="0" smtClean="0">
                <a:solidFill>
                  <a:srgbClr val="C00000"/>
                </a:solidFill>
              </a:rPr>
              <a:t>	</a:t>
            </a:r>
            <a:r>
              <a:rPr lang="fr-FR" b="1" dirty="0" smtClean="0">
                <a:solidFill>
                  <a:schemeClr val="bg2">
                    <a:lumMod val="50000"/>
                  </a:schemeClr>
                </a:solidFill>
              </a:rPr>
              <a:t>EXISTENCE d’un </a:t>
            </a:r>
            <a:r>
              <a:rPr lang="fr-FR" b="1" u="sng" dirty="0" smtClean="0">
                <a:solidFill>
                  <a:schemeClr val="bg2">
                    <a:lumMod val="50000"/>
                  </a:schemeClr>
                </a:solidFill>
              </a:rPr>
              <a:t>ARTIFICE  </a:t>
            </a:r>
            <a:r>
              <a:rPr lang="fr-FR" b="1" dirty="0" smtClean="0">
                <a:solidFill>
                  <a:schemeClr val="bg2">
                    <a:lumMod val="50000"/>
                  </a:schemeClr>
                </a:solidFill>
              </a:rPr>
              <a:t>et d’une </a:t>
            </a:r>
            <a:r>
              <a:rPr lang="fr-FR" b="1" u="sng" dirty="0" smtClean="0">
                <a:solidFill>
                  <a:schemeClr val="bg2">
                    <a:lumMod val="50000"/>
                  </a:schemeClr>
                </a:solidFill>
              </a:rPr>
              <a:t>INTENTION FRAUDULEUSE</a:t>
            </a:r>
          </a:p>
          <a:p>
            <a:pPr lvl="0" defTabSz="914400">
              <a:lnSpc>
                <a:spcPct val="90000"/>
              </a:lnSpc>
              <a:spcBef>
                <a:spcPts val="1200"/>
              </a:spcBef>
              <a:buClr>
                <a:srgbClr val="40BAD2"/>
              </a:buClr>
            </a:pPr>
            <a:endParaRPr lang="fr-FR" i="1" dirty="0">
              <a:solidFill>
                <a:srgbClr val="C00000"/>
              </a:solidFill>
            </a:endParaRPr>
          </a:p>
        </p:txBody>
      </p:sp>
      <p:sp>
        <p:nvSpPr>
          <p:cNvPr id="3" name="Flèche droite 2"/>
          <p:cNvSpPr/>
          <p:nvPr/>
        </p:nvSpPr>
        <p:spPr>
          <a:xfrm>
            <a:off x="1403796" y="5795493"/>
            <a:ext cx="965915" cy="489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691522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7786" y="827902"/>
            <a:ext cx="10745273" cy="4053417"/>
          </a:xfrm>
          <a:prstGeom prst="rect">
            <a:avLst/>
          </a:prstGeom>
        </p:spPr>
        <p:txBody>
          <a:bodyPr wrap="square">
            <a:spAutoFit/>
          </a:bodyPr>
          <a:lstStyle/>
          <a:p>
            <a:pPr marL="1657350" lvl="3" indent="-285750" defTabSz="914400">
              <a:lnSpc>
                <a:spcPct val="90000"/>
              </a:lnSpc>
              <a:spcBef>
                <a:spcPts val="1200"/>
              </a:spcBef>
              <a:buClr>
                <a:srgbClr val="40BAD2"/>
              </a:buClr>
              <a:buFont typeface="Wingdings" panose="05000000000000000000" pitchFamily="2" charset="2"/>
              <a:buChar char="v"/>
            </a:pPr>
            <a:r>
              <a:rPr lang="fr-FR" b="1" dirty="0">
                <a:solidFill>
                  <a:srgbClr val="C00000"/>
                </a:solidFill>
              </a:rPr>
              <a:t>L’ABUS DE DROIT PAR FRAUDE A LA LOI</a:t>
            </a:r>
          </a:p>
          <a:p>
            <a:pPr lvl="0" defTabSz="914400">
              <a:lnSpc>
                <a:spcPct val="90000"/>
              </a:lnSpc>
              <a:spcBef>
                <a:spcPts val="1200"/>
              </a:spcBef>
              <a:buClr>
                <a:srgbClr val="40BAD2"/>
              </a:buClr>
            </a:pPr>
            <a:endParaRPr lang="fr-FR" dirty="0">
              <a:solidFill>
                <a:srgbClr val="000000">
                  <a:lumMod val="65000"/>
                  <a:lumOff val="35000"/>
                </a:srgbClr>
              </a:solidFill>
            </a:endParaRPr>
          </a:p>
          <a:p>
            <a:pPr marL="742950" lvl="1" indent="-285750" defTabSz="914400">
              <a:lnSpc>
                <a:spcPct val="90000"/>
              </a:lnSpc>
              <a:spcBef>
                <a:spcPts val="1200"/>
              </a:spcBef>
              <a:buClr>
                <a:srgbClr val="40BAD2"/>
              </a:buClr>
              <a:buFontTx/>
              <a:buChar char="-"/>
            </a:pPr>
            <a:endParaRPr lang="fr-FR" sz="2000" b="1" i="1" dirty="0">
              <a:solidFill>
                <a:srgbClr val="30B0CA"/>
              </a:solidFill>
            </a:endParaRPr>
          </a:p>
          <a:p>
            <a:pPr lvl="1" defTabSz="914400">
              <a:lnSpc>
                <a:spcPct val="90000"/>
              </a:lnSpc>
              <a:spcBef>
                <a:spcPts val="1200"/>
              </a:spcBef>
              <a:buClr>
                <a:srgbClr val="40BAD2"/>
              </a:buClr>
            </a:pPr>
            <a:r>
              <a:rPr lang="fr-FR" sz="2000" b="1" i="1" dirty="0">
                <a:solidFill>
                  <a:srgbClr val="30B0CA"/>
                </a:solidFill>
              </a:rPr>
              <a:t>Une manœuvre motivée par un </a:t>
            </a:r>
            <a:r>
              <a:rPr lang="fr-FR" sz="2000" b="1" i="1" u="sng" dirty="0">
                <a:solidFill>
                  <a:srgbClr val="30B0CA"/>
                </a:solidFill>
              </a:rPr>
              <a:t>but exclusivement </a:t>
            </a:r>
            <a:r>
              <a:rPr lang="fr-FR" sz="2000" b="1" i="1" u="sng" dirty="0" smtClean="0">
                <a:solidFill>
                  <a:srgbClr val="30B0CA"/>
                </a:solidFill>
              </a:rPr>
              <a:t>fiscal</a:t>
            </a:r>
          </a:p>
          <a:p>
            <a:pPr lvl="1" defTabSz="914400">
              <a:lnSpc>
                <a:spcPct val="90000"/>
              </a:lnSpc>
              <a:spcBef>
                <a:spcPts val="1200"/>
              </a:spcBef>
              <a:buClr>
                <a:srgbClr val="40BAD2"/>
              </a:buClr>
            </a:pPr>
            <a:endParaRPr lang="fr-FR" sz="2000" b="1" i="1" u="sng" dirty="0">
              <a:solidFill>
                <a:srgbClr val="30B0CA"/>
              </a:solidFill>
            </a:endParaRPr>
          </a:p>
          <a:p>
            <a:pPr marL="1657350" lvl="3" indent="-285750" defTabSz="914400">
              <a:lnSpc>
                <a:spcPct val="90000"/>
              </a:lnSpc>
              <a:spcBef>
                <a:spcPts val="1200"/>
              </a:spcBef>
              <a:buClr>
                <a:srgbClr val="40BAD2"/>
              </a:buClr>
              <a:buFont typeface="Wingdings" panose="05000000000000000000" pitchFamily="2" charset="2"/>
              <a:buChar char="Ø"/>
            </a:pPr>
            <a:r>
              <a:rPr lang="fr-FR" b="1" dirty="0">
                <a:solidFill>
                  <a:srgbClr val="000000">
                    <a:lumMod val="65000"/>
                    <a:lumOff val="35000"/>
                  </a:srgbClr>
                </a:solidFill>
              </a:rPr>
              <a:t>En l’absence d’avantage fiscal       </a:t>
            </a:r>
            <a:endParaRPr lang="fr-FR" b="1" dirty="0" smtClean="0">
              <a:solidFill>
                <a:srgbClr val="000000">
                  <a:lumMod val="65000"/>
                  <a:lumOff val="35000"/>
                </a:srgbClr>
              </a:solidFill>
            </a:endParaRPr>
          </a:p>
          <a:p>
            <a:pPr lvl="3" defTabSz="914400">
              <a:lnSpc>
                <a:spcPct val="90000"/>
              </a:lnSpc>
              <a:spcBef>
                <a:spcPts val="1200"/>
              </a:spcBef>
              <a:buClr>
                <a:srgbClr val="40BAD2"/>
              </a:buClr>
            </a:pPr>
            <a:r>
              <a:rPr lang="fr-FR" b="1" dirty="0">
                <a:solidFill>
                  <a:srgbClr val="000000">
                    <a:lumMod val="65000"/>
                    <a:lumOff val="35000"/>
                  </a:srgbClr>
                </a:solidFill>
              </a:rPr>
              <a:t> </a:t>
            </a:r>
            <a:r>
              <a:rPr lang="fr-FR" b="1" dirty="0" smtClean="0">
                <a:solidFill>
                  <a:srgbClr val="000000">
                    <a:lumMod val="65000"/>
                    <a:lumOff val="35000"/>
                  </a:srgbClr>
                </a:solidFill>
              </a:rPr>
              <a:t>                         </a:t>
            </a:r>
            <a:r>
              <a:rPr lang="fr-FR" b="1" dirty="0">
                <a:solidFill>
                  <a:srgbClr val="000000">
                    <a:lumMod val="65000"/>
                    <a:lumOff val="35000"/>
                  </a:srgbClr>
                </a:solidFill>
              </a:rPr>
              <a:t>ou </a:t>
            </a:r>
          </a:p>
          <a:p>
            <a:pPr marL="1657350" lvl="3" indent="-285750" defTabSz="914400">
              <a:lnSpc>
                <a:spcPct val="90000"/>
              </a:lnSpc>
              <a:spcBef>
                <a:spcPts val="1200"/>
              </a:spcBef>
              <a:buClr>
                <a:srgbClr val="40BAD2"/>
              </a:buClr>
              <a:buFont typeface="Wingdings" panose="05000000000000000000" pitchFamily="2" charset="2"/>
              <a:buChar char="Ø"/>
            </a:pPr>
            <a:r>
              <a:rPr lang="fr-FR" b="1" dirty="0">
                <a:solidFill>
                  <a:srgbClr val="000000">
                    <a:lumMod val="65000"/>
                    <a:lumOff val="35000"/>
                  </a:srgbClr>
                </a:solidFill>
              </a:rPr>
              <a:t>s’il existe un but autre que </a:t>
            </a:r>
            <a:r>
              <a:rPr lang="fr-FR" b="1" dirty="0" smtClean="0">
                <a:solidFill>
                  <a:srgbClr val="000000">
                    <a:lumMod val="65000"/>
                    <a:lumOff val="35000"/>
                  </a:srgbClr>
                </a:solidFill>
              </a:rPr>
              <a:t>fiscal</a:t>
            </a:r>
          </a:p>
          <a:p>
            <a:pPr marL="285750" indent="-285750" defTabSz="914400">
              <a:lnSpc>
                <a:spcPct val="90000"/>
              </a:lnSpc>
              <a:spcBef>
                <a:spcPts val="1200"/>
              </a:spcBef>
              <a:buClr>
                <a:srgbClr val="40BAD2"/>
              </a:buClr>
              <a:buFont typeface="Wingdings" panose="05000000000000000000" pitchFamily="2" charset="2"/>
              <a:buChar char="Ø"/>
            </a:pPr>
            <a:endParaRPr lang="fr-FR" b="1" dirty="0">
              <a:solidFill>
                <a:srgbClr val="000000">
                  <a:lumMod val="65000"/>
                  <a:lumOff val="35000"/>
                </a:srgbClr>
              </a:solidFill>
            </a:endParaRPr>
          </a:p>
          <a:p>
            <a:pPr lvl="2" defTabSz="914400">
              <a:lnSpc>
                <a:spcPct val="90000"/>
              </a:lnSpc>
              <a:spcBef>
                <a:spcPts val="1200"/>
              </a:spcBef>
              <a:buClr>
                <a:srgbClr val="40BAD2"/>
              </a:buClr>
            </a:pPr>
            <a:r>
              <a:rPr lang="fr-FR" b="1" dirty="0">
                <a:solidFill>
                  <a:srgbClr val="000000">
                    <a:lumMod val="65000"/>
                    <a:lumOff val="35000"/>
                  </a:srgbClr>
                </a:solidFill>
              </a:rPr>
              <a:t>ALORS L’ABUS DE DROIT N’EST PAS CARACTERISE</a:t>
            </a:r>
          </a:p>
        </p:txBody>
      </p:sp>
    </p:spTree>
    <p:extLst>
      <p:ext uri="{BB962C8B-B14F-4D97-AF65-F5344CB8AC3E}">
        <p14:creationId xmlns:p14="http://schemas.microsoft.com/office/powerpoint/2010/main" val="4063951741"/>
      </p:ext>
    </p:extLst>
  </p:cSld>
  <p:clrMapOvr>
    <a:masterClrMapping/>
  </p:clrMapOvr>
  <p:timing>
    <p:tnLst>
      <p:par>
        <p:cTn id="1" dur="indefinite" restart="never" nodeType="tmRoot"/>
      </p:par>
    </p:tnLst>
  </p:timing>
</p:sld>
</file>

<file path=ppt/theme/theme1.xml><?xml version="1.0" encoding="utf-8"?>
<a:theme xmlns:a="http://schemas.openxmlformats.org/drawingml/2006/main" name="Cadr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TM03457475[[fn=Cadre]]</Template>
  <TotalTime>499</TotalTime>
  <Words>2630</Words>
  <Application>Microsoft Office PowerPoint</Application>
  <PresentationFormat>Grand écran</PresentationFormat>
  <Paragraphs>435</Paragraphs>
  <Slides>45</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45</vt:i4>
      </vt:variant>
    </vt:vector>
  </HeadingPairs>
  <TitlesOfParts>
    <vt:vector size="51" baseType="lpstr">
      <vt:lpstr>Arial</vt:lpstr>
      <vt:lpstr>Corbel</vt:lpstr>
      <vt:lpstr>Courier New</vt:lpstr>
      <vt:lpstr>Wingdings</vt:lpstr>
      <vt:lpstr>Wingdings 2</vt:lpstr>
      <vt:lpstr>Cadre</vt:lpstr>
      <vt:lpstr>L’abus de droit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L’abus de droit</dc:title>
  <dc:creator>S.A.S. BAUMANN PROVENCE COMPTABILITE</dc:creator>
  <cp:lastModifiedBy>S.A.S. BAUMANN PROVENCE COMPTABILITE</cp:lastModifiedBy>
  <cp:revision>88</cp:revision>
  <dcterms:created xsi:type="dcterms:W3CDTF">2019-03-20T12:56:33Z</dcterms:created>
  <dcterms:modified xsi:type="dcterms:W3CDTF">2019-03-27T13:40:03Z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