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</p:sldIdLst>
  <p:sldSz cy="5143500" cx="9144000"/>
  <p:notesSz cx="6858000" cy="9144000"/>
  <p:embeddedFontLst>
    <p:embeddedFont>
      <p:font typeface="Comfortaa"/>
      <p:regular r:id="rId71"/>
      <p:bold r:id="rId7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2" Type="http://schemas.openxmlformats.org/officeDocument/2006/relationships/font" Target="fonts/Comfortaa-bold.fntdata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71" Type="http://schemas.openxmlformats.org/officeDocument/2006/relationships/font" Target="fonts/Comfortaa-regular.fntdata"/><Relationship Id="rId70" Type="http://schemas.openxmlformats.org/officeDocument/2006/relationships/slide" Target="slides/slide66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69" Type="http://schemas.openxmlformats.org/officeDocument/2006/relationships/slide" Target="slides/slide6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f499235cc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f499235cc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f499235cc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f499235cc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eb72c13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eb72c13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BLIND TEST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eb72c13b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eb72c13b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eb72c13b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eb72c13b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eb72c13b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eb72c13b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eb72c13b6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eb72c13b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eb72c13b6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eb72c13b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eb72c13b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eb72c13b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BLIND TEST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4eb72c13b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4eb72c13b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f499235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f499235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eb72c13b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4eb72c13b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4eb72c13b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4eb72c13b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eb72c13b6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4eb72c13b6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eb72c13b6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4eb72c13b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eb72c13b6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4eb72c13b6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BLIND TEST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4eb72c13b6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4eb72c13b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4f4f3ac66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4f4f3ac6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4f4f3ac66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4f4f3ac66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4f4f3ac66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4f4f3ac66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4f4f3ac66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4f4f3ac66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f499235c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f499235c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4f4f3ac66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4f4f3ac66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f4f3ac66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4f4f3ac66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f4f3ac66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4f4f3ac66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4f4f3ac66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4f4f3ac66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4f4f3ac66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4f4f3ac66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f4f3ac668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4f4f3ac668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f4f3ac66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4f4f3ac66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4f4f3ac668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4f4f3ac668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f5611516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4f5611516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4f5611516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4f5611516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f499235c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f499235c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4f5611516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4f5611516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4f5611516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4f5611516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4f5611516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4f5611516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4f5611516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4f5611516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4f56115166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4f56115166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4f56115166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4f56115166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4f5611516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4f5611516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4f5611516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4f5611516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f56115166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4f56115166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4f56115166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4f56115166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f499235c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f499235c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4f56115166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4f56115166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4f56115166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4f5611516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f5a0636a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f5a0636a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4f5a0636a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4f5a0636a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4f5a0636a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4f5a0636a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4f5da32b2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4f5da32b2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4f5da32b2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4f5da32b2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4f5da32b2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4f5da32b2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4f5da32b2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4f5da32b2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3cd593e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33cd593e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f499235c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f499235c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BLIND TEST</a:t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33cd593ec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33cd593ec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33cd593ec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33cd593ec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4f741fe70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4f741fe7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4f741fe70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4f741fe70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f741fe70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4f741fe70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4f741fe70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4f741fe70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4f741fe70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4f741fe70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f499235c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f499235c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f499235cc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f499235cc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f499235cc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f499235cc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.png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1.pn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>
                <a:latin typeface="Comfortaa"/>
                <a:ea typeface="Comfortaa"/>
                <a:cs typeface="Comfortaa"/>
                <a:sym typeface="Comfortaa"/>
              </a:rPr>
              <a:t>Spécial ortho !</a:t>
            </a:r>
            <a:r>
              <a:rPr lang="fr"/>
              <a:t> 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000" y="283450"/>
            <a:ext cx="4514850" cy="33432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9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. C</a:t>
            </a:r>
            <a:r>
              <a:rPr lang="fr">
                <a:solidFill>
                  <a:schemeClr val="dk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omplétez la série : L2-M2-M3- ??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 - O7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 - N4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 - J3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 - K2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 - D1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10.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Pour moi la naissance vient avant la vie, l’adolescence avant la mort, qui suis-je?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1862300"/>
            <a:ext cx="8520600" cy="27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dictionnaire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L’humain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Socrate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réponse 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L’insecte éphémère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250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11. Le segment entre parenthèses est sujet : Sur la mer plate, tendue comme une étoffe bleue, s’élevait là-bas, dans la direction indiquée, (un nuage noirâtre) sur le ciel rose.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2267275"/>
            <a:ext cx="8520600" cy="248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Vrai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sais pas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comprends pas la question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Peut-être...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64225" y="0"/>
            <a:ext cx="979775" cy="72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12. Quelle est l’orthographe correcte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2" name="Google Shape;14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Prolégomènes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Prolègomènes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Prollégomènes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Prollègomènes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 les go meines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13.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Quelle est la bonne orthographe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daliah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dalhia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daliha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dahlia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dhalia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14. Combien de présidents des Etats-Unis y a-t-il eu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6" name="Google Shape;156;p27"/>
          <p:cNvSpPr txBox="1"/>
          <p:nvPr>
            <p:ph idx="1" type="body"/>
          </p:nvPr>
        </p:nvSpPr>
        <p:spPr>
          <a:xfrm>
            <a:off x="311700" y="1762025"/>
            <a:ext cx="8520600" cy="300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34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54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45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42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15. Complétez la suite :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2-4-9-11-6-8-13-15- ?- ? </a:t>
            </a:r>
            <a:r>
              <a:rPr lang="fr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>
            <a:off x="311700" y="1723125"/>
            <a:ext cx="8520600" cy="28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17-20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18-20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13-11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10-12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17-19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16. Laquelle ou lesquelles sont correctes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311700" y="1334450"/>
            <a:ext cx="8520600" cy="32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Une cession parlementaire.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Une cession de 85 hôtels.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 déclaration l’a laissé septique.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gouvernement doit pallier à la pénurie.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Ses habits détonent.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"/>
          <p:cNvSpPr txBox="1"/>
          <p:nvPr>
            <p:ph type="title"/>
          </p:nvPr>
        </p:nvSpPr>
        <p:spPr>
          <a:xfrm>
            <a:off x="311700" y="302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17. </a:t>
            </a:r>
            <a:r>
              <a:rPr lang="fr">
                <a:solidFill>
                  <a:schemeClr val="dk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Adjectif(s) de couleur représentant des éléments de la réalité mais s'accordant quand même :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311700" y="1943400"/>
            <a:ext cx="8520600" cy="26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Orange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Mauve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Incarnat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79" name="Google Shape;17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46725" y="0"/>
            <a:ext cx="997275" cy="73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18. Mot(s) féminin(s) :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5" name="Google Shape;185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Epitaphe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Termite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Octave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Hyménée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Ecritoire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omfortaa"/>
              <a:buAutoNum type="arabicPeriod"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Indiquez les phrases contenant un participe passé mal accordé: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236475" y="1463225"/>
            <a:ext cx="8595900" cy="31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J’ai oublié certains des films que nous avons pu voir dans l’année.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 n’était pas l’ambiance que nous avions espérée.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vestiges gréco-romains n’étaient pas du tout ce que j’avais imaginés.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Combien de colis avez-vous fait enregistrer 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Voici les clefs qu’elle croyait avoir perdu.</a:t>
            </a:r>
            <a:br>
              <a:rPr lang="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19. Mot(s) correctement orthographié(s) :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2" name="Google Shape;192;p32"/>
          <p:cNvSpPr txBox="1"/>
          <p:nvPr>
            <p:ph idx="1" type="body"/>
          </p:nvPr>
        </p:nvSpPr>
        <p:spPr>
          <a:xfrm>
            <a:off x="311700" y="1320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Ecchymose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Machoire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ânonement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Nénuphar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Cirrhose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"/>
          <p:cNvSpPr txBox="1"/>
          <p:nvPr>
            <p:ph type="title"/>
          </p:nvPr>
        </p:nvSpPr>
        <p:spPr>
          <a:xfrm>
            <a:off x="311700" y="250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20. Dans la phrase : </a:t>
            </a:r>
            <a:r>
              <a:rPr lang="fr">
                <a:solidFill>
                  <a:schemeClr val="dk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"Les 3 kgs que les pommes ont PESÉS m'ont fait mal au dos" , le participe passé en majuscule est bien accordé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9" name="Google Shape;199;p33"/>
          <p:cNvSpPr txBox="1"/>
          <p:nvPr>
            <p:ph idx="1" type="body"/>
          </p:nvPr>
        </p:nvSpPr>
        <p:spPr>
          <a:xfrm>
            <a:off x="311700" y="2280225"/>
            <a:ext cx="8520600" cy="22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Vrai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sais pas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comprends pas la question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Peut-être...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"/>
          <p:cNvSpPr txBox="1"/>
          <p:nvPr>
            <p:ph type="title"/>
          </p:nvPr>
        </p:nvSpPr>
        <p:spPr>
          <a:xfrm>
            <a:off x="311700" y="172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21. Dans la phrase : </a:t>
            </a:r>
            <a:r>
              <a:rPr lang="fr">
                <a:solidFill>
                  <a:schemeClr val="dk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"Vu la situation COMPLIQUÉ dans laquelle tu te trouves, je n'aurais pas été plus heureuse que de te voir ici", le participe passé en majuscule est bien accordé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06" name="Google Shape;206;p34"/>
          <p:cNvSpPr txBox="1"/>
          <p:nvPr>
            <p:ph idx="1" type="body"/>
          </p:nvPr>
        </p:nvSpPr>
        <p:spPr>
          <a:xfrm>
            <a:off x="311700" y="2474575"/>
            <a:ext cx="8520600" cy="23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Vrai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sais pas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comprends pas la question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Peut-être...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22. La phrase suivante est correcte : “Impatients, les vieilles gens sont partis.”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13" name="Google Shape;213;p35"/>
          <p:cNvSpPr txBox="1"/>
          <p:nvPr>
            <p:ph idx="1" type="body"/>
          </p:nvPr>
        </p:nvSpPr>
        <p:spPr>
          <a:xfrm>
            <a:off x="311700" y="1619500"/>
            <a:ext cx="8520600" cy="294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Vrai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sais pas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ne comprends pas la question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Peut-être...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23. Mot(s) masculin(s) :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20" name="Google Shape;220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Amiante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Appendice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Mandibule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Phalène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Azalée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22" name="Google Shape;22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24. Lesquels sont bien orthographiés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28" name="Google Shape;228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Sigisbée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Galimatias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Auditoir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Mannette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Groseiller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25. Mot(s) féminin(s)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5" name="Google Shape;235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Satyre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Acné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Cerne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Antre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Haltère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26. Mot(s) correctement écrit(s)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2" name="Google Shape;242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échaufourée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emmitouffler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persifler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aggraffeuse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tâtonner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27. Quel(s) mot(s) ne comporte(nt) pas d’accent circonflexe sur le a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311700" y="1560975"/>
            <a:ext cx="8520600" cy="30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Infâmie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Pâmoison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Flâneur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Grâcier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Hâbleur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28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. Quelle est la phrase correcte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Les enfants étaient nus-pieds depuis une demie-heure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Les enfants étaient nu-pieds depuis une demi-heure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Les enfants étaient nus pieds depuis une demi-heure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Les enfants étaient nu-pieds depuis une demie-heure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Aucune des réponses précédentes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14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2. Un escargot monte un mur. Tous les jours il monte de 2 mètres et toutes les nuits il descend d’1 mètre. Au bout de combien de jours arrivera-t-il à 7 mètres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2196000"/>
            <a:ext cx="8520600" cy="23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jours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jours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jours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jours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réponse E</a:t>
            </a:r>
            <a:br>
              <a:rPr lang="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29. Phrase(s) correcte(s)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63" name="Google Shape;263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- Je lui ai demandé de m'aider.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 - Nous y sommes déjà allées.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 - Elle a acheté une veste bleue foncée.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- Elle s'est blessée la jambe gauche.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 - Les trois jours qu’il a passé à l’étranger l’ont changé.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65" name="Google Shape;26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30. Mot(s) correct(s)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71" name="Google Shape;271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Inondable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Innopiné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Innover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Inocuité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Inéïsme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31. Qu’est-ce que la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trichotillomanie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78" name="Google Shape;278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fait de collectionner les chenilles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peur irraisonnée du chiffre 13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trouble caractérisé par l’arrachage de ses cheveux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passion compulsive du tricot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manie du tri sélectif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32. Qu’est-ce que “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mancenillier”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5" name="Google Shape;285;p45"/>
          <p:cNvSpPr txBox="1"/>
          <p:nvPr>
            <p:ph idx="1" type="body"/>
          </p:nvPr>
        </p:nvSpPr>
        <p:spPr>
          <a:xfrm>
            <a:off x="311700" y="1246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poisson d’eau douce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fait de récolter les semences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pissenlit à la fleur de l’âge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petit arbre très toxique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Vous commencez à me gonfler avec vos questions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33. Mot(s) incorrectement orthographié(s)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92" name="Google Shape;292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peinds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joins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Elle absout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geinds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craind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34. Qu’est-ce que la paraskevidékatriaphobie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99" name="Google Shape;299;p47"/>
          <p:cNvSpPr txBox="1"/>
          <p:nvPr>
            <p:ph idx="1" type="body"/>
          </p:nvPr>
        </p:nvSpPr>
        <p:spPr>
          <a:xfrm>
            <a:off x="311700" y="1561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peur des dés à coudre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peur des triangles équilatéraux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peur des piqûres d’insectes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peur du vendredi 13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peur des clowns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35. Quels sont les féminins corrects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06" name="Google Shape;306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Replette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Boulotte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Cabotte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Désuette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Préfète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08" name="Google Shape;308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36. Qu'est-ce qu'un triaire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vaisseau de guerre de la Grèce antique.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soldat vétéran de la légion romaine.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L'uniforme porté par les hauts placés de l'armée grecque.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bar préféré des soldats de Vercingetorix où l'alcool coulait à flot.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réponse 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37.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Que signifie l'expression "Bailler (à quelqu'un) le lièvre par l'oreille"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50"/>
          <p:cNvSpPr txBox="1"/>
          <p:nvPr>
            <p:ph idx="1" type="body"/>
          </p:nvPr>
        </p:nvSpPr>
        <p:spPr>
          <a:xfrm>
            <a:off x="311700" y="1640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pas s'intéresser à ce que la personne raconte.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battre avec un avantage notable contre quelqu'un dans un tournoi.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Duper quelqu'un avec de vaines promesses.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Placer délicatement (avec le consentement mutuel) un lièvre dans l'oreille droite de quelqu'un pour l'endormir.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réponse 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38. Trouvez la phrase erronée :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jeune fille a joliment relevé ses cheveux pour aller à la boxe ce soir.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Clarisse s'est révoltée contre son proviseur, heureusement l'altercation s'est déroulée sans encombre.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Maxime a dévoré gouluement le gâteau fait avec amour par sa maman la veille.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Clarisse et Maxime font bien ce qu'ils veulent, la plus badass restera la boxeuse.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Aucune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3. La vénus…</a:t>
            </a:r>
            <a:r>
              <a:rPr lang="fr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237800" y="1132275"/>
            <a:ext cx="8520600" cy="341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Calipyge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Callypige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Callipyge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Calypige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réponse E</a:t>
            </a:r>
            <a:br>
              <a:rPr lang="fr"/>
            </a:br>
            <a:endParaRPr/>
          </a:p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39. Quelle est la bonne orthographe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35" name="Google Shape;335;p52"/>
          <p:cNvSpPr txBox="1"/>
          <p:nvPr>
            <p:ph idx="1" type="body"/>
          </p:nvPr>
        </p:nvSpPr>
        <p:spPr>
          <a:xfrm>
            <a:off x="311700" y="1331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Dyssynchronie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Dysynchronie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Disyncronie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Dissynchronie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Disynchronie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40. Parmi ces phrases, laquelle/lesquelles comporte(nt) une erreur orthographique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42" name="Google Shape;342;p53"/>
          <p:cNvSpPr txBox="1"/>
          <p:nvPr>
            <p:ph idx="1" type="body"/>
          </p:nvPr>
        </p:nvSpPr>
        <p:spPr>
          <a:xfrm>
            <a:off x="311700" y="15875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comprends sa position quoi qu’elle soit discutable.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Nous étions sensés nous rencontrer ailleurs.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n’en écouterai pas davantage.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Est-ce un quatuor ou un quintette 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Ils se sont comportés de manière inhumaine.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41. Un individu abutyrotomofilogène est...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49" name="Google Shape;349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individu qui pratique la langue de bois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individu simplet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autochtone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individu surdoué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individu qui se déplace comme un fantôme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51" name="Google Shape;351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06750" y="0"/>
            <a:ext cx="1137250" cy="84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42. Atteint …. Pierre ne pouvait lever le doigt pour répondre à la question du professeur : il avait trop peur de rougir.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311700" y="1996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glossophobie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cusuraphobie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katagélophobie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d’agoraphobie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d’éreutophobie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43. Cochez le(s) mot(s) qui existe(nt) en français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Aéropage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Verbigération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Omnubilé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Coruscation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Zinzinuler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44. Cochez le(s) mot(s) épicène(s)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émoin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journaliste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triste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Camille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camarade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45. Indiquez les phrases correctes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demeure à peu près perclus de tout un côté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est reclu dans sa chambre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a courru aussi vite que possible chez son ami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Depuis quelques mois son appétit s'est accru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Aucune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46. Indiquez les mots corrects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Embompoint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Croupetons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Souci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Bouloter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Barbouillier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47. Trouvez la bonne orthographe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Pantomine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Pantomime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Pentomime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Pentomine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 to mime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94" name="Google Shape;394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48. Quels mots ne sont pas correctement orthographiés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61"/>
          <p:cNvSpPr txBox="1"/>
          <p:nvPr>
            <p:ph idx="1" type="body"/>
          </p:nvPr>
        </p:nvSpPr>
        <p:spPr>
          <a:xfrm>
            <a:off x="311700" y="1640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Panégirique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Souci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Gnôme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Escroc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Pyriforme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179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4. On assiste à une nette baisse des ventes de …………. depuis que les gens ont un téléphone portable.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48000" y="1862300"/>
            <a:ext cx="8448000" cy="30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réveil-matin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réveils-matin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réveils-matins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réveille-matin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réveille-matins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49.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Trouvez la bonne orthographe de ce mot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bhorrer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Aborrher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Abhorer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Aborrer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Aborher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50. Un aptonyme est un...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14" name="Google Shape;414;p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mot qui se désigne par rapport à lui-même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mot dont l’orthographe est identique au féminin et au masculin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patronyme possédant un sens lié à la personne qui le porte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mot morphologiquement proche d’un autre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gros mot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51. Quelles phrases ne sont pas correctement orthographiées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21" name="Google Shape;421;p64"/>
          <p:cNvSpPr txBox="1"/>
          <p:nvPr>
            <p:ph idx="1" type="body"/>
          </p:nvPr>
        </p:nvSpPr>
        <p:spPr>
          <a:xfrm>
            <a:off x="311700" y="1485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deux tiers de la récolte sont perdus.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moitié des employés sont des hommes.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moitié des employés a plus de quarante ans.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50% de la population est </a:t>
            </a: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illettrée</a:t>
            </a: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plupart des gens préfère le café au thé.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6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52. Les orthographes des mots soulignés sont correctes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28" name="Google Shape;428;p65"/>
          <p:cNvSpPr txBox="1"/>
          <p:nvPr>
            <p:ph idx="1" type="body"/>
          </p:nvPr>
        </p:nvSpPr>
        <p:spPr>
          <a:xfrm>
            <a:off x="311700" y="1574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balaie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devant sa porte.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forgeron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martelle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 fer rouge.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attelle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 cheval.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ménagère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époussette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avec soin.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étiquette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mes livres.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6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53. Qu’est-ce qu’un olifant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35" name="Google Shape;435;p66"/>
          <p:cNvSpPr txBox="1"/>
          <p:nvPr>
            <p:ph idx="1" type="body"/>
          </p:nvPr>
        </p:nvSpPr>
        <p:spPr>
          <a:xfrm>
            <a:off x="311700" y="1246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animal possédant une trompe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instrument de musique à vent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petit arbre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insecte des pays tropicaux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vent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6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37" name="Google Shape;437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54. Mot(s) féminin(s) :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43" name="Google Shape;443;p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haltère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oriflamme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colchique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écumoire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scolopendre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6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55. Définition de QUEUX :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50" name="Google Shape;450;p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long bâton de bois utilisé au billard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cuisinier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pierre à aiguiser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sorte d'eau-de-vie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pédant mal élevé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6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56. Proposition(s) correcte(s) :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57" name="Google Shape;457;p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Quoique vous fassiez, elle n'est jamais contente.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Qu'elle ne fut pas sa surprise lorsqu'il apprit la nouvelle 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On eut dit qu'elle volait au-dessus de l'eau.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On eut dit quelle volait au-dessus de l'eau.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Quoique vous décidiez, je vous soutiendrai.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57. Mot(s) correctement orthographié(s) :</a:t>
            </a:r>
            <a:r>
              <a:rPr lang="fr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64" name="Google Shape;464;p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applicable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disséquable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hypothécable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peccable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défroquable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7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58. Comment s'écrit le nom de ce palmipède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71" name="Google Shape;471;p71"/>
          <p:cNvSpPr txBox="1"/>
          <p:nvPr>
            <p:ph idx="1" type="body"/>
          </p:nvPr>
        </p:nvSpPr>
        <p:spPr>
          <a:xfrm>
            <a:off x="311700" y="1472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Avocette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Avosette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Avaucette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Avossette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Avaussette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7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578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</a:rPr>
              <a:t>5. 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Complétez la suite logique suivante :         42  	53  	51  	62  	?    	71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670150"/>
            <a:ext cx="8520600" cy="32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60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61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63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67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007</a:t>
            </a:r>
            <a:br>
              <a:rPr lang="fr"/>
            </a:br>
            <a:endParaRPr/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375" y="0"/>
            <a:ext cx="1318625" cy="9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59. Dans quelle(s) phrase(s) accorde-t-on le participe passé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78" name="Google Shape;478;p72"/>
          <p:cNvSpPr txBox="1"/>
          <p:nvPr>
            <p:ph idx="1" type="body"/>
          </p:nvPr>
        </p:nvSpPr>
        <p:spPr>
          <a:xfrm>
            <a:off x="311700" y="1640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concours se sont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succédé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vêtements que j'ai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faire.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Ils se sont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souvenu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leurs difficultés à l'école.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me suis </a:t>
            </a:r>
            <a:r>
              <a:rPr lang="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rendu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compte de mon erreur.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Aucune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80" name="Google Shape;480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1775" y="0"/>
            <a:ext cx="1242225" cy="91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60. Trouvez la faute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86" name="Google Shape;486;p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lui enjoint de venir à la maison.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plupart mange à la cantine.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 voix détonne du reste de la chorale.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tiers de la cagnotte a été volé.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Ces 20 % de terre sont cultivés sans pesticides.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7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74"/>
          <p:cNvSpPr txBox="1"/>
          <p:nvPr>
            <p:ph type="title"/>
          </p:nvPr>
        </p:nvSpPr>
        <p:spPr>
          <a:xfrm>
            <a:off x="311700" y="328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61. Combien de fois les deux aiguilles d’une horloge parfaitement réglée se croisent-elles entre midi et minuit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93" name="Google Shape;493;p74"/>
          <p:cNvSpPr txBox="1"/>
          <p:nvPr>
            <p:ph idx="1" type="body"/>
          </p:nvPr>
        </p:nvSpPr>
        <p:spPr>
          <a:xfrm>
            <a:off x="311700" y="1878600"/>
            <a:ext cx="8520600" cy="26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7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62. Qu’est ce que la toponymie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00" name="Google Shape;500;p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L’étude des tutos sur Youtube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nom d’une plante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Une spécialité culinaire de Nîmes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restauration de monuments anciens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science des noms de lieux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7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63. Trouvez la phrase correctement orthographiée :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07" name="Google Shape;507;p76"/>
          <p:cNvSpPr txBox="1"/>
          <p:nvPr>
            <p:ph idx="1" type="body"/>
          </p:nvPr>
        </p:nvSpPr>
        <p:spPr>
          <a:xfrm>
            <a:off x="311700" y="1593575"/>
            <a:ext cx="8520600" cy="29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Votre réponse n’a rien de spontanée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Ces propos n’ont rien d’exagérés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violence n’avaient rien de préméditées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Cette tenue n’a rien de négligé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Aucune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64. Depuis la réforme de 90, tous ces mots prennent un s au pluriel sauf 1. Lequel ?</a:t>
            </a:r>
            <a:r>
              <a:rPr lang="fr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14" name="Google Shape;514;p77"/>
          <p:cNvSpPr txBox="1"/>
          <p:nvPr>
            <p:ph idx="1" type="body"/>
          </p:nvPr>
        </p:nvSpPr>
        <p:spPr>
          <a:xfrm>
            <a:off x="311700" y="1658350"/>
            <a:ext cx="8520600" cy="29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Desideratas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Quotas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Addendas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Duplicatas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C’est pas bientôt fini ces questions ?!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7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65. Qu’est-ce qu’une oronge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21" name="Google Shape;521;p78"/>
          <p:cNvSpPr txBox="1"/>
          <p:nvPr>
            <p:ph idx="1" type="body"/>
          </p:nvPr>
        </p:nvSpPr>
        <p:spPr>
          <a:xfrm>
            <a:off x="311700" y="1541750"/>
            <a:ext cx="8520600" cy="302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fruit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champignon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légume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ustensile de cuisine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arbre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7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208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6. Jean effectue une course de 40 km, il a une vitesse moyenne de 15km/h mais accélère dès la première demi-heure et double le 5° participant au bout de 35 min. A quelle place se retrouve-t-il alors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2438725"/>
            <a:ext cx="8520600" cy="21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4e place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5e place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3e place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2e place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f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1ère place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7. </a:t>
            </a:r>
            <a:r>
              <a:rPr lang="fr">
                <a:solidFill>
                  <a:schemeClr val="dk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Quelle portion de cette phrase comporte une erreur ? 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625825"/>
            <a:ext cx="8520600" cy="29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 - La condition de sa tante est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 - que je n'aie absolument plus rien de commun avec vous,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 - que je ne vous vois, ne vous parle,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 - ni ne vous écrive jamais.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 - Aucune.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326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8</a:t>
            </a:r>
            <a:r>
              <a:rPr lang="fr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. Que signifie la locution latine : Persona non grata ?</a:t>
            </a:r>
            <a:endParaRPr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551900"/>
            <a:ext cx="85206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 - être indigne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 - être dépourvu de vertu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 - être dépourvu de courage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 - être quelqu'un d'indésirable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 - se dit de quelqu’un qui n’aime pas le gratin 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