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61"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7" r:id="rId21"/>
    <p:sldId id="278" r:id="rId22"/>
    <p:sldId id="279" r:id="rId23"/>
    <p:sldId id="280" r:id="rId24"/>
    <p:sldId id="281" r:id="rId25"/>
    <p:sldId id="282" r:id="rId26"/>
    <p:sldId id="283" r:id="rId27"/>
    <p:sldId id="275" r:id="rId28"/>
    <p:sldId id="284" r:id="rId29"/>
    <p:sldId id="285" r:id="rId30"/>
    <p:sldId id="286"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4" d="100"/>
          <a:sy n="84" d="100"/>
        </p:scale>
        <p:origin x="-1402" y="-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3120" y="-101"/>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10443-81F2-4F8E-A447-F8A4DDE30264}" type="datetimeFigureOut">
              <a:rPr lang="fr-FR" smtClean="0"/>
              <a:pPr/>
              <a:t>02/02/2019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FE8193-4921-4565-B9FC-E4C4B045A1D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BFE8193-4921-4565-B9FC-E4C4B045A1D1}"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2A44AF8-94B5-4C1E-840E-812AF0B5549D}" type="datetime1">
              <a:rPr lang="fr-FR" smtClean="0"/>
              <a:pPr/>
              <a:t>02/02/2019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08154F-8D21-4A00-8473-7B171E391262}" type="datetime1">
              <a:rPr lang="fr-FR" smtClean="0"/>
              <a:pPr/>
              <a:t>02/02/2019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095B7B3-86C6-46C1-B121-56721682C22D}" type="datetime1">
              <a:rPr lang="fr-FR" smtClean="0"/>
              <a:pPr/>
              <a:t>02/02/2019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8A4E011-98D0-4688-824B-D2176729594C}" type="datetime1">
              <a:rPr lang="fr-FR" smtClean="0"/>
              <a:pPr/>
              <a:t>02/02/2019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C79030B-0397-4B40-9B9A-6F3ACBD60AC7}" type="datetime1">
              <a:rPr lang="fr-FR" smtClean="0"/>
              <a:pPr/>
              <a:t>02/02/2019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D9A8911-CC8F-4E11-B063-681480FEED5F}" type="datetime1">
              <a:rPr lang="fr-FR" smtClean="0"/>
              <a:pPr/>
              <a:t>02/02/2019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679AC86-A866-436F-8602-471A51943BA3}" type="datetime1">
              <a:rPr lang="fr-FR" smtClean="0"/>
              <a:pPr/>
              <a:t>02/02/2019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4DCDA92-4099-4845-9424-B6080AB2D3C1}" type="datetime1">
              <a:rPr lang="fr-FR" smtClean="0"/>
              <a:pPr/>
              <a:t>02/02/2019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0E77FBA-36DF-4B3D-A4E2-7DCCC146BED4}" type="datetime1">
              <a:rPr lang="fr-FR" smtClean="0"/>
              <a:pPr/>
              <a:t>02/02/2019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3E166F3-71D4-4DD2-AC87-B9CE1C03EB9F}" type="datetime1">
              <a:rPr lang="fr-FR" smtClean="0"/>
              <a:pPr/>
              <a:t>02/02/2019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BCF9BBB-6BC4-4B9F-ADD2-EC9BCA2F4F6F}" type="datetime1">
              <a:rPr lang="fr-FR" smtClean="0"/>
              <a:pPr/>
              <a:t>02/02/2019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FB537E0-49B5-4952-B7C1-8842F291992D}" type="slidenum">
              <a:rPr lang="fr-FR" smtClean="0"/>
              <a:pPr/>
              <a:t>‹N°›</a:t>
            </a:fld>
            <a:endParaRPr lang="fr-FR"/>
          </a:p>
        </p:txBody>
      </p:sp>
    </p:spTree>
  </p:cSld>
  <p:clrMapOvr>
    <a:masterClrMapping/>
  </p:clrMapOvr>
  <p:transition advClick="0" advTm="10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5B869-A32F-4E82-9635-6FD03B22BB7E}" type="datetime1">
              <a:rPr lang="fr-FR" smtClean="0"/>
              <a:pPr/>
              <a:t>02/02/2019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537E0-49B5-4952-B7C1-8842F291992D}"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0000">
    <p:dissolv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audio" Target="file:///D:\Musiques%20D\musique%20zen\07-S&#233;r&#233;nit&#233;_%20Harmonie%20et%20Bien-etre,%20Musique%20Zen,%20Musique%20Relaxante,%20M&#233;ditation%20et%20Relax.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Fotolia_82934733_XS.jpg"/>
          <p:cNvPicPr>
            <a:picLocks noGrp="1" noChangeAspect="1"/>
          </p:cNvPicPr>
          <p:nvPr>
            <p:ph idx="1"/>
          </p:nvPr>
        </p:nvPicPr>
        <p:blipFill>
          <a:blip r:embed="rId4" cstate="print"/>
          <a:stretch>
            <a:fillRect/>
          </a:stretch>
        </p:blipFill>
        <p:spPr>
          <a:xfrm>
            <a:off x="0" y="-1179512"/>
            <a:ext cx="9144000" cy="8139037"/>
          </a:xfrm>
        </p:spPr>
      </p:pic>
      <p:sp>
        <p:nvSpPr>
          <p:cNvPr id="5" name="Rectangle 4"/>
          <p:cNvSpPr/>
          <p:nvPr/>
        </p:nvSpPr>
        <p:spPr>
          <a:xfrm>
            <a:off x="0" y="0"/>
            <a:ext cx="9144000" cy="1446550"/>
          </a:xfrm>
          <a:prstGeom prst="rect">
            <a:avLst/>
          </a:prstGeom>
        </p:spPr>
        <p:txBody>
          <a:bodyPr wrap="square">
            <a:spAutoFit/>
          </a:bodyPr>
          <a:lstStyle/>
          <a:p>
            <a:pPr algn="ctr"/>
            <a:r>
              <a:rPr lang="fr-FR" sz="8800" b="1" i="1" dirty="0" smtClean="0">
                <a:solidFill>
                  <a:schemeClr val="accent1">
                    <a:lumMod val="75000"/>
                  </a:schemeClr>
                </a:solidFill>
              </a:rPr>
              <a:t>Hypnose-forges</a:t>
            </a:r>
            <a:endParaRPr lang="fr-FR" sz="8800" dirty="0"/>
          </a:p>
        </p:txBody>
      </p:sp>
      <p:sp>
        <p:nvSpPr>
          <p:cNvPr id="6" name="Espace réservé du numéro de diapositive 5"/>
          <p:cNvSpPr>
            <a:spLocks noGrp="1"/>
          </p:cNvSpPr>
          <p:nvPr>
            <p:ph type="sldNum" sz="quarter" idx="12"/>
          </p:nvPr>
        </p:nvSpPr>
        <p:spPr/>
        <p:txBody>
          <a:bodyPr/>
          <a:lstStyle/>
          <a:p>
            <a:fld id="{6FB537E0-49B5-4952-B7C1-8842F291992D}" type="slidenum">
              <a:rPr lang="fr-FR" smtClean="0"/>
              <a:pPr/>
              <a:t>1</a:t>
            </a:fld>
            <a:endParaRPr lang="fr-FR" dirty="0"/>
          </a:p>
        </p:txBody>
      </p:sp>
      <p:pic>
        <p:nvPicPr>
          <p:cNvPr id="7" name="07-Sérénité_ Harmonie et Bien-etre, Musique Zen, Musique Relaxante, Méditation et Relax.mp3">
            <a:hlinkClick r:id="" action="ppaction://media"/>
          </p:cNvPr>
          <p:cNvPicPr>
            <a:picLocks noRot="1" noChangeAspect="1"/>
          </p:cNvPicPr>
          <p:nvPr>
            <a:audioFile r:link="rId1"/>
          </p:nvPr>
        </p:nvPicPr>
        <p:blipFill>
          <a:blip r:embed="rId5" cstate="print"/>
          <a:stretch>
            <a:fillRect/>
          </a:stretch>
        </p:blipFill>
        <p:spPr>
          <a:xfrm>
            <a:off x="467544" y="6381328"/>
            <a:ext cx="244475" cy="244475"/>
          </a:xfrm>
          <a:prstGeom prst="rect">
            <a:avLst/>
          </a:prstGeom>
        </p:spPr>
      </p:pic>
      <p:pic>
        <p:nvPicPr>
          <p:cNvPr id="8" name="07-Sérénité_ Harmonie et Bien-etre, Musique Zen, Musique Relaxante, Méditation et Relax.mp3">
            <a:hlinkClick r:id="" action="ppaction://media"/>
          </p:cNvPr>
          <p:cNvPicPr>
            <a:picLocks noRot="1" noChangeAspect="1"/>
          </p:cNvPicPr>
          <p:nvPr>
            <a:audioFile r:link="rId1"/>
          </p:nvPr>
        </p:nvPicPr>
        <p:blipFill>
          <a:blip r:embed="rId6" cstate="print"/>
          <a:stretch>
            <a:fillRect/>
          </a:stretch>
        </p:blipFill>
        <p:spPr>
          <a:xfrm>
            <a:off x="4449763" y="3306763"/>
            <a:ext cx="244475" cy="244475"/>
          </a:xfrm>
          <a:prstGeom prst="rect">
            <a:avLst/>
          </a:prstGeom>
        </p:spPr>
      </p:pic>
    </p:spTree>
  </p:cSld>
  <p:clrMapOvr>
    <a:masterClrMapping/>
  </p:clrMapOvr>
  <p:transition advClick="0" advTm="40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0" fill="hold" display="0">
                  <p:stCondLst>
                    <p:cond delay="indefinite"/>
                  </p:stCondLst>
                  <p:endCondLst>
                    <p:cond evt="onPrev" delay="0">
                      <p:tgtEl>
                        <p:sldTgt/>
                      </p:tgtEl>
                    </p:cond>
                    <p:cond evt="onStopAudio" delay="0">
                      <p:tgtEl>
                        <p:sldTgt/>
                      </p:tgtEl>
                    </p:cond>
                  </p:endCondLst>
                </p:cTn>
                <p:tgtEl>
                  <p:spTgt spid="8"/>
                </p:tgtEl>
              </p:cMediaNode>
            </p:audio>
            <p:audio>
              <p:cMediaNode vol="20000" numSld="999">
                <p:cTn id="11"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858218"/>
          </a:xfrm>
        </p:spPr>
        <p:txBody>
          <a:bodyPr>
            <a:normAutofit fontScale="90000"/>
          </a:bodyPr>
          <a:lstStyle/>
          <a:p>
            <a:r>
              <a:rPr lang="fr-FR" b="1" i="1" dirty="0" smtClean="0">
                <a:solidFill>
                  <a:schemeClr val="accent1">
                    <a:lumMod val="75000"/>
                  </a:schemeClr>
                </a:solidFill>
              </a:rPr>
              <a:t>CONFIANCE EN SOI</a:t>
            </a:r>
            <a:r>
              <a:rPr lang="fr-FR" dirty="0" smtClean="0">
                <a:solidFill>
                  <a:schemeClr val="accent1">
                    <a:lumMod val="75000"/>
                  </a:schemeClr>
                </a:solidFill>
              </a:rPr>
              <a:t/>
            </a:r>
            <a:br>
              <a:rPr lang="fr-FR" dirty="0" smtClean="0">
                <a:solidFill>
                  <a:schemeClr val="accent1">
                    <a:lumMod val="75000"/>
                  </a:schemeClr>
                </a:solidFill>
              </a:rPr>
            </a:br>
            <a:r>
              <a:rPr lang="fr-FR" b="1" i="1" dirty="0" smtClean="0">
                <a:solidFill>
                  <a:schemeClr val="accent1">
                    <a:lumMod val="75000"/>
                  </a:schemeClr>
                </a:solidFill>
              </a:rPr>
              <a:t>ESTIME DE SOI</a:t>
            </a:r>
            <a:r>
              <a:rPr lang="fr-FR" dirty="0" smtClean="0">
                <a:solidFill>
                  <a:schemeClr val="accent1">
                    <a:lumMod val="75000"/>
                  </a:schemeClr>
                </a:solidFill>
              </a:rPr>
              <a:t/>
            </a:r>
            <a:br>
              <a:rPr lang="fr-FR" dirty="0" smtClean="0">
                <a:solidFill>
                  <a:schemeClr val="accent1">
                    <a:lumMod val="75000"/>
                  </a:schemeClr>
                </a:solidFill>
              </a:rPr>
            </a:br>
            <a:r>
              <a:rPr lang="fr-FR" b="1" i="1" dirty="0" smtClean="0">
                <a:solidFill>
                  <a:schemeClr val="accent1">
                    <a:lumMod val="75000"/>
                  </a:schemeClr>
                </a:solidFill>
              </a:rPr>
              <a:t>PRISE DE PAROLE EN PUBLIC</a:t>
            </a:r>
            <a:endParaRPr lang="fr-FR" dirty="0">
              <a:solidFill>
                <a:schemeClr val="accent1">
                  <a:lumMod val="75000"/>
                </a:schemeClr>
              </a:solidFill>
            </a:endParaRPr>
          </a:p>
        </p:txBody>
      </p:sp>
      <p:sp>
        <p:nvSpPr>
          <p:cNvPr id="3" name="Espace réservé du contenu 2"/>
          <p:cNvSpPr>
            <a:spLocks noGrp="1"/>
          </p:cNvSpPr>
          <p:nvPr>
            <p:ph idx="1"/>
          </p:nvPr>
        </p:nvSpPr>
        <p:spPr>
          <a:xfrm>
            <a:off x="467544" y="4509120"/>
            <a:ext cx="8229600" cy="2121099"/>
          </a:xfrm>
        </p:spPr>
        <p:txBody>
          <a:bodyPr/>
          <a:lstStyle/>
          <a:p>
            <a:r>
              <a:rPr lang="fr-FR" i="1" dirty="0" smtClean="0">
                <a:solidFill>
                  <a:schemeClr val="accent1">
                    <a:lumMod val="75000"/>
                  </a:schemeClr>
                </a:solidFill>
              </a:rPr>
              <a:t>Vous avez un discours, une présentation à faire devant un public? Reprenez confiance en vous et retrouvez votre confiance innée.</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10</a:t>
            </a:fld>
            <a:endParaRPr lang="fr-FR"/>
          </a:p>
        </p:txBody>
      </p:sp>
      <p:pic>
        <p:nvPicPr>
          <p:cNvPr id="6" name="Image 5" descr="1-3-2.png"/>
          <p:cNvPicPr>
            <a:picLocks noChangeAspect="1"/>
          </p:cNvPicPr>
          <p:nvPr/>
        </p:nvPicPr>
        <p:blipFill>
          <a:blip r:embed="rId2" cstate="print"/>
          <a:stretch>
            <a:fillRect/>
          </a:stretch>
        </p:blipFill>
        <p:spPr>
          <a:xfrm>
            <a:off x="3563888" y="2204864"/>
            <a:ext cx="1961135" cy="2304256"/>
          </a:xfrm>
          <a:prstGeom prst="rect">
            <a:avLst/>
          </a:prstGeom>
        </p:spPr>
      </p:pic>
    </p:spTree>
  </p:cSld>
  <p:clrMapOvr>
    <a:masterClrMapping/>
  </p:clrMapOvr>
  <p:transition advClick="0" advTm="4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chemeClr val="accent1">
                    <a:lumMod val="75000"/>
                  </a:schemeClr>
                </a:solidFill>
              </a:rPr>
              <a:t>ENFANTS ET ADOLESCENTS</a:t>
            </a:r>
            <a:endParaRPr lang="fr-FR" dirty="0">
              <a:solidFill>
                <a:schemeClr val="accent1">
                  <a:lumMod val="75000"/>
                </a:schemeClr>
              </a:solidFill>
            </a:endParaRPr>
          </a:p>
        </p:txBody>
      </p:sp>
      <p:sp>
        <p:nvSpPr>
          <p:cNvPr id="3" name="Espace réservé du contenu 2"/>
          <p:cNvSpPr>
            <a:spLocks noGrp="1"/>
          </p:cNvSpPr>
          <p:nvPr>
            <p:ph idx="1"/>
          </p:nvPr>
        </p:nvSpPr>
        <p:spPr>
          <a:xfrm>
            <a:off x="457200" y="3861048"/>
            <a:ext cx="8229600" cy="2265115"/>
          </a:xfrm>
        </p:spPr>
        <p:txBody>
          <a:bodyPr>
            <a:normAutofit fontScale="92500"/>
          </a:bodyPr>
          <a:lstStyle/>
          <a:p>
            <a:r>
              <a:rPr lang="fr-FR" i="1" dirty="0" smtClean="0">
                <a:solidFill>
                  <a:schemeClr val="accent1">
                    <a:lumMod val="75000"/>
                  </a:schemeClr>
                </a:solidFill>
              </a:rPr>
              <a:t>Les enfants et adolescents sont très réceptifs à l'hypnose. La séance est fréquemment agréable et amusante car nous sommes dans l'imaginaire. </a:t>
            </a:r>
          </a:p>
          <a:p>
            <a:pPr>
              <a:buNone/>
            </a:pPr>
            <a:r>
              <a:rPr lang="fr-FR" i="1" dirty="0" smtClean="0">
                <a:solidFill>
                  <a:schemeClr val="accent1">
                    <a:lumMod val="75000"/>
                  </a:schemeClr>
                </a:solidFill>
              </a:rPr>
              <a:t>	La 1ère séance se fait toujours avec les parents.</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11</a:t>
            </a:fld>
            <a:endParaRPr lang="fr-FR"/>
          </a:p>
        </p:txBody>
      </p:sp>
      <p:pic>
        <p:nvPicPr>
          <p:cNvPr id="5" name="Image 4" descr="Fotolia_84773753_XS.jpg"/>
          <p:cNvPicPr>
            <a:picLocks noChangeAspect="1"/>
          </p:cNvPicPr>
          <p:nvPr/>
        </p:nvPicPr>
        <p:blipFill>
          <a:blip r:embed="rId2" cstate="print"/>
          <a:stretch>
            <a:fillRect/>
          </a:stretch>
        </p:blipFill>
        <p:spPr>
          <a:xfrm>
            <a:off x="3131840" y="1196752"/>
            <a:ext cx="2514724" cy="2306322"/>
          </a:xfrm>
          <a:prstGeom prst="rect">
            <a:avLst/>
          </a:prstGeom>
        </p:spPr>
      </p:pic>
    </p:spTree>
  </p:cSld>
  <p:clrMapOvr>
    <a:masterClrMapping/>
  </p:clrMapOvr>
  <p:transition advClick="0" advTm="40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chemeClr val="accent1">
                    <a:lumMod val="75000"/>
                  </a:schemeClr>
                </a:solidFill>
              </a:rPr>
              <a:t>DOULEURS PHYSIQUES</a:t>
            </a:r>
            <a:endParaRPr lang="fr-FR" dirty="0">
              <a:solidFill>
                <a:schemeClr val="accent1">
                  <a:lumMod val="75000"/>
                </a:schemeClr>
              </a:solidFill>
            </a:endParaRPr>
          </a:p>
        </p:txBody>
      </p:sp>
      <p:sp>
        <p:nvSpPr>
          <p:cNvPr id="3" name="Espace réservé du contenu 2"/>
          <p:cNvSpPr>
            <a:spLocks noGrp="1"/>
          </p:cNvSpPr>
          <p:nvPr>
            <p:ph idx="1"/>
          </p:nvPr>
        </p:nvSpPr>
        <p:spPr>
          <a:xfrm>
            <a:off x="457200" y="4365104"/>
            <a:ext cx="8229600" cy="1761059"/>
          </a:xfrm>
        </p:spPr>
        <p:txBody>
          <a:bodyPr/>
          <a:lstStyle/>
          <a:p>
            <a:r>
              <a:rPr lang="fr-FR" i="1" dirty="0" smtClean="0">
                <a:solidFill>
                  <a:schemeClr val="accent1">
                    <a:lumMod val="75000"/>
                  </a:schemeClr>
                </a:solidFill>
              </a:rPr>
              <a:t>Par l'hypnose, nous avons des protocoles qui permettent de soulager véritablement les douleurs</a:t>
            </a:r>
            <a:r>
              <a:rPr lang="fr-FR" dirty="0" smtClean="0">
                <a:solidFill>
                  <a:schemeClr val="accent1">
                    <a:lumMod val="75000"/>
                  </a:schemeClr>
                </a:solidFill>
              </a:rPr>
              <a:t> </a:t>
            </a:r>
            <a:r>
              <a:rPr lang="fr-FR" i="1" dirty="0" smtClean="0">
                <a:solidFill>
                  <a:schemeClr val="accent1">
                    <a:lumMod val="75000"/>
                  </a:schemeClr>
                </a:solidFill>
              </a:rPr>
              <a:t>aigues et chroniques</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12</a:t>
            </a:fld>
            <a:endParaRPr lang="fr-FR"/>
          </a:p>
        </p:txBody>
      </p:sp>
      <p:pic>
        <p:nvPicPr>
          <p:cNvPr id="5" name="Image 4" descr="Fotolia_84698870_XS.jpg"/>
          <p:cNvPicPr>
            <a:picLocks noChangeAspect="1"/>
          </p:cNvPicPr>
          <p:nvPr/>
        </p:nvPicPr>
        <p:blipFill>
          <a:blip r:embed="rId2" cstate="print"/>
          <a:stretch>
            <a:fillRect/>
          </a:stretch>
        </p:blipFill>
        <p:spPr>
          <a:xfrm>
            <a:off x="3131840" y="1268760"/>
            <a:ext cx="2648198" cy="2610258"/>
          </a:xfrm>
          <a:prstGeom prst="rect">
            <a:avLst/>
          </a:prstGeom>
        </p:spPr>
      </p:pic>
    </p:spTree>
  </p:cSld>
  <p:clrMapOvr>
    <a:masterClrMapping/>
  </p:clrMapOvr>
  <p:transition advClick="0" advTm="40000">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solidFill>
                  <a:schemeClr val="accent1">
                    <a:lumMod val="75000"/>
                  </a:schemeClr>
                </a:solidFill>
              </a:rPr>
              <a:t>TRAITEMENT DES PEURS </a:t>
            </a:r>
            <a:r>
              <a:rPr lang="fr-FR" dirty="0" smtClean="0">
                <a:solidFill>
                  <a:schemeClr val="accent1">
                    <a:lumMod val="75000"/>
                  </a:schemeClr>
                </a:solidFill>
              </a:rPr>
              <a:t/>
            </a:r>
            <a:br>
              <a:rPr lang="fr-FR" dirty="0" smtClean="0">
                <a:solidFill>
                  <a:schemeClr val="accent1">
                    <a:lumMod val="75000"/>
                  </a:schemeClr>
                </a:solidFill>
              </a:rPr>
            </a:br>
            <a:r>
              <a:rPr lang="fr-FR" b="1" i="1" dirty="0" smtClean="0">
                <a:solidFill>
                  <a:schemeClr val="accent1">
                    <a:lumMod val="75000"/>
                  </a:schemeClr>
                </a:solidFill>
              </a:rPr>
              <a:t>PHOBIES</a:t>
            </a:r>
            <a:endParaRPr lang="fr-FR" dirty="0">
              <a:solidFill>
                <a:schemeClr val="accent1">
                  <a:lumMod val="75000"/>
                </a:schemeClr>
              </a:solidFill>
            </a:endParaRPr>
          </a:p>
        </p:txBody>
      </p:sp>
      <p:sp>
        <p:nvSpPr>
          <p:cNvPr id="3" name="Espace réservé du contenu 2"/>
          <p:cNvSpPr>
            <a:spLocks noGrp="1"/>
          </p:cNvSpPr>
          <p:nvPr>
            <p:ph idx="1"/>
          </p:nvPr>
        </p:nvSpPr>
        <p:spPr>
          <a:xfrm>
            <a:off x="457200" y="4509120"/>
            <a:ext cx="8229600" cy="1617043"/>
          </a:xfrm>
        </p:spPr>
        <p:txBody>
          <a:bodyPr/>
          <a:lstStyle/>
          <a:p>
            <a:r>
              <a:rPr lang="fr-FR" i="1" dirty="0" smtClean="0">
                <a:solidFill>
                  <a:schemeClr val="accent1">
                    <a:lumMod val="75000"/>
                  </a:schemeClr>
                </a:solidFill>
              </a:rPr>
              <a:t>Libérez-vous des peurs qui vous empêchent de vous épanouir dans votre vie</a:t>
            </a:r>
            <a:r>
              <a:rPr lang="fr-FR" i="1" dirty="0" smtClean="0"/>
              <a:t>.</a:t>
            </a:r>
            <a:endParaRPr lang="fr-FR" dirty="0"/>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13</a:t>
            </a:fld>
            <a:endParaRPr lang="fr-FR"/>
          </a:p>
        </p:txBody>
      </p:sp>
      <p:pic>
        <p:nvPicPr>
          <p:cNvPr id="5" name="Image 4" descr="Fotolia_115012994_XS.jpg"/>
          <p:cNvPicPr>
            <a:picLocks noChangeAspect="1"/>
          </p:cNvPicPr>
          <p:nvPr/>
        </p:nvPicPr>
        <p:blipFill>
          <a:blip r:embed="rId2" cstate="print"/>
          <a:stretch>
            <a:fillRect/>
          </a:stretch>
        </p:blipFill>
        <p:spPr>
          <a:xfrm>
            <a:off x="2915816" y="1628800"/>
            <a:ext cx="3469754" cy="2617534"/>
          </a:xfrm>
          <a:prstGeom prst="rect">
            <a:avLst/>
          </a:prstGeom>
        </p:spPr>
      </p:pic>
    </p:spTree>
  </p:cSld>
  <p:clrMapOvr>
    <a:masterClrMapping/>
  </p:clrMapOvr>
  <p:transition advClick="0" advTm="40000">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chemeClr val="accent1">
                    <a:lumMod val="75000"/>
                  </a:schemeClr>
                </a:solidFill>
              </a:rPr>
              <a:t>TRAITEMENT DE L'INSOMNIE</a:t>
            </a:r>
            <a:endParaRPr lang="fr-FR" dirty="0">
              <a:solidFill>
                <a:schemeClr val="accent1">
                  <a:lumMod val="75000"/>
                </a:schemeClr>
              </a:solidFill>
            </a:endParaRPr>
          </a:p>
        </p:txBody>
      </p:sp>
      <p:sp>
        <p:nvSpPr>
          <p:cNvPr id="3" name="Espace réservé du contenu 2"/>
          <p:cNvSpPr>
            <a:spLocks noGrp="1"/>
          </p:cNvSpPr>
          <p:nvPr>
            <p:ph idx="1"/>
          </p:nvPr>
        </p:nvSpPr>
        <p:spPr>
          <a:xfrm>
            <a:off x="457200" y="3861048"/>
            <a:ext cx="8229600" cy="2265115"/>
          </a:xfrm>
        </p:spPr>
        <p:txBody>
          <a:bodyPr/>
          <a:lstStyle/>
          <a:p>
            <a:r>
              <a:rPr lang="fr-FR" i="1" dirty="0" smtClean="0">
                <a:solidFill>
                  <a:schemeClr val="accent1">
                    <a:lumMod val="75000"/>
                  </a:schemeClr>
                </a:solidFill>
              </a:rPr>
              <a:t>Comprenez comment le sommeil fonctionne, apprenez à vous rendormir quand vous vous réveillez en pleine nuit et retrouvez une qualité de sommeil optimale.</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14</a:t>
            </a:fld>
            <a:endParaRPr lang="fr-FR"/>
          </a:p>
        </p:txBody>
      </p:sp>
      <p:pic>
        <p:nvPicPr>
          <p:cNvPr id="5" name="Image 4" descr="Fotolia_103913125_XS.jpg"/>
          <p:cNvPicPr>
            <a:picLocks noChangeAspect="1"/>
          </p:cNvPicPr>
          <p:nvPr/>
        </p:nvPicPr>
        <p:blipFill>
          <a:blip r:embed="rId2" cstate="print"/>
          <a:stretch>
            <a:fillRect/>
          </a:stretch>
        </p:blipFill>
        <p:spPr>
          <a:xfrm>
            <a:off x="2483768" y="1340768"/>
            <a:ext cx="3668082" cy="2448272"/>
          </a:xfrm>
          <a:prstGeom prst="rect">
            <a:avLst/>
          </a:prstGeom>
        </p:spPr>
      </p:pic>
    </p:spTree>
  </p:cSld>
  <p:clrMapOvr>
    <a:masterClrMapping/>
  </p:clrMapOvr>
  <p:transition advClick="0" advTm="40000">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chemeClr val="accent1">
                    <a:lumMod val="75000"/>
                  </a:schemeClr>
                </a:solidFill>
              </a:rPr>
              <a:t>TRAITEMENT DE LA DEPRESSION</a:t>
            </a:r>
            <a:endParaRPr lang="fr-FR" dirty="0">
              <a:solidFill>
                <a:schemeClr val="accent1">
                  <a:lumMod val="75000"/>
                </a:schemeClr>
              </a:solidFill>
            </a:endParaRPr>
          </a:p>
        </p:txBody>
      </p:sp>
      <p:sp>
        <p:nvSpPr>
          <p:cNvPr id="3" name="Espace réservé du contenu 2"/>
          <p:cNvSpPr>
            <a:spLocks noGrp="1"/>
          </p:cNvSpPr>
          <p:nvPr>
            <p:ph idx="1"/>
          </p:nvPr>
        </p:nvSpPr>
        <p:spPr>
          <a:xfrm>
            <a:off x="457200" y="3933056"/>
            <a:ext cx="8229600" cy="2193107"/>
          </a:xfrm>
        </p:spPr>
        <p:txBody>
          <a:bodyPr/>
          <a:lstStyle/>
          <a:p>
            <a:r>
              <a:rPr lang="fr-FR" i="1" dirty="0" smtClean="0">
                <a:solidFill>
                  <a:schemeClr val="accent1">
                    <a:lumMod val="75000"/>
                  </a:schemeClr>
                </a:solidFill>
              </a:rPr>
              <a:t>Traitement des dépressions réactionnelles.</a:t>
            </a:r>
            <a:endParaRPr lang="fr-FR" dirty="0" smtClean="0">
              <a:solidFill>
                <a:schemeClr val="accent1">
                  <a:lumMod val="75000"/>
                </a:schemeClr>
              </a:solidFill>
            </a:endParaRPr>
          </a:p>
          <a:p>
            <a:r>
              <a:rPr lang="fr-FR" i="1" dirty="0" smtClean="0">
                <a:solidFill>
                  <a:schemeClr val="accent1">
                    <a:lumMod val="75000"/>
                  </a:schemeClr>
                </a:solidFill>
              </a:rPr>
              <a:t>La thérapie inclut l'apprentissage de techniques d'</a:t>
            </a:r>
            <a:r>
              <a:rPr lang="fr-FR" i="1" dirty="0" err="1" smtClean="0">
                <a:solidFill>
                  <a:schemeClr val="accent1">
                    <a:lumMod val="75000"/>
                  </a:schemeClr>
                </a:solidFill>
              </a:rPr>
              <a:t>auto-hypnose</a:t>
            </a:r>
            <a:r>
              <a:rPr lang="fr-FR" i="1" dirty="0" smtClean="0">
                <a:solidFill>
                  <a:schemeClr val="accent1">
                    <a:lumMod val="75000"/>
                  </a:schemeClr>
                </a:solidFill>
              </a:rPr>
              <a:t>, en accord avec le médecin traitant.</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15</a:t>
            </a:fld>
            <a:endParaRPr lang="fr-FR"/>
          </a:p>
        </p:txBody>
      </p:sp>
      <p:pic>
        <p:nvPicPr>
          <p:cNvPr id="5" name="Image 4" descr="39179-65691-image.jpg"/>
          <p:cNvPicPr>
            <a:picLocks noChangeAspect="1"/>
          </p:cNvPicPr>
          <p:nvPr/>
        </p:nvPicPr>
        <p:blipFill>
          <a:blip r:embed="rId2" cstate="print"/>
          <a:stretch>
            <a:fillRect/>
          </a:stretch>
        </p:blipFill>
        <p:spPr>
          <a:xfrm>
            <a:off x="3131840" y="1268760"/>
            <a:ext cx="2592288" cy="2592288"/>
          </a:xfrm>
          <a:prstGeom prst="rect">
            <a:avLst/>
          </a:prstGeom>
        </p:spPr>
      </p:pic>
    </p:spTree>
  </p:cSld>
  <p:clrMapOvr>
    <a:masterClrMapping/>
  </p:clrMapOvr>
  <p:transition advClick="0" advTm="40000">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chemeClr val="accent1">
                    <a:lumMod val="75000"/>
                  </a:schemeClr>
                </a:solidFill>
              </a:rPr>
              <a:t>TRAITEMENT DES ADDICTIONS</a:t>
            </a:r>
            <a:endParaRPr lang="fr-FR" dirty="0">
              <a:solidFill>
                <a:schemeClr val="accent1">
                  <a:lumMod val="75000"/>
                </a:schemeClr>
              </a:solidFill>
            </a:endParaRPr>
          </a:p>
        </p:txBody>
      </p:sp>
      <p:sp>
        <p:nvSpPr>
          <p:cNvPr id="3" name="Espace réservé du contenu 2"/>
          <p:cNvSpPr>
            <a:spLocks noGrp="1"/>
          </p:cNvSpPr>
          <p:nvPr>
            <p:ph idx="1"/>
          </p:nvPr>
        </p:nvSpPr>
        <p:spPr>
          <a:xfrm>
            <a:off x="467544" y="4077072"/>
            <a:ext cx="8229600" cy="2625155"/>
          </a:xfrm>
        </p:spPr>
        <p:txBody>
          <a:bodyPr/>
          <a:lstStyle/>
          <a:p>
            <a:r>
              <a:rPr lang="fr-FR" i="1" dirty="0" smtClean="0">
                <a:solidFill>
                  <a:schemeClr val="accent1">
                    <a:lumMod val="75000"/>
                  </a:schemeClr>
                </a:solidFill>
              </a:rPr>
              <a:t>Vous êtes dépendant de l'alcool, des médicaments, des jeux, d'un aliment en particulier? Reprenez le contrôle de votre vie sans sensation de manque ou de frustration</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16</a:t>
            </a:fld>
            <a:endParaRPr lang="fr-FR"/>
          </a:p>
        </p:txBody>
      </p:sp>
      <p:pic>
        <p:nvPicPr>
          <p:cNvPr id="5" name="Image 4" descr="Fotolia_96510474_XS.jpg"/>
          <p:cNvPicPr>
            <a:picLocks noChangeAspect="1"/>
          </p:cNvPicPr>
          <p:nvPr/>
        </p:nvPicPr>
        <p:blipFill>
          <a:blip r:embed="rId2" cstate="print"/>
          <a:stretch>
            <a:fillRect/>
          </a:stretch>
        </p:blipFill>
        <p:spPr>
          <a:xfrm>
            <a:off x="3491880" y="1484784"/>
            <a:ext cx="2341116" cy="2347882"/>
          </a:xfrm>
          <a:prstGeom prst="rect">
            <a:avLst/>
          </a:prstGeom>
        </p:spPr>
      </p:pic>
    </p:spTree>
  </p:cSld>
  <p:clrMapOvr>
    <a:masterClrMapping/>
  </p:clrMapOvr>
  <p:transition advClick="0" advTm="40000">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lnSpcReduction="10000"/>
          </a:bodyPr>
          <a:lstStyle/>
          <a:p>
            <a:r>
              <a:rPr lang="fr-FR" b="1" i="1" dirty="0" smtClean="0">
                <a:solidFill>
                  <a:schemeClr val="accent1">
                    <a:lumMod val="75000"/>
                  </a:schemeClr>
                </a:solidFill>
              </a:rPr>
              <a:t>Je crée avec chacun de mes patients un programme individuel personnalisé selon ses propres buts. La majorité atteint son objectif en un délai de 2 à 5 séances.</a:t>
            </a:r>
          </a:p>
          <a:p>
            <a:pPr>
              <a:buNone/>
            </a:pPr>
            <a:endParaRPr lang="fr-FR" dirty="0" smtClean="0">
              <a:solidFill>
                <a:schemeClr val="accent1">
                  <a:lumMod val="75000"/>
                </a:schemeClr>
              </a:solidFill>
            </a:endParaRPr>
          </a:p>
          <a:p>
            <a:r>
              <a:rPr lang="fr-FR" b="1" i="1" u="sng" dirty="0" smtClean="0">
                <a:solidFill>
                  <a:schemeClr val="accent1">
                    <a:lumMod val="75000"/>
                  </a:schemeClr>
                </a:solidFill>
              </a:rPr>
              <a:t>Séances et tarifs:</a:t>
            </a:r>
            <a:endParaRPr lang="fr-FR" dirty="0" smtClean="0">
              <a:solidFill>
                <a:schemeClr val="accent1">
                  <a:lumMod val="75000"/>
                </a:schemeClr>
              </a:solidFill>
            </a:endParaRPr>
          </a:p>
          <a:p>
            <a:pPr lvl="1"/>
            <a:r>
              <a:rPr lang="fr-FR" b="1" i="1" dirty="0" smtClean="0">
                <a:solidFill>
                  <a:schemeClr val="accent1">
                    <a:lumMod val="75000"/>
                  </a:schemeClr>
                </a:solidFill>
              </a:rPr>
              <a:t>Les séances sont au tarif de 60€ et durent jusqu'à 1h30</a:t>
            </a:r>
            <a:endParaRPr lang="fr-FR" dirty="0" smtClean="0">
              <a:solidFill>
                <a:schemeClr val="accent1">
                  <a:lumMod val="75000"/>
                </a:schemeClr>
              </a:solidFill>
            </a:endParaRPr>
          </a:p>
          <a:p>
            <a:pPr lvl="1"/>
            <a:r>
              <a:rPr lang="fr-FR" b="1" i="1" dirty="0" smtClean="0">
                <a:solidFill>
                  <a:schemeClr val="accent1">
                    <a:lumMod val="75000"/>
                  </a:schemeClr>
                </a:solidFill>
              </a:rPr>
              <a:t>Anneau gastrique: 85€ la séance</a:t>
            </a:r>
            <a:endParaRPr lang="fr-FR" dirty="0" smtClean="0">
              <a:solidFill>
                <a:schemeClr val="accent1">
                  <a:lumMod val="75000"/>
                </a:schemeClr>
              </a:solidFill>
            </a:endParaRPr>
          </a:p>
          <a:p>
            <a:pPr lvl="1"/>
            <a:r>
              <a:rPr lang="fr-FR" b="1" i="1" dirty="0" smtClean="0">
                <a:solidFill>
                  <a:schemeClr val="accent1">
                    <a:lumMod val="75000"/>
                  </a:schemeClr>
                </a:solidFill>
              </a:rPr>
              <a:t>Le programme d'Arrêt du Tabac comprenant 2 séances est au tarif total de 170€</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17</a:t>
            </a:fld>
            <a:endParaRPr lang="fr-FR"/>
          </a:p>
        </p:txBody>
      </p:sp>
    </p:spTree>
  </p:cSld>
  <p:clrMapOvr>
    <a:masterClrMapping/>
  </p:clrMapOvr>
  <p:transition advClick="0" advTm="40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chemeClr val="accent1">
                    <a:lumMod val="75000"/>
                  </a:schemeClr>
                </a:solidFill>
              </a:rPr>
              <a:t>questions</a:t>
            </a:r>
            <a:endParaRPr lang="fr-FR" b="1" i="1" dirty="0">
              <a:solidFill>
                <a:schemeClr val="accent1">
                  <a:lumMod val="75000"/>
                </a:schemeClr>
              </a:solidFill>
            </a:endParaRPr>
          </a:p>
        </p:txBody>
      </p:sp>
      <p:sp>
        <p:nvSpPr>
          <p:cNvPr id="3" name="Espace réservé du contenu 2"/>
          <p:cNvSpPr>
            <a:spLocks noGrp="1"/>
          </p:cNvSpPr>
          <p:nvPr>
            <p:ph idx="1"/>
          </p:nvPr>
        </p:nvSpPr>
        <p:spPr>
          <a:xfrm>
            <a:off x="457200" y="1916833"/>
            <a:ext cx="8229600" cy="3528392"/>
          </a:xfrm>
        </p:spPr>
        <p:txBody>
          <a:bodyPr>
            <a:normAutofit/>
          </a:bodyPr>
          <a:lstStyle/>
          <a:p>
            <a:r>
              <a:rPr lang="fr-FR" sz="2800" b="1" i="1" dirty="0" smtClean="0">
                <a:solidFill>
                  <a:schemeClr val="accent1">
                    <a:lumMod val="75000"/>
                  </a:schemeClr>
                </a:solidFill>
              </a:rPr>
              <a:t>« peut-on rester bloqué sous hypnose ? »</a:t>
            </a:r>
          </a:p>
          <a:p>
            <a:pPr>
              <a:buNone/>
            </a:pPr>
            <a:endParaRPr lang="fr-FR" sz="2800" b="1" i="1" dirty="0" smtClean="0">
              <a:solidFill>
                <a:schemeClr val="accent1">
                  <a:lumMod val="75000"/>
                </a:schemeClr>
              </a:solidFill>
            </a:endParaRPr>
          </a:p>
          <a:p>
            <a:pPr>
              <a:buNone/>
            </a:pPr>
            <a:r>
              <a:rPr lang="fr-FR" sz="2800" i="1" dirty="0" smtClean="0">
                <a:solidFill>
                  <a:schemeClr val="accent1">
                    <a:lumMod val="75000"/>
                  </a:schemeClr>
                </a:solidFill>
              </a:rPr>
              <a:t>	L’hypnose est un état naturel que l’on expérimente tous les jours, par exemple, au réveil et au coucher. On ne peut donc pas être bloqué sous hypnose. S’il y avait une urgence durant la séance, vous seriez en mesure de vous lever et de quitter la pièce.</a:t>
            </a:r>
            <a:endParaRPr lang="fr-FR" sz="2800" i="1"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18</a:t>
            </a:fld>
            <a:endParaRPr lang="fr-FR"/>
          </a:p>
        </p:txBody>
      </p:sp>
    </p:spTree>
  </p:cSld>
  <p:clrMapOvr>
    <a:masterClrMapping/>
  </p:clrMapOvr>
  <p:transition advClick="0" advTm="40000">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b="1" i="1" dirty="0" smtClean="0">
                <a:solidFill>
                  <a:schemeClr val="accent1">
                    <a:lumMod val="75000"/>
                  </a:schemeClr>
                </a:solidFill>
              </a:rPr>
              <a:t>« L’ hypnose fonctionne t-elle sur tout le monde ? «</a:t>
            </a:r>
            <a:r>
              <a:rPr lang="fr-FR" dirty="0" smtClean="0"/>
              <a:t> </a:t>
            </a:r>
          </a:p>
          <a:p>
            <a:pPr>
              <a:buNone/>
            </a:pPr>
            <a:endParaRPr lang="fr-FR" dirty="0" smtClean="0"/>
          </a:p>
          <a:p>
            <a:pPr>
              <a:buNone/>
            </a:pPr>
            <a:r>
              <a:rPr lang="fr-FR" dirty="0" smtClean="0"/>
              <a:t>	</a:t>
            </a:r>
            <a:r>
              <a:rPr lang="fr-FR" i="1" dirty="0" smtClean="0">
                <a:solidFill>
                  <a:schemeClr val="accent1">
                    <a:lumMod val="75000"/>
                  </a:schemeClr>
                </a:solidFill>
              </a:rPr>
              <a:t>Toute personne souhaitant se faire hypnotiser est en mesure d’expérimenter l’état d’hypnose, tant qu’elle n’est pas sous l’influence de l’alcool, de drogues ou qu’elle souffre d’un problème de santé mentale grave </a:t>
            </a:r>
          </a:p>
          <a:p>
            <a:pPr>
              <a:buNone/>
            </a:pPr>
            <a:r>
              <a:rPr lang="fr-FR" i="1" dirty="0" smtClean="0">
                <a:solidFill>
                  <a:schemeClr val="accent1">
                    <a:lumMod val="75000"/>
                  </a:schemeClr>
                </a:solidFill>
              </a:rPr>
              <a:t>	( schizophrénie)</a:t>
            </a:r>
            <a:endParaRPr lang="fr-FR" i="1"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19</a:t>
            </a:fld>
            <a:endParaRPr lang="fr-FR"/>
          </a:p>
        </p:txBody>
      </p:sp>
      <p:sp>
        <p:nvSpPr>
          <p:cNvPr id="5" name="Titre 1"/>
          <p:cNvSpPr>
            <a:spLocks noGrp="1"/>
          </p:cNvSpPr>
          <p:nvPr>
            <p:ph type="title"/>
          </p:nvPr>
        </p:nvSpPr>
        <p:spPr/>
        <p:txBody>
          <a:bodyPr/>
          <a:lstStyle/>
          <a:p>
            <a:r>
              <a:rPr lang="fr-FR" b="1" i="1" dirty="0" smtClean="0">
                <a:solidFill>
                  <a:schemeClr val="accent1">
                    <a:lumMod val="75000"/>
                  </a:schemeClr>
                </a:solidFill>
              </a:rPr>
              <a:t>questions</a:t>
            </a:r>
            <a:endParaRPr lang="fr-FR" b="1" i="1" dirty="0">
              <a:solidFill>
                <a:schemeClr val="accent1">
                  <a:lumMod val="75000"/>
                </a:schemeClr>
              </a:solidFill>
            </a:endParaRPr>
          </a:p>
        </p:txBody>
      </p:sp>
    </p:spTree>
  </p:cSld>
  <p:clrMapOvr>
    <a:masterClrMapping/>
  </p:clrMapOvr>
  <p:transition advClick="0" advTm="40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u="sng" dirty="0">
                <a:solidFill>
                  <a:schemeClr val="accent1">
                    <a:lumMod val="75000"/>
                  </a:schemeClr>
                </a:solidFill>
              </a:rPr>
              <a:t>Qu'est-ce que l'hypnose?</a:t>
            </a:r>
            <a:r>
              <a:rPr lang="fr-FR" dirty="0"/>
              <a:t/>
            </a:r>
            <a:br>
              <a:rPr lang="fr-FR" dirty="0"/>
            </a:br>
            <a:endParaRPr lang="fr-FR" dirty="0"/>
          </a:p>
        </p:txBody>
      </p:sp>
      <p:sp>
        <p:nvSpPr>
          <p:cNvPr id="3" name="Espace réservé du contenu 2"/>
          <p:cNvSpPr>
            <a:spLocks noGrp="1"/>
          </p:cNvSpPr>
          <p:nvPr>
            <p:ph idx="1"/>
          </p:nvPr>
        </p:nvSpPr>
        <p:spPr/>
        <p:txBody>
          <a:bodyPr>
            <a:normAutofit fontScale="62500" lnSpcReduction="20000"/>
          </a:bodyPr>
          <a:lstStyle/>
          <a:p>
            <a:r>
              <a:rPr lang="fr-FR" sz="4100" dirty="0">
                <a:solidFill>
                  <a:schemeClr val="accent1">
                    <a:lumMod val="75000"/>
                  </a:schemeClr>
                </a:solidFill>
              </a:rPr>
              <a:t>L'hypnose est un phénomène naturel: plusieurs fois par jour, il nous arrive de décrocher (nous dirions "être dans la lune, </a:t>
            </a:r>
            <a:r>
              <a:rPr lang="fr-FR" sz="4100" dirty="0" smtClean="0">
                <a:solidFill>
                  <a:schemeClr val="accent1">
                    <a:lumMod val="75000"/>
                  </a:schemeClr>
                </a:solidFill>
              </a:rPr>
              <a:t>rêvasser, </a:t>
            </a:r>
            <a:r>
              <a:rPr lang="fr-FR" sz="4100" dirty="0">
                <a:solidFill>
                  <a:schemeClr val="accent1">
                    <a:lumMod val="75000"/>
                  </a:schemeClr>
                </a:solidFill>
              </a:rPr>
              <a:t>absent"), il nous arrive aussi d'être en hyper-concentration par exemple en regardant un film.</a:t>
            </a:r>
          </a:p>
          <a:p>
            <a:r>
              <a:rPr lang="fr-FR" sz="4100" b="1" dirty="0">
                <a:solidFill>
                  <a:schemeClr val="accent1">
                    <a:lumMod val="75000"/>
                  </a:schemeClr>
                </a:solidFill>
              </a:rPr>
              <a:t>Et bien c'est </a:t>
            </a:r>
            <a:r>
              <a:rPr lang="fr-FR" sz="4100" b="1" dirty="0" smtClean="0">
                <a:solidFill>
                  <a:schemeClr val="accent1">
                    <a:lumMod val="75000"/>
                  </a:schemeClr>
                </a:solidFill>
              </a:rPr>
              <a:t>cela </a:t>
            </a:r>
            <a:r>
              <a:rPr lang="fr-FR" sz="4100" b="1" dirty="0">
                <a:solidFill>
                  <a:schemeClr val="accent1">
                    <a:lumMod val="75000"/>
                  </a:schemeClr>
                </a:solidFill>
              </a:rPr>
              <a:t>l'hypnose que dans le jargon du métier, nous appelons état hypnotique, transe, ou état modifié de conscience.</a:t>
            </a:r>
            <a:endParaRPr lang="fr-FR" sz="4100" dirty="0">
              <a:solidFill>
                <a:schemeClr val="accent1">
                  <a:lumMod val="75000"/>
                </a:schemeClr>
              </a:solidFill>
            </a:endParaRPr>
          </a:p>
          <a:p>
            <a:r>
              <a:rPr lang="fr-FR" sz="4100" dirty="0">
                <a:solidFill>
                  <a:schemeClr val="accent1">
                    <a:lumMod val="75000"/>
                  </a:schemeClr>
                </a:solidFill>
              </a:rPr>
              <a:t>L'expérience de l'hypnose est incroyablement libératrice. Elle permet de prendre le contrôle de notre propre esprit, de réaliser des actions nouvelles et positives, d'amorcer le changement, sans esprit critique, et de puiser dans les vastes ressources de notre inconscient.</a:t>
            </a:r>
          </a:p>
          <a:p>
            <a:endParaRPr lang="fr-FR" dirty="0"/>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a:t>
            </a:fld>
            <a:endParaRPr lang="fr-FR" dirty="0"/>
          </a:p>
        </p:txBody>
      </p:sp>
    </p:spTree>
  </p:cSld>
  <p:clrMapOvr>
    <a:masterClrMapping/>
  </p:clrMapOvr>
  <p:transition advClick="0" advTm="40000">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628800"/>
            <a:ext cx="8229600" cy="4857403"/>
          </a:xfrm>
        </p:spPr>
        <p:txBody>
          <a:bodyPr>
            <a:normAutofit fontScale="77500" lnSpcReduction="20000"/>
          </a:bodyPr>
          <a:lstStyle/>
          <a:p>
            <a:r>
              <a:rPr lang="fr-FR" b="1" i="1" dirty="0" smtClean="0">
                <a:solidFill>
                  <a:schemeClr val="accent1">
                    <a:lumMod val="75000"/>
                  </a:schemeClr>
                </a:solidFill>
              </a:rPr>
              <a:t>« combien de séances faut-il ?</a:t>
            </a:r>
          </a:p>
          <a:p>
            <a:pPr>
              <a:buNone/>
            </a:pPr>
            <a:endParaRPr lang="fr-FR" i="1" dirty="0" smtClean="0">
              <a:solidFill>
                <a:schemeClr val="accent1">
                  <a:lumMod val="75000"/>
                </a:schemeClr>
              </a:solidFill>
            </a:endParaRPr>
          </a:p>
          <a:p>
            <a:pPr>
              <a:buNone/>
            </a:pPr>
            <a:r>
              <a:rPr lang="fr-FR" i="1" dirty="0" smtClean="0">
                <a:solidFill>
                  <a:schemeClr val="accent1">
                    <a:lumMod val="75000"/>
                  </a:schemeClr>
                </a:solidFill>
              </a:rPr>
              <a:t>	Mon but est de vous aider à résoudre votre problème en un minimum de séances. (chaque séance dure environ 1h30)</a:t>
            </a:r>
          </a:p>
          <a:p>
            <a:pPr>
              <a:buNone/>
            </a:pPr>
            <a:r>
              <a:rPr lang="fr-FR" i="1" dirty="0" smtClean="0">
                <a:solidFill>
                  <a:schemeClr val="accent1">
                    <a:lumMod val="75000"/>
                  </a:schemeClr>
                </a:solidFill>
              </a:rPr>
              <a:t>	L’arrêt du tabac ne demande habituellement que 2 séances d’environ une heure trente</a:t>
            </a:r>
          </a:p>
          <a:p>
            <a:pPr>
              <a:buNone/>
            </a:pPr>
            <a:r>
              <a:rPr lang="fr-FR" i="1" dirty="0" smtClean="0">
                <a:solidFill>
                  <a:schemeClr val="accent1">
                    <a:lumMod val="75000"/>
                  </a:schemeClr>
                </a:solidFill>
              </a:rPr>
              <a:t>	Pour la perte de poids, je recommanderais un minimum de 3 séances</a:t>
            </a:r>
          </a:p>
          <a:p>
            <a:pPr>
              <a:buNone/>
            </a:pPr>
            <a:r>
              <a:rPr lang="fr-FR" i="1" dirty="0" smtClean="0">
                <a:solidFill>
                  <a:schemeClr val="accent1">
                    <a:lumMod val="75000"/>
                  </a:schemeClr>
                </a:solidFill>
              </a:rPr>
              <a:t>	Les autres problèmes sont en général traités entre 1 à 5 séances</a:t>
            </a:r>
          </a:p>
          <a:p>
            <a:pPr>
              <a:buNone/>
            </a:pPr>
            <a:r>
              <a:rPr lang="fr-FR" i="1" dirty="0" smtClean="0">
                <a:solidFill>
                  <a:schemeClr val="accent1">
                    <a:lumMod val="75000"/>
                  </a:schemeClr>
                </a:solidFill>
              </a:rPr>
              <a:t>	Lors de la première visite, un diagnostic sera établi pour évaluer le nombre de séances nécessaires</a:t>
            </a:r>
          </a:p>
          <a:p>
            <a:pPr>
              <a:buNone/>
            </a:pPr>
            <a:endParaRPr lang="fr-FR" dirty="0"/>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20</a:t>
            </a:fld>
            <a:endParaRPr lang="fr-FR"/>
          </a:p>
        </p:txBody>
      </p:sp>
      <p:sp>
        <p:nvSpPr>
          <p:cNvPr id="5" name="Titre 1"/>
          <p:cNvSpPr>
            <a:spLocks noGrp="1"/>
          </p:cNvSpPr>
          <p:nvPr>
            <p:ph type="title"/>
          </p:nvPr>
        </p:nvSpPr>
        <p:spPr/>
        <p:txBody>
          <a:bodyPr/>
          <a:lstStyle/>
          <a:p>
            <a:r>
              <a:rPr lang="fr-FR" b="1" i="1" dirty="0" smtClean="0">
                <a:solidFill>
                  <a:schemeClr val="accent1">
                    <a:lumMod val="75000"/>
                  </a:schemeClr>
                </a:solidFill>
              </a:rPr>
              <a:t>questions</a:t>
            </a:r>
            <a:endParaRPr lang="fr-FR" b="1" i="1" dirty="0">
              <a:solidFill>
                <a:schemeClr val="accent1">
                  <a:lumMod val="75000"/>
                </a:schemeClr>
              </a:solidFill>
            </a:endParaRPr>
          </a:p>
        </p:txBody>
      </p:sp>
    </p:spTree>
  </p:cSld>
  <p:clrMapOvr>
    <a:masterClrMapping/>
  </p:clrMapOvr>
  <p:transition advClick="0" advTm="40000">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916832"/>
            <a:ext cx="8229600" cy="4209331"/>
          </a:xfrm>
        </p:spPr>
        <p:txBody>
          <a:bodyPr>
            <a:normAutofit fontScale="77500" lnSpcReduction="20000"/>
          </a:bodyPr>
          <a:lstStyle/>
          <a:p>
            <a:r>
              <a:rPr lang="fr-FR" b="1" i="1" dirty="0" smtClean="0">
                <a:solidFill>
                  <a:schemeClr val="accent1">
                    <a:lumMod val="75000"/>
                  </a:schemeClr>
                </a:solidFill>
              </a:rPr>
              <a:t>« L’hypnose est-elle sûre ? »</a:t>
            </a:r>
          </a:p>
          <a:p>
            <a:pPr>
              <a:buNone/>
            </a:pPr>
            <a:endParaRPr lang="fr-FR" b="1" i="1" dirty="0" smtClean="0">
              <a:solidFill>
                <a:schemeClr val="accent1">
                  <a:lumMod val="75000"/>
                </a:schemeClr>
              </a:solidFill>
            </a:endParaRPr>
          </a:p>
          <a:p>
            <a:pPr>
              <a:buNone/>
            </a:pPr>
            <a:r>
              <a:rPr lang="fr-FR" dirty="0" smtClean="0"/>
              <a:t>	</a:t>
            </a:r>
            <a:r>
              <a:rPr lang="fr-FR" i="1" dirty="0" smtClean="0">
                <a:solidFill>
                  <a:schemeClr val="accent1">
                    <a:lumMod val="75000"/>
                  </a:schemeClr>
                </a:solidFill>
              </a:rPr>
              <a:t>L’hypnose est un état de relaxation mental et physique, dans lequel notre subconscient est capable de communiquer avec notre esprit conscient. L’hypnose est acceptée comme une excellente méthode par laquelle nous pouvons accéder au potentiel dont nous disposons.</a:t>
            </a:r>
          </a:p>
          <a:p>
            <a:pPr>
              <a:buNone/>
            </a:pPr>
            <a:r>
              <a:rPr lang="fr-FR" i="1" dirty="0" smtClean="0">
                <a:solidFill>
                  <a:schemeClr val="accent1">
                    <a:lumMod val="75000"/>
                  </a:schemeClr>
                </a:solidFill>
              </a:rPr>
              <a:t>	On peut accéder à cet état modifié de conscience par l’</a:t>
            </a:r>
            <a:r>
              <a:rPr lang="fr-FR" i="1" dirty="0" err="1" smtClean="0">
                <a:solidFill>
                  <a:schemeClr val="accent1">
                    <a:lumMod val="75000"/>
                  </a:schemeClr>
                </a:solidFill>
              </a:rPr>
              <a:t>auto-hypnose</a:t>
            </a:r>
            <a:r>
              <a:rPr lang="fr-FR" i="1" dirty="0" smtClean="0">
                <a:solidFill>
                  <a:schemeClr val="accent1">
                    <a:lumMod val="75000"/>
                  </a:schemeClr>
                </a:solidFill>
              </a:rPr>
              <a:t>, ou par l’aide d’une tierce personne. Si cette autre personne est un professionnel qualifié pour exploiter cet état modifié de conscience et encourager un changement bénéfique, le processus est alors appelé « hypnothérapie ».</a:t>
            </a:r>
            <a:endParaRPr lang="fr-FR" i="1"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21</a:t>
            </a:fld>
            <a:endParaRPr lang="fr-FR"/>
          </a:p>
        </p:txBody>
      </p:sp>
      <p:sp>
        <p:nvSpPr>
          <p:cNvPr id="5" name="Titre 1"/>
          <p:cNvSpPr>
            <a:spLocks noGrp="1"/>
          </p:cNvSpPr>
          <p:nvPr>
            <p:ph type="title"/>
          </p:nvPr>
        </p:nvSpPr>
        <p:spPr/>
        <p:txBody>
          <a:bodyPr/>
          <a:lstStyle/>
          <a:p>
            <a:r>
              <a:rPr lang="fr-FR" b="1" i="1" dirty="0" smtClean="0">
                <a:solidFill>
                  <a:schemeClr val="accent1">
                    <a:lumMod val="75000"/>
                  </a:schemeClr>
                </a:solidFill>
              </a:rPr>
              <a:t>questions</a:t>
            </a:r>
            <a:endParaRPr lang="fr-FR" b="1" i="1" dirty="0">
              <a:solidFill>
                <a:schemeClr val="accent1">
                  <a:lumMod val="75000"/>
                </a:schemeClr>
              </a:solidFill>
            </a:endParaRPr>
          </a:p>
        </p:txBody>
      </p:sp>
    </p:spTree>
  </p:cSld>
  <p:clrMapOvr>
    <a:masterClrMapping/>
  </p:clrMapOvr>
  <p:transition advClick="0" advTm="40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b="1" i="1" dirty="0" smtClean="0">
                <a:solidFill>
                  <a:schemeClr val="accent1">
                    <a:lumMod val="75000"/>
                  </a:schemeClr>
                </a:solidFill>
              </a:rPr>
              <a:t>« Vais-je perdre le contrôle ou la mémoire ?« </a:t>
            </a:r>
          </a:p>
          <a:p>
            <a:pPr>
              <a:buNone/>
            </a:pPr>
            <a:endParaRPr lang="fr-FR" dirty="0" smtClean="0"/>
          </a:p>
          <a:p>
            <a:pPr>
              <a:buNone/>
            </a:pPr>
            <a:r>
              <a:rPr lang="fr-FR" i="1" dirty="0" smtClean="0">
                <a:solidFill>
                  <a:schemeClr val="accent1">
                    <a:lumMod val="75000"/>
                  </a:schemeClr>
                </a:solidFill>
              </a:rPr>
              <a:t>	Non, sous hypnose vous gardez le contrôle de ce que vous dites et faites. Vous serez conscient de tout ce qui se passera pendant la séance et vous vous souviendrez de tout ce qui a été dit.</a:t>
            </a:r>
            <a:endParaRPr lang="fr-FR" i="1"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22</a:t>
            </a:fld>
            <a:endParaRPr lang="fr-FR"/>
          </a:p>
        </p:txBody>
      </p:sp>
      <p:sp>
        <p:nvSpPr>
          <p:cNvPr id="5" name="Titre 1"/>
          <p:cNvSpPr>
            <a:spLocks noGrp="1"/>
          </p:cNvSpPr>
          <p:nvPr>
            <p:ph type="title"/>
          </p:nvPr>
        </p:nvSpPr>
        <p:spPr/>
        <p:txBody>
          <a:bodyPr/>
          <a:lstStyle/>
          <a:p>
            <a:r>
              <a:rPr lang="fr-FR" b="1" i="1" dirty="0" smtClean="0">
                <a:solidFill>
                  <a:schemeClr val="accent1">
                    <a:lumMod val="75000"/>
                  </a:schemeClr>
                </a:solidFill>
              </a:rPr>
              <a:t>questions</a:t>
            </a:r>
            <a:endParaRPr lang="fr-FR" b="1" i="1" dirty="0">
              <a:solidFill>
                <a:schemeClr val="accent1">
                  <a:lumMod val="75000"/>
                </a:schemeClr>
              </a:solidFill>
            </a:endParaRPr>
          </a:p>
        </p:txBody>
      </p:sp>
    </p:spTree>
  </p:cSld>
  <p:clrMapOvr>
    <a:masterClrMapping/>
  </p:clrMapOvr>
  <p:transition advClick="0" advTm="40000">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r>
              <a:rPr lang="fr-FR" b="1" i="1" dirty="0" smtClean="0">
                <a:solidFill>
                  <a:schemeClr val="accent1">
                    <a:lumMod val="75000"/>
                  </a:schemeClr>
                </a:solidFill>
              </a:rPr>
              <a:t>« J’ai vu des gens à la télé faire des choses étranges sous hypnose. Est-ce que cela va m’arriver ? »</a:t>
            </a:r>
          </a:p>
          <a:p>
            <a:pPr>
              <a:buNone/>
            </a:pPr>
            <a:endParaRPr lang="fr-FR" b="1" i="1" dirty="0" smtClean="0">
              <a:solidFill>
                <a:schemeClr val="accent1">
                  <a:lumMod val="75000"/>
                </a:schemeClr>
              </a:solidFill>
            </a:endParaRPr>
          </a:p>
          <a:p>
            <a:pPr>
              <a:buNone/>
            </a:pPr>
            <a:r>
              <a:rPr lang="fr-FR" i="1" dirty="0" smtClean="0">
                <a:solidFill>
                  <a:schemeClr val="accent1">
                    <a:lumMod val="75000"/>
                  </a:schemeClr>
                </a:solidFill>
              </a:rPr>
              <a:t>	Non, l’hypnose de spectacle et l’hypnose médicale sont deux choses totalement différentes. Dans l’hypnose de spectacle les participants acceptent consciemment de se laisser faire par l’hypnotiseur, sachant qu’ils seront amenés à faire des choses drôles dans le but de divertir les spectateurs. En hypnothérapie, tout ce qui serait hors sujet au problème pour lequel vous seriez venu serait immédiatement rejeté par votre inconscient.</a:t>
            </a:r>
            <a:endParaRPr lang="fr-FR" i="1"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23</a:t>
            </a:fld>
            <a:endParaRPr lang="fr-FR"/>
          </a:p>
        </p:txBody>
      </p:sp>
      <p:sp>
        <p:nvSpPr>
          <p:cNvPr id="5" name="Titre 1"/>
          <p:cNvSpPr>
            <a:spLocks noGrp="1"/>
          </p:cNvSpPr>
          <p:nvPr>
            <p:ph type="title"/>
          </p:nvPr>
        </p:nvSpPr>
        <p:spPr/>
        <p:txBody>
          <a:bodyPr/>
          <a:lstStyle/>
          <a:p>
            <a:r>
              <a:rPr lang="fr-FR" b="1" i="1" dirty="0" smtClean="0">
                <a:solidFill>
                  <a:schemeClr val="accent1">
                    <a:lumMod val="75000"/>
                  </a:schemeClr>
                </a:solidFill>
              </a:rPr>
              <a:t>questions</a:t>
            </a:r>
            <a:endParaRPr lang="fr-FR" b="1" i="1" dirty="0">
              <a:solidFill>
                <a:schemeClr val="accent1">
                  <a:lumMod val="75000"/>
                </a:schemeClr>
              </a:solidFill>
            </a:endParaRPr>
          </a:p>
        </p:txBody>
      </p:sp>
    </p:spTree>
  </p:cSld>
  <p:clrMapOvr>
    <a:masterClrMapping/>
  </p:clrMapOvr>
  <p:transition advClick="0" advTm="40000">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268760"/>
            <a:ext cx="8229600" cy="5328592"/>
          </a:xfrm>
        </p:spPr>
        <p:txBody>
          <a:bodyPr>
            <a:noAutofit/>
          </a:bodyPr>
          <a:lstStyle/>
          <a:p>
            <a:r>
              <a:rPr lang="fr-FR" sz="2200" b="1" i="1" dirty="0" smtClean="0">
                <a:solidFill>
                  <a:schemeClr val="accent1">
                    <a:lumMod val="75000"/>
                  </a:schemeClr>
                </a:solidFill>
              </a:rPr>
              <a:t>« Qui peut bénéficier de l’hypnothérapie ? »</a:t>
            </a:r>
          </a:p>
          <a:p>
            <a:pPr>
              <a:buNone/>
            </a:pPr>
            <a:endParaRPr lang="fr-FR" sz="2200" b="1" i="1" dirty="0" smtClean="0">
              <a:solidFill>
                <a:schemeClr val="accent1">
                  <a:lumMod val="75000"/>
                </a:schemeClr>
              </a:solidFill>
            </a:endParaRPr>
          </a:p>
          <a:p>
            <a:pPr>
              <a:buNone/>
            </a:pPr>
            <a:r>
              <a:rPr lang="fr-FR" sz="2200" i="1" dirty="0" smtClean="0">
                <a:solidFill>
                  <a:schemeClr val="accent1">
                    <a:lumMod val="75000"/>
                  </a:schemeClr>
                </a:solidFill>
              </a:rPr>
              <a:t>	La majorité des gens peut bénéficier de l’hypnose.</a:t>
            </a:r>
          </a:p>
          <a:p>
            <a:pPr>
              <a:buNone/>
            </a:pPr>
            <a:r>
              <a:rPr lang="fr-FR" sz="2200" i="1" dirty="0" smtClean="0">
                <a:solidFill>
                  <a:schemeClr val="accent1">
                    <a:lumMod val="75000"/>
                  </a:schemeClr>
                </a:solidFill>
              </a:rPr>
              <a:t>	La capacité innée de guérison de notre propre corps peut être stimulée par l’hypnothérapie. Par conséquent, la liste des problèmes qui peuvent se prêter à l’hypnothérapie est beaucoup trop longue et variée, mais inclut: le stress, l’anxiété, la panique, les phobies, les mauvaises habitudes, le manque de confiance et d’estime de soi, la peur des examens et de la prise de parole en public, les allergies et affections cutanées, les migraines et le syndrome du côlon irritable (SCI). En outre, elle s’est avérée utile dans la gestion de la douleur et dans l’amélioration des performances sportives et artistiques. Comme complément à d’autres techniques de conseil, elle peut aider à résoudre les difficultés relationnelles et être utile dans les stratégies de gestion de la colère.</a:t>
            </a:r>
            <a:endParaRPr lang="fr-FR" sz="2200" i="1"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24</a:t>
            </a:fld>
            <a:endParaRPr lang="fr-FR"/>
          </a:p>
        </p:txBody>
      </p:sp>
      <p:sp>
        <p:nvSpPr>
          <p:cNvPr id="5" name="Titre 1"/>
          <p:cNvSpPr>
            <a:spLocks noGrp="1"/>
          </p:cNvSpPr>
          <p:nvPr>
            <p:ph type="title"/>
          </p:nvPr>
        </p:nvSpPr>
        <p:spPr/>
        <p:txBody>
          <a:bodyPr/>
          <a:lstStyle/>
          <a:p>
            <a:r>
              <a:rPr lang="fr-FR" b="1" i="1" dirty="0" smtClean="0">
                <a:solidFill>
                  <a:schemeClr val="accent1">
                    <a:lumMod val="75000"/>
                  </a:schemeClr>
                </a:solidFill>
              </a:rPr>
              <a:t>questions</a:t>
            </a:r>
            <a:endParaRPr lang="fr-FR" b="1" i="1" dirty="0">
              <a:solidFill>
                <a:schemeClr val="accent1">
                  <a:lumMod val="75000"/>
                </a:schemeClr>
              </a:solidFill>
            </a:endParaRPr>
          </a:p>
        </p:txBody>
      </p:sp>
    </p:spTree>
  </p:cSld>
  <p:clrMapOvr>
    <a:masterClrMapping/>
  </p:clrMapOvr>
  <p:transition advClick="0" advTm="40000">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132856"/>
            <a:ext cx="8712968" cy="3993307"/>
          </a:xfrm>
        </p:spPr>
        <p:txBody>
          <a:bodyPr/>
          <a:lstStyle/>
          <a:p>
            <a:r>
              <a:rPr lang="fr-FR" b="1" dirty="0" smtClean="0">
                <a:solidFill>
                  <a:schemeClr val="accent1">
                    <a:lumMod val="75000"/>
                  </a:schemeClr>
                </a:solidFill>
              </a:rPr>
              <a:t>«</a:t>
            </a:r>
            <a:r>
              <a:rPr lang="fr-FR" b="1" i="1" dirty="0" smtClean="0">
                <a:solidFill>
                  <a:schemeClr val="accent1">
                    <a:lumMod val="75000"/>
                  </a:schemeClr>
                </a:solidFill>
              </a:rPr>
              <a:t> Que ressent-on lorsque l’on est hypnotisé? »</a:t>
            </a:r>
          </a:p>
          <a:p>
            <a:pPr>
              <a:buNone/>
            </a:pPr>
            <a:r>
              <a:rPr lang="fr-FR" i="1" dirty="0" smtClean="0">
                <a:solidFill>
                  <a:schemeClr val="accent1">
                    <a:lumMod val="75000"/>
                  </a:schemeClr>
                </a:solidFill>
              </a:rPr>
              <a:t>	</a:t>
            </a:r>
          </a:p>
          <a:p>
            <a:pPr>
              <a:buNone/>
            </a:pPr>
            <a:r>
              <a:rPr lang="fr-FR" i="1" dirty="0" smtClean="0">
                <a:solidFill>
                  <a:schemeClr val="accent1">
                    <a:lumMod val="75000"/>
                  </a:schemeClr>
                </a:solidFill>
              </a:rPr>
              <a:t>	On se sent profondément détendu. C’est un état semblable au rêve éveillé.</a:t>
            </a:r>
            <a:endParaRPr lang="fr-FR" i="1"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25</a:t>
            </a:fld>
            <a:endParaRPr lang="fr-FR"/>
          </a:p>
        </p:txBody>
      </p:sp>
      <p:sp>
        <p:nvSpPr>
          <p:cNvPr id="5" name="Titre 1"/>
          <p:cNvSpPr>
            <a:spLocks noGrp="1"/>
          </p:cNvSpPr>
          <p:nvPr>
            <p:ph type="title"/>
          </p:nvPr>
        </p:nvSpPr>
        <p:spPr/>
        <p:txBody>
          <a:bodyPr/>
          <a:lstStyle/>
          <a:p>
            <a:r>
              <a:rPr lang="fr-FR" b="1" i="1" dirty="0" smtClean="0">
                <a:solidFill>
                  <a:schemeClr val="accent1">
                    <a:lumMod val="75000"/>
                  </a:schemeClr>
                </a:solidFill>
              </a:rPr>
              <a:t>questions</a:t>
            </a:r>
            <a:endParaRPr lang="fr-FR" b="1" i="1" dirty="0">
              <a:solidFill>
                <a:schemeClr val="accent1">
                  <a:lumMod val="75000"/>
                </a:schemeClr>
              </a:solidFill>
            </a:endParaRPr>
          </a:p>
        </p:txBody>
      </p:sp>
    </p:spTree>
  </p:cSld>
  <p:clrMapOvr>
    <a:masterClrMapping/>
  </p:clrMapOvr>
  <p:transition advClick="0" advTm="40000">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060848"/>
            <a:ext cx="8928992" cy="4065315"/>
          </a:xfrm>
        </p:spPr>
        <p:txBody>
          <a:bodyPr/>
          <a:lstStyle/>
          <a:p>
            <a:r>
              <a:rPr lang="fr-FR" sz="3100" b="1" i="1" dirty="0" smtClean="0">
                <a:solidFill>
                  <a:schemeClr val="accent1">
                    <a:lumMod val="75000"/>
                  </a:schemeClr>
                </a:solidFill>
              </a:rPr>
              <a:t>Serai-je capable de communiquer sous hypnose? »</a:t>
            </a:r>
          </a:p>
          <a:p>
            <a:pPr>
              <a:buNone/>
            </a:pPr>
            <a:r>
              <a:rPr lang="fr-FR" i="1" dirty="0" smtClean="0">
                <a:solidFill>
                  <a:schemeClr val="accent1">
                    <a:lumMod val="75000"/>
                  </a:schemeClr>
                </a:solidFill>
              </a:rPr>
              <a:t>	</a:t>
            </a:r>
          </a:p>
          <a:p>
            <a:pPr>
              <a:buNone/>
            </a:pPr>
            <a:r>
              <a:rPr lang="fr-FR" i="1" dirty="0" smtClean="0">
                <a:solidFill>
                  <a:schemeClr val="accent1">
                    <a:lumMod val="75000"/>
                  </a:schemeClr>
                </a:solidFill>
              </a:rPr>
              <a:t>	</a:t>
            </a:r>
            <a:r>
              <a:rPr lang="fr-FR" sz="3100" i="1" dirty="0" smtClean="0">
                <a:solidFill>
                  <a:schemeClr val="accent1">
                    <a:lumMod val="75000"/>
                  </a:schemeClr>
                </a:solidFill>
              </a:rPr>
              <a:t>Oui. Vous serez en mesure de me parler à tout moment</a:t>
            </a:r>
            <a:endParaRPr lang="fr-FR" sz="3100" i="1"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26</a:t>
            </a:fld>
            <a:endParaRPr lang="fr-FR"/>
          </a:p>
        </p:txBody>
      </p:sp>
      <p:sp>
        <p:nvSpPr>
          <p:cNvPr id="5" name="Titre 1"/>
          <p:cNvSpPr>
            <a:spLocks noGrp="1"/>
          </p:cNvSpPr>
          <p:nvPr>
            <p:ph type="title"/>
          </p:nvPr>
        </p:nvSpPr>
        <p:spPr/>
        <p:txBody>
          <a:bodyPr/>
          <a:lstStyle/>
          <a:p>
            <a:r>
              <a:rPr lang="fr-FR" b="1" i="1" dirty="0" smtClean="0">
                <a:solidFill>
                  <a:schemeClr val="accent1">
                    <a:lumMod val="75000"/>
                  </a:schemeClr>
                </a:solidFill>
              </a:rPr>
              <a:t>questions</a:t>
            </a:r>
            <a:endParaRPr lang="fr-FR" b="1" i="1" dirty="0">
              <a:solidFill>
                <a:schemeClr val="accent1">
                  <a:lumMod val="75000"/>
                </a:schemeClr>
              </a:solidFill>
            </a:endParaRPr>
          </a:p>
        </p:txBody>
      </p:sp>
    </p:spTree>
  </p:cSld>
  <p:clrMapOvr>
    <a:masterClrMapping/>
  </p:clrMapOvr>
  <p:transition advClick="0" advTm="40000">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6120680"/>
          </a:xfrm>
        </p:spPr>
        <p:txBody>
          <a:bodyPr>
            <a:normAutofit fontScale="70000" lnSpcReduction="20000"/>
          </a:bodyPr>
          <a:lstStyle/>
          <a:p>
            <a:r>
              <a:rPr lang="fr-FR" b="1" dirty="0" smtClean="0">
                <a:solidFill>
                  <a:schemeClr val="accent1">
                    <a:lumMod val="75000"/>
                  </a:schemeClr>
                </a:solidFill>
              </a:rPr>
              <a:t>Comment tenir ses résolutions de la nouvelle année?</a:t>
            </a:r>
            <a:endParaRPr lang="fr-FR" dirty="0" smtClean="0">
              <a:solidFill>
                <a:schemeClr val="accent1">
                  <a:lumMod val="75000"/>
                </a:schemeClr>
              </a:solidFill>
            </a:endParaRPr>
          </a:p>
          <a:p>
            <a:pPr>
              <a:buNone/>
            </a:pPr>
            <a:r>
              <a:rPr lang="fr-FR" dirty="0" smtClean="0">
                <a:solidFill>
                  <a:schemeClr val="accent1">
                    <a:lumMod val="75000"/>
                  </a:schemeClr>
                </a:solidFill>
              </a:rPr>
              <a:t>	Chaque année, beaucoup de gens n’arrivent pas à tenir leurs résolutions. Pourquoi? Parce qu’ils se fient à leur force de volonté pour les aider à atteindre leur objectif. Malheureusement le pouvoir de la volonté qui réside dans l’esprit conscient est limité.</a:t>
            </a:r>
          </a:p>
          <a:p>
            <a:pPr>
              <a:buNone/>
            </a:pPr>
            <a:endParaRPr lang="fr-FR" dirty="0" smtClean="0">
              <a:solidFill>
                <a:schemeClr val="accent1">
                  <a:lumMod val="75000"/>
                </a:schemeClr>
              </a:solidFill>
            </a:endParaRPr>
          </a:p>
          <a:p>
            <a:r>
              <a:rPr lang="fr-FR" b="1" dirty="0" smtClean="0">
                <a:solidFill>
                  <a:schemeClr val="accent1">
                    <a:lumMod val="75000"/>
                  </a:schemeClr>
                </a:solidFill>
              </a:rPr>
              <a:t>Comment l’hypnothérapie peut vous aider?</a:t>
            </a:r>
            <a:endParaRPr lang="fr-FR" dirty="0" smtClean="0">
              <a:solidFill>
                <a:schemeClr val="accent1">
                  <a:lumMod val="75000"/>
                </a:schemeClr>
              </a:solidFill>
            </a:endParaRPr>
          </a:p>
          <a:p>
            <a:pPr>
              <a:buNone/>
            </a:pPr>
            <a:r>
              <a:rPr lang="fr-FR" dirty="0" smtClean="0">
                <a:solidFill>
                  <a:schemeClr val="accent1">
                    <a:lumMod val="75000"/>
                  </a:schemeClr>
                </a:solidFill>
              </a:rPr>
              <a:t>	Quand un hypnothérapeute induit un patient en hypnose, il travaille avec l’inconscient (ou subconscient) de la personne. Par exemple, si la résolution du patient est de perdre du poids, l’hypnothérapeute va guider le patient sous hypnose vers une visualisation précise des objectifs du patient lui-même, par exemple courir trois heures par semaine ou porter un vêtement qui était devenu trop serré. L’hypnothérapeute va ensuite associer un sentiment de plaisir et d’enthousiasme avec la pratique de l’activité physique et la possibilité de reporter ce vêtement. Il associera également un sentiment de confiance en soi généré par la perte de poids.</a:t>
            </a:r>
          </a:p>
          <a:p>
            <a:pPr>
              <a:buNone/>
            </a:pPr>
            <a:r>
              <a:rPr lang="fr-FR" dirty="0" smtClean="0">
                <a:solidFill>
                  <a:schemeClr val="accent1">
                    <a:lumMod val="75000"/>
                  </a:schemeClr>
                </a:solidFill>
              </a:rPr>
              <a:t>	Un nouveau modèle est ainsi créé dans l’esprit du patient et une fois que cette nouvelle résolution est acceptée par son inconscient, il se détachera alors sans effort de ses kilos en trop.</a:t>
            </a:r>
          </a:p>
          <a:p>
            <a:endParaRPr lang="fr-FR" dirty="0"/>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27</a:t>
            </a:fld>
            <a:endParaRPr lang="fr-FR"/>
          </a:p>
        </p:txBody>
      </p:sp>
    </p:spTree>
  </p:cSld>
  <p:clrMapOvr>
    <a:masterClrMapping/>
  </p:clrMapOvr>
  <p:transition advClick="0" advTm="59000">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pPr>
              <a:buNone/>
            </a:pPr>
            <a:r>
              <a:rPr lang="fr-FR" dirty="0" smtClean="0"/>
              <a:t>	</a:t>
            </a:r>
            <a:r>
              <a:rPr lang="fr-FR" dirty="0" smtClean="0">
                <a:solidFill>
                  <a:srgbClr val="FF0000"/>
                </a:solidFill>
              </a:rPr>
              <a:t>Pour toute </a:t>
            </a:r>
            <a:r>
              <a:rPr lang="fr-FR" u="sng" dirty="0" smtClean="0">
                <a:solidFill>
                  <a:srgbClr val="FF0000"/>
                </a:solidFill>
              </a:rPr>
              <a:t>demande de rendez-vous</a:t>
            </a:r>
            <a:r>
              <a:rPr lang="fr-FR" dirty="0" smtClean="0">
                <a:solidFill>
                  <a:srgbClr val="FF0000"/>
                </a:solidFill>
              </a:rPr>
              <a:t>, veuillez prendre contact, directement et uniquement, avec le secrétariat au numéro: </a:t>
            </a:r>
            <a:r>
              <a:rPr lang="fr-FR" b="1" dirty="0" smtClean="0">
                <a:solidFill>
                  <a:srgbClr val="FF0000"/>
                </a:solidFill>
              </a:rPr>
              <a:t>06.35.28.15.97</a:t>
            </a:r>
            <a:r>
              <a:rPr lang="fr-FR" dirty="0" smtClean="0">
                <a:solidFill>
                  <a:srgbClr val="FF0000"/>
                </a:solidFill>
              </a:rPr>
              <a:t> Merci</a:t>
            </a:r>
          </a:p>
          <a:p>
            <a:pPr algn="ctr">
              <a:buNone/>
            </a:pPr>
            <a:endParaRPr lang="fr-FR" dirty="0">
              <a:solidFill>
                <a:srgbClr val="FF0000"/>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28</a:t>
            </a:fld>
            <a:endParaRPr lang="fr-FR"/>
          </a:p>
        </p:txBody>
      </p:sp>
      <p:pic>
        <p:nvPicPr>
          <p:cNvPr id="5" name="Image 4" descr="Fotolia_93569229_XS.jpg"/>
          <p:cNvPicPr>
            <a:picLocks noChangeAspect="1"/>
          </p:cNvPicPr>
          <p:nvPr/>
        </p:nvPicPr>
        <p:blipFill>
          <a:blip r:embed="rId2" cstate="print"/>
          <a:stretch>
            <a:fillRect/>
          </a:stretch>
        </p:blipFill>
        <p:spPr>
          <a:xfrm>
            <a:off x="971600" y="2580014"/>
            <a:ext cx="7416824" cy="4015478"/>
          </a:xfrm>
          <a:prstGeom prst="rect">
            <a:avLst/>
          </a:prstGeom>
        </p:spPr>
      </p:pic>
    </p:spTree>
  </p:cSld>
  <p:clrMapOvr>
    <a:masterClrMapping/>
  </p:clrMapOvr>
  <p:transition advClick="0" advTm="40000">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24744"/>
            <a:ext cx="8229600" cy="3528392"/>
          </a:xfrm>
        </p:spPr>
        <p:txBody>
          <a:bodyPr>
            <a:normAutofit/>
          </a:bodyPr>
          <a:lstStyle/>
          <a:p>
            <a:r>
              <a:rPr lang="fr-FR" dirty="0" smtClean="0">
                <a:solidFill>
                  <a:srgbClr val="FF0000"/>
                </a:solidFill>
              </a:rPr>
              <a:t>Pour toute information complémentaire, veuillez vous rendre sur le site Internet:</a:t>
            </a:r>
            <a:br>
              <a:rPr lang="fr-FR" dirty="0" smtClean="0">
                <a:solidFill>
                  <a:srgbClr val="FF0000"/>
                </a:solidFill>
              </a:rPr>
            </a:br>
            <a:r>
              <a:rPr lang="fr-FR" i="1" dirty="0" smtClean="0">
                <a:solidFill>
                  <a:srgbClr val="0070C0"/>
                </a:solidFill>
              </a:rPr>
              <a:t>www.hypnose-forges.fr</a:t>
            </a:r>
            <a:endParaRPr lang="fr-FR" i="1" dirty="0">
              <a:solidFill>
                <a:srgbClr val="0070C0"/>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29</a:t>
            </a:fld>
            <a:endParaRPr lang="fr-FR"/>
          </a:p>
        </p:txBody>
      </p:sp>
    </p:spTree>
  </p:cSld>
  <p:clrMapOvr>
    <a:masterClrMapping/>
  </p:clrMapOvr>
  <p:transition advClick="0" advTm="4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u="sng" dirty="0">
                <a:solidFill>
                  <a:schemeClr val="accent1">
                    <a:lumMod val="75000"/>
                  </a:schemeClr>
                </a:solidFill>
              </a:rPr>
              <a:t>Notions de bases</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solidFill>
                  <a:schemeClr val="accent1">
                    <a:lumMod val="75000"/>
                  </a:schemeClr>
                </a:solidFill>
              </a:rPr>
              <a:t>Le conscient est actif. C'est l'état dans lequel </a:t>
            </a:r>
            <a:r>
              <a:rPr lang="fr-FR" dirty="0" smtClean="0">
                <a:solidFill>
                  <a:schemeClr val="accent1">
                    <a:lumMod val="75000"/>
                  </a:schemeClr>
                </a:solidFill>
              </a:rPr>
              <a:t>nous assimilons </a:t>
            </a:r>
            <a:r>
              <a:rPr lang="fr-FR" dirty="0">
                <a:solidFill>
                  <a:schemeClr val="accent1">
                    <a:lumMod val="75000"/>
                  </a:schemeClr>
                </a:solidFill>
              </a:rPr>
              <a:t>la connaissance et l'expérience.</a:t>
            </a:r>
          </a:p>
          <a:p>
            <a:r>
              <a:rPr lang="fr-FR" dirty="0">
                <a:solidFill>
                  <a:schemeClr val="accent1">
                    <a:lumMod val="75000"/>
                  </a:schemeClr>
                </a:solidFill>
              </a:rPr>
              <a:t>L'inconscient, obtenu en transe hypnotique, est un puits de ressources unique à chacun de par notre personnalité, notre éducation... </a:t>
            </a:r>
          </a:p>
          <a:p>
            <a:r>
              <a:rPr lang="fr-FR" dirty="0">
                <a:solidFill>
                  <a:schemeClr val="accent1">
                    <a:lumMod val="75000"/>
                  </a:schemeClr>
                </a:solidFill>
              </a:rPr>
              <a:t>En quelque sorte le conscient déverse nos émotions, expériences de vie, sensations,... dans le réservoir de l'inconscient.</a:t>
            </a:r>
          </a:p>
          <a:p>
            <a:r>
              <a:rPr lang="fr-FR" dirty="0">
                <a:solidFill>
                  <a:schemeClr val="accent1">
                    <a:lumMod val="75000"/>
                  </a:schemeClr>
                </a:solidFill>
              </a:rPr>
              <a:t>Le travail du thérapeute sera d'accompagner le patient afin de lever des barrages (phobies, traumatismes, compensations,...) et de reconstruire une réalité positive en libérant les ressources de chacun.</a:t>
            </a:r>
          </a:p>
          <a:p>
            <a:pPr>
              <a:buNone/>
            </a:pPr>
            <a:endParaRPr lang="fr-FR" dirty="0"/>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3</a:t>
            </a:fld>
            <a:endParaRPr lang="fr-FR" dirty="0"/>
          </a:p>
        </p:txBody>
      </p:sp>
    </p:spTree>
  </p:cSld>
  <p:clrMapOvr>
    <a:masterClrMapping/>
  </p:clrMapOvr>
  <p:transition advClick="0" advTm="40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Fotolia_91078750_XS.jpg"/>
          <p:cNvPicPr>
            <a:picLocks noGrp="1" noChangeAspect="1"/>
          </p:cNvPicPr>
          <p:nvPr>
            <p:ph idx="1"/>
          </p:nvPr>
        </p:nvPicPr>
        <p:blipFill>
          <a:blip r:embed="rId2" cstate="print"/>
          <a:stretch>
            <a:fillRect/>
          </a:stretch>
        </p:blipFill>
        <p:spPr>
          <a:xfrm>
            <a:off x="179512" y="548680"/>
            <a:ext cx="8863291" cy="5544616"/>
          </a:xfrm>
        </p:spPr>
      </p:pic>
      <p:sp>
        <p:nvSpPr>
          <p:cNvPr id="4" name="Espace réservé du numéro de diapositive 3"/>
          <p:cNvSpPr>
            <a:spLocks noGrp="1"/>
          </p:cNvSpPr>
          <p:nvPr>
            <p:ph type="sldNum" sz="quarter" idx="12"/>
          </p:nvPr>
        </p:nvSpPr>
        <p:spPr/>
        <p:txBody>
          <a:bodyPr/>
          <a:lstStyle/>
          <a:p>
            <a:fld id="{6FB537E0-49B5-4952-B7C1-8842F291992D}" type="slidenum">
              <a:rPr lang="fr-FR" smtClean="0"/>
              <a:pPr/>
              <a:t>30</a:t>
            </a:fld>
            <a:endParaRPr lang="fr-FR"/>
          </a:p>
        </p:txBody>
      </p:sp>
    </p:spTree>
  </p:cSld>
  <p:clrMapOvr>
    <a:masterClrMapping/>
  </p:clrMapOvr>
  <p:transition advClick="0" advTm="40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u="sng" dirty="0">
                <a:solidFill>
                  <a:schemeClr val="accent1">
                    <a:lumMod val="75000"/>
                  </a:schemeClr>
                </a:solidFill>
              </a:rPr>
              <a:t>Hypnothérapie</a:t>
            </a:r>
            <a:r>
              <a:rPr lang="fr-FR" dirty="0"/>
              <a:t/>
            </a:r>
            <a:br>
              <a:rPr lang="fr-FR" dirty="0"/>
            </a:br>
            <a:endParaRPr lang="fr-FR" dirty="0"/>
          </a:p>
        </p:txBody>
      </p:sp>
      <p:sp>
        <p:nvSpPr>
          <p:cNvPr id="3" name="Espace réservé du contenu 2"/>
          <p:cNvSpPr>
            <a:spLocks noGrp="1"/>
          </p:cNvSpPr>
          <p:nvPr>
            <p:ph idx="1"/>
          </p:nvPr>
        </p:nvSpPr>
        <p:spPr/>
        <p:txBody>
          <a:bodyPr>
            <a:normAutofit fontScale="85000" lnSpcReduction="20000"/>
          </a:bodyPr>
          <a:lstStyle/>
          <a:p>
            <a:r>
              <a:rPr lang="fr-FR" dirty="0">
                <a:solidFill>
                  <a:schemeClr val="accent1">
                    <a:lumMod val="75000"/>
                  </a:schemeClr>
                </a:solidFill>
              </a:rPr>
              <a:t>L'hypnothérapie est l'utilisation de l'hypnose dans le traitement des troubles émotionnels et psychologiques, des mauvaises habitudes et des sentiments indésirables. Le but de cette thérapie est d'aider les patients à trouver des solutions à leurs manières actuelles de penser, de se sentir ou de se comporter. Cette approche aide aussi les patients à mieux s'accepter eux-mêmes, à s'épanouir sur le plan personnel et surtout à débloquer leur potentiel. </a:t>
            </a:r>
          </a:p>
          <a:p>
            <a:r>
              <a:rPr lang="fr-FR" dirty="0">
                <a:solidFill>
                  <a:schemeClr val="accent1">
                    <a:lumMod val="75000"/>
                  </a:schemeClr>
                </a:solidFill>
              </a:rPr>
              <a:t>L'hypnothérapie est une thérapie brève orientée solution. C'est à dire, environ, 2 à 6 </a:t>
            </a:r>
            <a:r>
              <a:rPr lang="fr-FR" dirty="0" smtClean="0">
                <a:solidFill>
                  <a:schemeClr val="accent1">
                    <a:lumMod val="75000"/>
                  </a:schemeClr>
                </a:solidFill>
              </a:rPr>
              <a:t>séances </a:t>
            </a:r>
            <a:r>
              <a:rPr lang="fr-FR" dirty="0">
                <a:solidFill>
                  <a:schemeClr val="accent1">
                    <a:lumMod val="75000"/>
                  </a:schemeClr>
                </a:solidFill>
              </a:rPr>
              <a:t>en fonction de l'objectif attendu.</a:t>
            </a:r>
          </a:p>
          <a:p>
            <a:pPr>
              <a:buNone/>
            </a:pPr>
            <a:endParaRPr lang="fr-FR" dirty="0"/>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4</a:t>
            </a:fld>
            <a:endParaRPr lang="fr-FR" dirty="0"/>
          </a:p>
        </p:txBody>
      </p:sp>
    </p:spTree>
  </p:cSld>
  <p:clrMapOvr>
    <a:masterClrMapping/>
  </p:clrMapOvr>
  <p:transition advClick="0" advTm="4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chemeClr val="accent1">
                    <a:lumMod val="75000"/>
                  </a:schemeClr>
                </a:solidFill>
              </a:rPr>
              <a:t>Françoise POTIER</a:t>
            </a:r>
            <a:endParaRPr lang="fr-FR" b="1" i="1" dirty="0">
              <a:solidFill>
                <a:schemeClr val="accent1">
                  <a:lumMod val="75000"/>
                </a:schemeClr>
              </a:solidFill>
            </a:endParaRPr>
          </a:p>
        </p:txBody>
      </p:sp>
      <p:sp>
        <p:nvSpPr>
          <p:cNvPr id="3" name="Espace réservé du contenu 2"/>
          <p:cNvSpPr>
            <a:spLocks noGrp="1"/>
          </p:cNvSpPr>
          <p:nvPr>
            <p:ph idx="1"/>
          </p:nvPr>
        </p:nvSpPr>
        <p:spPr>
          <a:xfrm>
            <a:off x="467544" y="1772816"/>
            <a:ext cx="8229600" cy="4525963"/>
          </a:xfrm>
        </p:spPr>
        <p:txBody>
          <a:bodyPr>
            <a:normAutofit fontScale="55000" lnSpcReduction="20000"/>
          </a:bodyPr>
          <a:lstStyle/>
          <a:p>
            <a:r>
              <a:rPr lang="fr-FR" i="1" dirty="0" smtClean="0">
                <a:solidFill>
                  <a:schemeClr val="accent1">
                    <a:lumMod val="75000"/>
                  </a:schemeClr>
                </a:solidFill>
              </a:rPr>
              <a:t>infirmière </a:t>
            </a:r>
            <a:r>
              <a:rPr lang="fr-FR" i="1" dirty="0">
                <a:solidFill>
                  <a:schemeClr val="accent1">
                    <a:lumMod val="75000"/>
                  </a:schemeClr>
                </a:solidFill>
              </a:rPr>
              <a:t>diplômée d'état, cadre de santé, durant mon </a:t>
            </a:r>
            <a:r>
              <a:rPr lang="fr-FR" i="1" dirty="0" smtClean="0">
                <a:solidFill>
                  <a:schemeClr val="accent1">
                    <a:lumMod val="75000"/>
                  </a:schemeClr>
                </a:solidFill>
              </a:rPr>
              <a:t>parcours</a:t>
            </a:r>
          </a:p>
          <a:p>
            <a:pPr>
              <a:buNone/>
            </a:pPr>
            <a:r>
              <a:rPr lang="fr-FR" i="1" dirty="0">
                <a:solidFill>
                  <a:schemeClr val="accent1">
                    <a:lumMod val="75000"/>
                  </a:schemeClr>
                </a:solidFill>
              </a:rPr>
              <a:t>	</a:t>
            </a:r>
            <a:r>
              <a:rPr lang="fr-FR" i="1" dirty="0" smtClean="0">
                <a:solidFill>
                  <a:schemeClr val="accent1">
                    <a:lumMod val="75000"/>
                  </a:schemeClr>
                </a:solidFill>
              </a:rPr>
              <a:t> </a:t>
            </a:r>
            <a:r>
              <a:rPr lang="fr-FR" i="1" dirty="0">
                <a:solidFill>
                  <a:schemeClr val="accent1">
                    <a:lumMod val="75000"/>
                  </a:schemeClr>
                </a:solidFill>
              </a:rPr>
              <a:t>professionnel j'ai eu l'occasion de rencontrer la souffrance:</a:t>
            </a:r>
            <a:endParaRPr lang="fr-FR" dirty="0" smtClean="0">
              <a:solidFill>
                <a:schemeClr val="accent1">
                  <a:lumMod val="75000"/>
                </a:schemeClr>
              </a:solidFill>
            </a:endParaRPr>
          </a:p>
          <a:p>
            <a:r>
              <a:rPr lang="fr-FR" i="1" dirty="0">
                <a:solidFill>
                  <a:schemeClr val="accent1">
                    <a:lumMod val="75000"/>
                  </a:schemeClr>
                </a:solidFill>
              </a:rPr>
              <a:t>- en mission en Afrique où l'hypnose ,même si elle n'avait pas de nom, était monnaie courante (que faire quand la faim ou la soif vous tenaille; rêver, se raconter de belles histoires...)</a:t>
            </a:r>
            <a:endParaRPr lang="fr-FR" dirty="0" smtClean="0">
              <a:solidFill>
                <a:schemeClr val="accent1">
                  <a:lumMod val="75000"/>
                </a:schemeClr>
              </a:solidFill>
            </a:endParaRPr>
          </a:p>
          <a:p>
            <a:r>
              <a:rPr lang="fr-FR" i="1" dirty="0">
                <a:solidFill>
                  <a:schemeClr val="accent1">
                    <a:lumMod val="75000"/>
                  </a:schemeClr>
                </a:solidFill>
              </a:rPr>
              <a:t>- 10 ans à l'Education Nationale comme conseillère technique en santé. J'ai beaucoup travaillé avec les enfants en difficulté scolaire (phobies, hyperactivité, tristesse...) et les adolescents en décrochement scolaire et mal être.</a:t>
            </a:r>
            <a:endParaRPr lang="fr-FR" dirty="0" smtClean="0">
              <a:solidFill>
                <a:schemeClr val="accent1">
                  <a:lumMod val="75000"/>
                </a:schemeClr>
              </a:solidFill>
            </a:endParaRPr>
          </a:p>
          <a:p>
            <a:r>
              <a:rPr lang="fr-FR" i="1" dirty="0">
                <a:solidFill>
                  <a:schemeClr val="accent1">
                    <a:lumMod val="75000"/>
                  </a:schemeClr>
                </a:solidFill>
              </a:rPr>
              <a:t>-15 ans en maison de retraite où la douleur physique et morale est si difficile à vivre...</a:t>
            </a:r>
            <a:endParaRPr lang="fr-FR" dirty="0" smtClean="0">
              <a:solidFill>
                <a:schemeClr val="accent1">
                  <a:lumMod val="75000"/>
                </a:schemeClr>
              </a:solidFill>
            </a:endParaRPr>
          </a:p>
          <a:p>
            <a:r>
              <a:rPr lang="fr-FR" i="1" dirty="0">
                <a:solidFill>
                  <a:schemeClr val="accent1">
                    <a:lumMod val="75000"/>
                  </a:schemeClr>
                </a:solidFill>
              </a:rPr>
              <a:t>C'est pourquoi j'ai décidé de me former à l'hypnothérapie. J'ai découvert une méthode exceptionnelle qui invite au changement.</a:t>
            </a:r>
            <a:endParaRPr lang="fr-FR" dirty="0" smtClean="0">
              <a:solidFill>
                <a:schemeClr val="accent1">
                  <a:lumMod val="75000"/>
                </a:schemeClr>
              </a:solidFill>
            </a:endParaRPr>
          </a:p>
          <a:p>
            <a:r>
              <a:rPr lang="fr-FR" i="1" dirty="0">
                <a:solidFill>
                  <a:schemeClr val="accent1">
                    <a:lumMod val="75000"/>
                  </a:schemeClr>
                </a:solidFill>
              </a:rPr>
              <a:t>Ma motivation vient de mon désir d'aider et de développer le potentiel de chacun quelque soit leur âge, sexe et milieu.</a:t>
            </a:r>
            <a:endParaRPr lang="fr-FR" dirty="0" smtClean="0">
              <a:solidFill>
                <a:schemeClr val="accent1">
                  <a:lumMod val="75000"/>
                </a:schemeClr>
              </a:solidFill>
            </a:endParaRPr>
          </a:p>
          <a:p>
            <a:pPr>
              <a:buNone/>
            </a:pPr>
            <a:r>
              <a:rPr lang="fr-FR" i="1" dirty="0">
                <a:solidFill>
                  <a:schemeClr val="accent1">
                    <a:lumMod val="75000"/>
                  </a:schemeClr>
                </a:solidFill>
              </a:rPr>
              <a:t>•Diplômée de IHA (International </a:t>
            </a:r>
            <a:r>
              <a:rPr lang="fr-FR" i="1" dirty="0" err="1">
                <a:solidFill>
                  <a:schemeClr val="accent1">
                    <a:lumMod val="75000"/>
                  </a:schemeClr>
                </a:solidFill>
              </a:rPr>
              <a:t>Hypnosis</a:t>
            </a:r>
            <a:r>
              <a:rPr lang="fr-FR" i="1" dirty="0">
                <a:solidFill>
                  <a:schemeClr val="accent1">
                    <a:lumMod val="75000"/>
                  </a:schemeClr>
                </a:solidFill>
              </a:rPr>
              <a:t> Association) - USA - hypnose directe</a:t>
            </a:r>
            <a:endParaRPr lang="fr-FR" dirty="0" smtClean="0">
              <a:solidFill>
                <a:schemeClr val="accent1">
                  <a:lumMod val="75000"/>
                </a:schemeClr>
              </a:solidFill>
            </a:endParaRPr>
          </a:p>
          <a:p>
            <a:pPr>
              <a:buNone/>
            </a:pPr>
            <a:r>
              <a:rPr lang="fr-FR" i="1" dirty="0">
                <a:solidFill>
                  <a:schemeClr val="accent1">
                    <a:lumMod val="75000"/>
                  </a:schemeClr>
                </a:solidFill>
              </a:rPr>
              <a:t>•Diplômée de FFHTB ( Fédération Française d'Hypnose et de Thérapie Brève) - </a:t>
            </a:r>
            <a:r>
              <a:rPr lang="fr-FR" i="1" dirty="0" err="1">
                <a:solidFill>
                  <a:schemeClr val="accent1">
                    <a:lumMod val="75000"/>
                  </a:schemeClr>
                </a:solidFill>
              </a:rPr>
              <a:t>psynaspe</a:t>
            </a:r>
            <a:r>
              <a:rPr lang="fr-FR" i="1" dirty="0">
                <a:solidFill>
                  <a:schemeClr val="accent1">
                    <a:lumMod val="75000"/>
                  </a:schemeClr>
                </a:solidFill>
              </a:rPr>
              <a:t> Paris - hypnose </a:t>
            </a:r>
            <a:r>
              <a:rPr lang="fr-FR" i="1" dirty="0" err="1">
                <a:solidFill>
                  <a:schemeClr val="accent1">
                    <a:lumMod val="75000"/>
                  </a:schemeClr>
                </a:solidFill>
              </a:rPr>
              <a:t>Ericksonienne</a:t>
            </a:r>
            <a:r>
              <a:rPr lang="fr-FR" i="1" dirty="0">
                <a:solidFill>
                  <a:schemeClr val="accent1">
                    <a:lumMod val="75000"/>
                  </a:schemeClr>
                </a:solidFill>
              </a:rPr>
              <a:t> - Maître praticien en hypnose </a:t>
            </a:r>
            <a:r>
              <a:rPr lang="fr-FR" i="1" dirty="0" err="1">
                <a:solidFill>
                  <a:schemeClr val="accent1">
                    <a:lumMod val="75000"/>
                  </a:schemeClr>
                </a:solidFill>
              </a:rPr>
              <a:t>Ericksonienne</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5</a:t>
            </a:fld>
            <a:endParaRPr lang="fr-FR"/>
          </a:p>
        </p:txBody>
      </p:sp>
      <p:pic>
        <p:nvPicPr>
          <p:cNvPr id="5" name="Image 4" descr="portrait.jpg"/>
          <p:cNvPicPr>
            <a:picLocks noChangeAspect="1"/>
          </p:cNvPicPr>
          <p:nvPr/>
        </p:nvPicPr>
        <p:blipFill>
          <a:blip r:embed="rId2" cstate="print"/>
          <a:stretch>
            <a:fillRect/>
          </a:stretch>
        </p:blipFill>
        <p:spPr>
          <a:xfrm>
            <a:off x="7236296" y="260648"/>
            <a:ext cx="1368152" cy="2059525"/>
          </a:xfrm>
          <a:prstGeom prst="rect">
            <a:avLst/>
          </a:prstGeom>
        </p:spPr>
      </p:pic>
    </p:spTree>
  </p:cSld>
  <p:clrMapOvr>
    <a:masterClrMapping/>
  </p:clrMapOvr>
  <p:transition advClick="0" advTm="40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106690"/>
          </a:xfrm>
        </p:spPr>
        <p:txBody>
          <a:bodyPr>
            <a:normAutofit/>
          </a:bodyPr>
          <a:lstStyle/>
          <a:p>
            <a:r>
              <a:rPr lang="fr-FR" sz="9600" dirty="0" smtClean="0">
                <a:solidFill>
                  <a:schemeClr val="accent1">
                    <a:lumMod val="75000"/>
                  </a:schemeClr>
                </a:solidFill>
              </a:rPr>
              <a:t>Pour qui ?</a:t>
            </a:r>
            <a:br>
              <a:rPr lang="fr-FR" sz="9600" dirty="0" smtClean="0">
                <a:solidFill>
                  <a:schemeClr val="accent1">
                    <a:lumMod val="75000"/>
                  </a:schemeClr>
                </a:solidFill>
              </a:rPr>
            </a:br>
            <a:r>
              <a:rPr lang="fr-FR" sz="9600" dirty="0" smtClean="0">
                <a:solidFill>
                  <a:schemeClr val="accent1">
                    <a:lumMod val="75000"/>
                  </a:schemeClr>
                </a:solidFill>
              </a:rPr>
              <a:t>Pourquoi ?</a:t>
            </a:r>
            <a:endParaRPr lang="fr-FR" sz="9600"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6</a:t>
            </a:fld>
            <a:endParaRPr lang="fr-FR"/>
          </a:p>
        </p:txBody>
      </p:sp>
    </p:spTree>
  </p:cSld>
  <p:clrMapOvr>
    <a:masterClrMapping/>
  </p:clrMapOvr>
  <p:transition advClick="0" advTm="4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24744"/>
          </a:xfrm>
        </p:spPr>
        <p:txBody>
          <a:bodyPr/>
          <a:lstStyle/>
          <a:p>
            <a:r>
              <a:rPr lang="fr-FR" b="1" i="1" dirty="0" smtClean="0">
                <a:solidFill>
                  <a:schemeClr val="accent1">
                    <a:lumMod val="75000"/>
                  </a:schemeClr>
                </a:solidFill>
              </a:rPr>
              <a:t>ARRET DU TABAC</a:t>
            </a:r>
            <a:endParaRPr lang="fr-FR" b="1" i="1" dirty="0">
              <a:solidFill>
                <a:schemeClr val="accent1">
                  <a:lumMod val="75000"/>
                </a:schemeClr>
              </a:solidFill>
            </a:endParaRPr>
          </a:p>
        </p:txBody>
      </p:sp>
      <p:sp>
        <p:nvSpPr>
          <p:cNvPr id="3" name="Espace réservé du contenu 2"/>
          <p:cNvSpPr>
            <a:spLocks noGrp="1"/>
          </p:cNvSpPr>
          <p:nvPr>
            <p:ph idx="1"/>
          </p:nvPr>
        </p:nvSpPr>
        <p:spPr>
          <a:xfrm>
            <a:off x="457200" y="3068960"/>
            <a:ext cx="8229600" cy="3312368"/>
          </a:xfrm>
        </p:spPr>
        <p:txBody>
          <a:bodyPr>
            <a:normAutofit/>
          </a:bodyPr>
          <a:lstStyle/>
          <a:p>
            <a:r>
              <a:rPr lang="fr-FR" i="1" dirty="0" smtClean="0">
                <a:solidFill>
                  <a:schemeClr val="accent1">
                    <a:lumMod val="75000"/>
                  </a:schemeClr>
                </a:solidFill>
              </a:rPr>
              <a:t>​﻿Vous voulez à tout prix</a:t>
            </a:r>
            <a:r>
              <a:rPr lang="fr-FR" dirty="0" smtClean="0">
                <a:solidFill>
                  <a:schemeClr val="accent1">
                    <a:lumMod val="75000"/>
                  </a:schemeClr>
                </a:solidFill>
              </a:rPr>
              <a:t> </a:t>
            </a:r>
            <a:r>
              <a:rPr lang="fr-FR" i="1" dirty="0" smtClean="0">
                <a:solidFill>
                  <a:schemeClr val="accent1">
                    <a:lumMod val="75000"/>
                  </a:schemeClr>
                </a:solidFill>
              </a:rPr>
              <a:t>arrêter de fumer sans sensation de manque, d'effets secondaires ou de prise de poids?</a:t>
            </a:r>
            <a:endParaRPr lang="fr-FR" dirty="0" smtClean="0">
              <a:solidFill>
                <a:schemeClr val="accent1">
                  <a:lumMod val="75000"/>
                </a:schemeClr>
              </a:solidFill>
            </a:endParaRPr>
          </a:p>
          <a:p>
            <a:r>
              <a:rPr lang="fr-FR" i="1" dirty="0" smtClean="0">
                <a:solidFill>
                  <a:schemeClr val="accent1">
                    <a:lumMod val="75000"/>
                  </a:schemeClr>
                </a:solidFill>
              </a:rPr>
              <a:t>La thérapie d'arrêt du tabac se déroule en 2 séances et vous serez suivi si vous le souhaitez, même après avoir acquis votre objectif</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7</a:t>
            </a:fld>
            <a:endParaRPr lang="fr-FR"/>
          </a:p>
        </p:txBody>
      </p:sp>
      <p:pic>
        <p:nvPicPr>
          <p:cNvPr id="1026" name="Picture 2" descr="D:\Documents  D\06-HYPNOSE\brouillons site\photos site\Fotolia_72013586_XS.jpg"/>
          <p:cNvPicPr>
            <a:picLocks noChangeAspect="1" noChangeArrowheads="1"/>
          </p:cNvPicPr>
          <p:nvPr/>
        </p:nvPicPr>
        <p:blipFill>
          <a:blip r:embed="rId2" cstate="print"/>
          <a:srcRect/>
          <a:stretch>
            <a:fillRect/>
          </a:stretch>
        </p:blipFill>
        <p:spPr bwMode="auto">
          <a:xfrm>
            <a:off x="3131840" y="1124744"/>
            <a:ext cx="2908424" cy="1941236"/>
          </a:xfrm>
          <a:prstGeom prst="rect">
            <a:avLst/>
          </a:prstGeom>
          <a:noFill/>
        </p:spPr>
      </p:pic>
    </p:spTree>
  </p:cSld>
  <p:clrMapOvr>
    <a:masterClrMapping/>
  </p:clrMapOvr>
  <p:transition advClick="0" advTm="40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solidFill>
                  <a:schemeClr val="accent1">
                    <a:lumMod val="75000"/>
                  </a:schemeClr>
                </a:solidFill>
              </a:rPr>
              <a:t>GESTION DU POIDS</a:t>
            </a:r>
            <a:endParaRPr lang="fr-FR" dirty="0">
              <a:solidFill>
                <a:schemeClr val="accent1">
                  <a:lumMod val="75000"/>
                </a:schemeClr>
              </a:solidFill>
            </a:endParaRPr>
          </a:p>
        </p:txBody>
      </p:sp>
      <p:sp>
        <p:nvSpPr>
          <p:cNvPr id="3" name="Espace réservé du contenu 2"/>
          <p:cNvSpPr>
            <a:spLocks noGrp="1"/>
          </p:cNvSpPr>
          <p:nvPr>
            <p:ph idx="1"/>
          </p:nvPr>
        </p:nvSpPr>
        <p:spPr>
          <a:xfrm>
            <a:off x="457200" y="2996952"/>
            <a:ext cx="8229600" cy="3129211"/>
          </a:xfrm>
        </p:spPr>
        <p:txBody>
          <a:bodyPr/>
          <a:lstStyle/>
          <a:p>
            <a:r>
              <a:rPr lang="fr-FR" i="1" dirty="0" smtClean="0">
                <a:solidFill>
                  <a:schemeClr val="accent1">
                    <a:lumMod val="75000"/>
                  </a:schemeClr>
                </a:solidFill>
              </a:rPr>
              <a:t>Vous souhaitez une gestion naturelle du poids sans régime? Vous souffrez de troubles alimentaires (anorexie/ boulimie)? </a:t>
            </a:r>
            <a:endParaRPr lang="fr-FR" dirty="0" smtClean="0">
              <a:solidFill>
                <a:schemeClr val="accent1">
                  <a:lumMod val="75000"/>
                </a:schemeClr>
              </a:solidFill>
            </a:endParaRPr>
          </a:p>
          <a:p>
            <a:r>
              <a:rPr lang="fr-FR" i="1" dirty="0" smtClean="0">
                <a:solidFill>
                  <a:schemeClr val="accent1">
                    <a:lumMod val="75000"/>
                  </a:schemeClr>
                </a:solidFill>
              </a:rPr>
              <a:t>La thérapie inclut l'élimination des addictions alimentaires et du grignotage compulsif ou émotionnel.</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8</a:t>
            </a:fld>
            <a:endParaRPr lang="fr-FR"/>
          </a:p>
        </p:txBody>
      </p:sp>
      <p:pic>
        <p:nvPicPr>
          <p:cNvPr id="2050" name="Picture 2" descr="D:\Documents  D\06-HYPNOSE\brouillons site\photos site\Fotolia_111287043_XS.jpg"/>
          <p:cNvPicPr>
            <a:picLocks noChangeAspect="1" noChangeArrowheads="1"/>
          </p:cNvPicPr>
          <p:nvPr/>
        </p:nvPicPr>
        <p:blipFill>
          <a:blip r:embed="rId2" cstate="print"/>
          <a:srcRect/>
          <a:stretch>
            <a:fillRect/>
          </a:stretch>
        </p:blipFill>
        <p:spPr bwMode="auto">
          <a:xfrm>
            <a:off x="3059832" y="1196752"/>
            <a:ext cx="2736304" cy="1826354"/>
          </a:xfrm>
          <a:prstGeom prst="rect">
            <a:avLst/>
          </a:prstGeom>
          <a:noFill/>
        </p:spPr>
      </p:pic>
    </p:spTree>
  </p:cSld>
  <p:clrMapOvr>
    <a:masterClrMapping/>
  </p:clrMapOvr>
  <p:transition advClick="0" advTm="40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i="1" dirty="0" smtClean="0">
                <a:solidFill>
                  <a:schemeClr val="accent1">
                    <a:lumMod val="75000"/>
                  </a:schemeClr>
                </a:solidFill>
              </a:rPr>
              <a:t>GESTION DU STRESS</a:t>
            </a:r>
            <a:r>
              <a:rPr lang="fr-FR" dirty="0" smtClean="0">
                <a:solidFill>
                  <a:schemeClr val="accent1">
                    <a:lumMod val="75000"/>
                  </a:schemeClr>
                </a:solidFill>
              </a:rPr>
              <a:t/>
            </a:r>
            <a:br>
              <a:rPr lang="fr-FR" dirty="0" smtClean="0">
                <a:solidFill>
                  <a:schemeClr val="accent1">
                    <a:lumMod val="75000"/>
                  </a:schemeClr>
                </a:solidFill>
              </a:rPr>
            </a:br>
            <a:r>
              <a:rPr lang="fr-FR" b="1" i="1" dirty="0" smtClean="0">
                <a:solidFill>
                  <a:schemeClr val="accent1">
                    <a:lumMod val="75000"/>
                  </a:schemeClr>
                </a:solidFill>
              </a:rPr>
              <a:t>GESTION DE L'ANXIETE</a:t>
            </a:r>
            <a:endParaRPr lang="fr-FR" dirty="0">
              <a:solidFill>
                <a:schemeClr val="accent1">
                  <a:lumMod val="75000"/>
                </a:schemeClr>
              </a:solidFill>
            </a:endParaRPr>
          </a:p>
        </p:txBody>
      </p:sp>
      <p:sp>
        <p:nvSpPr>
          <p:cNvPr id="3" name="Espace réservé du contenu 2"/>
          <p:cNvSpPr>
            <a:spLocks noGrp="1"/>
          </p:cNvSpPr>
          <p:nvPr>
            <p:ph idx="1"/>
          </p:nvPr>
        </p:nvSpPr>
        <p:spPr>
          <a:xfrm>
            <a:off x="457200" y="3789040"/>
            <a:ext cx="8229600" cy="2337123"/>
          </a:xfrm>
        </p:spPr>
        <p:txBody>
          <a:bodyPr/>
          <a:lstStyle/>
          <a:p>
            <a:r>
              <a:rPr lang="fr-FR" i="1" dirty="0" smtClean="0">
                <a:solidFill>
                  <a:schemeClr val="accent1">
                    <a:lumMod val="75000"/>
                  </a:schemeClr>
                </a:solidFill>
              </a:rPr>
              <a:t>Apprenez à lâcher prise et à gérer vos émotions dans un environnement stressant.</a:t>
            </a:r>
            <a:endParaRPr lang="fr-FR" dirty="0" smtClean="0">
              <a:solidFill>
                <a:schemeClr val="accent1">
                  <a:lumMod val="75000"/>
                </a:schemeClr>
              </a:solidFill>
            </a:endParaRPr>
          </a:p>
          <a:p>
            <a:r>
              <a:rPr lang="fr-FR" i="1" dirty="0" smtClean="0">
                <a:solidFill>
                  <a:schemeClr val="accent1">
                    <a:lumMod val="75000"/>
                  </a:schemeClr>
                </a:solidFill>
              </a:rPr>
              <a:t>La thérapie inclut l'apprentissage de techniques d'</a:t>
            </a:r>
            <a:r>
              <a:rPr lang="fr-FR" i="1" dirty="0" err="1" smtClean="0">
                <a:solidFill>
                  <a:schemeClr val="accent1">
                    <a:lumMod val="75000"/>
                  </a:schemeClr>
                </a:solidFill>
              </a:rPr>
              <a:t>auto-hypnose</a:t>
            </a:r>
            <a:r>
              <a:rPr lang="fr-FR" i="1" dirty="0" smtClean="0">
                <a:solidFill>
                  <a:schemeClr val="accent1">
                    <a:lumMod val="75000"/>
                  </a:schemeClr>
                </a:solidFill>
              </a:rPr>
              <a:t>.</a:t>
            </a:r>
            <a:endParaRPr lang="fr-FR" dirty="0">
              <a:solidFill>
                <a:schemeClr val="accent1">
                  <a:lumMod val="75000"/>
                </a:schemeClr>
              </a:solidFill>
            </a:endParaRPr>
          </a:p>
        </p:txBody>
      </p:sp>
      <p:sp>
        <p:nvSpPr>
          <p:cNvPr id="4" name="Espace réservé du numéro de diapositive 3"/>
          <p:cNvSpPr>
            <a:spLocks noGrp="1"/>
          </p:cNvSpPr>
          <p:nvPr>
            <p:ph type="sldNum" sz="quarter" idx="12"/>
          </p:nvPr>
        </p:nvSpPr>
        <p:spPr/>
        <p:txBody>
          <a:bodyPr/>
          <a:lstStyle/>
          <a:p>
            <a:fld id="{6FB537E0-49B5-4952-B7C1-8842F291992D}" type="slidenum">
              <a:rPr lang="fr-FR" smtClean="0"/>
              <a:pPr/>
              <a:t>9</a:t>
            </a:fld>
            <a:endParaRPr lang="fr-FR"/>
          </a:p>
        </p:txBody>
      </p:sp>
      <p:pic>
        <p:nvPicPr>
          <p:cNvPr id="3074" name="Picture 2" descr="D:\Documents  D\06-HYPNOSE\brouillons site\photos site\Fotolia_86817085_XS.jpg"/>
          <p:cNvPicPr>
            <a:picLocks noChangeAspect="1" noChangeArrowheads="1"/>
          </p:cNvPicPr>
          <p:nvPr/>
        </p:nvPicPr>
        <p:blipFill>
          <a:blip r:embed="rId2" cstate="print"/>
          <a:srcRect/>
          <a:stretch>
            <a:fillRect/>
          </a:stretch>
        </p:blipFill>
        <p:spPr bwMode="auto">
          <a:xfrm>
            <a:off x="3131840" y="1556792"/>
            <a:ext cx="2857209" cy="2088232"/>
          </a:xfrm>
          <a:prstGeom prst="rect">
            <a:avLst/>
          </a:prstGeom>
          <a:noFill/>
        </p:spPr>
      </p:pic>
    </p:spTree>
  </p:cSld>
  <p:clrMapOvr>
    <a:masterClrMapping/>
  </p:clrMapOvr>
  <p:transition advClick="0" advTm="40000">
    <p:dissolv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712</Words>
  <Application>Microsoft Office PowerPoint</Application>
  <PresentationFormat>Affichage à l'écran (4:3)</PresentationFormat>
  <Paragraphs>137</Paragraphs>
  <Slides>30</Slides>
  <Notes>1</Notes>
  <HiddenSlides>0</HiddenSlides>
  <MMClips>2</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Diapositive 1</vt:lpstr>
      <vt:lpstr>Qu'est-ce que l'hypnose? </vt:lpstr>
      <vt:lpstr>Notions de bases </vt:lpstr>
      <vt:lpstr>Hypnothérapie </vt:lpstr>
      <vt:lpstr>Françoise POTIER</vt:lpstr>
      <vt:lpstr>Pour qui ? Pourquoi ?</vt:lpstr>
      <vt:lpstr>ARRET DU TABAC</vt:lpstr>
      <vt:lpstr>GESTION DU POIDS</vt:lpstr>
      <vt:lpstr>GESTION DU STRESS GESTION DE L'ANXIETE</vt:lpstr>
      <vt:lpstr>CONFIANCE EN SOI ESTIME DE SOI PRISE DE PAROLE EN PUBLIC</vt:lpstr>
      <vt:lpstr>ENFANTS ET ADOLESCENTS</vt:lpstr>
      <vt:lpstr>DOULEURS PHYSIQUES</vt:lpstr>
      <vt:lpstr>TRAITEMENT DES PEURS  PHOBIES</vt:lpstr>
      <vt:lpstr>TRAITEMENT DE L'INSOMNIE</vt:lpstr>
      <vt:lpstr>TRAITEMENT DE LA DEPRESSION</vt:lpstr>
      <vt:lpstr>TRAITEMENT DES ADDICTIONS</vt:lpstr>
      <vt:lpstr>Diapositive 17</vt:lpstr>
      <vt:lpstr>questions</vt:lpstr>
      <vt:lpstr>questions</vt:lpstr>
      <vt:lpstr>questions</vt:lpstr>
      <vt:lpstr>questions</vt:lpstr>
      <vt:lpstr>questions</vt:lpstr>
      <vt:lpstr>questions</vt:lpstr>
      <vt:lpstr>questions</vt:lpstr>
      <vt:lpstr>questions</vt:lpstr>
      <vt:lpstr>questions</vt:lpstr>
      <vt:lpstr>Diapositive 27</vt:lpstr>
      <vt:lpstr>Diapositive 28</vt:lpstr>
      <vt:lpstr>Pour toute information complémentaire, veuillez vous rendre sur le site Internet: www.hypnose-forges.fr</vt:lpstr>
      <vt:lpstr>Diapositive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Hypnose-forges</dc:title>
  <dc:creator>richard</dc:creator>
  <cp:lastModifiedBy>richard</cp:lastModifiedBy>
  <cp:revision>61</cp:revision>
  <dcterms:created xsi:type="dcterms:W3CDTF">2019-01-12T20:50:00Z</dcterms:created>
  <dcterms:modified xsi:type="dcterms:W3CDTF">2019-02-02T09:39:10Z</dcterms:modified>
</cp:coreProperties>
</file>