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44" r:id="rId2"/>
  </p:sldMasterIdLst>
  <p:notesMasterIdLst>
    <p:notesMasterId r:id="rId10"/>
  </p:notesMasterIdLst>
  <p:handoutMasterIdLst>
    <p:handoutMasterId r:id="rId11"/>
  </p:handoutMasterIdLst>
  <p:sldIdLst>
    <p:sldId id="337" r:id="rId3"/>
    <p:sldId id="374" r:id="rId4"/>
    <p:sldId id="381" r:id="rId5"/>
    <p:sldId id="382" r:id="rId6"/>
    <p:sldId id="376" r:id="rId7"/>
    <p:sldId id="383" r:id="rId8"/>
    <p:sldId id="380" r:id="rId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00FFCC"/>
    <a:srgbClr val="66FFCC"/>
    <a:srgbClr val="99CC00"/>
    <a:srgbClr val="99FF33"/>
    <a:srgbClr val="FFFF99"/>
    <a:srgbClr val="FFFFCC"/>
    <a:srgbClr val="3F9EFF"/>
    <a:srgbClr val="CC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38" autoAdjust="0"/>
    <p:restoredTop sz="94533" autoAdjust="0"/>
  </p:normalViewPr>
  <p:slideViewPr>
    <p:cSldViewPr>
      <p:cViewPr varScale="1">
        <p:scale>
          <a:sx n="68" d="100"/>
          <a:sy n="68" d="100"/>
        </p:scale>
        <p:origin x="136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41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0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64525C9-D3F3-448E-9792-14A49641A280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55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64182EA-109A-49AA-BB9C-25D84E4F798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11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764182EA-109A-49AA-BB9C-25D84E4F7985}" type="slidenum">
              <a:rPr/>
              <a:pPr algn="l" rtl="0">
                <a:defRPr/>
              </a:pPr>
              <a:t>1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2107985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1CFC9EB-E13B-4859-93E4-A17EA430E293}" type="slidenum">
              <a:rPr lang="fr-FR" altLang="fr-FR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260016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1CFC9EB-E13B-4859-93E4-A17EA430E293}" type="slidenum">
              <a:rPr lang="fr-FR" altLang="fr-FR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91201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767AB25-3FE0-491F-9FE9-0B31B741693F}" type="slidenum">
              <a:rPr lang="fr-FR" altLang="fr-FR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270419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157D867-4900-4E22-8AF8-3D11BC351422}" type="slidenum">
              <a:rPr lang="fr-FR" altLang="fr-FR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849280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157D867-4900-4E22-8AF8-3D11BC351422}" type="slidenum">
              <a:rPr lang="fr-FR" altLang="fr-FR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253818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-13063"/>
            <a:ext cx="9144000" cy="3701700"/>
          </a:xfrm>
          <a:prstGeom prst="rect">
            <a:avLst/>
          </a:prstGeom>
          <a:solidFill>
            <a:srgbClr val="05346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5134" y="5873294"/>
            <a:ext cx="1850680" cy="395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5733256"/>
            <a:ext cx="2736304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235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543438" cy="720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7704856" cy="4752528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8CA09B-555F-4F27-B384-8ADC3D024BBD}" type="datetime1">
              <a:rPr lang="fr-FR" smtClean="0"/>
              <a:t>29/05/18</a:t>
            </a:fld>
            <a:endParaRPr lang="en-GB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41C9E7-B3FE-4A29-BB5B-BEA057031AB3}" type="slidenum">
              <a:rPr lang="en-GB" smtClean="0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763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204"/>
            <a:ext cx="6402468" cy="2319867"/>
          </a:xfrm>
        </p:spPr>
        <p:txBody>
          <a:bodyPr anchor="b">
            <a:normAutofit/>
          </a:bodyPr>
          <a:lstStyle>
            <a:lvl1pPr algn="l">
              <a:defRPr sz="4062" b="1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2" y="4487338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662">
                <a:solidFill>
                  <a:schemeClr val="bg2">
                    <a:lumMod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8C48F4-5F76-4C02-B95D-010AE1A36707}" type="datetime1">
              <a:rPr lang="fr-FR" smtClean="0"/>
              <a:t>29/05/18</a:t>
            </a:fld>
            <a:endParaRPr lang="en-GB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41C9E7-B3FE-4A29-BB5B-BEA057031AB3}" type="slidenum">
              <a:rPr lang="en-GB" smtClean="0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13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1" y="188640"/>
            <a:ext cx="7992000" cy="635450"/>
          </a:xfrm>
        </p:spPr>
        <p:txBody>
          <a:bodyPr>
            <a:normAutofit/>
          </a:bodyPr>
          <a:lstStyle>
            <a:lvl1pPr>
              <a:defRPr sz="369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3C7985-E8DB-41C4-94A2-E2E3E16A6FE7}" type="datetime1">
              <a:rPr lang="fr-FR" smtClean="0"/>
              <a:t>29/05/18</a:t>
            </a:fld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41C9E7-B3FE-4A29-BB5B-BEA057031AB3}" type="slidenum">
              <a:rPr lang="en-GB" smtClean="0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364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162048-3FE6-4014-B43A-203CAB5F1371}" type="datetime1">
              <a:rPr lang="fr-FR" smtClean="0"/>
              <a:t>29/05/18</a:t>
            </a:fld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41C9E7-B3FE-4A29-BB5B-BEA057031AB3}" type="slidenum">
              <a:rPr lang="en-GB" smtClean="0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328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8229600" cy="475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323528" y="6516000"/>
            <a:ext cx="957264" cy="288000"/>
          </a:xfrm>
          <a:prstGeom prst="rect">
            <a:avLst/>
          </a:prstGeom>
        </p:spPr>
        <p:txBody>
          <a:bodyPr vert="horz" anchor="ctr"/>
          <a:lstStyle>
            <a:lvl1pPr algn="l" eaLnBrk="1" latinLnBrk="0" hangingPunct="1">
              <a:defRPr kumimoji="0" sz="900">
                <a:solidFill>
                  <a:srgbClr val="00206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fi-FI" smtClean="0"/>
              <a:t>16-18 April 2013</a:t>
            </a: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532000" y="6516000"/>
            <a:ext cx="540000" cy="28800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600">
                <a:solidFill>
                  <a:srgbClr val="00206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641C9E7-B3FE-4A29-BB5B-BEA057031AB3}" type="slidenum">
              <a:rPr lang="en-GB" smtClean="0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54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9728" indent="0" algn="l" rtl="0" eaLnBrk="1" latinLnBrk="0" hangingPunct="1">
        <a:spcBef>
          <a:spcPts val="300"/>
        </a:spcBef>
        <a:buClr>
          <a:schemeClr val="accent3"/>
        </a:buClr>
        <a:buFont typeface="Georgia"/>
        <a:buNone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rgbClr val="002060"/>
        </a:buClr>
        <a:buFont typeface="Wingdings" panose="05000000000000000000" pitchFamily="2" charset="2"/>
        <a:buChar char="§"/>
        <a:defRPr kumimoji="0" sz="2600" kern="1200">
          <a:solidFill>
            <a:srgbClr val="002060"/>
          </a:solidFill>
          <a:latin typeface="Calibri" panose="020F0502020204030204" pitchFamily="34" charset="0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rgbClr val="990033"/>
        </a:buClr>
        <a:buFont typeface="Calibri" panose="020F0502020204030204" pitchFamily="34" charset="0"/>
        <a:buChar char="•"/>
        <a:defRPr kumimoji="0" sz="2400" kern="1200">
          <a:solidFill>
            <a:srgbClr val="990033"/>
          </a:solidFill>
          <a:latin typeface="Calibri" panose="020F0502020204030204" pitchFamily="34" charset="0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rgbClr val="006600"/>
        </a:buClr>
        <a:buFont typeface="Wingdings" panose="05000000000000000000" pitchFamily="2" charset="2"/>
        <a:buChar char=""/>
        <a:defRPr kumimoji="0" sz="2200" kern="1200">
          <a:solidFill>
            <a:srgbClr val="006600"/>
          </a:solidFill>
          <a:latin typeface="Calibri" panose="020F0502020204030204" pitchFamily="34" charset="0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rgbClr val="800080"/>
        </a:buClr>
        <a:buSzPct val="80000"/>
        <a:buFont typeface="Wingdings 2" panose="05020102010507070707" pitchFamily="18" charset="2"/>
        <a:buChar char=""/>
        <a:defRPr kumimoji="0" sz="2000" kern="1200">
          <a:solidFill>
            <a:srgbClr val="F4F4F4"/>
          </a:solidFill>
          <a:latin typeface="Calibri" panose="020F0502020204030204" pitchFamily="34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10000">
              <a:srgbClr val="003366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03569"/>
            <a:ext cx="7848872" cy="756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347" y="1312334"/>
            <a:ext cx="7824045" cy="44929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520" y="6432225"/>
            <a:ext cx="1029061" cy="2429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8" b="1" i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11B1E362-468F-4273-B5B4-B0270CBAADBE}" type="datetime1">
              <a:rPr lang="fr-FR" smtClean="0"/>
              <a:pPr>
                <a:defRPr/>
              </a:pPr>
              <a:t>29/05/18</a:t>
            </a:fld>
            <a:endParaRPr lang="en-GB"/>
          </a:p>
        </p:txBody>
      </p:sp>
      <p:grpSp>
        <p:nvGrpSpPr>
          <p:cNvPr id="17" name="Groupe 16"/>
          <p:cNvGrpSpPr/>
          <p:nvPr/>
        </p:nvGrpSpPr>
        <p:grpSpPr>
          <a:xfrm>
            <a:off x="8421700" y="313508"/>
            <a:ext cx="304800" cy="5308800"/>
            <a:chOff x="8421700" y="313508"/>
            <a:chExt cx="304800" cy="5308800"/>
          </a:xfrm>
        </p:grpSpPr>
        <p:cxnSp>
          <p:nvCxnSpPr>
            <p:cNvPr id="18" name="Connecteur droit 17"/>
            <p:cNvCxnSpPr/>
            <p:nvPr/>
          </p:nvCxnSpPr>
          <p:spPr>
            <a:xfrm>
              <a:off x="8421700" y="313508"/>
              <a:ext cx="0" cy="5004000"/>
            </a:xfrm>
            <a:prstGeom prst="line">
              <a:avLst/>
            </a:prstGeom>
            <a:ln w="50800">
              <a:solidFill>
                <a:schemeClr val="tx1">
                  <a:alpha val="9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>
              <a:off x="8574100" y="465908"/>
              <a:ext cx="0" cy="5004000"/>
            </a:xfrm>
            <a:prstGeom prst="line">
              <a:avLst/>
            </a:prstGeom>
            <a:ln w="50800">
              <a:solidFill>
                <a:schemeClr val="tx1">
                  <a:alpha val="7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8726500" y="618308"/>
              <a:ext cx="0" cy="5004000"/>
            </a:xfrm>
            <a:prstGeom prst="line">
              <a:avLst/>
            </a:prstGeom>
            <a:ln w="50800">
              <a:solidFill>
                <a:schemeClr val="tx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287" y="6363126"/>
            <a:ext cx="426209" cy="3782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015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641C9E7-B3FE-4A29-BB5B-BEA057031AB3}" type="slidenum">
              <a:rPr lang="en-GB" smtClean="0"/>
              <a:pPr>
                <a:defRPr/>
              </a:pPr>
              <a:t>‹N°›</a:t>
            </a:fld>
            <a:endParaRPr lang="en-GB" dirty="0"/>
          </a:p>
        </p:txBody>
      </p:sp>
      <p:sp>
        <p:nvSpPr>
          <p:cNvPr id="5" name="ZoneTexte 4"/>
          <p:cNvSpPr txBox="1"/>
          <p:nvPr/>
        </p:nvSpPr>
        <p:spPr>
          <a:xfrm>
            <a:off x="1857852" y="6450198"/>
            <a:ext cx="5450452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92" dirty="0" smtClean="0">
                <a:solidFill>
                  <a:schemeClr val="tx1"/>
                </a:solidFill>
                <a:latin typeface="+mn-lt"/>
              </a:rPr>
              <a:t>Le SCN 2008 - Yaoundé - Mai 2018</a:t>
            </a:r>
            <a:endParaRPr lang="fr-FR" sz="1292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51520" y="836712"/>
            <a:ext cx="7848872" cy="0"/>
          </a:xfrm>
          <a:prstGeom prst="line">
            <a:avLst/>
          </a:prstGeom>
          <a:ln w="4445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376" y="6408000"/>
            <a:ext cx="1512000" cy="32400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6408000"/>
            <a:ext cx="1516895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54369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22041" rtl="0" eaLnBrk="1" latinLnBrk="0" hangingPunct="1">
        <a:spcBef>
          <a:spcPct val="0"/>
        </a:spcBef>
        <a:buNone/>
        <a:defRPr sz="4062" b="1" kern="1200" cap="all">
          <a:ln w="3175" cmpd="sng">
            <a:noFill/>
          </a:ln>
          <a:solidFill>
            <a:schemeClr val="tx1"/>
          </a:solidFill>
          <a:effectLst/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3776" indent="-263776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Wingdings" panose="05000000000000000000" pitchFamily="2" charset="2"/>
        <a:buChar char="v"/>
        <a:defRPr sz="258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Wingdings" panose="05000000000000000000" pitchFamily="2" charset="2"/>
        <a:buChar char="Ø"/>
        <a:defRPr sz="2215" kern="1200" cap="none">
          <a:solidFill>
            <a:srgbClr val="FFFFCC"/>
          </a:solidFill>
          <a:effectLst/>
          <a:latin typeface="+mn-lt"/>
          <a:ea typeface="+mn-ea"/>
          <a:cs typeface="+mn-cs"/>
        </a:defRPr>
      </a:lvl2pPr>
      <a:lvl3pPr marL="1107858" indent="-263776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Courier New" panose="02070309020205020404" pitchFamily="49" charset="0"/>
        <a:buChar char="o"/>
        <a:defRPr sz="1662" kern="1200" cap="none">
          <a:solidFill>
            <a:srgbClr val="CCECFF"/>
          </a:solidFill>
          <a:effectLst/>
          <a:latin typeface="+mn-lt"/>
          <a:ea typeface="+mn-ea"/>
          <a:cs typeface="+mn-cs"/>
        </a:defRPr>
      </a:lvl3pPr>
      <a:lvl4pPr marL="1424389" indent="-158265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Arial" panose="020B0604020202020204" pitchFamily="34" charset="0"/>
        <a:buChar char="•"/>
        <a:defRPr sz="1477" kern="1200" cap="none">
          <a:solidFill>
            <a:srgbClr val="CCECFF"/>
          </a:solidFill>
          <a:effectLst/>
          <a:latin typeface="+mn-lt"/>
          <a:ea typeface="+mn-ea"/>
          <a:cs typeface="+mn-cs"/>
        </a:defRPr>
      </a:lvl4pPr>
      <a:lvl5pPr marL="1846431" indent="-158265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Arial" panose="020B0604020202020204" pitchFamily="34" charset="0"/>
        <a:buChar char="•"/>
        <a:defRPr sz="1477" kern="1200" cap="none">
          <a:solidFill>
            <a:srgbClr val="CCECFF"/>
          </a:solidFill>
          <a:effectLst/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9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9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9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9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" y="1772816"/>
            <a:ext cx="8458200" cy="1955080"/>
          </a:xfrm>
        </p:spPr>
        <p:txBody>
          <a:bodyPr anchor="t">
            <a:normAutofit fontScale="90000"/>
          </a:bodyPr>
          <a:lstStyle/>
          <a:p>
            <a:r>
              <a:rPr lang="fr" b="1" dirty="0" smtClean="0"/>
              <a:t>Session</a:t>
            </a:r>
            <a:r>
              <a:rPr lang="fr" b="1" dirty="0"/>
              <a:t> 2 : </a:t>
            </a:r>
            <a:r>
              <a:rPr lang="fr" dirty="0"/>
              <a:t/>
            </a:r>
            <a:br>
              <a:rPr lang="fr" dirty="0"/>
            </a:br>
            <a:r>
              <a:rPr lang="fr" b="1" dirty="0" smtClean="0"/>
              <a:t>Notions de base de la comptabilité nationale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7" name="Group 3"/>
          <p:cNvGrpSpPr>
            <a:grpSpLocks/>
          </p:cNvGrpSpPr>
          <p:nvPr/>
        </p:nvGrpSpPr>
        <p:grpSpPr bwMode="auto">
          <a:xfrm>
            <a:off x="2592048" y="3144416"/>
            <a:ext cx="2412000" cy="1370013"/>
            <a:chOff x="1968" y="2064"/>
            <a:chExt cx="1631" cy="863"/>
          </a:xfrm>
        </p:grpSpPr>
        <p:sp>
          <p:nvSpPr>
            <p:cNvPr id="23577" name="Oval 4"/>
            <p:cNvSpPr>
              <a:spLocks noChangeArrowheads="1"/>
            </p:cNvSpPr>
            <p:nvPr/>
          </p:nvSpPr>
          <p:spPr bwMode="auto">
            <a:xfrm>
              <a:off x="1968" y="2064"/>
              <a:ext cx="1631" cy="863"/>
            </a:xfrm>
            <a:prstGeom prst="ellipse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23578" name="Text Box 5"/>
            <p:cNvSpPr txBox="1">
              <a:spLocks noChangeArrowheads="1"/>
            </p:cNvSpPr>
            <p:nvPr/>
          </p:nvSpPr>
          <p:spPr bwMode="auto">
            <a:xfrm>
              <a:off x="2274" y="2107"/>
              <a:ext cx="1095" cy="8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Produits comptes nationaux</a:t>
              </a: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4499992" y="3296816"/>
            <a:ext cx="3662536" cy="1524000"/>
            <a:chOff x="4499992" y="3296816"/>
            <a:chExt cx="3662536" cy="1524000"/>
          </a:xfrm>
        </p:grpSpPr>
        <p:grpSp>
          <p:nvGrpSpPr>
            <p:cNvPr id="3" name="Groupe 2"/>
            <p:cNvGrpSpPr/>
            <p:nvPr/>
          </p:nvGrpSpPr>
          <p:grpSpPr>
            <a:xfrm>
              <a:off x="5724128" y="3296816"/>
              <a:ext cx="2438400" cy="1524000"/>
              <a:chOff x="5724128" y="3296816"/>
              <a:chExt cx="2438400" cy="1524000"/>
            </a:xfrm>
          </p:grpSpPr>
          <p:sp>
            <p:nvSpPr>
              <p:cNvPr id="23565" name="AutoShape 15"/>
              <p:cNvSpPr>
                <a:spLocks noChangeArrowheads="1"/>
              </p:cNvSpPr>
              <p:nvPr/>
            </p:nvSpPr>
            <p:spPr bwMode="auto">
              <a:xfrm>
                <a:off x="5724128" y="3296816"/>
                <a:ext cx="2438400" cy="1524000"/>
              </a:xfrm>
              <a:prstGeom prst="roundRect">
                <a:avLst>
                  <a:gd name="adj" fmla="val 32176"/>
                </a:avLst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3566" name="Text Box 16"/>
              <p:cNvSpPr txBox="1">
                <a:spLocks noChangeArrowheads="1"/>
              </p:cNvSpPr>
              <p:nvPr/>
            </p:nvSpPr>
            <p:spPr bwMode="auto">
              <a:xfrm>
                <a:off x="5940251" y="3441279"/>
                <a:ext cx="2016125" cy="604837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9pPr>
              </a:lstStyle>
              <a:p>
                <a:pPr algn="ctr" eaLnBrk="1" hangingPunct="1">
                  <a:spcBef>
                    <a:spcPts val="1313"/>
                  </a:spcBef>
                  <a:buSzPct val="100000"/>
                </a:pPr>
                <a:r>
                  <a:rPr lang="fr-FR" altLang="fr-FR" sz="21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Questionnaires internationaux</a:t>
                </a:r>
              </a:p>
            </p:txBody>
          </p:sp>
        </p:grpSp>
        <p:sp>
          <p:nvSpPr>
            <p:cNvPr id="23571" name="Line 23"/>
            <p:cNvSpPr>
              <a:spLocks noChangeShapeType="1"/>
            </p:cNvSpPr>
            <p:nvPr/>
          </p:nvSpPr>
          <p:spPr bwMode="auto">
            <a:xfrm>
              <a:off x="4499992" y="3830216"/>
              <a:ext cx="1447800" cy="228600"/>
            </a:xfrm>
            <a:prstGeom prst="line">
              <a:avLst/>
            </a:prstGeom>
            <a:noFill/>
            <a:ln w="57240" cap="sq">
              <a:solidFill>
                <a:srgbClr val="33CCCC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422041"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altLang="fr-FR" sz="3600" dirty="0" smtClean="0"/>
              <a:t>nomenclatures </a:t>
            </a:r>
            <a:r>
              <a:rPr lang="fr-FR" altLang="fr-FR" sz="3600" dirty="0"/>
              <a:t>des comptes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980728"/>
            <a:ext cx="7704856" cy="576064"/>
          </a:xfrm>
        </p:spPr>
        <p:txBody>
          <a:bodyPr>
            <a:normAutofit lnSpcReduction="10000"/>
          </a:bodyPr>
          <a:lstStyle/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altLang="fr-FR" sz="3200" b="1" dirty="0" smtClean="0"/>
              <a:t>Au carrefour de multiples systèmes :</a:t>
            </a:r>
          </a:p>
        </p:txBody>
      </p:sp>
      <p:sp>
        <p:nvSpPr>
          <p:cNvPr id="2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DBB3FF-6335-48FB-B56A-708F0F5B9E70}" type="slidenum">
              <a:rPr lang="en-GB" altLang="fr-FR"/>
              <a:pPr>
                <a:defRPr/>
              </a:pPr>
              <a:t>2</a:t>
            </a:fld>
            <a:endParaRPr lang="en-GB" altLang="fr-FR"/>
          </a:p>
        </p:txBody>
      </p:sp>
      <p:grpSp>
        <p:nvGrpSpPr>
          <p:cNvPr id="4" name="Groupe 3"/>
          <p:cNvGrpSpPr/>
          <p:nvPr/>
        </p:nvGrpSpPr>
        <p:grpSpPr>
          <a:xfrm>
            <a:off x="251520" y="2153816"/>
            <a:ext cx="2918425" cy="1676400"/>
            <a:chOff x="251520" y="2153816"/>
            <a:chExt cx="2918425" cy="1676400"/>
          </a:xfrm>
        </p:grpSpPr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251520" y="2153816"/>
              <a:ext cx="1619250" cy="719138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 dirty="0" err="1">
                  <a:solidFill>
                    <a:srgbClr val="000000"/>
                  </a:solidFill>
                  <a:latin typeface="Arial" panose="020B0604020202020204" pitchFamily="34" charset="0"/>
                </a:rPr>
                <a:t>ProdCom</a:t>
              </a:r>
              <a:r>
                <a:rPr lang="fr-FR" altLang="fr-FR" sz="20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 / IPPI</a:t>
              </a:r>
            </a:p>
          </p:txBody>
        </p:sp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>
              <a:off x="1873945" y="2687216"/>
              <a:ext cx="1296000" cy="1143000"/>
            </a:xfrm>
            <a:prstGeom prst="line">
              <a:avLst/>
            </a:prstGeom>
            <a:noFill/>
            <a:ln w="57240" cap="sq">
              <a:solidFill>
                <a:srgbClr val="FF66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251520" y="3449216"/>
            <a:ext cx="2918425" cy="719138"/>
            <a:chOff x="251520" y="3449216"/>
            <a:chExt cx="2918425" cy="719138"/>
          </a:xfrm>
        </p:grpSpPr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251520" y="3449216"/>
              <a:ext cx="1619250" cy="719138"/>
            </a:xfrm>
            <a:prstGeom prst="rect">
              <a:avLst/>
            </a:prstGeom>
            <a:solidFill>
              <a:srgbClr val="00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COICOP / IPCH</a:t>
              </a:r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>
              <a:off x="1873945" y="3830216"/>
              <a:ext cx="1296000" cy="1588"/>
            </a:xfrm>
            <a:prstGeom prst="line">
              <a:avLst/>
            </a:prstGeom>
            <a:noFill/>
            <a:ln w="57240" cap="sq">
              <a:solidFill>
                <a:srgbClr val="66FF99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51520" y="3828629"/>
            <a:ext cx="2918425" cy="1711325"/>
            <a:chOff x="251520" y="3828629"/>
            <a:chExt cx="2918425" cy="1711325"/>
          </a:xfrm>
        </p:grpSpPr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251520" y="4820816"/>
              <a:ext cx="1619250" cy="719138"/>
            </a:xfrm>
            <a:prstGeom prst="rect">
              <a:avLst/>
            </a:prstGeom>
            <a:solidFill>
              <a:srgbClr val="0099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 dirty="0">
                  <a:solidFill>
                    <a:schemeClr val="tx1"/>
                  </a:solidFill>
                  <a:latin typeface="Arial" panose="020B0604020202020204" pitchFamily="34" charset="0"/>
                </a:rPr>
                <a:t>NH – SH / IVU </a:t>
              </a:r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 flipV="1">
              <a:off x="1873945" y="3828629"/>
              <a:ext cx="1296000" cy="1374775"/>
            </a:xfrm>
            <a:prstGeom prst="line">
              <a:avLst/>
            </a:prstGeom>
            <a:noFill/>
            <a:ln w="57240" cap="sq">
              <a:solidFill>
                <a:srgbClr val="66CC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>
                <a:ln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3567" name="Group 17"/>
          <p:cNvGrpSpPr>
            <a:grpSpLocks/>
          </p:cNvGrpSpPr>
          <p:nvPr/>
        </p:nvGrpSpPr>
        <p:grpSpPr bwMode="auto">
          <a:xfrm>
            <a:off x="5987653" y="4123904"/>
            <a:ext cx="1903413" cy="684212"/>
            <a:chOff x="4150" y="2681"/>
            <a:chExt cx="1199" cy="431"/>
          </a:xfrm>
        </p:grpSpPr>
        <p:sp>
          <p:nvSpPr>
            <p:cNvPr id="23573" name="AutoShape 18"/>
            <p:cNvSpPr>
              <a:spLocks noChangeArrowheads="1"/>
            </p:cNvSpPr>
            <p:nvPr/>
          </p:nvSpPr>
          <p:spPr bwMode="auto">
            <a:xfrm>
              <a:off x="4150" y="2681"/>
              <a:ext cx="1199" cy="431"/>
            </a:xfrm>
            <a:prstGeom prst="roundRect">
              <a:avLst>
                <a:gd name="adj" fmla="val 32176"/>
              </a:avLst>
            </a:prstGeom>
            <a:solidFill>
              <a:srgbClr val="BBE0E3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4198" y="2777"/>
              <a:ext cx="115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>
                  <a:solidFill>
                    <a:srgbClr val="000000"/>
                  </a:solidFill>
                  <a:latin typeface="Arial" panose="020B0604020202020204" pitchFamily="34" charset="0"/>
                </a:rPr>
                <a:t>Dont : PCI</a:t>
              </a: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499992" y="1628800"/>
            <a:ext cx="3691880" cy="2203004"/>
            <a:chOff x="4499992" y="1628800"/>
            <a:chExt cx="3691880" cy="2203004"/>
          </a:xfrm>
        </p:grpSpPr>
        <p:grpSp>
          <p:nvGrpSpPr>
            <p:cNvPr id="2" name="Groupe 1"/>
            <p:cNvGrpSpPr/>
            <p:nvPr/>
          </p:nvGrpSpPr>
          <p:grpSpPr>
            <a:xfrm>
              <a:off x="5220072" y="1628800"/>
              <a:ext cx="2971800" cy="1447800"/>
              <a:chOff x="5560640" y="1628800"/>
              <a:chExt cx="2971800" cy="1447800"/>
            </a:xfrm>
          </p:grpSpPr>
          <p:sp>
            <p:nvSpPr>
              <p:cNvPr id="23568" name="AutoShape 20"/>
              <p:cNvSpPr>
                <a:spLocks noChangeArrowheads="1"/>
              </p:cNvSpPr>
              <p:nvPr/>
            </p:nvSpPr>
            <p:spPr bwMode="auto">
              <a:xfrm>
                <a:off x="5560640" y="1628800"/>
                <a:ext cx="2971800" cy="1447800"/>
              </a:xfrm>
              <a:prstGeom prst="roundRect">
                <a:avLst>
                  <a:gd name="adj" fmla="val 32176"/>
                </a:avLst>
              </a:prstGeom>
              <a:blipFill dpi="0" rotWithShape="0">
                <a:blip r:embed="rId4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3569" name="Text Box 21"/>
              <p:cNvSpPr txBox="1">
                <a:spLocks noChangeArrowheads="1"/>
              </p:cNvSpPr>
              <p:nvPr/>
            </p:nvSpPr>
            <p:spPr bwMode="auto">
              <a:xfrm>
                <a:off x="5691213" y="1772816"/>
                <a:ext cx="2706687" cy="1098550"/>
              </a:xfrm>
              <a:prstGeom prst="rect">
                <a:avLst/>
              </a:prstGeom>
              <a:blipFill dpi="0" rotWithShape="0">
                <a:blip r:embed="rId4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9pPr>
              </a:lstStyle>
              <a:p>
                <a:pPr algn="ctr" eaLnBrk="1" hangingPunct="1">
                  <a:spcBef>
                    <a:spcPts val="2063"/>
                  </a:spcBef>
                  <a:buSzPct val="100000"/>
                </a:pPr>
                <a:r>
                  <a:rPr lang="fr-FR" altLang="fr-FR" sz="33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Conjoncture et prévision</a:t>
                </a:r>
              </a:p>
            </p:txBody>
          </p:sp>
        </p:grpSp>
        <p:sp>
          <p:nvSpPr>
            <p:cNvPr id="23570" name="Line 22"/>
            <p:cNvSpPr>
              <a:spLocks noChangeShapeType="1"/>
            </p:cNvSpPr>
            <p:nvPr/>
          </p:nvSpPr>
          <p:spPr bwMode="auto">
            <a:xfrm flipV="1">
              <a:off x="4499992" y="2838029"/>
              <a:ext cx="990600" cy="993775"/>
            </a:xfrm>
            <a:prstGeom prst="line">
              <a:avLst/>
            </a:prstGeom>
            <a:noFill/>
            <a:ln w="57240" cap="sq">
              <a:solidFill>
                <a:schemeClr val="accent2">
                  <a:lumMod val="60000"/>
                  <a:lumOff val="40000"/>
                </a:schemeClr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499992" y="3830216"/>
            <a:ext cx="3423965" cy="2320181"/>
            <a:chOff x="4499992" y="3830216"/>
            <a:chExt cx="3423965" cy="2320181"/>
          </a:xfrm>
        </p:grpSpPr>
        <p:grpSp>
          <p:nvGrpSpPr>
            <p:cNvPr id="23564" name="Group 12"/>
            <p:cNvGrpSpPr>
              <a:grpSpLocks/>
            </p:cNvGrpSpPr>
            <p:nvPr/>
          </p:nvGrpSpPr>
          <p:grpSpPr bwMode="auto">
            <a:xfrm>
              <a:off x="5868144" y="5085184"/>
              <a:ext cx="2055813" cy="1065213"/>
              <a:chOff x="4128" y="3456"/>
              <a:chExt cx="1295" cy="671"/>
            </a:xfrm>
          </p:grpSpPr>
          <p:sp>
            <p:nvSpPr>
              <p:cNvPr id="23575" name="AutoShape 13"/>
              <p:cNvSpPr>
                <a:spLocks noChangeArrowheads="1"/>
              </p:cNvSpPr>
              <p:nvPr/>
            </p:nvSpPr>
            <p:spPr bwMode="auto">
              <a:xfrm>
                <a:off x="4128" y="3456"/>
                <a:ext cx="1295" cy="671"/>
              </a:xfrm>
              <a:prstGeom prst="roundRect">
                <a:avLst>
                  <a:gd name="adj" fmla="val 32176"/>
                </a:avLst>
              </a:prstGeom>
              <a:blipFill dpi="0" rotWithShape="0">
                <a:blip r:embed="rId5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3576" name="Text Box 14"/>
              <p:cNvSpPr txBox="1">
                <a:spLocks noChangeArrowheads="1"/>
              </p:cNvSpPr>
              <p:nvPr/>
            </p:nvSpPr>
            <p:spPr bwMode="auto">
              <a:xfrm>
                <a:off x="4176" y="3552"/>
                <a:ext cx="1151" cy="461"/>
              </a:xfrm>
              <a:prstGeom prst="rect">
                <a:avLst/>
              </a:prstGeom>
              <a:blipFill dpi="0" rotWithShape="0">
                <a:blip r:embed="rId5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9pPr>
              </a:lstStyle>
              <a:p>
                <a:pPr algn="ctr" eaLnBrk="1" hangingPunct="1">
                  <a:spcBef>
                    <a:spcPts val="1313"/>
                  </a:spcBef>
                  <a:buSzPct val="100000"/>
                </a:pPr>
                <a:r>
                  <a:rPr lang="fr-FR" altLang="fr-FR" sz="21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Publications et études</a:t>
                </a:r>
              </a:p>
            </p:txBody>
          </p:sp>
        </p:grpSp>
        <p:sp>
          <p:nvSpPr>
            <p:cNvPr id="23572" name="Line 24"/>
            <p:cNvSpPr>
              <a:spLocks noChangeShapeType="1"/>
            </p:cNvSpPr>
            <p:nvPr/>
          </p:nvSpPr>
          <p:spPr bwMode="auto">
            <a:xfrm>
              <a:off x="4499992" y="3830216"/>
              <a:ext cx="1548000" cy="1764000"/>
            </a:xfrm>
            <a:prstGeom prst="line">
              <a:avLst/>
            </a:prstGeom>
            <a:noFill/>
            <a:ln w="57240" cap="sq">
              <a:solidFill>
                <a:srgbClr val="99CC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662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7" name="Group 3"/>
          <p:cNvGrpSpPr>
            <a:grpSpLocks/>
          </p:cNvGrpSpPr>
          <p:nvPr/>
        </p:nvGrpSpPr>
        <p:grpSpPr bwMode="auto">
          <a:xfrm>
            <a:off x="2592048" y="3144416"/>
            <a:ext cx="2412000" cy="1370013"/>
            <a:chOff x="1968" y="2064"/>
            <a:chExt cx="1631" cy="863"/>
          </a:xfrm>
        </p:grpSpPr>
        <p:sp>
          <p:nvSpPr>
            <p:cNvPr id="23577" name="Oval 4"/>
            <p:cNvSpPr>
              <a:spLocks noChangeArrowheads="1"/>
            </p:cNvSpPr>
            <p:nvPr/>
          </p:nvSpPr>
          <p:spPr bwMode="auto">
            <a:xfrm>
              <a:off x="1968" y="2064"/>
              <a:ext cx="1631" cy="863"/>
            </a:xfrm>
            <a:prstGeom prst="ellipse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23578" name="Text Box 5"/>
            <p:cNvSpPr txBox="1">
              <a:spLocks noChangeArrowheads="1"/>
            </p:cNvSpPr>
            <p:nvPr/>
          </p:nvSpPr>
          <p:spPr bwMode="auto">
            <a:xfrm>
              <a:off x="2274" y="2107"/>
              <a:ext cx="1095" cy="8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Produits comptes nationaux</a:t>
              </a: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4499992" y="3296816"/>
            <a:ext cx="3662536" cy="1524000"/>
            <a:chOff x="4499992" y="3296816"/>
            <a:chExt cx="3662536" cy="1524000"/>
          </a:xfrm>
        </p:grpSpPr>
        <p:grpSp>
          <p:nvGrpSpPr>
            <p:cNvPr id="3" name="Groupe 2"/>
            <p:cNvGrpSpPr/>
            <p:nvPr/>
          </p:nvGrpSpPr>
          <p:grpSpPr>
            <a:xfrm>
              <a:off x="5724128" y="3296816"/>
              <a:ext cx="2438400" cy="1524000"/>
              <a:chOff x="5724128" y="3296816"/>
              <a:chExt cx="2438400" cy="1524000"/>
            </a:xfrm>
          </p:grpSpPr>
          <p:sp>
            <p:nvSpPr>
              <p:cNvPr id="23565" name="AutoShape 15"/>
              <p:cNvSpPr>
                <a:spLocks noChangeArrowheads="1"/>
              </p:cNvSpPr>
              <p:nvPr/>
            </p:nvSpPr>
            <p:spPr bwMode="auto">
              <a:xfrm>
                <a:off x="5724128" y="3296816"/>
                <a:ext cx="2438400" cy="1524000"/>
              </a:xfrm>
              <a:prstGeom prst="roundRect">
                <a:avLst>
                  <a:gd name="adj" fmla="val 32176"/>
                </a:avLst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3566" name="Text Box 16"/>
              <p:cNvSpPr txBox="1">
                <a:spLocks noChangeArrowheads="1"/>
              </p:cNvSpPr>
              <p:nvPr/>
            </p:nvSpPr>
            <p:spPr bwMode="auto">
              <a:xfrm>
                <a:off x="5940251" y="3441279"/>
                <a:ext cx="2016125" cy="604837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9pPr>
              </a:lstStyle>
              <a:p>
                <a:pPr algn="ctr" eaLnBrk="1" hangingPunct="1">
                  <a:spcBef>
                    <a:spcPts val="1313"/>
                  </a:spcBef>
                  <a:buSzPct val="100000"/>
                </a:pPr>
                <a:r>
                  <a:rPr lang="fr-FR" altLang="fr-FR" sz="21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Questionnaires internationaux</a:t>
                </a:r>
              </a:p>
            </p:txBody>
          </p:sp>
        </p:grpSp>
        <p:sp>
          <p:nvSpPr>
            <p:cNvPr id="23571" name="Line 23"/>
            <p:cNvSpPr>
              <a:spLocks noChangeShapeType="1"/>
            </p:cNvSpPr>
            <p:nvPr/>
          </p:nvSpPr>
          <p:spPr bwMode="auto">
            <a:xfrm>
              <a:off x="4499992" y="3830216"/>
              <a:ext cx="1447800" cy="228600"/>
            </a:xfrm>
            <a:prstGeom prst="line">
              <a:avLst/>
            </a:prstGeom>
            <a:noFill/>
            <a:ln w="57240" cap="sq">
              <a:solidFill>
                <a:srgbClr val="33CCCC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422041"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altLang="fr-FR" sz="3600" dirty="0" smtClean="0"/>
              <a:t>nomenclatures </a:t>
            </a:r>
            <a:r>
              <a:rPr lang="fr-FR" altLang="fr-FR" sz="3600" dirty="0"/>
              <a:t>des comptes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980728"/>
            <a:ext cx="7704856" cy="576064"/>
          </a:xfrm>
        </p:spPr>
        <p:txBody>
          <a:bodyPr>
            <a:normAutofit lnSpcReduction="10000"/>
          </a:bodyPr>
          <a:lstStyle/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altLang="fr-FR" sz="3200" b="1" dirty="0" smtClean="0"/>
              <a:t>Au carrefour de multiples systèmes :</a:t>
            </a:r>
          </a:p>
        </p:txBody>
      </p:sp>
      <p:sp>
        <p:nvSpPr>
          <p:cNvPr id="2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DBB3FF-6335-48FB-B56A-708F0F5B9E70}" type="slidenum">
              <a:rPr lang="en-GB" altLang="fr-FR"/>
              <a:pPr>
                <a:defRPr/>
              </a:pPr>
              <a:t>3</a:t>
            </a:fld>
            <a:endParaRPr lang="en-GB" altLang="fr-FR"/>
          </a:p>
        </p:txBody>
      </p:sp>
      <p:grpSp>
        <p:nvGrpSpPr>
          <p:cNvPr id="4" name="Groupe 3"/>
          <p:cNvGrpSpPr/>
          <p:nvPr/>
        </p:nvGrpSpPr>
        <p:grpSpPr>
          <a:xfrm>
            <a:off x="251520" y="2153816"/>
            <a:ext cx="2918425" cy="1676400"/>
            <a:chOff x="251520" y="2153816"/>
            <a:chExt cx="2918425" cy="1676400"/>
          </a:xfrm>
        </p:grpSpPr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251520" y="2153816"/>
              <a:ext cx="1619250" cy="719138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 dirty="0" err="1">
                  <a:solidFill>
                    <a:srgbClr val="000000"/>
                  </a:solidFill>
                  <a:latin typeface="Arial" panose="020B0604020202020204" pitchFamily="34" charset="0"/>
                </a:rPr>
                <a:t>ProdCom</a:t>
              </a:r>
              <a:r>
                <a:rPr lang="fr-FR" altLang="fr-FR" sz="20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 / IPPI</a:t>
              </a:r>
            </a:p>
          </p:txBody>
        </p:sp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>
              <a:off x="1873945" y="2687216"/>
              <a:ext cx="1296000" cy="1143000"/>
            </a:xfrm>
            <a:prstGeom prst="line">
              <a:avLst/>
            </a:prstGeom>
            <a:noFill/>
            <a:ln w="57240" cap="sq">
              <a:solidFill>
                <a:srgbClr val="FF66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251520" y="3449216"/>
            <a:ext cx="2918425" cy="719138"/>
            <a:chOff x="251520" y="3449216"/>
            <a:chExt cx="2918425" cy="719138"/>
          </a:xfrm>
        </p:grpSpPr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251520" y="3449216"/>
              <a:ext cx="1619250" cy="719138"/>
            </a:xfrm>
            <a:prstGeom prst="rect">
              <a:avLst/>
            </a:prstGeom>
            <a:solidFill>
              <a:srgbClr val="00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COICOP / IPCH</a:t>
              </a:r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>
              <a:off x="1873945" y="3830216"/>
              <a:ext cx="1296000" cy="1588"/>
            </a:xfrm>
            <a:prstGeom prst="line">
              <a:avLst/>
            </a:prstGeom>
            <a:noFill/>
            <a:ln w="57240" cap="sq">
              <a:solidFill>
                <a:srgbClr val="66FF99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51520" y="3828629"/>
            <a:ext cx="2918425" cy="1711325"/>
            <a:chOff x="251520" y="3828629"/>
            <a:chExt cx="2918425" cy="1711325"/>
          </a:xfrm>
        </p:grpSpPr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251520" y="4820816"/>
              <a:ext cx="1619250" cy="719138"/>
            </a:xfrm>
            <a:prstGeom prst="rect">
              <a:avLst/>
            </a:prstGeom>
            <a:solidFill>
              <a:srgbClr val="0099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 dirty="0">
                  <a:solidFill>
                    <a:schemeClr val="tx1"/>
                  </a:solidFill>
                  <a:latin typeface="Arial" panose="020B0604020202020204" pitchFamily="34" charset="0"/>
                </a:rPr>
                <a:t>NH – SH / IVU </a:t>
              </a:r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 flipV="1">
              <a:off x="1873945" y="3828629"/>
              <a:ext cx="1296000" cy="1374775"/>
            </a:xfrm>
            <a:prstGeom prst="line">
              <a:avLst/>
            </a:prstGeom>
            <a:noFill/>
            <a:ln w="57240" cap="sq">
              <a:solidFill>
                <a:srgbClr val="66CC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>
                <a:ln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3567" name="Group 17"/>
          <p:cNvGrpSpPr>
            <a:grpSpLocks/>
          </p:cNvGrpSpPr>
          <p:nvPr/>
        </p:nvGrpSpPr>
        <p:grpSpPr bwMode="auto">
          <a:xfrm>
            <a:off x="5987653" y="4123904"/>
            <a:ext cx="1903413" cy="684212"/>
            <a:chOff x="4150" y="2681"/>
            <a:chExt cx="1199" cy="431"/>
          </a:xfrm>
        </p:grpSpPr>
        <p:sp>
          <p:nvSpPr>
            <p:cNvPr id="23573" name="AutoShape 18"/>
            <p:cNvSpPr>
              <a:spLocks noChangeArrowheads="1"/>
            </p:cNvSpPr>
            <p:nvPr/>
          </p:nvSpPr>
          <p:spPr bwMode="auto">
            <a:xfrm>
              <a:off x="4150" y="2681"/>
              <a:ext cx="1199" cy="431"/>
            </a:xfrm>
            <a:prstGeom prst="roundRect">
              <a:avLst>
                <a:gd name="adj" fmla="val 32176"/>
              </a:avLst>
            </a:prstGeom>
            <a:solidFill>
              <a:srgbClr val="BBE0E3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4198" y="2777"/>
              <a:ext cx="115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Dont : PCI</a:t>
              </a: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499992" y="1628800"/>
            <a:ext cx="3691880" cy="2203004"/>
            <a:chOff x="4499992" y="1628800"/>
            <a:chExt cx="3691880" cy="2203004"/>
          </a:xfrm>
        </p:grpSpPr>
        <p:grpSp>
          <p:nvGrpSpPr>
            <p:cNvPr id="2" name="Groupe 1"/>
            <p:cNvGrpSpPr/>
            <p:nvPr/>
          </p:nvGrpSpPr>
          <p:grpSpPr>
            <a:xfrm>
              <a:off x="5220072" y="1628800"/>
              <a:ext cx="2971800" cy="1447800"/>
              <a:chOff x="5560640" y="1628800"/>
              <a:chExt cx="2971800" cy="1447800"/>
            </a:xfrm>
          </p:grpSpPr>
          <p:sp>
            <p:nvSpPr>
              <p:cNvPr id="23568" name="AutoShape 20"/>
              <p:cNvSpPr>
                <a:spLocks noChangeArrowheads="1"/>
              </p:cNvSpPr>
              <p:nvPr/>
            </p:nvSpPr>
            <p:spPr bwMode="auto">
              <a:xfrm>
                <a:off x="5560640" y="1628800"/>
                <a:ext cx="2971800" cy="1447800"/>
              </a:xfrm>
              <a:prstGeom prst="roundRect">
                <a:avLst>
                  <a:gd name="adj" fmla="val 32176"/>
                </a:avLst>
              </a:prstGeom>
              <a:blipFill dpi="0" rotWithShape="0">
                <a:blip r:embed="rId4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3569" name="Text Box 21"/>
              <p:cNvSpPr txBox="1">
                <a:spLocks noChangeArrowheads="1"/>
              </p:cNvSpPr>
              <p:nvPr/>
            </p:nvSpPr>
            <p:spPr bwMode="auto">
              <a:xfrm>
                <a:off x="5691213" y="1772816"/>
                <a:ext cx="2706687" cy="1098550"/>
              </a:xfrm>
              <a:prstGeom prst="rect">
                <a:avLst/>
              </a:prstGeom>
              <a:blipFill dpi="0" rotWithShape="0">
                <a:blip r:embed="rId4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9pPr>
              </a:lstStyle>
              <a:p>
                <a:pPr algn="ctr" eaLnBrk="1" hangingPunct="1">
                  <a:spcBef>
                    <a:spcPts val="2063"/>
                  </a:spcBef>
                  <a:buSzPct val="100000"/>
                </a:pPr>
                <a:r>
                  <a:rPr lang="fr-FR" altLang="fr-FR" sz="33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Conjoncture et prévision</a:t>
                </a:r>
              </a:p>
            </p:txBody>
          </p:sp>
        </p:grpSp>
        <p:sp>
          <p:nvSpPr>
            <p:cNvPr id="23570" name="Line 22"/>
            <p:cNvSpPr>
              <a:spLocks noChangeShapeType="1"/>
            </p:cNvSpPr>
            <p:nvPr/>
          </p:nvSpPr>
          <p:spPr bwMode="auto">
            <a:xfrm flipV="1">
              <a:off x="4499992" y="2838029"/>
              <a:ext cx="990600" cy="993775"/>
            </a:xfrm>
            <a:prstGeom prst="line">
              <a:avLst/>
            </a:prstGeom>
            <a:noFill/>
            <a:ln w="57240" cap="sq">
              <a:solidFill>
                <a:schemeClr val="accent2">
                  <a:lumMod val="60000"/>
                  <a:lumOff val="40000"/>
                </a:schemeClr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499992" y="3830216"/>
            <a:ext cx="3423965" cy="2320181"/>
            <a:chOff x="4499992" y="3830216"/>
            <a:chExt cx="3423965" cy="2320181"/>
          </a:xfrm>
        </p:grpSpPr>
        <p:grpSp>
          <p:nvGrpSpPr>
            <p:cNvPr id="23564" name="Group 12"/>
            <p:cNvGrpSpPr>
              <a:grpSpLocks/>
            </p:cNvGrpSpPr>
            <p:nvPr/>
          </p:nvGrpSpPr>
          <p:grpSpPr bwMode="auto">
            <a:xfrm>
              <a:off x="5868144" y="5085184"/>
              <a:ext cx="2055813" cy="1065213"/>
              <a:chOff x="4128" y="3456"/>
              <a:chExt cx="1295" cy="671"/>
            </a:xfrm>
          </p:grpSpPr>
          <p:sp>
            <p:nvSpPr>
              <p:cNvPr id="23575" name="AutoShape 13"/>
              <p:cNvSpPr>
                <a:spLocks noChangeArrowheads="1"/>
              </p:cNvSpPr>
              <p:nvPr/>
            </p:nvSpPr>
            <p:spPr bwMode="auto">
              <a:xfrm>
                <a:off x="4128" y="3456"/>
                <a:ext cx="1295" cy="671"/>
              </a:xfrm>
              <a:prstGeom prst="roundRect">
                <a:avLst>
                  <a:gd name="adj" fmla="val 32176"/>
                </a:avLst>
              </a:prstGeom>
              <a:blipFill dpi="0" rotWithShape="0">
                <a:blip r:embed="rId5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3576" name="Text Box 14"/>
              <p:cNvSpPr txBox="1">
                <a:spLocks noChangeArrowheads="1"/>
              </p:cNvSpPr>
              <p:nvPr/>
            </p:nvSpPr>
            <p:spPr bwMode="auto">
              <a:xfrm>
                <a:off x="4176" y="3552"/>
                <a:ext cx="1151" cy="461"/>
              </a:xfrm>
              <a:prstGeom prst="rect">
                <a:avLst/>
              </a:prstGeom>
              <a:blipFill dpi="0" rotWithShape="0">
                <a:blip r:embed="rId5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9pPr>
              </a:lstStyle>
              <a:p>
                <a:pPr algn="ctr" eaLnBrk="1" hangingPunct="1">
                  <a:spcBef>
                    <a:spcPts val="1313"/>
                  </a:spcBef>
                  <a:buSzPct val="100000"/>
                </a:pPr>
                <a:r>
                  <a:rPr lang="fr-FR" altLang="fr-FR" sz="21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Publications et études</a:t>
                </a:r>
              </a:p>
            </p:txBody>
          </p:sp>
        </p:grpSp>
        <p:sp>
          <p:nvSpPr>
            <p:cNvPr id="23572" name="Line 24"/>
            <p:cNvSpPr>
              <a:spLocks noChangeShapeType="1"/>
            </p:cNvSpPr>
            <p:nvPr/>
          </p:nvSpPr>
          <p:spPr bwMode="auto">
            <a:xfrm>
              <a:off x="4499992" y="3830216"/>
              <a:ext cx="1548000" cy="1764000"/>
            </a:xfrm>
            <a:prstGeom prst="line">
              <a:avLst/>
            </a:prstGeom>
            <a:noFill/>
            <a:ln w="57240" cap="sq">
              <a:solidFill>
                <a:srgbClr val="99CC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80835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>
            <a:normAutofit fontScale="90000"/>
          </a:bodyPr>
          <a:lstStyle/>
          <a:p>
            <a:pPr defTabSz="422041"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altLang="fr-FR" sz="4800" dirty="0"/>
              <a:t>Cas de l’ERE d’année de base</a:t>
            </a:r>
          </a:p>
        </p:txBody>
      </p:sp>
      <p:sp>
        <p:nvSpPr>
          <p:cNvPr id="63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B3315A-28D8-4DBF-BAC1-9F48C6FCC86A}" type="slidenum">
              <a:rPr lang="en-GB" altLang="fr-FR"/>
              <a:pPr>
                <a:defRPr/>
              </a:pPr>
              <a:t>4</a:t>
            </a:fld>
            <a:endParaRPr lang="en-GB" altLang="fr-FR"/>
          </a:p>
        </p:txBody>
      </p:sp>
      <p:graphicFrame>
        <p:nvGraphicFramePr>
          <p:cNvPr id="11266" name="Group 2"/>
          <p:cNvGraphicFramePr>
            <a:graphicFrameLocks noGrp="1"/>
          </p:cNvGraphicFramePr>
          <p:nvPr/>
        </p:nvGraphicFramePr>
        <p:xfrm>
          <a:off x="539750" y="1341438"/>
          <a:ext cx="7545388" cy="4468813"/>
        </p:xfrm>
        <a:graphic>
          <a:graphicData uri="http://schemas.openxmlformats.org/drawingml/2006/table">
            <a:tbl>
              <a:tblPr/>
              <a:tblGrid>
                <a:gridCol w="4878388"/>
                <a:gridCol w="2667000"/>
              </a:tblGrid>
              <a:tr h="642938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Opération</a:t>
                      </a:r>
                    </a:p>
                  </a:txBody>
                  <a:tcPr marL="90000" marR="90000" marT="78552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Source</a:t>
                      </a:r>
                    </a:p>
                  </a:txBody>
                  <a:tcPr marL="90000" marR="90000" marT="78552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Production</a:t>
                      </a: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+mn-cs"/>
                        </a:rPr>
                        <a:t>CPC</a:t>
                      </a:r>
                    </a:p>
                  </a:txBody>
                  <a:tcPr marL="90000" marR="90000" marT="75024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Importations</a:t>
                      </a: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CAE2C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+mn-cs"/>
                        </a:rPr>
                        <a:t>SH/NC</a:t>
                      </a:r>
                    </a:p>
                  </a:txBody>
                  <a:tcPr marL="90000" marR="90000" marT="71495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C. I.</a:t>
                      </a: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+mn-cs"/>
                        </a:rPr>
                        <a:t>CPC</a:t>
                      </a:r>
                    </a:p>
                  </a:txBody>
                  <a:tcPr marL="90000" marR="90000" marT="75024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C.F. ménages</a:t>
                      </a: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COICOP</a:t>
                      </a:r>
                    </a:p>
                  </a:txBody>
                  <a:tcPr marL="90000" marR="90000" marT="71495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C.F. administrations</a:t>
                      </a: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COFOG</a:t>
                      </a:r>
                    </a:p>
                  </a:txBody>
                  <a:tcPr marL="90000" marR="90000" marT="71495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FBCF</a:t>
                      </a: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CAE2C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+mn-cs"/>
                        </a:rPr>
                        <a:t>SH/NC</a:t>
                      </a:r>
                      <a:r>
                        <a:rPr kumimoji="0" lang="fr-FR" alt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 + </a:t>
                      </a:r>
                      <a:r>
                        <a:rPr kumimoji="0" lang="fr-FR" altLang="fr-FR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+mn-cs"/>
                        </a:rPr>
                        <a:t>CPC</a:t>
                      </a:r>
                    </a:p>
                  </a:txBody>
                  <a:tcPr marL="90000" marR="90000" marT="71495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Exportations</a:t>
                      </a: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fr-FR" altLang="fr-FR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CAE2C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+mn-cs"/>
                        </a:rPr>
                        <a:t>SH/NC</a:t>
                      </a:r>
                    </a:p>
                  </a:txBody>
                  <a:tcPr marL="90000" marR="90000" marT="71495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1872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000" y="0"/>
            <a:ext cx="8244000" cy="908050"/>
          </a:xfrm>
        </p:spPr>
        <p:txBody>
          <a:bodyPr/>
          <a:lstStyle/>
          <a:p>
            <a:pPr marL="182563" indent="-182563" defTabSz="422041" eaLnBrk="1" fontAlgn="auto" hangingPunct="1">
              <a:spcAft>
                <a:spcPts val="0"/>
              </a:spcAft>
              <a:tabLst>
                <a:tab pos="8413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altLang="fr-FR" sz="4062" dirty="0" smtClean="0"/>
              <a:t>nomenclatures </a:t>
            </a:r>
            <a:r>
              <a:rPr lang="fr-FR" altLang="fr-FR" sz="4062" dirty="0"/>
              <a:t>des comptes</a:t>
            </a:r>
          </a:p>
        </p:txBody>
      </p:sp>
      <p:sp>
        <p:nvSpPr>
          <p:cNvPr id="1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A759C3-2CE6-4D12-A4D6-8C997AC7C5D1}" type="slidenum">
              <a:rPr lang="en-GB" altLang="fr-FR"/>
              <a:pPr>
                <a:defRPr/>
              </a:pPr>
              <a:t>5</a:t>
            </a:fld>
            <a:endParaRPr lang="en-GB" altLang="fr-FR"/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304800" y="980728"/>
            <a:ext cx="7740000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8000" tIns="46800" rIns="18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2000"/>
              </a:spcBef>
              <a:buSzPct val="100000"/>
            </a:pPr>
            <a:r>
              <a:rPr lang="fr-FR" altLang="fr-FR" sz="3200" dirty="0" smtClean="0">
                <a:solidFill>
                  <a:schemeClr val="tx1"/>
                </a:solidFill>
                <a:latin typeface="Arial" panose="020B0604020202020204" pitchFamily="34" charset="0"/>
              </a:rPr>
              <a:t>Articulation </a:t>
            </a:r>
            <a:r>
              <a:rPr lang="fr-FR" altLang="fr-FR" sz="3200" dirty="0">
                <a:solidFill>
                  <a:schemeClr val="tx1"/>
                </a:solidFill>
                <a:latin typeface="Arial" panose="020B0604020202020204" pitchFamily="34" charset="0"/>
              </a:rPr>
              <a:t>via les </a:t>
            </a:r>
            <a:r>
              <a:rPr lang="fr-FR" altLang="fr-FR" sz="3200" dirty="0" smtClean="0">
                <a:solidFill>
                  <a:schemeClr val="tx1"/>
                </a:solidFill>
                <a:latin typeface="Arial" panose="020B0604020202020204" pitchFamily="34" charset="0"/>
              </a:rPr>
              <a:t>tableaux de travail </a:t>
            </a:r>
            <a:r>
              <a:rPr lang="fr-FR" altLang="fr-FR" sz="3200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</a:p>
        </p:txBody>
      </p:sp>
      <p:grpSp>
        <p:nvGrpSpPr>
          <p:cNvPr id="27654" name="Group 4"/>
          <p:cNvGrpSpPr>
            <a:grpSpLocks/>
          </p:cNvGrpSpPr>
          <p:nvPr/>
        </p:nvGrpSpPr>
        <p:grpSpPr bwMode="auto">
          <a:xfrm>
            <a:off x="2843808" y="1676400"/>
            <a:ext cx="2741613" cy="1293813"/>
            <a:chOff x="1872" y="1056"/>
            <a:chExt cx="1727" cy="815"/>
          </a:xfrm>
        </p:grpSpPr>
        <p:sp>
          <p:nvSpPr>
            <p:cNvPr id="27663" name="Oval 5"/>
            <p:cNvSpPr>
              <a:spLocks noChangeArrowheads="1"/>
            </p:cNvSpPr>
            <p:nvPr/>
          </p:nvSpPr>
          <p:spPr bwMode="auto">
            <a:xfrm>
              <a:off x="1872" y="1056"/>
              <a:ext cx="1727" cy="815"/>
            </a:xfrm>
            <a:prstGeom prst="ellipse">
              <a:avLst/>
            </a:prstGeom>
            <a:gradFill rotWithShape="0">
              <a:gsLst>
                <a:gs pos="0">
                  <a:srgbClr val="BBE0E3"/>
                </a:gs>
                <a:gs pos="50000">
                  <a:srgbClr val="FFFFFF"/>
                </a:gs>
                <a:gs pos="100000">
                  <a:srgbClr val="BBE0E3"/>
                </a:gs>
              </a:gsLst>
              <a:lin ang="5400000" scaled="1"/>
            </a:gradFill>
            <a:ln w="50760" cap="sq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27664" name="Text Box 6"/>
            <p:cNvSpPr txBox="1">
              <a:spLocks noChangeArrowheads="1"/>
            </p:cNvSpPr>
            <p:nvPr/>
          </p:nvSpPr>
          <p:spPr bwMode="auto">
            <a:xfrm>
              <a:off x="2112" y="1296"/>
              <a:ext cx="1247" cy="289"/>
            </a:xfrm>
            <a:prstGeom prst="rect">
              <a:avLst/>
            </a:prstGeom>
            <a:gradFill rotWithShape="0">
              <a:gsLst>
                <a:gs pos="0">
                  <a:srgbClr val="BBE0E3"/>
                </a:gs>
                <a:gs pos="50000">
                  <a:srgbClr val="FFFFFF"/>
                </a:gs>
                <a:gs pos="100000">
                  <a:srgbClr val="BBE0E3"/>
                </a:gs>
              </a:gsLst>
              <a:lin ang="5400000" scaled="1"/>
            </a:gradFill>
            <a:ln w="50760" cap="sq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500"/>
                </a:spcBef>
                <a:buSzPct val="100000"/>
              </a:pPr>
              <a:r>
                <a:rPr lang="fr-FR" altLang="fr-FR" b="1">
                  <a:solidFill>
                    <a:srgbClr val="000000"/>
                  </a:solidFill>
                  <a:latin typeface="Arial" panose="020B0604020202020204" pitchFamily="34" charset="0"/>
                </a:rPr>
                <a:t>Production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395536" y="2516188"/>
            <a:ext cx="3780439" cy="3361084"/>
            <a:chOff x="719138" y="2505541"/>
            <a:chExt cx="3780439" cy="3361084"/>
          </a:xfrm>
        </p:grpSpPr>
        <p:sp>
          <p:nvSpPr>
            <p:cNvPr id="27652" name="Text Box 1"/>
            <p:cNvSpPr txBox="1">
              <a:spLocks noChangeArrowheads="1"/>
            </p:cNvSpPr>
            <p:nvPr/>
          </p:nvSpPr>
          <p:spPr bwMode="auto">
            <a:xfrm>
              <a:off x="719138" y="4102100"/>
              <a:ext cx="2209800" cy="703263"/>
            </a:xfrm>
            <a:prstGeom prst="rect">
              <a:avLst/>
            </a:prstGeom>
            <a:solidFill>
              <a:srgbClr val="00FF00"/>
            </a:solidFill>
            <a:ln w="57240" cap="sq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Nomenclature de produits</a:t>
              </a:r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 flipH="1">
              <a:off x="1978024" y="2505541"/>
              <a:ext cx="2521553" cy="1560884"/>
            </a:xfrm>
            <a:prstGeom prst="line">
              <a:avLst/>
            </a:prstGeom>
            <a:noFill/>
            <a:ln w="57240" cap="sq">
              <a:solidFill>
                <a:srgbClr val="00FF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719138" y="5218113"/>
              <a:ext cx="2209800" cy="648512"/>
            </a:xfrm>
            <a:prstGeom prst="rect">
              <a:avLst/>
            </a:prstGeom>
            <a:solidFill>
              <a:srgbClr val="00FF00"/>
            </a:solidFill>
            <a:ln w="57240" cap="sq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3600" b="1">
                  <a:solidFill>
                    <a:srgbClr val="000000"/>
                  </a:solidFill>
                  <a:latin typeface="Arial" panose="020B0604020202020204" pitchFamily="34" charset="0"/>
                </a:rPr>
                <a:t>ERE</a:t>
              </a: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3131840" y="2554288"/>
            <a:ext cx="2057400" cy="3367087"/>
            <a:chOff x="3131840" y="2554288"/>
            <a:chExt cx="2057400" cy="3367087"/>
          </a:xfrm>
        </p:grpSpPr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3131840" y="4102100"/>
              <a:ext cx="2057400" cy="703263"/>
            </a:xfrm>
            <a:prstGeom prst="rect">
              <a:avLst/>
            </a:prstGeom>
            <a:solidFill>
              <a:srgbClr val="00CCFF"/>
            </a:solidFill>
            <a:ln w="57240" cap="sq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Nomenclature de branches</a:t>
              </a:r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4175976" y="2554288"/>
              <a:ext cx="0" cy="1558925"/>
            </a:xfrm>
            <a:prstGeom prst="line">
              <a:avLst/>
            </a:prstGeom>
            <a:noFill/>
            <a:ln w="57240" cap="sq">
              <a:solidFill>
                <a:srgbClr val="00CC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3131840" y="5218113"/>
              <a:ext cx="2057400" cy="703262"/>
            </a:xfrm>
            <a:prstGeom prst="rect">
              <a:avLst/>
            </a:prstGeom>
            <a:solidFill>
              <a:srgbClr val="00CCFF"/>
            </a:solidFill>
            <a:ln w="57240" cap="sq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>
                  <a:solidFill>
                    <a:srgbClr val="000000"/>
                  </a:solidFill>
                  <a:latin typeface="Arial" panose="020B0604020202020204" pitchFamily="34" charset="0"/>
                </a:rPr>
                <a:t>Compte de branche</a:t>
              </a: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4139952" y="2492896"/>
            <a:ext cx="4016623" cy="3428479"/>
            <a:chOff x="4139952" y="2492896"/>
            <a:chExt cx="4016623" cy="3428479"/>
          </a:xfrm>
        </p:grpSpPr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5870575" y="4102100"/>
              <a:ext cx="2286000" cy="703263"/>
            </a:xfrm>
            <a:prstGeom prst="rect">
              <a:avLst/>
            </a:prstGeom>
            <a:solidFill>
              <a:srgbClr val="FF66CC"/>
            </a:solidFill>
            <a:ln w="57240" cap="sq">
              <a:solidFill>
                <a:srgbClr val="CC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>
                  <a:solidFill>
                    <a:srgbClr val="000000"/>
                  </a:solidFill>
                  <a:latin typeface="Arial" panose="020B0604020202020204" pitchFamily="34" charset="0"/>
                </a:rPr>
                <a:t>Nomenclature de secteurs</a:t>
              </a:r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>
              <a:off x="4139952" y="2492896"/>
              <a:ext cx="2808000" cy="1584000"/>
            </a:xfrm>
            <a:prstGeom prst="line">
              <a:avLst/>
            </a:prstGeom>
            <a:noFill/>
            <a:ln w="57240" cap="sq">
              <a:solidFill>
                <a:srgbClr val="FF66CC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62" name="Text Box 14"/>
            <p:cNvSpPr txBox="1">
              <a:spLocks noChangeArrowheads="1"/>
            </p:cNvSpPr>
            <p:nvPr/>
          </p:nvSpPr>
          <p:spPr bwMode="auto">
            <a:xfrm>
              <a:off x="5870575" y="5218113"/>
              <a:ext cx="2286000" cy="703262"/>
            </a:xfrm>
            <a:prstGeom prst="rect">
              <a:avLst/>
            </a:prstGeom>
            <a:solidFill>
              <a:srgbClr val="FF66CC"/>
            </a:solidFill>
            <a:ln w="57240" cap="sq">
              <a:solidFill>
                <a:srgbClr val="CC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>
                  <a:solidFill>
                    <a:srgbClr val="000000"/>
                  </a:solidFill>
                  <a:latin typeface="Arial" panose="020B0604020202020204" pitchFamily="34" charset="0"/>
                </a:rPr>
                <a:t>Compte de secteur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9157801"/>
      </p:ext>
    </p:extLst>
  </p:cSld>
  <p:clrMapOvr>
    <a:masterClrMapping/>
  </p:clrMapOvr>
  <p:transition spd="med" advClick="0" advTm="0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000" y="0"/>
            <a:ext cx="8244000" cy="908050"/>
          </a:xfrm>
        </p:spPr>
        <p:txBody>
          <a:bodyPr/>
          <a:lstStyle/>
          <a:p>
            <a:pPr marL="182563" indent="-182563" defTabSz="422041" eaLnBrk="1" fontAlgn="auto" hangingPunct="1">
              <a:spcAft>
                <a:spcPts val="0"/>
              </a:spcAft>
              <a:tabLst>
                <a:tab pos="8413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altLang="fr-FR" sz="4062" dirty="0" smtClean="0"/>
              <a:t>nomenclatures </a:t>
            </a:r>
            <a:r>
              <a:rPr lang="fr-FR" altLang="fr-FR" sz="4062" dirty="0"/>
              <a:t>des comptes</a:t>
            </a:r>
          </a:p>
        </p:txBody>
      </p:sp>
      <p:sp>
        <p:nvSpPr>
          <p:cNvPr id="1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A759C3-2CE6-4D12-A4D6-8C997AC7C5D1}" type="slidenum">
              <a:rPr lang="en-GB" altLang="fr-FR"/>
              <a:pPr>
                <a:defRPr/>
              </a:pPr>
              <a:t>6</a:t>
            </a:fld>
            <a:endParaRPr lang="en-GB" altLang="fr-FR"/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304800" y="980728"/>
            <a:ext cx="7740000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8000" tIns="46800" rIns="18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2000"/>
              </a:spcBef>
              <a:buSzPct val="100000"/>
            </a:pPr>
            <a:r>
              <a:rPr lang="fr-FR" altLang="fr-FR" sz="3200" dirty="0" smtClean="0">
                <a:solidFill>
                  <a:schemeClr val="tx1"/>
                </a:solidFill>
                <a:latin typeface="Arial" panose="020B0604020202020204" pitchFamily="34" charset="0"/>
              </a:rPr>
              <a:t>Articulation </a:t>
            </a:r>
            <a:r>
              <a:rPr lang="fr-FR" altLang="fr-FR" sz="3200" dirty="0">
                <a:solidFill>
                  <a:schemeClr val="tx1"/>
                </a:solidFill>
                <a:latin typeface="Arial" panose="020B0604020202020204" pitchFamily="34" charset="0"/>
              </a:rPr>
              <a:t>via les </a:t>
            </a:r>
            <a:r>
              <a:rPr lang="fr-FR" altLang="fr-FR" sz="3200" dirty="0" smtClean="0">
                <a:solidFill>
                  <a:schemeClr val="tx1"/>
                </a:solidFill>
                <a:latin typeface="Arial" panose="020B0604020202020204" pitchFamily="34" charset="0"/>
              </a:rPr>
              <a:t>tableaux de travail </a:t>
            </a:r>
            <a:r>
              <a:rPr lang="fr-FR" altLang="fr-FR" sz="3200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</a:p>
        </p:txBody>
      </p:sp>
      <p:grpSp>
        <p:nvGrpSpPr>
          <p:cNvPr id="27654" name="Group 4"/>
          <p:cNvGrpSpPr>
            <a:grpSpLocks/>
          </p:cNvGrpSpPr>
          <p:nvPr/>
        </p:nvGrpSpPr>
        <p:grpSpPr bwMode="auto">
          <a:xfrm>
            <a:off x="2843808" y="1676400"/>
            <a:ext cx="2741613" cy="1293813"/>
            <a:chOff x="1872" y="1056"/>
            <a:chExt cx="1727" cy="815"/>
          </a:xfrm>
        </p:grpSpPr>
        <p:sp>
          <p:nvSpPr>
            <p:cNvPr id="27663" name="Oval 5"/>
            <p:cNvSpPr>
              <a:spLocks noChangeArrowheads="1"/>
            </p:cNvSpPr>
            <p:nvPr/>
          </p:nvSpPr>
          <p:spPr bwMode="auto">
            <a:xfrm>
              <a:off x="1872" y="1056"/>
              <a:ext cx="1727" cy="815"/>
            </a:xfrm>
            <a:prstGeom prst="ellipse">
              <a:avLst/>
            </a:prstGeom>
            <a:gradFill rotWithShape="0">
              <a:gsLst>
                <a:gs pos="0">
                  <a:srgbClr val="BBE0E3"/>
                </a:gs>
                <a:gs pos="50000">
                  <a:srgbClr val="FFFFFF"/>
                </a:gs>
                <a:gs pos="100000">
                  <a:srgbClr val="BBE0E3"/>
                </a:gs>
              </a:gsLst>
              <a:lin ang="5400000" scaled="1"/>
            </a:gradFill>
            <a:ln w="50760" cap="sq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27664" name="Text Box 6"/>
            <p:cNvSpPr txBox="1">
              <a:spLocks noChangeArrowheads="1"/>
            </p:cNvSpPr>
            <p:nvPr/>
          </p:nvSpPr>
          <p:spPr bwMode="auto">
            <a:xfrm>
              <a:off x="2112" y="1296"/>
              <a:ext cx="1247" cy="289"/>
            </a:xfrm>
            <a:prstGeom prst="rect">
              <a:avLst/>
            </a:prstGeom>
            <a:gradFill rotWithShape="0">
              <a:gsLst>
                <a:gs pos="0">
                  <a:srgbClr val="BBE0E3"/>
                </a:gs>
                <a:gs pos="50000">
                  <a:srgbClr val="FFFFFF"/>
                </a:gs>
                <a:gs pos="100000">
                  <a:srgbClr val="BBE0E3"/>
                </a:gs>
              </a:gsLst>
              <a:lin ang="5400000" scaled="1"/>
            </a:gradFill>
            <a:ln w="50760" cap="sq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500"/>
                </a:spcBef>
                <a:buSzPct val="100000"/>
              </a:pPr>
              <a:r>
                <a:rPr lang="fr-FR" altLang="fr-FR" b="1">
                  <a:solidFill>
                    <a:srgbClr val="000000"/>
                  </a:solidFill>
                  <a:latin typeface="Arial" panose="020B0604020202020204" pitchFamily="34" charset="0"/>
                </a:rPr>
                <a:t>Production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395536" y="2516188"/>
            <a:ext cx="3780439" cy="3361084"/>
            <a:chOff x="719138" y="2505541"/>
            <a:chExt cx="3780439" cy="3361084"/>
          </a:xfrm>
        </p:grpSpPr>
        <p:sp>
          <p:nvSpPr>
            <p:cNvPr id="27652" name="Text Box 1"/>
            <p:cNvSpPr txBox="1">
              <a:spLocks noChangeArrowheads="1"/>
            </p:cNvSpPr>
            <p:nvPr/>
          </p:nvSpPr>
          <p:spPr bwMode="auto">
            <a:xfrm>
              <a:off x="719138" y="4102100"/>
              <a:ext cx="2209800" cy="703263"/>
            </a:xfrm>
            <a:prstGeom prst="rect">
              <a:avLst/>
            </a:prstGeom>
            <a:solidFill>
              <a:srgbClr val="00FF00"/>
            </a:solidFill>
            <a:ln w="57240" cap="sq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Nomenclature de produits</a:t>
              </a:r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 flipH="1">
              <a:off x="1978024" y="2505541"/>
              <a:ext cx="2521553" cy="1560884"/>
            </a:xfrm>
            <a:prstGeom prst="line">
              <a:avLst/>
            </a:prstGeom>
            <a:noFill/>
            <a:ln w="57240" cap="sq">
              <a:solidFill>
                <a:srgbClr val="00FF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719138" y="5218113"/>
              <a:ext cx="2209800" cy="648512"/>
            </a:xfrm>
            <a:prstGeom prst="rect">
              <a:avLst/>
            </a:prstGeom>
            <a:solidFill>
              <a:srgbClr val="00FF00"/>
            </a:solidFill>
            <a:ln w="57240" cap="sq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3600" b="1">
                  <a:solidFill>
                    <a:srgbClr val="000000"/>
                  </a:solidFill>
                  <a:latin typeface="Arial" panose="020B0604020202020204" pitchFamily="34" charset="0"/>
                </a:rPr>
                <a:t>ERE</a:t>
              </a: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3131840" y="2554288"/>
            <a:ext cx="2057400" cy="3367087"/>
            <a:chOff x="3131840" y="2554288"/>
            <a:chExt cx="2057400" cy="3367087"/>
          </a:xfrm>
        </p:grpSpPr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3131840" y="4102100"/>
              <a:ext cx="2057400" cy="703263"/>
            </a:xfrm>
            <a:prstGeom prst="rect">
              <a:avLst/>
            </a:prstGeom>
            <a:solidFill>
              <a:srgbClr val="00CCFF"/>
            </a:solidFill>
            <a:ln w="57240" cap="sq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Nomenclature de branches</a:t>
              </a:r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4175976" y="2554288"/>
              <a:ext cx="0" cy="1558925"/>
            </a:xfrm>
            <a:prstGeom prst="line">
              <a:avLst/>
            </a:prstGeom>
            <a:noFill/>
            <a:ln w="57240" cap="sq">
              <a:solidFill>
                <a:srgbClr val="00CC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3131840" y="5218113"/>
              <a:ext cx="2057400" cy="703262"/>
            </a:xfrm>
            <a:prstGeom prst="rect">
              <a:avLst/>
            </a:prstGeom>
            <a:solidFill>
              <a:srgbClr val="00CCFF"/>
            </a:solidFill>
            <a:ln w="57240" cap="sq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>
                  <a:solidFill>
                    <a:srgbClr val="000000"/>
                  </a:solidFill>
                  <a:latin typeface="Arial" panose="020B0604020202020204" pitchFamily="34" charset="0"/>
                </a:rPr>
                <a:t>Compte de branche</a:t>
              </a: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4139952" y="2492896"/>
            <a:ext cx="4016623" cy="3428479"/>
            <a:chOff x="4139952" y="2492896"/>
            <a:chExt cx="4016623" cy="3428479"/>
          </a:xfrm>
        </p:grpSpPr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5870575" y="4102100"/>
              <a:ext cx="2286000" cy="703263"/>
            </a:xfrm>
            <a:prstGeom prst="rect">
              <a:avLst/>
            </a:prstGeom>
            <a:solidFill>
              <a:srgbClr val="FF66CC"/>
            </a:solidFill>
            <a:ln w="57240" cap="sq">
              <a:solidFill>
                <a:srgbClr val="CC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>
                  <a:solidFill>
                    <a:srgbClr val="000000"/>
                  </a:solidFill>
                  <a:latin typeface="Arial" panose="020B0604020202020204" pitchFamily="34" charset="0"/>
                </a:rPr>
                <a:t>Nomenclature de secteurs</a:t>
              </a:r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>
              <a:off x="4139952" y="2492896"/>
              <a:ext cx="2808000" cy="1584000"/>
            </a:xfrm>
            <a:prstGeom prst="line">
              <a:avLst/>
            </a:prstGeom>
            <a:noFill/>
            <a:ln w="57240" cap="sq">
              <a:solidFill>
                <a:srgbClr val="FF66CC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62" name="Text Box 14"/>
            <p:cNvSpPr txBox="1">
              <a:spLocks noChangeArrowheads="1"/>
            </p:cNvSpPr>
            <p:nvPr/>
          </p:nvSpPr>
          <p:spPr bwMode="auto">
            <a:xfrm>
              <a:off x="5870575" y="5218113"/>
              <a:ext cx="2286000" cy="703262"/>
            </a:xfrm>
            <a:prstGeom prst="rect">
              <a:avLst/>
            </a:prstGeom>
            <a:solidFill>
              <a:srgbClr val="FF66CC"/>
            </a:solidFill>
            <a:ln w="57240" cap="sq">
              <a:solidFill>
                <a:srgbClr val="CC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spcBef>
                  <a:spcPts val="1250"/>
                </a:spcBef>
                <a:buSzPct val="100000"/>
              </a:pPr>
              <a:r>
                <a:rPr lang="fr-FR" altLang="fr-FR" sz="2000" b="1">
                  <a:solidFill>
                    <a:srgbClr val="000000"/>
                  </a:solidFill>
                  <a:latin typeface="Arial" panose="020B0604020202020204" pitchFamily="34" charset="0"/>
                </a:rPr>
                <a:t>Compte de secteur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30959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0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" sz="3600" dirty="0"/>
              <a:t>Notions de base</a:t>
            </a:r>
            <a:endParaRPr lang="fr-FR" altLang="fr-FR" sz="3600" dirty="0" smtClean="0">
              <a:solidFill>
                <a:srgbClr val="FFFFCC"/>
              </a:solidFill>
            </a:endParaRP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B720D0-2B66-489C-AA17-D88F45D03182}" type="datetime1">
              <a:rPr lang="fr-FR" smtClean="0"/>
              <a:t>29/05/18</a:t>
            </a:fld>
            <a:endParaRPr lang="fr-FR"/>
          </a:p>
        </p:txBody>
      </p:sp>
      <p:sp>
        <p:nvSpPr>
          <p:cNvPr id="7475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660066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1600">
                <a:solidFill>
                  <a:srgbClr val="660066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fld id="{963B26A1-7CCB-4D49-BBDF-21A8FA536D82}" type="slidenum">
              <a:rPr lang="fr-FR" altLang="fr-FR" sz="1200" smtClean="0">
                <a:solidFill>
                  <a:schemeClr val="bg1"/>
                </a:solidFill>
              </a:rPr>
              <a:pPr algn="ctr">
                <a:lnSpc>
                  <a:spcPct val="115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fr-FR" altLang="fr-FR" sz="1200" dirty="0" smtClean="0">
              <a:solidFill>
                <a:schemeClr val="bg1"/>
              </a:solidFill>
            </a:endParaRPr>
          </a:p>
        </p:txBody>
      </p:sp>
      <p:sp>
        <p:nvSpPr>
          <p:cNvPr id="74757" name="Text Box 2"/>
          <p:cNvSpPr txBox="1">
            <a:spLocks noChangeArrowheads="1"/>
          </p:cNvSpPr>
          <p:nvPr/>
        </p:nvSpPr>
        <p:spPr bwMode="auto">
          <a:xfrm>
            <a:off x="441325" y="2362200"/>
            <a:ext cx="635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660066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1600">
                <a:solidFill>
                  <a:srgbClr val="660066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500" b="1" dirty="0">
                <a:solidFill>
                  <a:srgbClr val="FFFFCC"/>
                </a:solidFill>
                <a:latin typeface="Verdana" panose="020B0604030504040204" pitchFamily="34" charset="0"/>
              </a:rPr>
              <a:t>Merci de votre attention !</a:t>
            </a:r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460375" y="4953000"/>
            <a:ext cx="321722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660066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Blip>
                <a:blip r:embed="rId2"/>
              </a:buBlip>
              <a:defRPr sz="1600">
                <a:solidFill>
                  <a:srgbClr val="660066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Char char="♦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dirty="0">
                <a:solidFill>
                  <a:srgbClr val="FFFFCC"/>
                </a:solidFill>
              </a:rPr>
              <a:t>Contact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dirty="0">
                <a:solidFill>
                  <a:srgbClr val="FFFFCC"/>
                </a:solidFill>
              </a:rPr>
              <a:t>Me Charlotte SCHILTZ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dirty="0">
                <a:solidFill>
                  <a:srgbClr val="FFFFCC"/>
                </a:solidFill>
              </a:rPr>
              <a:t>Tél. : + 33 1 </a:t>
            </a:r>
            <a:r>
              <a:rPr lang="fr-FR" altLang="fr-FR" sz="1400" dirty="0" smtClean="0">
                <a:solidFill>
                  <a:srgbClr val="FFFFCC"/>
                </a:solidFill>
              </a:rPr>
              <a:t>40 92 17 85</a:t>
            </a:r>
            <a:endParaRPr lang="fr-FR" altLang="fr-FR" sz="1400" dirty="0">
              <a:solidFill>
                <a:srgbClr val="FFFFCC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dirty="0">
                <a:solidFill>
                  <a:srgbClr val="FFFFCC"/>
                </a:solidFill>
              </a:rPr>
              <a:t>Courriel : </a:t>
            </a:r>
            <a:r>
              <a:rPr lang="fr-FR" altLang="fr-FR" sz="1400" dirty="0" smtClean="0">
                <a:solidFill>
                  <a:srgbClr val="FFFFCC"/>
                </a:solidFill>
              </a:rPr>
              <a:t>charlotte.schiltz2@gmail.com</a:t>
            </a:r>
            <a:endParaRPr lang="fr-FR" altLang="fr-FR" sz="14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64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Urbain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ssion 7 Nouveautes_SCN 2008.pptx" id="{47A382AF-1268-4C29-B120-F18728CCFF55}" vid="{E081F23A-8A6A-4B3B-8A94-0C2FEFE130DE}"/>
    </a:ext>
  </a:extLst>
</a:theme>
</file>

<file path=ppt/theme/theme2.xml><?xml version="1.0" encoding="utf-8"?>
<a:theme xmlns:a="http://schemas.openxmlformats.org/drawingml/2006/main" name="ThèmeCharlotte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ssion 7 Nouveautes_SCN 2008.pptx" id="{47A382AF-1268-4C29-B120-F18728CCFF55}" vid="{6BFF1369-8420-4532-A903-25E3570FBC28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ModeleYaounde1</Template>
  <TotalTime>6210</TotalTime>
  <Words>192</Words>
  <Application>Microsoft Office PowerPoint</Application>
  <PresentationFormat>Affichage à l'écran (4:3)</PresentationFormat>
  <Paragraphs>75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21" baseType="lpstr">
      <vt:lpstr>Microsoft YaHei</vt:lpstr>
      <vt:lpstr>Arial</vt:lpstr>
      <vt:lpstr>Calibri</vt:lpstr>
      <vt:lpstr>Century Gothic</vt:lpstr>
      <vt:lpstr>Courier New</vt:lpstr>
      <vt:lpstr>Georgia</vt:lpstr>
      <vt:lpstr>Times New Roman</vt:lpstr>
      <vt:lpstr>Trebuchet MS</vt:lpstr>
      <vt:lpstr>Verdana</vt:lpstr>
      <vt:lpstr>Wingdings</vt:lpstr>
      <vt:lpstr>Wingdings 2</vt:lpstr>
      <vt:lpstr>Wingdings 3</vt:lpstr>
      <vt:lpstr>Urbain</vt:lpstr>
      <vt:lpstr>ThèmeCharlotte</vt:lpstr>
      <vt:lpstr>Session 2 :  Notions de base de la comptabilité nationale</vt:lpstr>
      <vt:lpstr>nomenclatures des comptes</vt:lpstr>
      <vt:lpstr>nomenclatures des comptes</vt:lpstr>
      <vt:lpstr>Cas de l’ERE d’année de base</vt:lpstr>
      <vt:lpstr>nomenclatures des comptes</vt:lpstr>
      <vt:lpstr>nomenclatures des comptes</vt:lpstr>
      <vt:lpstr>Notions de base</vt:lpstr>
    </vt:vector>
  </TitlesOfParts>
  <Company>European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XENELLIS Georges (ESTAT)</dc:creator>
  <cp:lastModifiedBy>Charlotte SCHILTZ</cp:lastModifiedBy>
  <cp:revision>474</cp:revision>
  <dcterms:created xsi:type="dcterms:W3CDTF">2012-11-29T13:23:51Z</dcterms:created>
  <dcterms:modified xsi:type="dcterms:W3CDTF">2018-05-29T07:20:16Z</dcterms:modified>
</cp:coreProperties>
</file>