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8" r:id="rId2"/>
    <p:sldId id="284" r:id="rId3"/>
    <p:sldId id="279" r:id="rId4"/>
    <p:sldId id="283" r:id="rId5"/>
    <p:sldId id="280" r:id="rId6"/>
    <p:sldId id="281" r:id="rId7"/>
    <p:sldId id="28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3">
          <p15:clr>
            <a:srgbClr val="A4A3A4"/>
          </p15:clr>
        </p15:guide>
        <p15:guide id="3" pos="884">
          <p15:clr>
            <a:srgbClr val="A4A3A4"/>
          </p15:clr>
        </p15:guide>
        <p15:guide id="4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2E2"/>
    <a:srgbClr val="1F2429"/>
    <a:srgbClr val="FF6B6B"/>
    <a:srgbClr val="556270"/>
    <a:srgbClr val="C7F464"/>
    <a:srgbClr val="C44D58"/>
    <a:srgbClr val="4ECDC4"/>
    <a:srgbClr val="BDCD00"/>
    <a:srgbClr val="003E22"/>
    <a:srgbClr val="0F72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5" autoAdjust="0"/>
    <p:restoredTop sz="94622" autoAdjust="0"/>
  </p:normalViewPr>
  <p:slideViewPr>
    <p:cSldViewPr showGuides="1">
      <p:cViewPr varScale="1">
        <p:scale>
          <a:sx n="114" d="100"/>
          <a:sy n="114" d="100"/>
        </p:scale>
        <p:origin x="1752" y="114"/>
      </p:cViewPr>
      <p:guideLst>
        <p:guide orient="horz" pos="2160"/>
        <p:guide pos="3243"/>
        <p:guide pos="884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B58EC-47B0-4D6E-BCA2-66EC4B22F61C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A9186-2D37-401C-AD2F-685E5D274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1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grpSp>
        <p:nvGrpSpPr>
          <p:cNvPr id="8" name="Groupe 7"/>
          <p:cNvGrpSpPr/>
          <p:nvPr userDrawn="1"/>
        </p:nvGrpSpPr>
        <p:grpSpPr>
          <a:xfrm>
            <a:off x="827584" y="692696"/>
            <a:ext cx="8316416" cy="2481945"/>
            <a:chOff x="827584" y="-936104"/>
            <a:chExt cx="8316416" cy="2481945"/>
          </a:xfrm>
        </p:grpSpPr>
        <p:sp>
          <p:nvSpPr>
            <p:cNvPr id="11" name="Triangle rectangle 10"/>
            <p:cNvSpPr/>
            <p:nvPr userDrawn="1"/>
          </p:nvSpPr>
          <p:spPr>
            <a:xfrm rot="16200000" flipH="1">
              <a:off x="827584" y="1257810"/>
              <a:ext cx="288032" cy="288030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827584" y="-936104"/>
              <a:ext cx="8316416" cy="2193911"/>
            </a:xfrm>
            <a:prstGeom prst="rect">
              <a:avLst/>
            </a:prstGeom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0" rtlCol="0" anchor="ctr"/>
            <a:lstStyle/>
            <a:p>
              <a:pPr algn="l"/>
              <a:endParaRPr lang="en-US" sz="2400" b="1" cap="small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e 12"/>
          <p:cNvGrpSpPr/>
          <p:nvPr userDrawn="1"/>
        </p:nvGrpSpPr>
        <p:grpSpPr>
          <a:xfrm>
            <a:off x="827584" y="4110573"/>
            <a:ext cx="8316416" cy="1257019"/>
            <a:chOff x="827584" y="288822"/>
            <a:chExt cx="8316416" cy="1257019"/>
          </a:xfrm>
        </p:grpSpPr>
        <p:sp>
          <p:nvSpPr>
            <p:cNvPr id="14" name="Triangle rectangle 13"/>
            <p:cNvSpPr/>
            <p:nvPr userDrawn="1"/>
          </p:nvSpPr>
          <p:spPr>
            <a:xfrm rot="16200000" flipH="1">
              <a:off x="827584" y="1257810"/>
              <a:ext cx="288032" cy="288030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827584" y="288822"/>
              <a:ext cx="8316416" cy="968985"/>
            </a:xfrm>
            <a:prstGeom prst="rect">
              <a:avLst/>
            </a:prstGeom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0" rtlCol="0" anchor="ctr"/>
            <a:lstStyle/>
            <a:p>
              <a:pPr algn="l"/>
              <a:endParaRPr lang="en-US" sz="2400" b="1" cap="small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072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 userDrawn="1"/>
        </p:nvSpPr>
        <p:spPr>
          <a:xfrm rot="16200000" flipH="1">
            <a:off x="827584" y="144645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188640"/>
            <a:ext cx="8316416" cy="12578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riangle rectangle 8"/>
          <p:cNvSpPr/>
          <p:nvPr userDrawn="1"/>
        </p:nvSpPr>
        <p:spPr>
          <a:xfrm flipH="1">
            <a:off x="827585" y="6093298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827585" y="6381328"/>
            <a:ext cx="8316416" cy="4766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r>
              <a:rPr lang="en-US" dirty="0"/>
              <a:t>Your footer comes here</a:t>
            </a:r>
          </a:p>
        </p:txBody>
      </p:sp>
    </p:spTree>
    <p:extLst>
      <p:ext uri="{BB962C8B-B14F-4D97-AF65-F5344CB8AC3E}">
        <p14:creationId xmlns:p14="http://schemas.microsoft.com/office/powerpoint/2010/main" val="402353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riangle rectangle 10"/>
          <p:cNvSpPr/>
          <p:nvPr userDrawn="1"/>
        </p:nvSpPr>
        <p:spPr>
          <a:xfrm rot="16200000" flipH="1">
            <a:off x="827584" y="288661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692696"/>
            <a:ext cx="8316416" cy="21939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riangle rectangle 13"/>
          <p:cNvSpPr/>
          <p:nvPr userDrawn="1"/>
        </p:nvSpPr>
        <p:spPr>
          <a:xfrm rot="16200000" flipH="1">
            <a:off x="827584" y="5079561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27584" y="4110573"/>
            <a:ext cx="8316416" cy="96898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1347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 userDrawn="1"/>
        </p:nvSpPr>
        <p:spPr>
          <a:xfrm rot="16200000" flipH="1">
            <a:off x="827584" y="144645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188640"/>
            <a:ext cx="8316416" cy="125780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riangle rectangle 8"/>
          <p:cNvSpPr/>
          <p:nvPr userDrawn="1"/>
        </p:nvSpPr>
        <p:spPr>
          <a:xfrm flipH="1">
            <a:off x="827585" y="6093298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827585" y="6381328"/>
            <a:ext cx="8316416" cy="4766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r>
              <a:rPr lang="en-US" dirty="0"/>
              <a:t>Your footer comes here</a:t>
            </a:r>
          </a:p>
        </p:txBody>
      </p:sp>
    </p:spTree>
    <p:extLst>
      <p:ext uri="{BB962C8B-B14F-4D97-AF65-F5344CB8AC3E}">
        <p14:creationId xmlns:p14="http://schemas.microsoft.com/office/powerpoint/2010/main" val="122835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7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827584" y="188640"/>
            <a:ext cx="8316417" cy="6669360"/>
            <a:chOff x="827584" y="188640"/>
            <a:chExt cx="8316417" cy="6669360"/>
          </a:xfrm>
        </p:grpSpPr>
        <p:grpSp>
          <p:nvGrpSpPr>
            <p:cNvPr id="8" name="Groupe 7"/>
            <p:cNvGrpSpPr/>
            <p:nvPr userDrawn="1"/>
          </p:nvGrpSpPr>
          <p:grpSpPr>
            <a:xfrm>
              <a:off x="827584" y="188640"/>
              <a:ext cx="8316416" cy="1545841"/>
              <a:chOff x="827584" y="0"/>
              <a:chExt cx="8316416" cy="1545841"/>
            </a:xfrm>
          </p:grpSpPr>
          <p:sp>
            <p:nvSpPr>
              <p:cNvPr id="11" name="Triangle rectangle 10"/>
              <p:cNvSpPr/>
              <p:nvPr userDrawn="1"/>
            </p:nvSpPr>
            <p:spPr>
              <a:xfrm rot="16200000" flipH="1">
                <a:off x="827584" y="1257810"/>
                <a:ext cx="288032" cy="288030"/>
              </a:xfrm>
              <a:prstGeom prst="rtTriangle">
                <a:avLst/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 dirty="0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827584" y="0"/>
                <a:ext cx="8316416" cy="1257807"/>
              </a:xfrm>
              <a:prstGeom prst="rect">
                <a:avLst/>
              </a:pr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0" rtlCol="0" anchor="ctr"/>
              <a:lstStyle/>
              <a:p>
                <a:pPr algn="l"/>
                <a:endParaRPr lang="en-US" sz="2400" b="1" cap="small" baseline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9" name="Triangle rectangle 8"/>
            <p:cNvSpPr/>
            <p:nvPr userDrawn="1"/>
          </p:nvSpPr>
          <p:spPr>
            <a:xfrm flipH="1">
              <a:off x="827585" y="6093298"/>
              <a:ext cx="288032" cy="288030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 rot="10800000">
              <a:off x="827585" y="6381328"/>
              <a:ext cx="8316416" cy="476672"/>
            </a:xfrm>
            <a:prstGeom prst="rect">
              <a:avLst/>
            </a:prstGeom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0" rtlCol="0" anchor="ctr"/>
            <a:lstStyle/>
            <a:p>
              <a:pPr algn="l"/>
              <a:endParaRPr lang="en-US" sz="2400" b="1" cap="small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7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riangle rectangle 10"/>
          <p:cNvSpPr/>
          <p:nvPr userDrawn="1"/>
        </p:nvSpPr>
        <p:spPr>
          <a:xfrm rot="16200000" flipH="1">
            <a:off x="827584" y="288661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692696"/>
            <a:ext cx="8316416" cy="21939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riangle rectangle 13"/>
          <p:cNvSpPr/>
          <p:nvPr userDrawn="1"/>
        </p:nvSpPr>
        <p:spPr>
          <a:xfrm rot="16200000" flipH="1">
            <a:off x="827584" y="5079561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27584" y="4110573"/>
            <a:ext cx="8316416" cy="96898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086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 userDrawn="1"/>
        </p:nvSpPr>
        <p:spPr>
          <a:xfrm rot="16200000" flipH="1">
            <a:off x="827584" y="144645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188640"/>
            <a:ext cx="8316416" cy="125780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riangle rectangle 8"/>
          <p:cNvSpPr/>
          <p:nvPr userDrawn="1"/>
        </p:nvSpPr>
        <p:spPr>
          <a:xfrm flipH="1">
            <a:off x="827585" y="6093298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827585" y="6381328"/>
            <a:ext cx="8316416" cy="4766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r>
              <a:rPr lang="en-US" dirty="0"/>
              <a:t>Your footer comes here</a:t>
            </a:r>
          </a:p>
        </p:txBody>
      </p:sp>
    </p:spTree>
    <p:extLst>
      <p:ext uri="{BB962C8B-B14F-4D97-AF65-F5344CB8AC3E}">
        <p14:creationId xmlns:p14="http://schemas.microsoft.com/office/powerpoint/2010/main" val="164866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riangle rectangle 10"/>
          <p:cNvSpPr/>
          <p:nvPr userDrawn="1"/>
        </p:nvSpPr>
        <p:spPr>
          <a:xfrm rot="16200000" flipH="1">
            <a:off x="827584" y="288661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692696"/>
            <a:ext cx="8316416" cy="219391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riangle rectangle 13"/>
          <p:cNvSpPr/>
          <p:nvPr userDrawn="1"/>
        </p:nvSpPr>
        <p:spPr>
          <a:xfrm rot="16200000" flipH="1">
            <a:off x="827584" y="5079561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27584" y="4110573"/>
            <a:ext cx="8316416" cy="9689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896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 userDrawn="1"/>
        </p:nvSpPr>
        <p:spPr>
          <a:xfrm rot="16200000" flipH="1">
            <a:off x="827584" y="144645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188640"/>
            <a:ext cx="8316416" cy="12578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riangle rectangle 8"/>
          <p:cNvSpPr/>
          <p:nvPr userDrawn="1"/>
        </p:nvSpPr>
        <p:spPr>
          <a:xfrm flipH="1">
            <a:off x="827585" y="6093298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827585" y="6381328"/>
            <a:ext cx="8316416" cy="47667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r>
              <a:rPr lang="en-US" dirty="0"/>
              <a:t>Your footer comes here</a:t>
            </a:r>
          </a:p>
        </p:txBody>
      </p:sp>
    </p:spTree>
    <p:extLst>
      <p:ext uri="{BB962C8B-B14F-4D97-AF65-F5344CB8AC3E}">
        <p14:creationId xmlns:p14="http://schemas.microsoft.com/office/powerpoint/2010/main" val="323843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riangle rectangle 10"/>
          <p:cNvSpPr/>
          <p:nvPr userDrawn="1"/>
        </p:nvSpPr>
        <p:spPr>
          <a:xfrm rot="16200000" flipH="1">
            <a:off x="827584" y="288661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692696"/>
            <a:ext cx="8316416" cy="219391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riangle rectangle 13"/>
          <p:cNvSpPr/>
          <p:nvPr userDrawn="1"/>
        </p:nvSpPr>
        <p:spPr>
          <a:xfrm rot="16200000" flipH="1">
            <a:off x="827584" y="5079561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27584" y="4110573"/>
            <a:ext cx="8316416" cy="96898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545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 userDrawn="1"/>
        </p:nvSpPr>
        <p:spPr>
          <a:xfrm rot="16200000" flipH="1">
            <a:off x="827584" y="144645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188640"/>
            <a:ext cx="8316416" cy="12578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riangle rectangle 8"/>
          <p:cNvSpPr/>
          <p:nvPr userDrawn="1"/>
        </p:nvSpPr>
        <p:spPr>
          <a:xfrm flipH="1">
            <a:off x="827585" y="6093298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827585" y="6381328"/>
            <a:ext cx="8316416" cy="47667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/>
              <a:t>Your date comes here</a:t>
            </a:r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r>
              <a:rPr lang="en-US" dirty="0"/>
              <a:t>Your footer comes here</a:t>
            </a:r>
          </a:p>
        </p:txBody>
      </p:sp>
    </p:spTree>
    <p:extLst>
      <p:ext uri="{BB962C8B-B14F-4D97-AF65-F5344CB8AC3E}">
        <p14:creationId xmlns:p14="http://schemas.microsoft.com/office/powerpoint/2010/main" val="14325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riangle rectangle 10"/>
          <p:cNvSpPr/>
          <p:nvPr userDrawn="1"/>
        </p:nvSpPr>
        <p:spPr>
          <a:xfrm rot="16200000" flipH="1">
            <a:off x="827584" y="2886610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27584" y="692696"/>
            <a:ext cx="8316416" cy="219391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riangle rectangle 13"/>
          <p:cNvSpPr/>
          <p:nvPr userDrawn="1"/>
        </p:nvSpPr>
        <p:spPr>
          <a:xfrm rot="16200000" flipH="1">
            <a:off x="827584" y="5079561"/>
            <a:ext cx="288032" cy="288030"/>
          </a:xfrm>
          <a:prstGeom prst="rtTriangl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27584" y="4110573"/>
            <a:ext cx="8316416" cy="9689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rtlCol="0" anchor="ctr"/>
          <a:lstStyle/>
          <a:p>
            <a:pPr lvl="0"/>
            <a:endParaRPr lang="en-US" sz="24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403349" y="1054638"/>
            <a:ext cx="7416801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115615" y="4218302"/>
            <a:ext cx="5688633" cy="753525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164288" y="3789040"/>
            <a:ext cx="1545881" cy="1545881"/>
          </a:xfrm>
          <a:prstGeom prst="rect">
            <a:avLst/>
          </a:prstGeom>
          <a:solidFill>
            <a:schemeClr val="bg1"/>
          </a:solidFill>
          <a:ln w="152400"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428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115616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403350" y="349491"/>
            <a:ext cx="74168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403350" y="1600200"/>
            <a:ext cx="741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6706146" y="64308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fr-FR"/>
              <a:t>Your date comes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3664434" y="64308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Your footer comes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1384722" y="64308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4F5037F2-DC85-406A-A4EA-1E681A25B4F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2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03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Helvetica" pitchFamily="2" charset="0"/>
          <a:ea typeface="Helvetica" pitchFamily="2" charset="0"/>
          <a:cs typeface="Helvetica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2800" dirty="0">
              <a:solidFill>
                <a:schemeClr val="accent1"/>
              </a:solidFill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08920"/>
            <a:ext cx="5692763" cy="1852674"/>
          </a:xfrm>
        </p:spPr>
      </p:pic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6706146" y="6430858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664434" y="6430858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1CB5-0B98-49AC-8ED7-FE2BF62717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5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1) Fiche d’identité annonceur</a:t>
            </a:r>
          </a:p>
          <a:p>
            <a:endParaRPr lang="fr-FR" dirty="0"/>
          </a:p>
          <a:p>
            <a:r>
              <a:rPr lang="fr-FR" dirty="0"/>
              <a:t>2) Brief annonceur (organigramme)</a:t>
            </a:r>
          </a:p>
          <a:p>
            <a:endParaRPr lang="fr-FR" dirty="0"/>
          </a:p>
          <a:p>
            <a:r>
              <a:rPr lang="fr-FR" dirty="0"/>
              <a:t>3) Diagnostic</a:t>
            </a:r>
          </a:p>
          <a:p>
            <a:endParaRPr lang="fr-FR" dirty="0"/>
          </a:p>
          <a:p>
            <a:r>
              <a:rPr lang="fr-FR" dirty="0"/>
              <a:t>4) Problématique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2</a:t>
            </a:fld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57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Fiche </a:t>
            </a:r>
            <a:r>
              <a:rPr lang="en-US" sz="2800" dirty="0" err="1"/>
              <a:t>d’identité</a:t>
            </a:r>
            <a:r>
              <a:rPr lang="en-US" sz="2800" dirty="0"/>
              <a:t> de </a:t>
            </a:r>
            <a:r>
              <a:rPr lang="en-US" sz="2800" dirty="0" err="1"/>
              <a:t>l’entreprise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ODS radio (</a:t>
            </a:r>
            <a:r>
              <a:rPr lang="en-US" dirty="0" err="1"/>
              <a:t>Ondes</a:t>
            </a:r>
            <a:r>
              <a:rPr lang="en-US" dirty="0"/>
              <a:t> Dauphine </a:t>
            </a:r>
            <a:r>
              <a:rPr lang="en-US" dirty="0" err="1"/>
              <a:t>Savoie</a:t>
            </a:r>
            <a:r>
              <a:rPr lang="en-US" dirty="0"/>
              <a:t>)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station de radio de type SARL </a:t>
            </a:r>
            <a:r>
              <a:rPr lang="en-US" dirty="0" err="1"/>
              <a:t>appartenant</a:t>
            </a:r>
            <a:r>
              <a:rPr lang="en-US" dirty="0"/>
              <a:t> à </a:t>
            </a:r>
            <a:r>
              <a:rPr lang="en-US" dirty="0" err="1"/>
              <a:t>espace</a:t>
            </a:r>
            <a:r>
              <a:rPr lang="en-US" dirty="0"/>
              <a:t> group. ODS </a:t>
            </a:r>
            <a:r>
              <a:rPr lang="en-US" dirty="0" err="1"/>
              <a:t>génere</a:t>
            </a:r>
            <a:r>
              <a:rPr lang="en-US" dirty="0"/>
              <a:t> du profit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vendant</a:t>
            </a:r>
            <a:r>
              <a:rPr lang="en-US" dirty="0"/>
              <a:t> de </a:t>
            </a:r>
            <a:r>
              <a:rPr lang="en-US" dirty="0" err="1"/>
              <a:t>l’espace</a:t>
            </a:r>
            <a:r>
              <a:rPr lang="en-US" dirty="0"/>
              <a:t> </a:t>
            </a:r>
            <a:r>
              <a:rPr lang="en-US" dirty="0" err="1"/>
              <a:t>publicitaire</a:t>
            </a:r>
            <a:r>
              <a:rPr lang="en-US" dirty="0"/>
              <a:t>. </a:t>
            </a:r>
            <a:r>
              <a:rPr lang="en-US" dirty="0" err="1"/>
              <a:t>Depuis</a:t>
            </a:r>
            <a:r>
              <a:rPr lang="en-US" dirty="0"/>
              <a:t> 2015, le </a:t>
            </a:r>
            <a:r>
              <a:rPr lang="en-US" dirty="0" err="1"/>
              <a:t>chiffre</a:t>
            </a:r>
            <a:r>
              <a:rPr lang="en-US" dirty="0"/>
              <a:t> </a:t>
            </a:r>
            <a:r>
              <a:rPr lang="en-US" dirty="0" err="1"/>
              <a:t>d’affaire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progression ( X </a:t>
            </a:r>
            <a:r>
              <a:rPr lang="en-US" dirty="0" err="1"/>
              <a:t>en</a:t>
            </a:r>
            <a:r>
              <a:rPr lang="en-US" dirty="0"/>
              <a:t> 2015, X </a:t>
            </a:r>
            <a:r>
              <a:rPr lang="en-US" dirty="0" err="1"/>
              <a:t>en</a:t>
            </a:r>
            <a:r>
              <a:rPr lang="en-US" dirty="0"/>
              <a:t> 2016 ) et </a:t>
            </a:r>
            <a:r>
              <a:rPr lang="en-US" dirty="0" err="1"/>
              <a:t>atteint</a:t>
            </a:r>
            <a:r>
              <a:rPr lang="en-US" dirty="0"/>
              <a:t> </a:t>
            </a:r>
            <a:r>
              <a:rPr lang="en-US" dirty="0" err="1"/>
              <a:t>aujourd’hui</a:t>
            </a:r>
            <a:r>
              <a:rPr lang="en-US" dirty="0"/>
              <a:t> les 3 millions.</a:t>
            </a:r>
            <a:endParaRPr lang="en-US" sz="3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1CB5-0B98-49AC-8ED7-FE2BF62717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61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768" y="1600200"/>
            <a:ext cx="4525963" cy="4525963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4</a:t>
            </a:fld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649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Mes</a:t>
            </a:r>
            <a:r>
              <a:rPr lang="en-US" sz="2800" dirty="0"/>
              <a:t> missions au sein de </a:t>
            </a:r>
            <a:r>
              <a:rPr lang="en-US" sz="2800" dirty="0" err="1"/>
              <a:t>l’entreprise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sz="2800" dirty="0" err="1"/>
              <a:t>Création</a:t>
            </a:r>
            <a:r>
              <a:rPr lang="en-US" sz="2800" dirty="0"/>
              <a:t> de “</a:t>
            </a:r>
            <a:r>
              <a:rPr lang="en-US" sz="2800" dirty="0" err="1"/>
              <a:t>Breaknote</a:t>
            </a:r>
            <a:r>
              <a:rPr lang="en-US" sz="2800" dirty="0"/>
              <a:t>” pour </a:t>
            </a:r>
            <a:r>
              <a:rPr lang="en-US" sz="2800" dirty="0" err="1"/>
              <a:t>annoncer</a:t>
            </a:r>
            <a:r>
              <a:rPr lang="en-US" sz="2800" dirty="0"/>
              <a:t> aux </a:t>
            </a:r>
            <a:r>
              <a:rPr lang="en-US" sz="2800" dirty="0" err="1"/>
              <a:t>animateurs</a:t>
            </a:r>
            <a:r>
              <a:rPr lang="en-US" sz="2800" dirty="0"/>
              <a:t> les </a:t>
            </a:r>
            <a:r>
              <a:rPr lang="en-US" sz="2800" dirty="0" err="1"/>
              <a:t>évènements</a:t>
            </a:r>
            <a:r>
              <a:rPr lang="en-US" sz="2800" dirty="0"/>
              <a:t> à </a:t>
            </a:r>
            <a:r>
              <a:rPr lang="en-US" sz="2800" dirty="0" err="1"/>
              <a:t>annoncer</a:t>
            </a:r>
            <a:r>
              <a:rPr lang="en-US" sz="2800" dirty="0"/>
              <a:t> la </a:t>
            </a:r>
            <a:r>
              <a:rPr lang="en-US" sz="2800" dirty="0" err="1"/>
              <a:t>semaine</a:t>
            </a:r>
            <a:r>
              <a:rPr lang="en-US" sz="2800" dirty="0"/>
              <a:t> </a:t>
            </a:r>
            <a:r>
              <a:rPr lang="en-US" sz="2800" dirty="0" err="1"/>
              <a:t>d’après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</a:t>
            </a:r>
            <a:r>
              <a:rPr lang="en-US" sz="2800" dirty="0" err="1"/>
              <a:t>Établir</a:t>
            </a:r>
            <a:r>
              <a:rPr lang="en-US" sz="2800" dirty="0"/>
              <a:t> des </a:t>
            </a:r>
            <a:r>
              <a:rPr lang="en-US" sz="2800" dirty="0" err="1"/>
              <a:t>partenariat</a:t>
            </a:r>
            <a:r>
              <a:rPr lang="en-US" sz="2800" dirty="0"/>
              <a:t> avec des associations</a:t>
            </a:r>
          </a:p>
          <a:p>
            <a:pPr marL="0" indent="0">
              <a:buNone/>
            </a:pPr>
            <a:r>
              <a:rPr lang="en-US" sz="2800" dirty="0"/>
              <a:t>-</a:t>
            </a:r>
            <a:r>
              <a:rPr lang="en-US" sz="2800" dirty="0" err="1"/>
              <a:t>Mettre</a:t>
            </a:r>
            <a:r>
              <a:rPr lang="en-US" sz="2800" dirty="0"/>
              <a:t> à jour les sites de ODS et de </a:t>
            </a:r>
            <a:r>
              <a:rPr lang="en-US" sz="2800" dirty="0" err="1"/>
              <a:t>LaRadioPlus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</a:t>
            </a:r>
            <a:r>
              <a:rPr lang="en-US" sz="2800" dirty="0" err="1"/>
              <a:t>Rédaction</a:t>
            </a:r>
            <a:r>
              <a:rPr lang="en-US" sz="2800" dirty="0"/>
              <a:t> de la </a:t>
            </a:r>
            <a:r>
              <a:rPr lang="en-US" sz="2800" dirty="0" err="1"/>
              <a:t>rubrique</a:t>
            </a:r>
            <a:r>
              <a:rPr lang="en-US" sz="2800" dirty="0"/>
              <a:t> “Bon Plan”</a:t>
            </a:r>
          </a:p>
          <a:p>
            <a:pPr marL="0" indent="0">
              <a:buNone/>
            </a:pPr>
            <a:r>
              <a:rPr lang="en-US" sz="2800" dirty="0"/>
              <a:t>-</a:t>
            </a:r>
            <a:r>
              <a:rPr lang="en-US" sz="2800" dirty="0" err="1"/>
              <a:t>Tâches</a:t>
            </a:r>
            <a:r>
              <a:rPr lang="en-US" sz="2800" dirty="0"/>
              <a:t> </a:t>
            </a:r>
            <a:r>
              <a:rPr lang="en-US" sz="2800" dirty="0" err="1"/>
              <a:t>administratives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-Standard</a:t>
            </a:r>
          </a:p>
          <a:p>
            <a:pPr marL="0" indent="0">
              <a:buNone/>
            </a:pPr>
            <a:r>
              <a:rPr lang="en-US" sz="2800" dirty="0"/>
              <a:t>-Gestion des jeux </a:t>
            </a:r>
            <a:r>
              <a:rPr lang="en-US" sz="2800" dirty="0" err="1"/>
              <a:t>antennes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1CB5-0B98-49AC-8ED7-FE2BF62717F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208074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SWOT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1CB5-0B98-49AC-8ED7-FE2BF62717F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2051720" y="1844824"/>
            <a:ext cx="2592288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Forces</a:t>
            </a:r>
          </a:p>
          <a:p>
            <a:r>
              <a:rPr lang="fr-FR" sz="1400" dirty="0"/>
              <a:t>- Radio locale</a:t>
            </a:r>
          </a:p>
          <a:p>
            <a:r>
              <a:rPr lang="fr-FR" sz="1400" dirty="0"/>
              <a:t>- Forte notoriété</a:t>
            </a:r>
          </a:p>
          <a:p>
            <a:r>
              <a:rPr lang="fr-FR" sz="1400" dirty="0"/>
              <a:t>- Auditeurs </a:t>
            </a:r>
            <a:r>
              <a:rPr lang="fr-FR" sz="1400" dirty="0" err="1"/>
              <a:t>fidels</a:t>
            </a:r>
            <a:endParaRPr lang="fr-FR" sz="1400" dirty="0"/>
          </a:p>
          <a:p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2051720" y="3501008"/>
            <a:ext cx="2592288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Opportunités</a:t>
            </a:r>
          </a:p>
          <a:p>
            <a:r>
              <a:rPr lang="fr-FR" sz="1600" dirty="0"/>
              <a:t>-</a:t>
            </a:r>
            <a:r>
              <a:rPr lang="fr-FR" sz="1400" dirty="0"/>
              <a:t>Média flexible</a:t>
            </a:r>
          </a:p>
          <a:p>
            <a:r>
              <a:rPr lang="fr-FR" sz="1400" dirty="0"/>
              <a:t>-efficace dans la création de trafic</a:t>
            </a:r>
          </a:p>
          <a:p>
            <a:r>
              <a:rPr lang="fr-FR" sz="1400" dirty="0"/>
              <a:t>-accès au média facile</a:t>
            </a:r>
          </a:p>
          <a:p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932040" y="1844824"/>
            <a:ext cx="2592288" cy="144655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Faiblesses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Peu actif sur les réseaux sociaux (image vieillissante)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Tensions entre antenne et partie commerciale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Départ fréquents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4932040" y="3501008"/>
            <a:ext cx="2592288" cy="147732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Menaces</a:t>
            </a:r>
          </a:p>
          <a:p>
            <a:r>
              <a:rPr lang="fr-FR" sz="1600" dirty="0"/>
              <a:t>- </a:t>
            </a:r>
            <a:r>
              <a:rPr lang="fr-FR" sz="1400" dirty="0" err="1"/>
              <a:t>Concurents</a:t>
            </a:r>
            <a:r>
              <a:rPr lang="fr-FR" sz="1400" dirty="0"/>
              <a:t> direct (autres radio)</a:t>
            </a:r>
          </a:p>
          <a:p>
            <a:r>
              <a:rPr lang="fr-FR" sz="1400" dirty="0"/>
              <a:t>-</a:t>
            </a:r>
            <a:r>
              <a:rPr lang="fr-FR" sz="1400" dirty="0" err="1"/>
              <a:t>concurents</a:t>
            </a:r>
            <a:r>
              <a:rPr lang="fr-FR" sz="1400" dirty="0"/>
              <a:t> indirects</a:t>
            </a:r>
          </a:p>
          <a:p>
            <a:r>
              <a:rPr lang="fr-FR" sz="1400" dirty="0"/>
              <a:t>(autres médias TV, Affichage…)</a:t>
            </a:r>
          </a:p>
          <a:p>
            <a:endParaRPr lang="fr-FR" sz="1400" dirty="0"/>
          </a:p>
          <a:p>
            <a:r>
              <a:rPr lang="fr-FR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670024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Problématique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/>
              <a:t>Comment rajeunir l’image d’ODS pour conserver sa place de première radio des Alpes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37F2-DC85-406A-A4EA-1E681A25B4F8}" type="slidenum">
              <a:rPr lang="en-US" smtClean="0"/>
              <a:t>7</a:t>
            </a:fld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5048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2560</TotalTime>
  <Words>224</Words>
  <Application>Microsoft Office PowerPoint</Application>
  <PresentationFormat>Affichage à l'écran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</vt:lpstr>
      <vt:lpstr>Conception personnalisée</vt:lpstr>
      <vt:lpstr>Présentation PowerPoint</vt:lpstr>
      <vt:lpstr>Sommaire</vt:lpstr>
      <vt:lpstr>Fiche d’identité de l’entreprise</vt:lpstr>
      <vt:lpstr>Présentation PowerPoint</vt:lpstr>
      <vt:lpstr>Mes missions au sein de l’entreprise</vt:lpstr>
      <vt:lpstr>SWOT</vt:lpstr>
      <vt:lpstr>Problématique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- Simple Banner</dc:title>
  <dc:creator>Showeet.com</dc:creator>
  <dc:description>Free template released by Showeet.com</dc:description>
  <cp:lastModifiedBy>matt nardo</cp:lastModifiedBy>
  <cp:revision>21</cp:revision>
  <dcterms:created xsi:type="dcterms:W3CDTF">2011-07-08T11:03:43Z</dcterms:created>
  <dcterms:modified xsi:type="dcterms:W3CDTF">2018-03-21T15:01:04Z</dcterms:modified>
  <cp:category>Templates</cp:category>
</cp:coreProperties>
</file>