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7.jpg" ContentType="image/png"/>
  <Override PartName="/ppt/media/image8.jpg" ContentType="image/png"/>
  <Override PartName="/ppt/media/image9.jpg" ContentType="image/png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2"/>
  </p:notesMasterIdLst>
  <p:sldIdLst>
    <p:sldId id="256" r:id="rId2"/>
    <p:sldId id="257" r:id="rId3"/>
    <p:sldId id="292" r:id="rId4"/>
    <p:sldId id="293" r:id="rId5"/>
    <p:sldId id="294" r:id="rId6"/>
    <p:sldId id="320" r:id="rId7"/>
    <p:sldId id="321" r:id="rId8"/>
    <p:sldId id="295" r:id="rId9"/>
    <p:sldId id="297" r:id="rId10"/>
    <p:sldId id="296" r:id="rId11"/>
    <p:sldId id="298" r:id="rId12"/>
    <p:sldId id="299" r:id="rId13"/>
    <p:sldId id="300" r:id="rId14"/>
    <p:sldId id="301" r:id="rId15"/>
    <p:sldId id="302" r:id="rId16"/>
    <p:sldId id="258" r:id="rId17"/>
    <p:sldId id="260" r:id="rId18"/>
    <p:sldId id="261" r:id="rId19"/>
    <p:sldId id="262" r:id="rId20"/>
    <p:sldId id="267" r:id="rId21"/>
    <p:sldId id="268" r:id="rId22"/>
    <p:sldId id="264" r:id="rId23"/>
    <p:sldId id="266" r:id="rId24"/>
    <p:sldId id="265" r:id="rId25"/>
    <p:sldId id="269" r:id="rId26"/>
    <p:sldId id="270" r:id="rId27"/>
    <p:sldId id="271" r:id="rId28"/>
    <p:sldId id="273" r:id="rId29"/>
    <p:sldId id="274" r:id="rId30"/>
    <p:sldId id="275" r:id="rId31"/>
    <p:sldId id="306" r:id="rId32"/>
    <p:sldId id="307" r:id="rId33"/>
    <p:sldId id="308" r:id="rId34"/>
    <p:sldId id="309" r:id="rId35"/>
    <p:sldId id="305" r:id="rId36"/>
    <p:sldId id="282" r:id="rId37"/>
    <p:sldId id="290" r:id="rId38"/>
    <p:sldId id="304" r:id="rId39"/>
    <p:sldId id="303" r:id="rId40"/>
    <p:sldId id="310" r:id="rId41"/>
    <p:sldId id="311" r:id="rId42"/>
    <p:sldId id="280" r:id="rId43"/>
    <p:sldId id="284" r:id="rId44"/>
    <p:sldId id="285" r:id="rId45"/>
    <p:sldId id="286" r:id="rId46"/>
    <p:sldId id="283" r:id="rId47"/>
    <p:sldId id="323" r:id="rId48"/>
    <p:sldId id="324" r:id="rId49"/>
    <p:sldId id="287" r:id="rId50"/>
    <p:sldId id="322" r:id="rId51"/>
    <p:sldId id="289" r:id="rId52"/>
    <p:sldId id="313" r:id="rId53"/>
    <p:sldId id="314" r:id="rId54"/>
    <p:sldId id="318" r:id="rId55"/>
    <p:sldId id="315" r:id="rId56"/>
    <p:sldId id="316" r:id="rId57"/>
    <p:sldId id="317" r:id="rId58"/>
    <p:sldId id="319" r:id="rId59"/>
    <p:sldId id="281" r:id="rId60"/>
    <p:sldId id="288" r:id="rId6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/>
    <p:restoredTop sz="94690"/>
  </p:normalViewPr>
  <p:slideViewPr>
    <p:cSldViewPr snapToGrid="0" snapToObjects="1">
      <p:cViewPr varScale="1">
        <p:scale>
          <a:sx n="61" d="100"/>
          <a:sy n="61" d="100"/>
        </p:scale>
        <p:origin x="-120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034F6-30F4-D943-BD3D-C2EF5573B010}" type="datetimeFigureOut">
              <a:rPr lang="fr-FR" smtClean="0"/>
              <a:t>19/02/18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FCF1B-E11E-9142-A4BB-8CBAE5ED36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0712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FCF1B-E11E-9142-A4BB-8CBAE5ED360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91412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FCF1B-E11E-9142-A4BB-8CBAE5ED3601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1195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FCF1B-E11E-9142-A4BB-8CBAE5ED3601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572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FCF1B-E11E-9142-A4BB-8CBAE5ED3601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2348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FCF1B-E11E-9142-A4BB-8CBAE5ED3601}" type="slidenum">
              <a:rPr lang="fr-FR" smtClean="0"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7116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FCF1B-E11E-9142-A4BB-8CBAE5ED360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4923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FCF1B-E11E-9142-A4BB-8CBAE5ED360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9144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FCF1B-E11E-9142-A4BB-8CBAE5ED360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1318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FCF1B-E11E-9142-A4BB-8CBAE5ED3601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0761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FCF1B-E11E-9142-A4BB-8CBAE5ED3601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6136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FCF1B-E11E-9142-A4BB-8CBAE5ED360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4883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FCF1B-E11E-9142-A4BB-8CBAE5ED3601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2112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FCF1B-E11E-9142-A4BB-8CBAE5ED3601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7284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7E03-4D6E-C64A-80D1-F235FC0130CF}" type="datetimeFigureOut">
              <a:rPr lang="fr-FR" smtClean="0"/>
              <a:t>19/02/18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9426-BD8D-354C-AF98-3A5DA407B7C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0261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7E03-4D6E-C64A-80D1-F235FC0130CF}" type="datetimeFigureOut">
              <a:rPr lang="fr-FR" smtClean="0"/>
              <a:t>19/02/18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9426-BD8D-354C-AF98-3A5DA407B7C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9377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7E03-4D6E-C64A-80D1-F235FC0130CF}" type="datetimeFigureOut">
              <a:rPr lang="fr-FR" smtClean="0"/>
              <a:t>19/02/18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9426-BD8D-354C-AF98-3A5DA407B7C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873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7E03-4D6E-C64A-80D1-F235FC0130CF}" type="datetimeFigureOut">
              <a:rPr lang="fr-FR" smtClean="0"/>
              <a:t>19/02/18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9426-BD8D-354C-AF98-3A5DA407B7C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805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7E03-4D6E-C64A-80D1-F235FC0130CF}" type="datetimeFigureOut">
              <a:rPr lang="fr-FR" smtClean="0"/>
              <a:t>19/02/18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9426-BD8D-354C-AF98-3A5DA407B7C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9852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7E03-4D6E-C64A-80D1-F235FC0130CF}" type="datetimeFigureOut">
              <a:rPr lang="fr-FR" smtClean="0"/>
              <a:t>19/02/18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9426-BD8D-354C-AF98-3A5DA407B7C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520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7E03-4D6E-C64A-80D1-F235FC0130CF}" type="datetimeFigureOut">
              <a:rPr lang="fr-FR" smtClean="0"/>
              <a:t>19/02/18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9426-BD8D-354C-AF98-3A5DA407B7C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310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7E03-4D6E-C64A-80D1-F235FC0130CF}" type="datetimeFigureOut">
              <a:rPr lang="fr-FR" smtClean="0"/>
              <a:t>19/02/18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9426-BD8D-354C-AF98-3A5DA407B7C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7089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7E03-4D6E-C64A-80D1-F235FC0130CF}" type="datetimeFigureOut">
              <a:rPr lang="fr-FR" smtClean="0"/>
              <a:t>19/02/18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9426-BD8D-354C-AF98-3A5DA407B7C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0351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7E03-4D6E-C64A-80D1-F235FC0130CF}" type="datetimeFigureOut">
              <a:rPr lang="fr-FR" smtClean="0"/>
              <a:t>19/02/18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9426-BD8D-354C-AF98-3A5DA407B7C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4807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7E03-4D6E-C64A-80D1-F235FC0130CF}" type="datetimeFigureOut">
              <a:rPr lang="fr-FR" smtClean="0"/>
              <a:t>19/02/18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9426-BD8D-354C-AF98-3A5DA407B7C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9495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77E03-4D6E-C64A-80D1-F235FC0130CF}" type="datetimeFigureOut">
              <a:rPr lang="fr-FR" smtClean="0"/>
              <a:t>19/02/18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59426-BD8D-354C-AF98-3A5DA407B7C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053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latin typeface="Times New Roman"/>
                <a:cs typeface="Times New Roman"/>
              </a:rPr>
              <a:t>Rhétorique &amp; Argumentation</a:t>
            </a:r>
            <a:endParaRPr lang="fr-FR" dirty="0">
              <a:latin typeface="Times New Roman"/>
              <a:cs typeface="Times New Roman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fr-FR" sz="2800" dirty="0" smtClean="0">
                <a:latin typeface="Times New Roman"/>
                <a:cs typeface="Times New Roman"/>
              </a:rPr>
              <a:t>Emmanuelle DANBLON, Victor FERRY, Benoît SANS &amp; Lucie DONCKIER</a:t>
            </a:r>
          </a:p>
          <a:p>
            <a:endParaRPr lang="fr-FR" sz="2800" dirty="0" smtClean="0">
              <a:latin typeface="Times New Roman"/>
              <a:cs typeface="Times New Roman"/>
            </a:endParaRPr>
          </a:p>
          <a:p>
            <a:r>
              <a:rPr lang="fr-FR" sz="2800" b="1" dirty="0" smtClean="0">
                <a:latin typeface="Times New Roman"/>
                <a:cs typeface="Times New Roman"/>
              </a:rPr>
              <a:t>Groupe de recherche en Rhétorique et en Argumentation Linguistique</a:t>
            </a:r>
            <a:endParaRPr lang="fr-FR" sz="28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02109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163" r="5526"/>
          <a:stretch/>
        </p:blipFill>
        <p:spPr>
          <a:xfrm>
            <a:off x="193250" y="859223"/>
            <a:ext cx="11760638" cy="5251855"/>
          </a:xfrm>
        </p:spPr>
      </p:pic>
    </p:spTree>
    <p:extLst>
      <p:ext uri="{BB962C8B-B14F-4D97-AF65-F5344CB8AC3E}">
        <p14:creationId xmlns:p14="http://schemas.microsoft.com/office/powerpoint/2010/main" val="3380822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1714" y="469395"/>
            <a:ext cx="10718836" cy="57075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fr-FR" sz="4400" i="1" dirty="0" smtClean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fr-FR" sz="4400" i="1" dirty="0" err="1" smtClean="0">
                <a:latin typeface="Times New Roman"/>
                <a:cs typeface="Times New Roman"/>
              </a:rPr>
              <a:t>Fake</a:t>
            </a:r>
            <a:r>
              <a:rPr lang="fr-FR" sz="4400" i="1" dirty="0" smtClean="0">
                <a:latin typeface="Times New Roman"/>
                <a:cs typeface="Times New Roman"/>
              </a:rPr>
              <a:t> news</a:t>
            </a:r>
            <a:r>
              <a:rPr lang="fr-FR" sz="4400" dirty="0" smtClean="0">
                <a:latin typeface="Times New Roman"/>
                <a:cs typeface="Times New Roman"/>
              </a:rPr>
              <a:t>: </a:t>
            </a:r>
            <a:r>
              <a:rPr lang="fr-FR" sz="4400" dirty="0">
                <a:latin typeface="Times New Roman"/>
                <a:cs typeface="Times New Roman"/>
              </a:rPr>
              <a:t>diffuser largement une information que l’on sait fausse dans un objectif militant. </a:t>
            </a:r>
            <a:endParaRPr lang="fr-FR" sz="4400" dirty="0" smtClean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endParaRPr lang="fr-FR" sz="4400" dirty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fr-FR" sz="4400" dirty="0" smtClean="0">
                <a:latin typeface="Times New Roman"/>
                <a:cs typeface="Times New Roman"/>
              </a:rPr>
              <a:t>=&gt; Pas un phénomène nouveau. </a:t>
            </a:r>
            <a:endParaRPr lang="fr-FR" sz="44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fr-FR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62076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777478"/>
            <a:ext cx="10515600" cy="539948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40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fr-FR" sz="40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fr-FR" sz="4000" dirty="0" smtClean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endParaRPr lang="fr-FR" sz="4000" b="1" dirty="0" smtClean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fr-FR" sz="4000" b="1" dirty="0" smtClean="0">
                <a:latin typeface="Times New Roman"/>
                <a:cs typeface="Times New Roman"/>
              </a:rPr>
              <a:t>Nouveauté</a:t>
            </a:r>
            <a:r>
              <a:rPr lang="fr-FR" sz="4000" dirty="0" smtClean="0">
                <a:latin typeface="Times New Roman"/>
                <a:cs typeface="Times New Roman"/>
              </a:rPr>
              <a:t>: toute personne avec un compte Facebook, </a:t>
            </a:r>
            <a:r>
              <a:rPr lang="fr-FR" sz="4000" dirty="0" err="1">
                <a:latin typeface="Times New Roman"/>
                <a:cs typeface="Times New Roman"/>
              </a:rPr>
              <a:t>T</a:t>
            </a:r>
            <a:r>
              <a:rPr lang="fr-FR" sz="4000" dirty="0" err="1" smtClean="0">
                <a:latin typeface="Times New Roman"/>
                <a:cs typeface="Times New Roman"/>
              </a:rPr>
              <a:t>witter</a:t>
            </a:r>
            <a:r>
              <a:rPr lang="fr-FR" sz="4000" dirty="0" smtClean="0">
                <a:latin typeface="Times New Roman"/>
                <a:cs typeface="Times New Roman"/>
              </a:rPr>
              <a:t>, </a:t>
            </a:r>
            <a:r>
              <a:rPr lang="fr-FR" sz="4000" dirty="0" err="1">
                <a:latin typeface="Times New Roman"/>
                <a:cs typeface="Times New Roman"/>
              </a:rPr>
              <a:t>I</a:t>
            </a:r>
            <a:r>
              <a:rPr lang="fr-FR" sz="4000" dirty="0" err="1" smtClean="0">
                <a:latin typeface="Times New Roman"/>
                <a:cs typeface="Times New Roman"/>
              </a:rPr>
              <a:t>nstagram</a:t>
            </a:r>
            <a:r>
              <a:rPr lang="fr-FR" sz="4000" dirty="0" smtClean="0">
                <a:latin typeface="Times New Roman"/>
                <a:cs typeface="Times New Roman"/>
              </a:rPr>
              <a:t>, </a:t>
            </a:r>
            <a:r>
              <a:rPr lang="fr-FR" sz="4000" dirty="0" err="1" smtClean="0">
                <a:latin typeface="Times New Roman"/>
                <a:cs typeface="Times New Roman"/>
              </a:rPr>
              <a:t>Youtube</a:t>
            </a:r>
            <a:r>
              <a:rPr lang="is-IS" sz="4000" dirty="0" smtClean="0">
                <a:latin typeface="Times New Roman"/>
                <a:cs typeface="Times New Roman"/>
              </a:rPr>
              <a:t>…</a:t>
            </a:r>
            <a:r>
              <a:rPr lang="fr-FR" sz="4000" dirty="0" smtClean="0">
                <a:latin typeface="Times New Roman"/>
                <a:cs typeface="Times New Roman"/>
              </a:rPr>
              <a:t>participe à la construction et à la diffusion de l’information</a:t>
            </a:r>
            <a:endParaRPr lang="fr-FR" sz="4000" dirty="0">
              <a:latin typeface="Times New Roman"/>
              <a:cs typeface="Times New Roman"/>
            </a:endParaRPr>
          </a:p>
        </p:txBody>
      </p:sp>
      <p:pic>
        <p:nvPicPr>
          <p:cNvPr id="2" name="Image 1" descr="facebook-announces-clickable-hashtags--resolution-media-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630" y="398114"/>
            <a:ext cx="4473085" cy="2531935"/>
          </a:xfrm>
          <a:prstGeom prst="rect">
            <a:avLst/>
          </a:prstGeom>
        </p:spPr>
      </p:pic>
      <p:pic>
        <p:nvPicPr>
          <p:cNvPr id="4" name="Image 3" descr="b_0_q_0_p_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709" y="398114"/>
            <a:ext cx="2530474" cy="2530474"/>
          </a:xfrm>
          <a:prstGeom prst="rect">
            <a:avLst/>
          </a:prstGeom>
        </p:spPr>
      </p:pic>
      <p:pic>
        <p:nvPicPr>
          <p:cNvPr id="5" name="Image 4" descr="b_0_q_0_p_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049" y="517005"/>
            <a:ext cx="2720809" cy="2212925"/>
          </a:xfrm>
          <a:prstGeom prst="rect">
            <a:avLst/>
          </a:prstGeom>
        </p:spPr>
      </p:pic>
      <p:pic>
        <p:nvPicPr>
          <p:cNvPr id="6" name="Image 5" descr="b_1_q_0_p_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533" y="278917"/>
            <a:ext cx="2651132" cy="265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052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2710" y="1218048"/>
            <a:ext cx="10291090" cy="49589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5400" dirty="0" smtClean="0">
                <a:latin typeface="Times New Roman"/>
                <a:cs typeface="Times New Roman"/>
              </a:rPr>
              <a:t>Compétences essentielles dans ce contexte: </a:t>
            </a:r>
          </a:p>
          <a:p>
            <a:pPr marL="0" indent="0" algn="just">
              <a:buNone/>
            </a:pPr>
            <a:endParaRPr lang="fr-FR" sz="5400" dirty="0">
              <a:latin typeface="Times New Roman"/>
              <a:cs typeface="Times New Roman"/>
            </a:endParaRPr>
          </a:p>
          <a:p>
            <a:pPr algn="just"/>
            <a:r>
              <a:rPr lang="fr-FR" sz="5400" dirty="0" smtClean="0">
                <a:latin typeface="Times New Roman"/>
                <a:cs typeface="Times New Roman"/>
              </a:rPr>
              <a:t>Analyse des discours</a:t>
            </a:r>
          </a:p>
          <a:p>
            <a:pPr algn="just"/>
            <a:r>
              <a:rPr lang="fr-FR" sz="5400" dirty="0" smtClean="0">
                <a:latin typeface="Times New Roman"/>
                <a:cs typeface="Times New Roman"/>
              </a:rPr>
              <a:t>Esprit critique</a:t>
            </a:r>
          </a:p>
          <a:p>
            <a:pPr marL="0" indent="0">
              <a:buNone/>
            </a:pPr>
            <a:endParaRPr lang="fr-FR" sz="4000" dirty="0">
              <a:latin typeface="Times New Roman"/>
              <a:cs typeface="Times New Roman"/>
            </a:endParaRPr>
          </a:p>
          <a:p>
            <a:endParaRPr lang="fr-FR" sz="40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fr-FR" sz="40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fr-FR" sz="4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90093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Times New Roman"/>
                <a:cs typeface="Times New Roman"/>
              </a:rPr>
              <a:t>Enjeu 2: Comment faire entendre sa voix? </a:t>
            </a:r>
            <a:endParaRPr lang="fr-FR" dirty="0">
              <a:latin typeface="Times New Roman"/>
              <a:cs typeface="Times New Roman"/>
            </a:endParaRPr>
          </a:p>
        </p:txBody>
      </p:sp>
      <p:pic>
        <p:nvPicPr>
          <p:cNvPr id="4" name="Espace réservé du contenu 3" descr="b_1_q_0_p_0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0" b="13190"/>
          <a:stretch>
            <a:fillRect/>
          </a:stretch>
        </p:blipFill>
        <p:spPr>
          <a:xfrm>
            <a:off x="448711" y="1505342"/>
            <a:ext cx="6724347" cy="2782524"/>
          </a:xfrm>
        </p:spPr>
      </p:pic>
      <p:pic>
        <p:nvPicPr>
          <p:cNvPr id="5" name="Image 4" descr="b_1_q_0_p_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47" y="4287866"/>
            <a:ext cx="4509163" cy="257705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403958" y="1690688"/>
            <a:ext cx="4788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Times New Roman"/>
                <a:cs typeface="Times New Roman"/>
              </a:rPr>
              <a:t>L’ère de la distraction</a:t>
            </a:r>
            <a:endParaRPr lang="fr-FR" sz="4000" dirty="0">
              <a:latin typeface="Times New Roman"/>
              <a:cs typeface="Times New Roman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403958" y="5018311"/>
            <a:ext cx="4788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Times New Roman"/>
                <a:cs typeface="Times New Roman"/>
              </a:rPr>
              <a:t>L’ère de l’</a:t>
            </a:r>
            <a:r>
              <a:rPr lang="fr-FR" sz="4000" dirty="0" err="1" smtClean="0">
                <a:latin typeface="Times New Roman"/>
                <a:cs typeface="Times New Roman"/>
              </a:rPr>
              <a:t>infobésité</a:t>
            </a:r>
            <a:endParaRPr lang="fr-FR" sz="4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70494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4800" dirty="0" smtClean="0">
                <a:latin typeface="Times New Roman"/>
                <a:cs typeface="Times New Roman"/>
              </a:rPr>
              <a:t>Compétence essentielle dans ce contexte: </a:t>
            </a:r>
          </a:p>
          <a:p>
            <a:pPr marL="0" indent="0" algn="just">
              <a:buNone/>
            </a:pPr>
            <a:endParaRPr lang="fr-FR" sz="4800" dirty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fr-FR" sz="4800" dirty="0" smtClean="0">
                <a:latin typeface="Times New Roman"/>
                <a:cs typeface="Times New Roman"/>
              </a:rPr>
              <a:t>Rhétorique, l’art de transmettre efficacement un message</a:t>
            </a:r>
            <a:endParaRPr lang="fr-FR" sz="4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53836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-1444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latin typeface="Times New Roman"/>
                <a:cs typeface="Times New Roman"/>
              </a:rPr>
              <a:t>Synthèse: pourquoi ce cours?</a:t>
            </a:r>
            <a:endParaRPr lang="fr-FR" sz="4000" dirty="0">
              <a:latin typeface="Times New Roman"/>
              <a:cs typeface="Times New Roman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1181099"/>
            <a:ext cx="11058963" cy="5453375"/>
          </a:xfrm>
        </p:spPr>
        <p:txBody>
          <a:bodyPr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dirty="0" smtClean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rPr>
              <a:t>Enjeu 1:</a:t>
            </a:r>
            <a:r>
              <a:rPr lang="fr-FR" sz="4000" i="1" dirty="0" smtClean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4000" i="1" dirty="0" smtClean="0">
                <a:latin typeface="Times New Roman" charset="0"/>
                <a:ea typeface="Times New Roman" charset="0"/>
                <a:cs typeface="Times New Roman" charset="0"/>
              </a:rPr>
              <a:t>Démêler le vrai du faux à l’heure de la post-vérité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buFont typeface="Symbol" charset="0"/>
              <a:buChar char=""/>
              <a:defRPr/>
            </a:pPr>
            <a:r>
              <a:rPr lang="fr-FR" sz="4000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Analyser </a:t>
            </a:r>
            <a:r>
              <a:rPr lang="fr-FR" sz="40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les discours avec esprit </a:t>
            </a:r>
            <a:r>
              <a:rPr lang="fr-FR" sz="4000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critique/</a:t>
            </a:r>
            <a:r>
              <a:rPr lang="fr-FR" sz="40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Produire des arguments solides et </a:t>
            </a:r>
            <a:r>
              <a:rPr lang="fr-FR" sz="4000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convaincants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4000" dirty="0" smtClean="0">
              <a:solidFill>
                <a:srgbClr val="ED7D3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dirty="0" smtClean="0">
                <a:solidFill>
                  <a:srgbClr val="ED7D31"/>
                </a:solidFill>
                <a:latin typeface="Times New Roman" charset="0"/>
                <a:ea typeface="Times New Roman" charset="0"/>
                <a:cs typeface="Times New Roman" charset="0"/>
              </a:rPr>
              <a:t>Enjeu 2: </a:t>
            </a:r>
            <a:r>
              <a:rPr lang="fr-FR" sz="4000" i="1" dirty="0"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fr-FR" sz="4000" i="1" dirty="0" smtClean="0">
                <a:latin typeface="Times New Roman" charset="0"/>
                <a:ea typeface="Times New Roman" charset="0"/>
                <a:cs typeface="Times New Roman" charset="0"/>
              </a:rPr>
              <a:t>aire entendre sa voix à l’heure des distraction et de l’</a:t>
            </a:r>
            <a:r>
              <a:rPr lang="fr-FR" sz="4000" i="1" dirty="0" err="1" smtClean="0">
                <a:latin typeface="Times New Roman" charset="0"/>
                <a:ea typeface="Times New Roman" charset="0"/>
                <a:cs typeface="Times New Roman" charset="0"/>
              </a:rPr>
              <a:t>infobésité</a:t>
            </a:r>
            <a:endParaRPr lang="fr-FR" sz="4000" i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R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charset="0"/>
              <a:buChar char=""/>
              <a:tabLst/>
              <a:defRPr/>
            </a:pPr>
            <a:r>
              <a:rPr lang="fr-FR" sz="4000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S’exercer </a:t>
            </a:r>
            <a:r>
              <a:rPr lang="fr-FR" sz="40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à l’art rhétorique</a:t>
            </a:r>
          </a:p>
        </p:txBody>
      </p:sp>
    </p:spTree>
    <p:extLst>
      <p:ext uri="{BB962C8B-B14F-4D97-AF65-F5344CB8AC3E}">
        <p14:creationId xmlns:p14="http://schemas.microsoft.com/office/powerpoint/2010/main" val="1173930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4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4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6600" dirty="0" smtClean="0">
                <a:latin typeface="Times New Roman" charset="0"/>
                <a:ea typeface="Times New Roman" charset="0"/>
                <a:cs typeface="Times New Roman" charset="0"/>
              </a:rPr>
              <a:t>Programme et évaluation</a:t>
            </a:r>
            <a:endParaRPr lang="fr-FR" sz="6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96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6600" dirty="0" smtClean="0">
                <a:latin typeface="Times New Roman"/>
                <a:cs typeface="Times New Roman"/>
              </a:rPr>
              <a:t>Organisation</a:t>
            </a:r>
            <a:endParaRPr lang="fr-FR" sz="6600" dirty="0">
              <a:latin typeface="Times New Roman"/>
              <a:cs typeface="Times New Roman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6600" dirty="0" smtClean="0">
                <a:latin typeface="Times New Roman" charset="0"/>
                <a:ea typeface="Times New Roman" charset="0"/>
                <a:cs typeface="Times New Roman" charset="0"/>
              </a:rPr>
              <a:t>3 modules / 3 travaux à rendre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6600" dirty="0" smtClean="0">
                <a:latin typeface="Times New Roman" charset="0"/>
                <a:ea typeface="Times New Roman" charset="0"/>
                <a:cs typeface="Times New Roman" charset="0"/>
              </a:rPr>
              <a:t>(Pas d’examen)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66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6600" b="1" dirty="0" smtClean="0">
                <a:latin typeface="Times New Roman" charset="0"/>
                <a:ea typeface="Times New Roman" charset="0"/>
                <a:cs typeface="Times New Roman" charset="0"/>
              </a:rPr>
              <a:t>Objectif</a:t>
            </a:r>
            <a:r>
              <a:rPr lang="fr-FR" sz="6600" dirty="0" smtClean="0">
                <a:latin typeface="Times New Roman" charset="0"/>
                <a:ea typeface="Times New Roman" charset="0"/>
                <a:cs typeface="Times New Roman" charset="0"/>
              </a:rPr>
              <a:t>: vous faire gagner du temps !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6600" dirty="0" smtClean="0">
                <a:latin typeface="Times New Roman" charset="0"/>
                <a:ea typeface="Times New Roman" charset="0"/>
                <a:cs typeface="Times New Roman" charset="0"/>
              </a:rPr>
              <a:t>(le moins de travail possible à la maison)</a:t>
            </a:r>
            <a:endParaRPr lang="fr-FR" sz="6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746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8-02 → 21-02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1" dirty="0" smtClean="0">
                <a:latin typeface="Times New Roman" charset="0"/>
                <a:ea typeface="Times New Roman" charset="0"/>
                <a:cs typeface="Times New Roman" charset="0"/>
              </a:rPr>
              <a:t>Module 1: </a:t>
            </a:r>
            <a:r>
              <a:rPr lang="fr-FR" sz="4000" dirty="0" smtClean="0">
                <a:latin typeface="Times New Roman" charset="0"/>
                <a:ea typeface="Times New Roman" charset="0"/>
                <a:cs typeface="Times New Roman" charset="0"/>
              </a:rPr>
              <a:t>Analyser et produire des argumentaires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fr-FR" sz="36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fr-FR" sz="3600" b="1" dirty="0" smtClean="0">
                <a:latin typeface="Times New Roman" charset="0"/>
                <a:ea typeface="Times New Roman" charset="0"/>
                <a:cs typeface="Times New Roman" charset="0"/>
              </a:rPr>
              <a:t>Travail à rendre: </a:t>
            </a:r>
            <a:r>
              <a:rPr lang="fr-FR" sz="3600" dirty="0" smtClean="0">
                <a:latin typeface="Times New Roman" charset="0"/>
                <a:ea typeface="Times New Roman" charset="0"/>
                <a:cs typeface="Times New Roman" charset="0"/>
              </a:rPr>
              <a:t>Opinion argumentée (plan détaillé)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fr-FR" sz="3600" b="1" dirty="0" smtClean="0">
                <a:latin typeface="Times New Roman" charset="0"/>
                <a:ea typeface="Times New Roman" charset="0"/>
                <a:cs typeface="Times New Roman" charset="0"/>
              </a:rPr>
              <a:t>Date de remise: </a:t>
            </a:r>
            <a:r>
              <a:rPr lang="fr-FR" sz="3600" dirty="0" smtClean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vendredi 23 février 2018 </a:t>
            </a:r>
          </a:p>
        </p:txBody>
      </p:sp>
    </p:spTree>
    <p:extLst>
      <p:ext uri="{BB962C8B-B14F-4D97-AF65-F5344CB8AC3E}">
        <p14:creationId xmlns:p14="http://schemas.microsoft.com/office/powerpoint/2010/main" val="410083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fr-FR" sz="4400" dirty="0" smtClean="0">
                <a:latin typeface="Times New Roman" charset="0"/>
                <a:ea typeface="Times New Roman" charset="0"/>
                <a:cs typeface="Times New Roman" charset="0"/>
              </a:rPr>
              <a:t>Présentation du cours (objectifs, programme &amp; évaluation)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fr-FR" sz="4400" dirty="0" smtClean="0">
                <a:latin typeface="Times New Roman" charset="0"/>
                <a:ea typeface="Times New Roman" charset="0"/>
                <a:cs typeface="Times New Roman" charset="0"/>
              </a:rPr>
              <a:t>Débuter avec l’argumentation</a:t>
            </a:r>
            <a:endParaRPr lang="fr-FR" sz="4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615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FR" sz="4000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28-02 </a:t>
            </a:r>
            <a:r>
              <a:rPr lang="fr-FR" sz="4000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→ </a:t>
            </a:r>
            <a:r>
              <a:rPr lang="fr-FR" sz="4000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28-03</a:t>
            </a:r>
            <a:endParaRPr lang="fr-FR" sz="4000" dirty="0">
              <a:solidFill>
                <a:srgbClr val="0070C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FR" sz="4000" b="1" dirty="0">
                <a:latin typeface="Times New Roman" charset="0"/>
                <a:ea typeface="Times New Roman" charset="0"/>
                <a:cs typeface="Times New Roman" charset="0"/>
              </a:rPr>
              <a:t>Module </a:t>
            </a:r>
            <a:r>
              <a:rPr lang="fr-FR" sz="4000" b="1" dirty="0" smtClean="0">
                <a:latin typeface="Times New Roman" charset="0"/>
                <a:ea typeface="Times New Roman" charset="0"/>
                <a:cs typeface="Times New Roman" charset="0"/>
              </a:rPr>
              <a:t>2: </a:t>
            </a:r>
            <a:r>
              <a:rPr lang="fr-FR" sz="3600" dirty="0" smtClean="0">
                <a:solidFill>
                  <a:srgbClr val="000000"/>
                </a:solidFill>
                <a:latin typeface="Times New Roman" charset="0"/>
              </a:rPr>
              <a:t>Construire </a:t>
            </a:r>
            <a:r>
              <a:rPr lang="fr-FR" sz="3600" dirty="0">
                <a:solidFill>
                  <a:srgbClr val="000000"/>
                </a:solidFill>
                <a:latin typeface="Times New Roman" charset="0"/>
              </a:rPr>
              <a:t>et défendre une opinion</a:t>
            </a:r>
            <a:endParaRPr lang="fr-FR" sz="36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fr-FR" sz="36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fr-FR" sz="3600" b="1" dirty="0" smtClean="0">
                <a:latin typeface="Times New Roman" charset="0"/>
                <a:ea typeface="Times New Roman" charset="0"/>
                <a:cs typeface="Times New Roman" charset="0"/>
              </a:rPr>
              <a:t>Travail à rendre: </a:t>
            </a:r>
            <a:r>
              <a:rPr lang="fr-FR" sz="3600" dirty="0" smtClean="0">
                <a:latin typeface="Times New Roman" charset="0"/>
                <a:ea typeface="Times New Roman" charset="0"/>
                <a:cs typeface="Times New Roman" charset="0"/>
              </a:rPr>
              <a:t>Discours argumentatif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fr-FR" sz="3600" b="1" dirty="0" smtClean="0">
                <a:latin typeface="Times New Roman" charset="0"/>
                <a:ea typeface="Times New Roman" charset="0"/>
                <a:cs typeface="Times New Roman" charset="0"/>
              </a:rPr>
              <a:t>Date de remise: </a:t>
            </a:r>
            <a:r>
              <a:rPr lang="fr-FR" sz="3600" dirty="0" smtClean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vendredi 30 mars 2018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707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FR" sz="4000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19-04 </a:t>
            </a:r>
            <a:r>
              <a:rPr lang="fr-FR" sz="4000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→ </a:t>
            </a:r>
            <a:r>
              <a:rPr lang="fr-FR" sz="4000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09-05</a:t>
            </a:r>
            <a:endParaRPr lang="fr-FR" sz="4000" dirty="0">
              <a:solidFill>
                <a:srgbClr val="0070C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FR" sz="4000" b="1" dirty="0">
                <a:latin typeface="Times New Roman" charset="0"/>
                <a:ea typeface="Times New Roman" charset="0"/>
                <a:cs typeface="Times New Roman" charset="0"/>
              </a:rPr>
              <a:t>Module 3</a:t>
            </a:r>
            <a:r>
              <a:rPr lang="fr-FR" sz="4000" b="1" dirty="0" smtClean="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fr-FR" sz="3600" dirty="0" smtClean="0">
                <a:solidFill>
                  <a:srgbClr val="000000"/>
                </a:solidFill>
                <a:latin typeface="Times New Roman" charset="0"/>
              </a:rPr>
              <a:t>Produire </a:t>
            </a:r>
            <a:r>
              <a:rPr lang="fr-FR" sz="3600" dirty="0">
                <a:solidFill>
                  <a:srgbClr val="000000"/>
                </a:solidFill>
                <a:latin typeface="Times New Roman" charset="0"/>
              </a:rPr>
              <a:t>un discours persuasif</a:t>
            </a:r>
            <a:endParaRPr lang="fr-FR" sz="36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fr-FR" sz="36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fr-FR" sz="3600" b="1" dirty="0" smtClean="0">
                <a:latin typeface="Times New Roman" charset="0"/>
                <a:ea typeface="Times New Roman" charset="0"/>
                <a:cs typeface="Times New Roman" charset="0"/>
              </a:rPr>
              <a:t>Travail à rendre: </a:t>
            </a:r>
            <a:r>
              <a:rPr lang="fr-FR" sz="3600" dirty="0" smtClean="0">
                <a:latin typeface="Times New Roman" charset="0"/>
                <a:ea typeface="Times New Roman" charset="0"/>
                <a:cs typeface="Times New Roman" charset="0"/>
              </a:rPr>
              <a:t>Discours persuasif (en vidéo)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fr-FR" sz="3600" b="1" dirty="0" smtClean="0">
                <a:latin typeface="Times New Roman" charset="0"/>
                <a:ea typeface="Times New Roman" charset="0"/>
                <a:cs typeface="Times New Roman" charset="0"/>
              </a:rPr>
              <a:t>Date de remise: </a:t>
            </a:r>
            <a:r>
              <a:rPr lang="fr-FR" sz="3600" dirty="0" smtClean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vendredi 11 mai 2018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fr-FR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0707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dirty="0" smtClean="0">
                <a:latin typeface="Times New Roman" charset="0"/>
                <a:ea typeface="Times New Roman" charset="0"/>
                <a:cs typeface="Times New Roman" charset="0"/>
              </a:rPr>
              <a:t>Vos travaux sont à envoyer par mail à l’adresse suivante: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4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4400" b="1" dirty="0" err="1">
                <a:latin typeface="Times New Roman" charset="0"/>
                <a:ea typeface="Times New Roman" charset="0"/>
                <a:cs typeface="Times New Roman" charset="0"/>
              </a:rPr>
              <a:t>ldonckie@ulb.ac.be</a:t>
            </a:r>
            <a:endParaRPr lang="fr-FR" sz="4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833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dirty="0" smtClean="0">
                <a:latin typeface="Times New Roman" charset="0"/>
                <a:ea typeface="Times New Roman" charset="0"/>
                <a:cs typeface="Times New Roman" charset="0"/>
              </a:rPr>
              <a:t>Méthode: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4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4000" dirty="0" smtClean="0">
                <a:latin typeface="Times New Roman" charset="0"/>
                <a:ea typeface="Times New Roman" charset="0"/>
                <a:cs typeface="Times New Roman" charset="0"/>
              </a:rPr>
              <a:t>Instruction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4000" dirty="0" smtClean="0">
                <a:latin typeface="Times New Roman" charset="0"/>
                <a:ea typeface="Times New Roman" charset="0"/>
                <a:cs typeface="Times New Roman" charset="0"/>
              </a:rPr>
              <a:t>Production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4000" i="1" dirty="0" smtClean="0">
                <a:latin typeface="Times New Roman" charset="0"/>
                <a:ea typeface="Times New Roman" charset="0"/>
                <a:cs typeface="Times New Roman" charset="0"/>
              </a:rPr>
              <a:t>Feedback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4000" i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4000" dirty="0" smtClean="0">
                <a:latin typeface="Times New Roman" charset="0"/>
                <a:ea typeface="Times New Roman" charset="0"/>
                <a:cs typeface="Times New Roman" charset="0"/>
              </a:rPr>
              <a:t>Pour chaque travail, vous recevez un formulaire d’évaluation en début de module</a:t>
            </a:r>
          </a:p>
        </p:txBody>
      </p:sp>
    </p:spTree>
    <p:extLst>
      <p:ext uri="{BB962C8B-B14F-4D97-AF65-F5344CB8AC3E}">
        <p14:creationId xmlns:p14="http://schemas.microsoft.com/office/powerpoint/2010/main" val="1969730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36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36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800" dirty="0" smtClean="0">
                <a:latin typeface="Times New Roman" charset="0"/>
                <a:ea typeface="Times New Roman" charset="0"/>
                <a:cs typeface="Times New Roman" charset="0"/>
              </a:rPr>
              <a:t>Pour valider le cours en première session, tous les travaux doivent être rendus avant le </a:t>
            </a:r>
            <a:r>
              <a:rPr lang="fr-FR" sz="4800" b="1" dirty="0" smtClean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8 juin 2018</a:t>
            </a:r>
            <a:endParaRPr lang="fr-FR" sz="4800" b="1" dirty="0">
              <a:solidFill>
                <a:srgbClr val="00B05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795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5400" b="1" dirty="0">
                <a:latin typeface="Times New Roman" charset="0"/>
                <a:ea typeface="Times New Roman" charset="0"/>
                <a:cs typeface="Times New Roman" charset="0"/>
              </a:rPr>
              <a:t>Module 1 : Analyser et produire des </a:t>
            </a:r>
            <a:r>
              <a:rPr lang="fr-FR" sz="5400" b="1" dirty="0" smtClean="0">
                <a:latin typeface="Times New Roman" charset="0"/>
                <a:ea typeface="Times New Roman" charset="0"/>
                <a:cs typeface="Times New Roman" charset="0"/>
              </a:rPr>
              <a:t>argumentaires</a:t>
            </a:r>
            <a:endParaRPr lang="fr-FR" sz="5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803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4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4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dirty="0" smtClean="0">
                <a:latin typeface="Times New Roman" charset="0"/>
                <a:ea typeface="Times New Roman" charset="0"/>
                <a:cs typeface="Times New Roman" charset="0"/>
              </a:rPr>
              <a:t>Les concepts de base de l’argumentation</a:t>
            </a:r>
            <a:endParaRPr lang="fr-FR" sz="4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75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800" dirty="0" smtClean="0">
                <a:latin typeface="Times New Roman" charset="0"/>
                <a:ea typeface="Times New Roman" charset="0"/>
                <a:cs typeface="Times New Roman" charset="0"/>
              </a:rPr>
              <a:t>Qu’est-ce que l’argumentation? </a:t>
            </a:r>
            <a:endParaRPr lang="fr-FR" sz="4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284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3366" y="517049"/>
            <a:ext cx="11168600" cy="6064322"/>
          </a:xfrm>
        </p:spPr>
        <p:txBody>
          <a:bodyPr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dirty="0" smtClean="0">
                <a:latin typeface="Times New Roman" charset="0"/>
                <a:ea typeface="Times New Roman" charset="0"/>
                <a:cs typeface="Times New Roman" charset="0"/>
              </a:rPr>
              <a:t>2 composants essentiels de l’argumentation: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4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4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514350" marR="0" lvl="0" indent="-5143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fr-FR" sz="4000" b="1" dirty="0" smtClean="0">
                <a:latin typeface="Times New Roman" charset="0"/>
                <a:ea typeface="Times New Roman" charset="0"/>
                <a:cs typeface="Times New Roman" charset="0"/>
              </a:rPr>
              <a:t>La conclusion </a:t>
            </a:r>
            <a:r>
              <a:rPr lang="fr-FR" sz="4000" dirty="0" smtClean="0">
                <a:latin typeface="Times New Roman" charset="0"/>
                <a:ea typeface="Times New Roman" charset="0"/>
                <a:cs typeface="Times New Roman" charset="0"/>
              </a:rPr>
              <a:t>= ce dont vous voulez convaincre le destinataire</a:t>
            </a:r>
          </a:p>
          <a:p>
            <a:pPr marL="514350" marR="0" lvl="0" indent="-5143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fr-FR" sz="4000" b="1" dirty="0" smtClean="0">
                <a:latin typeface="Times New Roman" charset="0"/>
                <a:ea typeface="Times New Roman" charset="0"/>
                <a:cs typeface="Times New Roman" charset="0"/>
              </a:rPr>
              <a:t>La donnée </a:t>
            </a:r>
            <a:r>
              <a:rPr lang="fr-FR" sz="4000" dirty="0" smtClean="0">
                <a:latin typeface="Times New Roman" charset="0"/>
                <a:ea typeface="Times New Roman" charset="0"/>
                <a:cs typeface="Times New Roman" charset="0"/>
              </a:rPr>
              <a:t>= ce que vous donnez à votre destinataire pour le convaincre</a:t>
            </a:r>
          </a:p>
        </p:txBody>
      </p:sp>
    </p:spTree>
    <p:extLst>
      <p:ext uri="{BB962C8B-B14F-4D97-AF65-F5344CB8AC3E}">
        <p14:creationId xmlns:p14="http://schemas.microsoft.com/office/powerpoint/2010/main" val="1849862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5733" y="500338"/>
            <a:ext cx="10738067" cy="5676625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dirty="0" smtClean="0">
                <a:latin typeface="Times New Roman" charset="0"/>
                <a:ea typeface="Times New Roman" charset="0"/>
                <a:cs typeface="Times New Roman" charset="0"/>
              </a:rPr>
              <a:t>Exemple: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dirty="0" smtClean="0">
                <a:latin typeface="Times New Roman" charset="0"/>
                <a:ea typeface="Times New Roman" charset="0"/>
                <a:cs typeface="Times New Roman" charset="0"/>
              </a:rPr>
              <a:t>Fumer </a:t>
            </a:r>
            <a:r>
              <a:rPr lang="fr-FR" sz="4000" dirty="0">
                <a:latin typeface="Times New Roman" charset="0"/>
                <a:ea typeface="Times New Roman" charset="0"/>
                <a:cs typeface="Times New Roman" charset="0"/>
              </a:rPr>
              <a:t>est mauvais pour la </a:t>
            </a:r>
            <a:r>
              <a:rPr lang="fr-FR" sz="4000" dirty="0" smtClean="0">
                <a:latin typeface="Times New Roman" charset="0"/>
                <a:ea typeface="Times New Roman" charset="0"/>
                <a:cs typeface="Times New Roman" charset="0"/>
              </a:rPr>
              <a:t>santé. </a:t>
            </a:r>
            <a:r>
              <a:rPr lang="fr-FR" sz="4000" dirty="0">
                <a:latin typeface="Times New Roman" charset="0"/>
                <a:ea typeface="Times New Roman" charset="0"/>
                <a:cs typeface="Times New Roman" charset="0"/>
              </a:rPr>
              <a:t>Donc il ne faut pas fumer </a:t>
            </a:r>
            <a:endParaRPr lang="fr-FR" sz="4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4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1" dirty="0" smtClean="0">
                <a:latin typeface="Times New Roman" charset="0"/>
                <a:ea typeface="Times New Roman" charset="0"/>
                <a:cs typeface="Times New Roman" charset="0"/>
              </a:rPr>
              <a:t>Conclusion?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4000" dirty="0" smtClean="0">
                <a:latin typeface="Times New Roman" charset="0"/>
                <a:ea typeface="Times New Roman" charset="0"/>
                <a:cs typeface="Times New Roman" charset="0"/>
              </a:rPr>
              <a:t>Il ne faut pas fumer.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4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4000" b="1" dirty="0" smtClean="0">
                <a:latin typeface="Times New Roman" charset="0"/>
                <a:ea typeface="Times New Roman" charset="0"/>
                <a:cs typeface="Times New Roman" charset="0"/>
              </a:rPr>
              <a:t>Donnée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4000" dirty="0" smtClean="0">
                <a:latin typeface="Times New Roman" charset="0"/>
                <a:ea typeface="Times New Roman" charset="0"/>
                <a:cs typeface="Times New Roman" charset="0"/>
              </a:rPr>
              <a:t>Fumer est mauvais pour la santé. </a:t>
            </a:r>
            <a:endParaRPr lang="fr-FR" sz="4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405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6600" dirty="0" smtClean="0">
                <a:latin typeface="Times New Roman"/>
                <a:cs typeface="Times New Roman"/>
              </a:rPr>
              <a:t>Introduction: </a:t>
            </a:r>
          </a:p>
          <a:p>
            <a:pPr marL="0" indent="0">
              <a:buNone/>
            </a:pPr>
            <a:r>
              <a:rPr lang="fr-FR" sz="6600" dirty="0" smtClean="0">
                <a:latin typeface="Times New Roman"/>
                <a:cs typeface="Times New Roman"/>
              </a:rPr>
              <a:t>Pourquoi ce cours?</a:t>
            </a:r>
            <a:endParaRPr lang="fr-FR" sz="6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00932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4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4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1" dirty="0" smtClean="0">
                <a:latin typeface="Times New Roman" charset="0"/>
                <a:ea typeface="Times New Roman" charset="0"/>
                <a:cs typeface="Times New Roman" charset="0"/>
              </a:rPr>
              <a:t>Exercice 1: argumentation ou non?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dirty="0" smtClean="0">
                <a:latin typeface="Times New Roman" charset="0"/>
                <a:ea typeface="Times New Roman" charset="0"/>
                <a:cs typeface="Times New Roman" charset="0"/>
              </a:rPr>
              <a:t>(Si c’est de argumentation, identifiez la donnée et la conclusion)</a:t>
            </a:r>
            <a:endParaRPr lang="fr-FR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215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4357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>
                <a:latin typeface="Times New Roman"/>
                <a:cs typeface="Times New Roman"/>
              </a:rPr>
              <a:t>Argumentation ou pas? </a:t>
            </a:r>
            <a:endParaRPr lang="fr-FR" b="1" dirty="0">
              <a:latin typeface="Times New Roman"/>
              <a:cs typeface="Times New Roman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4800" dirty="0" smtClean="0">
                <a:latin typeface="Times New Roman" charset="0"/>
                <a:ea typeface="Times New Roman" charset="0"/>
                <a:cs typeface="Times New Roman" charset="0"/>
              </a:rPr>
              <a:t>« Selon la thèse de Marc De Vos, il y aurait des bonnes et des mauvaises inégalités. S’il est difficile de cerner ce qui relève des mauvaises inégalités, on comprend mieux ce qui, pour l’auteur, constitue les bonnes inégalités. »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410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1" dirty="0">
                <a:latin typeface="Times New Roman"/>
                <a:cs typeface="Times New Roman"/>
              </a:rPr>
              <a:t>Argumentation ou pas?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5400" dirty="0" smtClean="0">
                <a:latin typeface="Times New Roman" charset="0"/>
                <a:ea typeface="Times New Roman" charset="0"/>
                <a:cs typeface="Times New Roman" charset="0"/>
              </a:rPr>
              <a:t>« </a:t>
            </a:r>
            <a:r>
              <a:rPr lang="fr-FR" sz="5400" dirty="0" err="1" smtClean="0">
                <a:latin typeface="Times New Roman" charset="0"/>
                <a:ea typeface="Times New Roman" charset="0"/>
                <a:cs typeface="Times New Roman" charset="0"/>
              </a:rPr>
              <a:t>Trump</a:t>
            </a:r>
            <a:r>
              <a:rPr lang="fr-FR" sz="5400" dirty="0" smtClean="0">
                <a:latin typeface="Times New Roman" charset="0"/>
                <a:ea typeface="Times New Roman" charset="0"/>
                <a:cs typeface="Times New Roman" charset="0"/>
              </a:rPr>
              <a:t> ne voulait pas être président, il voulait seulement être célèbre. C’est pour cette raison qu’il a fait toute une histoire lorsque des stars ont snobé son investiture. »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969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8250" y="739356"/>
            <a:ext cx="10515600" cy="558927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endParaRPr lang="fr-FR" sz="4000" dirty="0" smtClean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endParaRPr lang="fr-FR" sz="5400" dirty="0" smtClean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fr-FR" sz="5400" dirty="0" smtClean="0">
                <a:latin typeface="Times New Roman"/>
                <a:cs typeface="Times New Roman"/>
              </a:rPr>
              <a:t>« Les </a:t>
            </a:r>
            <a:r>
              <a:rPr lang="fr-FR" sz="5400" dirty="0">
                <a:latin typeface="Times New Roman"/>
                <a:cs typeface="Times New Roman"/>
              </a:rPr>
              <a:t>conducteurs débutants forment toujours le plus grand groupe à risques dans les statistiques d’accidents. </a:t>
            </a:r>
            <a:r>
              <a:rPr lang="fr-FR" sz="5400" dirty="0" smtClean="0">
                <a:latin typeface="Times New Roman"/>
                <a:cs typeface="Times New Roman"/>
              </a:rPr>
              <a:t>Il fallait réformer l’apprentissage </a:t>
            </a:r>
            <a:r>
              <a:rPr lang="fr-FR" sz="5400" dirty="0">
                <a:latin typeface="Times New Roman"/>
                <a:cs typeface="Times New Roman"/>
              </a:rPr>
              <a:t>de la </a:t>
            </a:r>
            <a:r>
              <a:rPr lang="fr-FR" sz="5400" dirty="0" smtClean="0">
                <a:latin typeface="Times New Roman"/>
                <a:cs typeface="Times New Roman"/>
              </a:rPr>
              <a:t>conduite</a:t>
            </a:r>
            <a:r>
              <a:rPr lang="fr-FR" sz="5400" dirty="0">
                <a:latin typeface="Times New Roman"/>
                <a:cs typeface="Times New Roman"/>
              </a:rPr>
              <a:t> </a:t>
            </a:r>
            <a:r>
              <a:rPr lang="fr-FR" sz="5400" dirty="0" smtClean="0">
                <a:latin typeface="Times New Roman"/>
                <a:cs typeface="Times New Roman"/>
              </a:rPr>
              <a:t>en imposant un stage de conduite six mois après l’obtention du permis. »</a:t>
            </a:r>
          </a:p>
          <a:p>
            <a:pPr marL="0" indent="0" algn="just">
              <a:buNone/>
            </a:pPr>
            <a:endParaRPr lang="fr-FR" sz="4000" dirty="0">
              <a:latin typeface="Times New Roman"/>
              <a:cs typeface="Times New Roman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540112" y="538093"/>
            <a:ext cx="63750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>
                <a:latin typeface="Times New Roman"/>
                <a:cs typeface="Times New Roman"/>
              </a:rPr>
              <a:t>Argumentation ou pas? 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1314457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latin typeface="Times New Roman"/>
                <a:cs typeface="Times New Roman"/>
              </a:rPr>
              <a:t>Argumentation ou pas?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4400" dirty="0">
                <a:latin typeface="Times New Roman"/>
                <a:cs typeface="Times New Roman"/>
              </a:rPr>
              <a:t>« Les tests pour mesurer les effets toxiques du diesel ont été menés sur des animaux aux Etats-Unis, où la législation est </a:t>
            </a:r>
            <a:r>
              <a:rPr lang="fr-FR" sz="4400" dirty="0" smtClean="0">
                <a:latin typeface="Times New Roman"/>
                <a:cs typeface="Times New Roman"/>
              </a:rPr>
              <a:t>plus laxiste, </a:t>
            </a:r>
            <a:r>
              <a:rPr lang="fr-FR" sz="4400" dirty="0">
                <a:latin typeface="Times New Roman"/>
                <a:cs typeface="Times New Roman"/>
              </a:rPr>
              <a:t>et sur des humains en Europe, où les règlements ne concernent que la conception de médicaments</a:t>
            </a:r>
            <a:r>
              <a:rPr lang="fr-FR" sz="4400" dirty="0" smtClean="0">
                <a:latin typeface="Times New Roman"/>
                <a:cs typeface="Times New Roman"/>
              </a:rPr>
              <a:t>. »</a:t>
            </a:r>
          </a:p>
          <a:p>
            <a:pPr marL="0" indent="0" algn="just">
              <a:buNone/>
            </a:pPr>
            <a:endParaRPr lang="fr-FR" sz="36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1042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sz="54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fr-FR" sz="54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fr-FR" sz="5400" dirty="0" smtClean="0">
                <a:latin typeface="Times New Roman"/>
                <a:cs typeface="Times New Roman"/>
              </a:rPr>
              <a:t>Corrigé</a:t>
            </a:r>
            <a:endParaRPr lang="fr-FR" sz="5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1492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4357" y="365125"/>
            <a:ext cx="10515600" cy="1325563"/>
          </a:xfrm>
        </p:spPr>
        <p:txBody>
          <a:bodyPr>
            <a:normAutofit/>
          </a:bodyPr>
          <a:lstStyle/>
          <a:p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3200" dirty="0" smtClean="0">
                <a:latin typeface="Times New Roman" charset="0"/>
                <a:ea typeface="Times New Roman" charset="0"/>
                <a:cs typeface="Times New Roman" charset="0"/>
              </a:rPr>
              <a:t>« Selon la thèse de Marc De Vos, il y aurait des bonnes et des mauvaises inégalités. S’il est difficile de cerner ce qui relève des mauvaises inégalités, on comprend mieux ce qui, pour l’auteur, constitue les bonnes inégalités. »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32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=&gt; Pas de l’argumentation.</a:t>
            </a:r>
            <a:endParaRPr lang="fr-FR" sz="3200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218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dirty="0" smtClean="0">
                <a:latin typeface="Times New Roman" charset="0"/>
                <a:ea typeface="Times New Roman" charset="0"/>
                <a:cs typeface="Times New Roman" charset="0"/>
              </a:rPr>
              <a:t>« </a:t>
            </a:r>
            <a:r>
              <a:rPr lang="fr-FR" sz="3600" dirty="0" err="1" smtClean="0">
                <a:latin typeface="Times New Roman" charset="0"/>
                <a:ea typeface="Times New Roman" charset="0"/>
                <a:cs typeface="Times New Roman" charset="0"/>
              </a:rPr>
              <a:t>Trump</a:t>
            </a:r>
            <a:r>
              <a:rPr lang="fr-FR" sz="3600" dirty="0" smtClean="0">
                <a:latin typeface="Times New Roman" charset="0"/>
                <a:ea typeface="Times New Roman" charset="0"/>
                <a:cs typeface="Times New Roman" charset="0"/>
              </a:rPr>
              <a:t> ne voulait pas être président, il voulait seulement être célèbre. C’est pour cette raison qu’il a fait toute une histoire lorsque des stars ont snobé son investiture. »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36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charset="0"/>
              <a:buChar char=""/>
              <a:tabLst/>
              <a:defRPr/>
            </a:pPr>
            <a:r>
              <a:rPr lang="fr-FR" sz="3600" dirty="0" smtClean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Argumentation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fr-FR" sz="3600" b="1" dirty="0" smtClean="0">
                <a:latin typeface="Times New Roman" charset="0"/>
                <a:ea typeface="Times New Roman" charset="0"/>
                <a:cs typeface="Times New Roman" charset="0"/>
              </a:rPr>
              <a:t>CCL</a:t>
            </a:r>
            <a:r>
              <a:rPr lang="fr-FR" sz="3600" dirty="0" smtClean="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fr-FR" sz="3600" dirty="0" err="1" smtClean="0">
                <a:latin typeface="Times New Roman" charset="0"/>
                <a:ea typeface="Times New Roman" charset="0"/>
                <a:cs typeface="Times New Roman" charset="0"/>
              </a:rPr>
              <a:t>Trump</a:t>
            </a:r>
            <a:r>
              <a:rPr lang="fr-FR" sz="3600" dirty="0" smtClean="0">
                <a:latin typeface="Times New Roman" charset="0"/>
                <a:ea typeface="Times New Roman" charset="0"/>
                <a:cs typeface="Times New Roman" charset="0"/>
              </a:rPr>
              <a:t> voulait seulement être célèbre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fr-FR" sz="3600" b="1" dirty="0" smtClean="0">
                <a:latin typeface="Times New Roman" charset="0"/>
                <a:ea typeface="Times New Roman" charset="0"/>
                <a:cs typeface="Times New Roman" charset="0"/>
              </a:rPr>
              <a:t>Donnée</a:t>
            </a:r>
            <a:r>
              <a:rPr lang="fr-FR" sz="3600" dirty="0" smtClean="0">
                <a:latin typeface="Times New Roman" charset="0"/>
                <a:ea typeface="Times New Roman" charset="0"/>
                <a:cs typeface="Times New Roman" charset="0"/>
              </a:rPr>
              <a:t>: Il a fait toute une histoire quand les stars ont snobé son investiture.</a:t>
            </a:r>
            <a:endParaRPr lang="fr-FR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887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8250" y="739356"/>
            <a:ext cx="10515600" cy="558927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fr-FR" sz="4000" dirty="0" smtClean="0">
                <a:latin typeface="Times New Roman"/>
                <a:cs typeface="Times New Roman"/>
              </a:rPr>
              <a:t>Les </a:t>
            </a:r>
            <a:r>
              <a:rPr lang="fr-FR" sz="4000" dirty="0">
                <a:latin typeface="Times New Roman"/>
                <a:cs typeface="Times New Roman"/>
              </a:rPr>
              <a:t>conducteurs débutants forment toujours le plus grand groupe à risques dans les statistiques d’accidents. </a:t>
            </a:r>
            <a:r>
              <a:rPr lang="fr-FR" sz="4000" dirty="0" smtClean="0">
                <a:latin typeface="Times New Roman"/>
                <a:cs typeface="Times New Roman"/>
              </a:rPr>
              <a:t>Il fallait réformer l’apprentissage </a:t>
            </a:r>
            <a:r>
              <a:rPr lang="fr-FR" sz="4000" dirty="0">
                <a:latin typeface="Times New Roman"/>
                <a:cs typeface="Times New Roman"/>
              </a:rPr>
              <a:t>de la </a:t>
            </a:r>
            <a:r>
              <a:rPr lang="fr-FR" sz="4000" dirty="0" smtClean="0">
                <a:latin typeface="Times New Roman"/>
                <a:cs typeface="Times New Roman"/>
              </a:rPr>
              <a:t>conduite</a:t>
            </a:r>
            <a:r>
              <a:rPr lang="fr-FR" sz="4000" dirty="0">
                <a:latin typeface="Times New Roman"/>
                <a:cs typeface="Times New Roman"/>
              </a:rPr>
              <a:t> </a:t>
            </a:r>
            <a:r>
              <a:rPr lang="fr-FR" sz="4000" dirty="0" smtClean="0">
                <a:latin typeface="Times New Roman"/>
                <a:cs typeface="Times New Roman"/>
              </a:rPr>
              <a:t>en imposant un stage de conduite six mois après l’obtention du permis. </a:t>
            </a:r>
          </a:p>
          <a:p>
            <a:pPr marL="0" indent="0" algn="just">
              <a:buNone/>
            </a:pPr>
            <a:r>
              <a:rPr lang="fr-FR" sz="4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Argumentation. </a:t>
            </a:r>
          </a:p>
          <a:p>
            <a:pPr marL="0" indent="0" algn="just">
              <a:buNone/>
            </a:pPr>
            <a:r>
              <a:rPr lang="fr-FR" sz="4000" b="1" dirty="0" smtClean="0">
                <a:latin typeface="Times New Roman"/>
                <a:cs typeface="Times New Roman"/>
              </a:rPr>
              <a:t>CCL: </a:t>
            </a:r>
            <a:r>
              <a:rPr lang="fr-FR" sz="4000" dirty="0" smtClean="0">
                <a:latin typeface="Times New Roman"/>
                <a:cs typeface="Times New Roman"/>
              </a:rPr>
              <a:t>Il fallait réformer l’apprentissage de la conduite</a:t>
            </a:r>
            <a:r>
              <a:rPr lang="is-IS" sz="4000" dirty="0" smtClean="0">
                <a:latin typeface="Times New Roman"/>
                <a:cs typeface="Times New Roman"/>
              </a:rPr>
              <a:t>…</a:t>
            </a:r>
          </a:p>
          <a:p>
            <a:pPr marL="0" indent="0" algn="just">
              <a:buNone/>
            </a:pPr>
            <a:r>
              <a:rPr lang="is-IS" sz="4000" b="1" dirty="0" smtClean="0">
                <a:latin typeface="Times New Roman"/>
                <a:cs typeface="Times New Roman"/>
              </a:rPr>
              <a:t>Donnée: </a:t>
            </a:r>
            <a:r>
              <a:rPr lang="fr-FR" sz="4000" dirty="0">
                <a:latin typeface="Times New Roman"/>
                <a:cs typeface="Times New Roman"/>
              </a:rPr>
              <a:t>Les conducteurs débutants forment toujours le plus grand groupe à risques dans les statistiques </a:t>
            </a:r>
            <a:r>
              <a:rPr lang="fr-FR" sz="4000" dirty="0" smtClean="0">
                <a:latin typeface="Times New Roman"/>
                <a:cs typeface="Times New Roman"/>
              </a:rPr>
              <a:t>d’accidents.</a:t>
            </a:r>
            <a:endParaRPr lang="fr-FR" sz="4000" b="1" dirty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endParaRPr lang="fr-FR" sz="4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7667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3600" dirty="0">
                <a:latin typeface="Times New Roman"/>
                <a:cs typeface="Times New Roman"/>
              </a:rPr>
              <a:t>« Les tests pour mesurer les effets toxiques du diesel ont été menés sur des animaux aux Etats-Unis, où la législation est </a:t>
            </a:r>
            <a:r>
              <a:rPr lang="fr-FR" sz="3600" dirty="0" smtClean="0">
                <a:latin typeface="Times New Roman"/>
                <a:cs typeface="Times New Roman"/>
              </a:rPr>
              <a:t>plus laxiste, </a:t>
            </a:r>
            <a:r>
              <a:rPr lang="fr-FR" sz="3600" dirty="0">
                <a:latin typeface="Times New Roman"/>
                <a:cs typeface="Times New Roman"/>
              </a:rPr>
              <a:t>et sur des humains en Europe, où les règlements ne concernent que la conception de médicaments</a:t>
            </a:r>
            <a:r>
              <a:rPr lang="fr-FR" sz="3600" dirty="0" smtClean="0">
                <a:latin typeface="Times New Roman"/>
                <a:cs typeface="Times New Roman"/>
              </a:rPr>
              <a:t>. »</a:t>
            </a:r>
          </a:p>
          <a:p>
            <a:pPr marL="0" indent="0" algn="just">
              <a:buNone/>
            </a:pPr>
            <a:endParaRPr lang="fr-FR" sz="36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fr-FR" sz="3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Pas de l’argumentation</a:t>
            </a:r>
            <a:endParaRPr lang="fr-FR" sz="36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90183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690287"/>
            <a:ext cx="10515600" cy="54866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4400" dirty="0" smtClean="0">
                <a:latin typeface="Times New Roman"/>
                <a:cs typeface="Times New Roman"/>
              </a:rPr>
              <a:t>Des compétences pour faire face à 2 enjeux de notre époque: </a:t>
            </a:r>
          </a:p>
          <a:p>
            <a:pPr marL="0" indent="0" algn="just">
              <a:buNone/>
            </a:pPr>
            <a:endParaRPr lang="fr-FR" sz="4400" dirty="0">
              <a:latin typeface="Times New Roman"/>
              <a:cs typeface="Times New Roman"/>
            </a:endParaRPr>
          </a:p>
          <a:p>
            <a:pPr algn="just"/>
            <a:r>
              <a:rPr lang="fr-FR" sz="4400" dirty="0" smtClean="0">
                <a:latin typeface="Times New Roman"/>
                <a:cs typeface="Times New Roman"/>
              </a:rPr>
              <a:t>Démêler le vrai du faux à l’heure des </a:t>
            </a:r>
            <a:r>
              <a:rPr lang="fr-FR" sz="4400" i="1" dirty="0" err="1" smtClean="0">
                <a:latin typeface="Times New Roman"/>
                <a:cs typeface="Times New Roman"/>
              </a:rPr>
              <a:t>fake</a:t>
            </a:r>
            <a:r>
              <a:rPr lang="fr-FR" sz="4400" i="1" dirty="0" smtClean="0">
                <a:latin typeface="Times New Roman"/>
                <a:cs typeface="Times New Roman"/>
              </a:rPr>
              <a:t> news </a:t>
            </a:r>
            <a:r>
              <a:rPr lang="fr-FR" sz="4400" dirty="0" smtClean="0">
                <a:latin typeface="Times New Roman"/>
                <a:cs typeface="Times New Roman"/>
              </a:rPr>
              <a:t>et de la post-vérité</a:t>
            </a:r>
          </a:p>
          <a:p>
            <a:pPr algn="just"/>
            <a:r>
              <a:rPr lang="fr-FR" sz="4400" dirty="0" smtClean="0">
                <a:latin typeface="Times New Roman"/>
                <a:cs typeface="Times New Roman"/>
              </a:rPr>
              <a:t>Faire entendre votre voix à l’heure de l’</a:t>
            </a:r>
            <a:r>
              <a:rPr lang="fr-FR" sz="4400" dirty="0" err="1" smtClean="0">
                <a:latin typeface="Times New Roman"/>
                <a:cs typeface="Times New Roman"/>
              </a:rPr>
              <a:t>infobésité</a:t>
            </a:r>
            <a:r>
              <a:rPr lang="fr-FR" sz="4400" dirty="0" smtClean="0">
                <a:latin typeface="Times New Roman"/>
                <a:cs typeface="Times New Roman"/>
              </a:rPr>
              <a:t> et de la distraction</a:t>
            </a:r>
          </a:p>
        </p:txBody>
      </p:sp>
    </p:spTree>
    <p:extLst>
      <p:ext uri="{BB962C8B-B14F-4D97-AF65-F5344CB8AC3E}">
        <p14:creationId xmlns:p14="http://schemas.microsoft.com/office/powerpoint/2010/main" val="697737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dirty="0" smtClean="0">
                <a:latin typeface="Times New Roman" charset="0"/>
                <a:ea typeface="Times New Roman" charset="0"/>
                <a:cs typeface="Times New Roman" charset="0"/>
              </a:rPr>
              <a:t>Qu’est-ce que la bonne argumentation? </a:t>
            </a:r>
            <a:endParaRPr lang="fr-FR" sz="4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448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5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5400" dirty="0" smtClean="0">
                <a:latin typeface="Times New Roman" charset="0"/>
                <a:ea typeface="Times New Roman" charset="0"/>
                <a:cs typeface="Times New Roman" charset="0"/>
              </a:rPr>
              <a:t>Une bonne argumentation offre une bonne résistance aux tests de </a:t>
            </a:r>
            <a:r>
              <a:rPr lang="fr-FR" sz="5400" b="1" dirty="0" smtClean="0">
                <a:latin typeface="Times New Roman" charset="0"/>
                <a:ea typeface="Times New Roman" charset="0"/>
                <a:cs typeface="Times New Roman" charset="0"/>
              </a:rPr>
              <a:t>vérité</a:t>
            </a:r>
            <a:r>
              <a:rPr lang="fr-FR" sz="5400" dirty="0" smtClean="0">
                <a:latin typeface="Times New Roman" charset="0"/>
                <a:ea typeface="Times New Roman" charset="0"/>
                <a:cs typeface="Times New Roman" charset="0"/>
              </a:rPr>
              <a:t> et de </a:t>
            </a:r>
            <a:r>
              <a:rPr lang="fr-FR" sz="5400" b="1" dirty="0" smtClean="0">
                <a:latin typeface="Times New Roman" charset="0"/>
                <a:ea typeface="Times New Roman" charset="0"/>
                <a:cs typeface="Times New Roman" charset="0"/>
              </a:rPr>
              <a:t>validité</a:t>
            </a:r>
            <a:r>
              <a:rPr lang="fr-FR" sz="5400" dirty="0" smtClean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endParaRPr lang="fr-FR" sz="5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726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6000" dirty="0" smtClean="0">
                <a:latin typeface="Times New Roman" charset="0"/>
                <a:ea typeface="Times New Roman" charset="0"/>
                <a:cs typeface="Times New Roman" charset="0"/>
              </a:rPr>
              <a:t>Le test de vérité</a:t>
            </a:r>
            <a:endParaRPr lang="fr-FR" sz="6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z="4400" dirty="0" smtClean="0">
                <a:latin typeface="Times New Roman" charset="0"/>
                <a:ea typeface="Times New Roman" charset="0"/>
                <a:cs typeface="Times New Roman" charset="0"/>
              </a:rPr>
              <a:t>Le test de vérité porte sur les données</a:t>
            </a:r>
            <a:endParaRPr lang="fr-FR" sz="4400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fr-FR" sz="4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r>
              <a:rPr lang="fr-FR" sz="4400" dirty="0" smtClean="0">
                <a:latin typeface="Times New Roman" charset="0"/>
                <a:ea typeface="Times New Roman" charset="0"/>
                <a:cs typeface="Times New Roman" charset="0"/>
              </a:rPr>
              <a:t>Exemple: </a:t>
            </a:r>
          </a:p>
          <a:p>
            <a:pPr marL="0" indent="0">
              <a:buNone/>
            </a:pPr>
            <a:r>
              <a:rPr lang="fr-FR" sz="4400" dirty="0" smtClean="0">
                <a:latin typeface="Times New Roman" charset="0"/>
                <a:ea typeface="Times New Roman" charset="0"/>
                <a:cs typeface="Times New Roman" charset="0"/>
              </a:rPr>
              <a:t>Il ne faut pas fumer car fumer est mauvais pour la santé.</a:t>
            </a:r>
          </a:p>
          <a:p>
            <a:pPr marL="0" indent="0">
              <a:buNone/>
            </a:pPr>
            <a:r>
              <a:rPr lang="fr-FR" sz="4400" dirty="0" smtClean="0">
                <a:latin typeface="Times New Roman" charset="0"/>
                <a:ea typeface="Times New Roman" charset="0"/>
                <a:cs typeface="Times New Roman" charset="0"/>
              </a:rPr>
              <a:t>=&gt; Est-ce vrai que fumer est mauvais pour la santé?  </a:t>
            </a:r>
          </a:p>
        </p:txBody>
      </p:sp>
    </p:spTree>
    <p:extLst>
      <p:ext uri="{BB962C8B-B14F-4D97-AF65-F5344CB8AC3E}">
        <p14:creationId xmlns:p14="http://schemas.microsoft.com/office/powerpoint/2010/main" val="1371141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173" y="481914"/>
            <a:ext cx="8780653" cy="5979553"/>
          </a:xfrm>
        </p:spPr>
      </p:pic>
    </p:spTree>
    <p:extLst>
      <p:ext uri="{BB962C8B-B14F-4D97-AF65-F5344CB8AC3E}">
        <p14:creationId xmlns:p14="http://schemas.microsoft.com/office/powerpoint/2010/main" val="713100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970" y="86498"/>
            <a:ext cx="6341684" cy="6111339"/>
          </a:xfrm>
        </p:spPr>
      </p:pic>
    </p:spTree>
    <p:extLst>
      <p:ext uri="{BB962C8B-B14F-4D97-AF65-F5344CB8AC3E}">
        <p14:creationId xmlns:p14="http://schemas.microsoft.com/office/powerpoint/2010/main" val="626929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7" t="8002" r="1245" b="12257"/>
          <a:stretch/>
        </p:blipFill>
        <p:spPr>
          <a:xfrm>
            <a:off x="1507524" y="741405"/>
            <a:ext cx="8314903" cy="5189838"/>
          </a:xfrm>
        </p:spPr>
      </p:pic>
    </p:spTree>
    <p:extLst>
      <p:ext uri="{BB962C8B-B14F-4D97-AF65-F5344CB8AC3E}">
        <p14:creationId xmlns:p14="http://schemas.microsoft.com/office/powerpoint/2010/main" val="1247888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latin typeface="Times New Roman" charset="0"/>
                <a:ea typeface="Times New Roman" charset="0"/>
                <a:cs typeface="Times New Roman" charset="0"/>
              </a:rPr>
              <a:t>Le test de vérité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fr-FR" sz="4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fr-FR" sz="4000" dirty="0" smtClean="0">
                <a:latin typeface="Times New Roman" charset="0"/>
                <a:ea typeface="Times New Roman" charset="0"/>
                <a:cs typeface="Times New Roman" charset="0"/>
              </a:rPr>
              <a:t>Donner une étude, c’est bien. </a:t>
            </a:r>
          </a:p>
          <a:p>
            <a:pPr algn="just"/>
            <a:r>
              <a:rPr lang="fr-FR" sz="4000" dirty="0" smtClean="0">
                <a:latin typeface="Times New Roman" charset="0"/>
                <a:ea typeface="Times New Roman" charset="0"/>
                <a:cs typeface="Times New Roman" charset="0"/>
              </a:rPr>
              <a:t>Donner la source, c’est indispensable.</a:t>
            </a:r>
          </a:p>
          <a:p>
            <a:pPr algn="just"/>
            <a:r>
              <a:rPr lang="fr-FR" sz="4000" dirty="0" smtClean="0">
                <a:latin typeface="Times New Roman" charset="0"/>
                <a:ea typeface="Times New Roman" charset="0"/>
                <a:cs typeface="Times New Roman" charset="0"/>
              </a:rPr>
              <a:t>Justifier la fiabilité de la source, c’est encore mieux. </a:t>
            </a:r>
            <a:endParaRPr lang="fr-FR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159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images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35" t="2343" r="-7691" b="-3004"/>
          <a:stretch/>
        </p:blipFill>
        <p:spPr>
          <a:xfrm>
            <a:off x="615734" y="2059084"/>
            <a:ext cx="5176008" cy="3309930"/>
          </a:xfrm>
        </p:spPr>
      </p:pic>
      <p:sp>
        <p:nvSpPr>
          <p:cNvPr id="5" name="ZoneTexte 4"/>
          <p:cNvSpPr txBox="1"/>
          <p:nvPr/>
        </p:nvSpPr>
        <p:spPr>
          <a:xfrm>
            <a:off x="5599325" y="2347740"/>
            <a:ext cx="57544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smtClean="0">
                <a:latin typeface="Times New Roman"/>
                <a:cs typeface="Times New Roman"/>
              </a:rPr>
              <a:t>Internet donne des preuves de tout et de son contraire.</a:t>
            </a:r>
            <a:endParaRPr lang="fr-FR" sz="5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030763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Capture d’écran 2018-02-07 à 12.28.08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30"/>
          <a:stretch/>
        </p:blipFill>
        <p:spPr>
          <a:xfrm>
            <a:off x="838200" y="1248829"/>
            <a:ext cx="10236567" cy="3537691"/>
          </a:xfrm>
        </p:spPr>
      </p:pic>
    </p:spTree>
    <p:extLst>
      <p:ext uri="{BB962C8B-B14F-4D97-AF65-F5344CB8AC3E}">
        <p14:creationId xmlns:p14="http://schemas.microsoft.com/office/powerpoint/2010/main" val="14719669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>
                <a:latin typeface="Times New Roman" charset="0"/>
                <a:ea typeface="Times New Roman" charset="0"/>
                <a:cs typeface="Times New Roman" charset="0"/>
              </a:rPr>
              <a:t>Le test de validité</a:t>
            </a:r>
            <a:endParaRPr lang="fr-FR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1690688"/>
            <a:ext cx="10936727" cy="500319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3200" dirty="0" smtClean="0">
                <a:latin typeface="Times New Roman" charset="0"/>
                <a:ea typeface="Times New Roman" charset="0"/>
                <a:cs typeface="Times New Roman" charset="0"/>
              </a:rPr>
              <a:t>Le test de validité met à l’épreuve la solidité du lien entre la donnée et la conclusion</a:t>
            </a:r>
            <a:r>
              <a:rPr lang="fr-FR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fr-FR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ctr">
              <a:buNone/>
            </a:pPr>
            <a:r>
              <a:rPr lang="fr-FR" sz="3200" dirty="0" smtClean="0">
                <a:latin typeface="Times New Roman" charset="0"/>
                <a:ea typeface="Times New Roman" charset="0"/>
                <a:cs typeface="Times New Roman" charset="0"/>
              </a:rPr>
              <a:t>= </a:t>
            </a:r>
          </a:p>
          <a:p>
            <a:pPr marL="0" indent="0" algn="ctr">
              <a:buNone/>
            </a:pPr>
            <a:r>
              <a:rPr lang="fr-FR" sz="3200" dirty="0">
                <a:latin typeface="Times New Roman" charset="0"/>
                <a:ea typeface="Times New Roman" charset="0"/>
                <a:cs typeface="Times New Roman" charset="0"/>
              </a:rPr>
              <a:t>Q</a:t>
            </a:r>
            <a:r>
              <a:rPr lang="fr-FR" sz="3200" dirty="0" smtClean="0">
                <a:latin typeface="Times New Roman" charset="0"/>
                <a:ea typeface="Times New Roman" charset="0"/>
                <a:cs typeface="Times New Roman" charset="0"/>
              </a:rPr>
              <a:t>uand bien même la donnée serait vraie, la conclusion est-elle nécessaire? </a:t>
            </a:r>
          </a:p>
          <a:p>
            <a:endParaRPr lang="fr-FR" sz="36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lvl="1" indent="0">
              <a:buNone/>
            </a:pPr>
            <a:r>
              <a:rPr lang="fr-FR" sz="3200" dirty="0" smtClean="0">
                <a:latin typeface="Times New Roman" charset="0"/>
                <a:ea typeface="Times New Roman" charset="0"/>
                <a:cs typeface="Times New Roman" charset="0"/>
              </a:rPr>
              <a:t>Fumer est mauvais pour la santé, donc il ne faut pas fumer. </a:t>
            </a:r>
          </a:p>
          <a:p>
            <a:pPr marL="457200" lvl="1" indent="0">
              <a:buNone/>
            </a:pPr>
            <a:r>
              <a:rPr lang="fr-FR" sz="3200" dirty="0" smtClean="0">
                <a:latin typeface="Times New Roman" charset="0"/>
                <a:ea typeface="Times New Roman" charset="0"/>
                <a:cs typeface="Times New Roman" charset="0"/>
              </a:rPr>
              <a:t>=&gt; On a le droit de fumer, quand bien même ce serait mauvais pour la santé. </a:t>
            </a:r>
          </a:p>
        </p:txBody>
      </p:sp>
    </p:spTree>
    <p:extLst>
      <p:ext uri="{BB962C8B-B14F-4D97-AF65-F5344CB8AC3E}">
        <p14:creationId xmlns:p14="http://schemas.microsoft.com/office/powerpoint/2010/main" val="804418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sz="4000" dirty="0" smtClean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endParaRPr lang="fr-FR" sz="4000" dirty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fr-FR" sz="4800" dirty="0" smtClean="0">
                <a:latin typeface="Times New Roman"/>
                <a:cs typeface="Times New Roman"/>
              </a:rPr>
              <a:t>L’ère des </a:t>
            </a:r>
            <a:r>
              <a:rPr lang="fr-FR" sz="4800" i="1" dirty="0" err="1" smtClean="0">
                <a:latin typeface="Times New Roman"/>
                <a:cs typeface="Times New Roman"/>
              </a:rPr>
              <a:t>fake</a:t>
            </a:r>
            <a:r>
              <a:rPr lang="fr-FR" sz="4800" i="1" dirty="0" smtClean="0">
                <a:latin typeface="Times New Roman"/>
                <a:cs typeface="Times New Roman"/>
              </a:rPr>
              <a:t> news </a:t>
            </a:r>
            <a:r>
              <a:rPr lang="fr-FR" sz="4800" dirty="0" smtClean="0">
                <a:latin typeface="Times New Roman"/>
                <a:cs typeface="Times New Roman"/>
              </a:rPr>
              <a:t>et de la post-vérité</a:t>
            </a:r>
            <a:endParaRPr lang="fr-FR" sz="48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877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sz="4000" dirty="0" smtClean="0">
                <a:latin typeface="Times New Roman"/>
                <a:cs typeface="Times New Roman"/>
              </a:rPr>
              <a:t>Fumer est mauvais pour la santé, donc il ne faut pas fumer.</a:t>
            </a:r>
          </a:p>
          <a:p>
            <a:pPr marL="0" indent="0">
              <a:buNone/>
            </a:pPr>
            <a:endParaRPr lang="fr-FR" sz="40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fr-FR" sz="4000" dirty="0" smtClean="0">
                <a:latin typeface="Times New Roman"/>
                <a:cs typeface="Times New Roman"/>
              </a:rPr>
              <a:t>Fumer est mauvais pour la santé, donc il faut mettre les fumeurs en prison.</a:t>
            </a:r>
            <a:endParaRPr lang="fr-FR" sz="4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95551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pPr marL="0" indent="0">
              <a:buNone/>
            </a:pPr>
            <a:endParaRPr lang="fr-FR" sz="3200" dirty="0" smtClean="0"/>
          </a:p>
          <a:p>
            <a:pPr marL="0" indent="0">
              <a:buNone/>
            </a:pPr>
            <a:r>
              <a:rPr lang="fr-FR" sz="4800" dirty="0" smtClean="0">
                <a:latin typeface="Times New Roman" charset="0"/>
                <a:ea typeface="Times New Roman" charset="0"/>
                <a:cs typeface="Times New Roman" charset="0"/>
              </a:rPr>
              <a:t>Exercice 2: testez les argumentations suivantes</a:t>
            </a:r>
            <a:endParaRPr lang="fr-FR" sz="4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88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fr-FR" sz="3600" dirty="0">
                <a:latin typeface="Times New Roman" charset="0"/>
                <a:ea typeface="Times New Roman" charset="0"/>
                <a:cs typeface="Times New Roman" charset="0"/>
              </a:rPr>
              <a:t>« </a:t>
            </a:r>
            <a:r>
              <a:rPr lang="fr-FR" sz="3600" dirty="0" err="1">
                <a:latin typeface="Times New Roman" charset="0"/>
                <a:ea typeface="Times New Roman" charset="0"/>
                <a:cs typeface="Times New Roman" charset="0"/>
              </a:rPr>
              <a:t>Trump</a:t>
            </a:r>
            <a:r>
              <a:rPr lang="fr-FR" sz="3600" dirty="0">
                <a:latin typeface="Times New Roman" charset="0"/>
                <a:ea typeface="Times New Roman" charset="0"/>
                <a:cs typeface="Times New Roman" charset="0"/>
              </a:rPr>
              <a:t> ne voulait pas être président, il voulait seulement être célèbre. C’est pour cette raison qu’il a fait toute une histoire lorsque des stars ont snobé son investiture. </a:t>
            </a:r>
            <a:r>
              <a:rPr lang="fr-FR" sz="3600" dirty="0" smtClean="0">
                <a:latin typeface="Times New Roman" charset="0"/>
                <a:ea typeface="Times New Roman" charset="0"/>
                <a:cs typeface="Times New Roman" charset="0"/>
              </a:rPr>
              <a:t>»</a:t>
            </a:r>
          </a:p>
          <a:p>
            <a:pPr marL="0" indent="0" algn="just">
              <a:buNone/>
            </a:pPr>
            <a:endParaRPr lang="fr-FR" sz="36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r>
              <a:rPr lang="fr-FR" sz="3600" dirty="0" smtClean="0">
                <a:latin typeface="Times New Roman"/>
                <a:cs typeface="Times New Roman"/>
              </a:rPr>
              <a:t>Quelle question pourrait-on poser pour un test de vérité? </a:t>
            </a:r>
          </a:p>
          <a:p>
            <a:pPr marL="0" indent="0">
              <a:buNone/>
            </a:pPr>
            <a:r>
              <a:rPr lang="fr-FR" sz="3600" dirty="0" smtClean="0">
                <a:latin typeface="Times New Roman"/>
                <a:cs typeface="Times New Roman"/>
              </a:rPr>
              <a:t>Quelle question pourrait-on poser pour un test de validité?</a:t>
            </a:r>
            <a:endParaRPr lang="fr-FR" sz="3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39710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fr-FR" sz="4000" dirty="0" smtClean="0">
                <a:latin typeface="Times New Roman"/>
                <a:cs typeface="Times New Roman"/>
              </a:rPr>
              <a:t>« Il faut des limites à la liberté d’expression. En effet, certains propos peuvent blesser et causer de graves troubles à l’ordre public. »</a:t>
            </a:r>
          </a:p>
          <a:p>
            <a:pPr marL="0" indent="0" algn="just">
              <a:buNone/>
            </a:pPr>
            <a:endParaRPr lang="fr-FR" sz="4000" dirty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fr-FR" sz="4000" dirty="0">
                <a:latin typeface="Times New Roman"/>
                <a:cs typeface="Times New Roman"/>
              </a:rPr>
              <a:t>Quelle question pourrait-on poser pour un test de vérité? </a:t>
            </a:r>
          </a:p>
          <a:p>
            <a:pPr marL="0" indent="0" algn="just">
              <a:buNone/>
            </a:pPr>
            <a:r>
              <a:rPr lang="fr-FR" sz="4000" dirty="0">
                <a:latin typeface="Times New Roman"/>
                <a:cs typeface="Times New Roman"/>
              </a:rPr>
              <a:t>Quelle question pourrait-on poser pour un test de validité?</a:t>
            </a:r>
          </a:p>
          <a:p>
            <a:pPr marL="0" indent="0" algn="just">
              <a:buNone/>
            </a:pPr>
            <a:endParaRPr lang="fr-FR" sz="4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01594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fr-FR" sz="4000" dirty="0" smtClean="0">
                <a:latin typeface="Times New Roman"/>
                <a:cs typeface="Times New Roman"/>
              </a:rPr>
              <a:t>« Ce n’est pas important de venir en cours: il est possible d’avoir accès à la matière grâce à l’université virtuelle. »</a:t>
            </a:r>
          </a:p>
          <a:p>
            <a:pPr marL="0" indent="0" algn="just">
              <a:buNone/>
            </a:pPr>
            <a:endParaRPr lang="fr-FR" sz="4000" dirty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fr-FR" sz="4000" dirty="0">
                <a:latin typeface="Times New Roman"/>
                <a:cs typeface="Times New Roman"/>
              </a:rPr>
              <a:t>Quelle question pourrait-on poser pour un test de vérité? </a:t>
            </a:r>
          </a:p>
          <a:p>
            <a:pPr marL="0" indent="0" algn="just">
              <a:buNone/>
            </a:pPr>
            <a:r>
              <a:rPr lang="fr-FR" sz="4000" dirty="0">
                <a:latin typeface="Times New Roman"/>
                <a:cs typeface="Times New Roman"/>
              </a:rPr>
              <a:t>Quelle question pourrait-on poser pour un test de validité?</a:t>
            </a:r>
          </a:p>
          <a:p>
            <a:pPr marL="0" indent="0" algn="just">
              <a:buNone/>
            </a:pPr>
            <a:endParaRPr lang="fr-FR" sz="4000" dirty="0" smtClean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endParaRPr lang="fr-FR" sz="4000" dirty="0" smtClean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endParaRPr lang="fr-FR" sz="4000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82010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sz="44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fr-FR" sz="4400" dirty="0" smtClean="0">
                <a:latin typeface="Times New Roman"/>
                <a:cs typeface="Times New Roman"/>
              </a:rPr>
              <a:t>Corrigé</a:t>
            </a:r>
            <a:endParaRPr lang="fr-FR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95417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7994" y="310992"/>
            <a:ext cx="10705806" cy="586597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4300" dirty="0" smtClean="0">
                <a:latin typeface="Times New Roman" charset="0"/>
                <a:ea typeface="Times New Roman" charset="0"/>
                <a:cs typeface="Times New Roman" charset="0"/>
              </a:rPr>
              <a:t>« </a:t>
            </a:r>
            <a:r>
              <a:rPr lang="fr-FR" sz="4300" dirty="0" err="1" smtClean="0">
                <a:latin typeface="Times New Roman" charset="0"/>
                <a:ea typeface="Times New Roman" charset="0"/>
                <a:cs typeface="Times New Roman" charset="0"/>
              </a:rPr>
              <a:t>Trump</a:t>
            </a:r>
            <a:r>
              <a:rPr lang="fr-FR" sz="4300" dirty="0" smtClean="0">
                <a:latin typeface="Times New Roman" charset="0"/>
                <a:ea typeface="Times New Roman" charset="0"/>
                <a:cs typeface="Times New Roman" charset="0"/>
              </a:rPr>
              <a:t> ne voulait pas être président, il voulait seulement être célèbre. C’est pour cette raison qu’il a fait toute une histoire lorsque des stars ont snobé son investiture. »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sz="43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4300" b="1" dirty="0" smtClean="0">
                <a:latin typeface="Times New Roman" charset="0"/>
                <a:ea typeface="Times New Roman" charset="0"/>
                <a:cs typeface="Times New Roman" charset="0"/>
              </a:rPr>
              <a:t>Test de vérité?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sz="43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4300" dirty="0" smtClean="0">
                <a:latin typeface="Times New Roman" charset="0"/>
                <a:ea typeface="Times New Roman" charset="0"/>
                <a:cs typeface="Times New Roman" charset="0"/>
              </a:rPr>
              <a:t>Qu’est-ce qui prouve que </a:t>
            </a:r>
            <a:r>
              <a:rPr lang="fr-FR" sz="4300" dirty="0" err="1" smtClean="0">
                <a:latin typeface="Times New Roman" charset="0"/>
                <a:ea typeface="Times New Roman" charset="0"/>
                <a:cs typeface="Times New Roman" charset="0"/>
              </a:rPr>
              <a:t>Trump</a:t>
            </a:r>
            <a:r>
              <a:rPr lang="fr-FR" sz="4300" dirty="0" smtClean="0">
                <a:latin typeface="Times New Roman" charset="0"/>
                <a:ea typeface="Times New Roman" charset="0"/>
                <a:cs typeface="Times New Roman" charset="0"/>
              </a:rPr>
              <a:t> a fait toute une histoire?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sz="43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4300" b="1" dirty="0" smtClean="0">
                <a:latin typeface="Times New Roman" charset="0"/>
                <a:ea typeface="Times New Roman" charset="0"/>
                <a:cs typeface="Times New Roman" charset="0"/>
              </a:rPr>
              <a:t>Test de validité?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sz="43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4300" dirty="0" smtClean="0">
                <a:latin typeface="Times New Roman" charset="0"/>
                <a:ea typeface="Times New Roman" charset="0"/>
                <a:cs typeface="Times New Roman" charset="0"/>
              </a:rPr>
              <a:t>Quand bien même </a:t>
            </a:r>
            <a:r>
              <a:rPr lang="fr-FR" sz="4300" dirty="0" err="1" smtClean="0">
                <a:latin typeface="Times New Roman" charset="0"/>
                <a:ea typeface="Times New Roman" charset="0"/>
                <a:cs typeface="Times New Roman" charset="0"/>
              </a:rPr>
              <a:t>Trump</a:t>
            </a:r>
            <a:r>
              <a:rPr lang="fr-FR" sz="4300" dirty="0" smtClean="0">
                <a:latin typeface="Times New Roman" charset="0"/>
                <a:ea typeface="Times New Roman" charset="0"/>
                <a:cs typeface="Times New Roman" charset="0"/>
              </a:rPr>
              <a:t> aurait fait toute une histoire, est-ce que cela prouve qu’il ne voulait pas être président?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4904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549777"/>
            <a:ext cx="10515600" cy="562718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fr-FR" sz="3600" dirty="0">
                <a:latin typeface="Times New Roman"/>
                <a:cs typeface="Times New Roman"/>
              </a:rPr>
              <a:t>« Il faut des limites à la liberté d’expression. En effet, certains propos peuvent blesser et causer de graves troubles à l’ordre public. </a:t>
            </a:r>
            <a:r>
              <a:rPr lang="fr-FR" sz="3600" dirty="0" smtClean="0">
                <a:latin typeface="Times New Roman"/>
                <a:cs typeface="Times New Roman"/>
              </a:rPr>
              <a:t>»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sz="36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3600" b="1" dirty="0" smtClean="0">
                <a:latin typeface="Times New Roman" charset="0"/>
                <a:ea typeface="Times New Roman" charset="0"/>
                <a:cs typeface="Times New Roman" charset="0"/>
              </a:rPr>
              <a:t>Test </a:t>
            </a:r>
            <a:r>
              <a:rPr lang="fr-FR" sz="3600" b="1" dirty="0">
                <a:latin typeface="Times New Roman" charset="0"/>
                <a:ea typeface="Times New Roman" charset="0"/>
                <a:cs typeface="Times New Roman" charset="0"/>
              </a:rPr>
              <a:t>de vérité?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3600" dirty="0" smtClean="0">
                <a:latin typeface="Times New Roman" charset="0"/>
                <a:ea typeface="Times New Roman" charset="0"/>
                <a:cs typeface="Times New Roman" charset="0"/>
              </a:rPr>
              <a:t>Quels exemples avons-nous de troubles causés par une trop grande liberté d’expression? </a:t>
            </a:r>
            <a:r>
              <a:rPr lang="fr-FR" sz="3600" dirty="0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fr-FR" sz="3600" dirty="0" smtClean="0">
                <a:latin typeface="Times New Roman" charset="0"/>
                <a:ea typeface="Times New Roman" charset="0"/>
                <a:cs typeface="Times New Roman" charset="0"/>
              </a:rPr>
              <a:t>urpassent-ils les troubles causés par l’absence de liberté d’expression? </a:t>
            </a:r>
            <a:endParaRPr lang="fr-FR" sz="36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sz="36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3600" b="1" dirty="0" smtClean="0">
                <a:latin typeface="Times New Roman" charset="0"/>
                <a:ea typeface="Times New Roman" charset="0"/>
                <a:cs typeface="Times New Roman" charset="0"/>
              </a:rPr>
              <a:t>Test </a:t>
            </a:r>
            <a:r>
              <a:rPr lang="fr-FR" sz="3600" b="1" dirty="0">
                <a:latin typeface="Times New Roman" charset="0"/>
                <a:ea typeface="Times New Roman" charset="0"/>
                <a:cs typeface="Times New Roman" charset="0"/>
              </a:rPr>
              <a:t>de validité</a:t>
            </a:r>
            <a:r>
              <a:rPr lang="fr-FR" sz="3600" b="1" dirty="0" smtClean="0"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3600" dirty="0" smtClean="0">
                <a:latin typeface="Times New Roman" charset="0"/>
                <a:ea typeface="Times New Roman" charset="0"/>
                <a:cs typeface="Times New Roman" charset="0"/>
              </a:rPr>
              <a:t>Quand bien même il y aurait des troubles causés par une trip grand liberté d’expression, limité cette liberté est-il une solution efficace et souhaitable? </a:t>
            </a:r>
            <a:endParaRPr lang="fr-FR" sz="36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just">
              <a:buNone/>
            </a:pPr>
            <a:endParaRPr lang="fr-FR" sz="3600" dirty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endParaRPr lang="fr-FR" sz="36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1001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fr-FR" sz="4000" dirty="0" smtClean="0">
                <a:latin typeface="Times New Roman"/>
                <a:cs typeface="Times New Roman"/>
              </a:rPr>
              <a:t>« Ce n’est pas important de venir en cours: il est possible d’avoir accès à la matière grâce à l’université virtuelle. »</a:t>
            </a:r>
          </a:p>
          <a:p>
            <a:pPr marL="0" indent="0" algn="just">
              <a:buNone/>
            </a:pPr>
            <a:endParaRPr lang="fr-FR" sz="4000" dirty="0" smtClean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fr-FR" sz="4000" b="1" dirty="0" smtClean="0">
                <a:latin typeface="Times New Roman"/>
                <a:cs typeface="Times New Roman"/>
              </a:rPr>
              <a:t>Test de vérité:</a:t>
            </a:r>
            <a:endParaRPr lang="fr-FR" sz="4000" b="1" dirty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fr-FR" sz="4000" dirty="0" smtClean="0">
                <a:latin typeface="Times New Roman"/>
                <a:cs typeface="Times New Roman"/>
              </a:rPr>
              <a:t>La matière est-elle bien accessible? Est-ce bien toute la matière?</a:t>
            </a:r>
            <a:endParaRPr lang="fr-FR" sz="4000" dirty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fr-FR" sz="4000" b="1" dirty="0" smtClean="0">
                <a:latin typeface="Times New Roman"/>
                <a:cs typeface="Times New Roman"/>
              </a:rPr>
              <a:t>Test de validité: </a:t>
            </a:r>
          </a:p>
          <a:p>
            <a:pPr marL="0" indent="0" algn="just">
              <a:buNone/>
            </a:pPr>
            <a:r>
              <a:rPr lang="fr-FR" sz="4000" dirty="0" smtClean="0">
                <a:latin typeface="Times New Roman"/>
                <a:cs typeface="Times New Roman"/>
              </a:rPr>
              <a:t>Si on peut accéder aux connaissances à distance, en est-il de même pour les compétences?</a:t>
            </a:r>
          </a:p>
          <a:p>
            <a:pPr marL="0" indent="0" algn="just">
              <a:buNone/>
            </a:pPr>
            <a:endParaRPr lang="fr-FR" sz="4000" dirty="0" smtClean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endParaRPr lang="fr-FR" sz="4000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56041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36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5400" dirty="0" smtClean="0">
                <a:latin typeface="Times New Roman" charset="0"/>
                <a:ea typeface="Times New Roman" charset="0"/>
                <a:cs typeface="Times New Roman" charset="0"/>
              </a:rPr>
              <a:t>Progresser en argumentation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5400" dirty="0" smtClean="0">
                <a:latin typeface="Times New Roman" charset="0"/>
                <a:ea typeface="Times New Roman" charset="0"/>
                <a:cs typeface="Times New Roman" charset="0"/>
              </a:rPr>
              <a:t>=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5400" dirty="0" smtClean="0">
                <a:latin typeface="Times New Roman" charset="0"/>
                <a:ea typeface="Times New Roman" charset="0"/>
                <a:cs typeface="Times New Roman" charset="0"/>
              </a:rPr>
              <a:t>devenir plus exigeant</a:t>
            </a:r>
            <a:endParaRPr lang="fr-FR" sz="5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807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Times New Roman"/>
                <a:cs typeface="Times New Roman"/>
              </a:rPr>
              <a:t>Exemple: l’inauguration de </a:t>
            </a:r>
            <a:r>
              <a:rPr lang="fr-FR" dirty="0" err="1" smtClean="0">
                <a:latin typeface="Times New Roman"/>
                <a:cs typeface="Times New Roman"/>
              </a:rPr>
              <a:t>Trump</a:t>
            </a:r>
            <a:r>
              <a:rPr lang="fr-FR" dirty="0" smtClean="0">
                <a:latin typeface="Times New Roman"/>
                <a:cs typeface="Times New Roman"/>
              </a:rPr>
              <a:t> fut-elle un succès populaire?</a:t>
            </a:r>
            <a:endParaRPr lang="fr-FR" dirty="0">
              <a:latin typeface="Times New Roman"/>
              <a:cs typeface="Times New Roman"/>
            </a:endParaRPr>
          </a:p>
        </p:txBody>
      </p:sp>
      <p:pic>
        <p:nvPicPr>
          <p:cNvPr id="6" name="Espace réservé du contenu 5" descr="Donald_Trump_delivering_inauguration_speech_01-20-17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" b="1363"/>
          <a:stretch/>
        </p:blipFill>
        <p:spPr>
          <a:xfrm>
            <a:off x="2732316" y="1954072"/>
            <a:ext cx="7061692" cy="4613528"/>
          </a:xfrm>
        </p:spPr>
      </p:pic>
    </p:spTree>
    <p:extLst>
      <p:ext uri="{BB962C8B-B14F-4D97-AF65-F5344CB8AC3E}">
        <p14:creationId xmlns:p14="http://schemas.microsoft.com/office/powerpoint/2010/main" val="1787914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dirty="0" smtClean="0">
                <a:latin typeface="Times New Roman" charset="0"/>
                <a:ea typeface="Times New Roman" charset="0"/>
                <a:cs typeface="Times New Roman" charset="0"/>
              </a:rPr>
              <a:t>En vue de votre premier travail</a:t>
            </a:r>
            <a:r>
              <a:rPr lang="mr-IN" sz="5400" dirty="0" smtClean="0"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endParaRPr lang="fr-FR" sz="5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4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fr-FR" sz="4800" dirty="0" smtClean="0">
                <a:latin typeface="Times New Roman" charset="0"/>
                <a:ea typeface="Times New Roman" charset="0"/>
                <a:cs typeface="Times New Roman" charset="0"/>
              </a:rPr>
              <a:t>Formulez une opinion sur un sujet d’intérêt public qui vous tient à cœur (ex: « Il faut interdire les voitures en ville »)</a:t>
            </a:r>
          </a:p>
          <a:p>
            <a:r>
              <a:rPr lang="fr-FR" sz="4800" dirty="0" smtClean="0">
                <a:latin typeface="Times New Roman" charset="0"/>
                <a:ea typeface="Times New Roman" charset="0"/>
                <a:cs typeface="Times New Roman" charset="0"/>
              </a:rPr>
              <a:t>Trouvez deux données qui permettraient de la soutenir</a:t>
            </a:r>
            <a:endParaRPr lang="fr-FR" sz="4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83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41371"/>
            <a:ext cx="10515600" cy="1325563"/>
          </a:xfrm>
        </p:spPr>
        <p:txBody>
          <a:bodyPr/>
          <a:lstStyle/>
          <a:p>
            <a:pPr algn="ctr"/>
            <a:r>
              <a:rPr lang="fr-FR" dirty="0" smtClean="0">
                <a:latin typeface="Times New Roman"/>
                <a:cs typeface="Times New Roman"/>
              </a:rPr>
              <a:t>Le « national </a:t>
            </a:r>
            <a:r>
              <a:rPr lang="fr-FR" dirty="0" err="1" smtClean="0">
                <a:latin typeface="Times New Roman"/>
                <a:cs typeface="Times New Roman"/>
              </a:rPr>
              <a:t>mall</a:t>
            </a:r>
            <a:r>
              <a:rPr lang="fr-FR" dirty="0" smtClean="0">
                <a:latin typeface="Times New Roman"/>
                <a:cs typeface="Times New Roman"/>
              </a:rPr>
              <a:t> », Washington</a:t>
            </a:r>
            <a:endParaRPr lang="fr-FR" dirty="0">
              <a:latin typeface="Times New Roman"/>
              <a:cs typeface="Times New Roman"/>
            </a:endParaRPr>
          </a:p>
        </p:txBody>
      </p:sp>
      <p:pic>
        <p:nvPicPr>
          <p:cNvPr id="6" name="Espace réservé du contenu 5" descr="mezzanine_800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29" b="1705"/>
          <a:stretch/>
        </p:blipFill>
        <p:spPr>
          <a:xfrm>
            <a:off x="1770232" y="1709093"/>
            <a:ext cx="8794659" cy="4898738"/>
          </a:xfrm>
        </p:spPr>
      </p:pic>
    </p:spTree>
    <p:extLst>
      <p:ext uri="{BB962C8B-B14F-4D97-AF65-F5344CB8AC3E}">
        <p14:creationId xmlns:p14="http://schemas.microsoft.com/office/powerpoint/2010/main" val="1552143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Capture d’écran 2018-01-29 à 15.24.0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6" b="2726"/>
          <a:stretch>
            <a:fillRect/>
          </a:stretch>
        </p:blipFill>
        <p:spPr>
          <a:xfrm>
            <a:off x="944407" y="745510"/>
            <a:ext cx="10409393" cy="4307390"/>
          </a:xfrm>
        </p:spPr>
      </p:pic>
    </p:spTree>
    <p:extLst>
      <p:ext uri="{BB962C8B-B14F-4D97-AF65-F5344CB8AC3E}">
        <p14:creationId xmlns:p14="http://schemas.microsoft.com/office/powerpoint/2010/main" val="4119853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       TRUMP	       vs        OBAMA</a:t>
            </a:r>
            <a:endParaRPr lang="fr-FR" dirty="0"/>
          </a:p>
        </p:txBody>
      </p:sp>
      <p:pic>
        <p:nvPicPr>
          <p:cNvPr id="4" name="Espace réservé du contenu 3" descr="Capture d’écran 2018-01-29 à 15.53.55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2" b="112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21761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</TotalTime>
  <Words>879</Words>
  <Application>Microsoft Macintosh PowerPoint</Application>
  <PresentationFormat>Personnalisé</PresentationFormat>
  <Paragraphs>240</Paragraphs>
  <Slides>60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60</vt:i4>
      </vt:variant>
    </vt:vector>
  </HeadingPairs>
  <TitlesOfParts>
    <vt:vector size="61" baseType="lpstr">
      <vt:lpstr>Thème Office</vt:lpstr>
      <vt:lpstr>Rhétorique &amp; Argumentation</vt:lpstr>
      <vt:lpstr>Présentation PowerPoint</vt:lpstr>
      <vt:lpstr>Présentation PowerPoint</vt:lpstr>
      <vt:lpstr>Présentation PowerPoint</vt:lpstr>
      <vt:lpstr>Présentation PowerPoint</vt:lpstr>
      <vt:lpstr>Exemple: l’inauguration de Trump fut-elle un succès populaire?</vt:lpstr>
      <vt:lpstr>Le « national mall », Washington</vt:lpstr>
      <vt:lpstr>Présentation PowerPoint</vt:lpstr>
      <vt:lpstr>         TRUMP        vs        OBAMA</vt:lpstr>
      <vt:lpstr>Présentation PowerPoint</vt:lpstr>
      <vt:lpstr>Présentation PowerPoint</vt:lpstr>
      <vt:lpstr>Présentation PowerPoint</vt:lpstr>
      <vt:lpstr>Présentation PowerPoint</vt:lpstr>
      <vt:lpstr>Enjeu 2: Comment faire entendre sa voix? </vt:lpstr>
      <vt:lpstr>Présentation PowerPoint</vt:lpstr>
      <vt:lpstr>Synthèse: pourquoi ce cours?</vt:lpstr>
      <vt:lpstr>Présentation PowerPoint</vt:lpstr>
      <vt:lpstr>Organisation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Argumentation ou pas? </vt:lpstr>
      <vt:lpstr>Argumentation ou pas? </vt:lpstr>
      <vt:lpstr>Présentation PowerPoint</vt:lpstr>
      <vt:lpstr>Argumentation ou pas?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test de vérité</vt:lpstr>
      <vt:lpstr>Présentation PowerPoint</vt:lpstr>
      <vt:lpstr>Présentation PowerPoint</vt:lpstr>
      <vt:lpstr>Présentation PowerPoint</vt:lpstr>
      <vt:lpstr>Le test de vérité</vt:lpstr>
      <vt:lpstr>Présentation PowerPoint</vt:lpstr>
      <vt:lpstr>Présentation PowerPoint</vt:lpstr>
      <vt:lpstr>Le test de validité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En vue de votre premier travail…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Victor Ferry</dc:creator>
  <cp:lastModifiedBy>Victor Ferry</cp:lastModifiedBy>
  <cp:revision>73</cp:revision>
  <dcterms:created xsi:type="dcterms:W3CDTF">2018-01-09T09:46:53Z</dcterms:created>
  <dcterms:modified xsi:type="dcterms:W3CDTF">2018-02-19T11:32:42Z</dcterms:modified>
</cp:coreProperties>
</file>