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4"/>
  </p:notesMasterIdLst>
  <p:sldIdLst>
    <p:sldId id="259" r:id="rId3"/>
    <p:sldId id="422" r:id="rId4"/>
    <p:sldId id="418" r:id="rId5"/>
    <p:sldId id="420" r:id="rId6"/>
    <p:sldId id="424" r:id="rId7"/>
    <p:sldId id="299" r:id="rId8"/>
    <p:sldId id="423" r:id="rId9"/>
    <p:sldId id="421" r:id="rId10"/>
    <p:sldId id="416" r:id="rId11"/>
    <p:sldId id="419" r:id="rId12"/>
    <p:sldId id="324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orient="horz" pos="4242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73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pos="4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798" autoAdjust="0"/>
  </p:normalViewPr>
  <p:slideViewPr>
    <p:cSldViewPr>
      <p:cViewPr varScale="1">
        <p:scale>
          <a:sx n="64" d="100"/>
          <a:sy n="64" d="100"/>
        </p:scale>
        <p:origin x="636" y="32"/>
      </p:cViewPr>
      <p:guideLst>
        <p:guide orient="horz" pos="3294"/>
        <p:guide orient="horz" pos="4242"/>
        <p:guide orient="horz" pos="3929"/>
        <p:guide orient="horz" pos="73"/>
        <p:guide orient="horz" pos="572"/>
        <p:guide pos="4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2"/>
          </a:xfrm>
          <a:prstGeom prst="rect">
            <a:avLst/>
          </a:prstGeom>
        </p:spPr>
        <p:txBody>
          <a:bodyPr vert="horz" lIns="99050" tIns="49525" rIns="99050" bIns="49525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2"/>
          </a:xfrm>
          <a:prstGeom prst="rect">
            <a:avLst/>
          </a:prstGeom>
        </p:spPr>
        <p:txBody>
          <a:bodyPr vert="horz" lIns="99050" tIns="49525" rIns="99050" bIns="49525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0" tIns="49525" rIns="99050" bIns="4952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50" tIns="49525" rIns="99050" bIns="4952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2"/>
          </a:xfrm>
          <a:prstGeom prst="rect">
            <a:avLst/>
          </a:prstGeom>
        </p:spPr>
        <p:txBody>
          <a:bodyPr vert="horz" lIns="99050" tIns="49525" rIns="99050" bIns="49525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2"/>
          </a:xfrm>
          <a:prstGeom prst="rect">
            <a:avLst/>
          </a:prstGeom>
        </p:spPr>
        <p:txBody>
          <a:bodyPr vert="horz" lIns="99050" tIns="49525" rIns="99050" bIns="49525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ifrance.fr/bpifrance/ose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pifrance.fr/bpifrance/fsi_regions" TargetMode="External"/><Relationship Id="rId5" Type="http://schemas.openxmlformats.org/officeDocument/2006/relationships/hyperlink" Target="http://www.bpifrance.fr/bpifrance/fsi" TargetMode="External"/><Relationship Id="rId4" Type="http://schemas.openxmlformats.org/officeDocument/2006/relationships/hyperlink" Target="http://www.bpifrance.fr/bpifrance/cdc_entreprise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ifrance.fr/bpifrance/ose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pifrance.fr/bpifrance/fsi_regions" TargetMode="External"/><Relationship Id="rId5" Type="http://schemas.openxmlformats.org/officeDocument/2006/relationships/hyperlink" Target="http://www.bpifrance.fr/bpifrance/fsi" TargetMode="External"/><Relationship Id="rId4" Type="http://schemas.openxmlformats.org/officeDocument/2006/relationships/hyperlink" Target="http://www.bpifrance.fr/bpifrance/cdc_entreprise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ifrance.fr/bpifrance/ose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pifrance.fr/bpifrance/fsi_regions" TargetMode="External"/><Relationship Id="rId5" Type="http://schemas.openxmlformats.org/officeDocument/2006/relationships/hyperlink" Target="http://www.bpifrance.fr/bpifrance/fsi" TargetMode="External"/><Relationship Id="rId4" Type="http://schemas.openxmlformats.org/officeDocument/2006/relationships/hyperlink" Target="http://www.bpifrance.fr/bpifrance/cdc_entreprise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sociétés seront apportées à </a:t>
            </a:r>
            <a:r>
              <a:rPr lang="fr-FR" b="1" dirty="0"/>
              <a:t>Bpifrance</a:t>
            </a:r>
            <a:r>
              <a:rPr lang="fr-FR" dirty="0"/>
              <a:t> à l'issue de l'assemblée générale du 12 juillet 2013. Elles deviendront, le même jour, d'une part </a:t>
            </a:r>
            <a:r>
              <a:rPr lang="fr-FR" b="1" dirty="0"/>
              <a:t>Bpifrance Financement</a:t>
            </a:r>
            <a:r>
              <a:rPr lang="fr-FR" dirty="0"/>
              <a:t> (ex- </a:t>
            </a:r>
            <a:r>
              <a:rPr lang="fr-FR" dirty="0">
                <a:hlinkClick r:id="rId3" action="ppaction://hlinkfile"/>
              </a:rPr>
              <a:t>OSEO</a:t>
            </a:r>
            <a:r>
              <a:rPr lang="fr-FR" dirty="0"/>
              <a:t>) et d'autre part </a:t>
            </a:r>
            <a:r>
              <a:rPr lang="fr-FR" b="1" dirty="0"/>
              <a:t>Bpifrance Investissement</a:t>
            </a:r>
            <a:r>
              <a:rPr lang="fr-FR" dirty="0"/>
              <a:t> (rassemblant </a:t>
            </a:r>
            <a:r>
              <a:rPr lang="fr-FR" dirty="0">
                <a:hlinkClick r:id="rId4" action="ppaction://hlinkfile"/>
              </a:rPr>
              <a:t>CDC Entreprises</a:t>
            </a:r>
            <a:r>
              <a:rPr lang="fr-FR" dirty="0"/>
              <a:t>, </a:t>
            </a:r>
            <a:r>
              <a:rPr lang="fr-FR" dirty="0">
                <a:hlinkClick r:id="rId5" action="ppaction://hlinkfile"/>
              </a:rPr>
              <a:t>FSI </a:t>
            </a:r>
            <a:r>
              <a:rPr lang="fr-FR" dirty="0"/>
              <a:t>et </a:t>
            </a:r>
            <a:r>
              <a:rPr lang="fr-FR" dirty="0">
                <a:hlinkClick r:id="rId6" action="ppaction://hlinkfile"/>
              </a:rPr>
              <a:t>FSI régions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CDC Entreprises, FSI et FSI Régions seront, dans le courant du second semestre, après obtention des approbations sociales et réglementaires, fusionnées en une seule société de gestion : </a:t>
            </a:r>
            <a:r>
              <a:rPr lang="fr-FR" b="1" dirty="0"/>
              <a:t>Bpifrance Investissement.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8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sociétés seront apportées à </a:t>
            </a:r>
            <a:r>
              <a:rPr lang="fr-FR" b="1" dirty="0"/>
              <a:t>Bpifrance</a:t>
            </a:r>
            <a:r>
              <a:rPr lang="fr-FR" dirty="0"/>
              <a:t> à l'issue de l'assemblée générale du 12 juillet 2013. Elles deviendront, le même jour, d'une part </a:t>
            </a:r>
            <a:r>
              <a:rPr lang="fr-FR" b="1" dirty="0"/>
              <a:t>Bpifrance Financement</a:t>
            </a:r>
            <a:r>
              <a:rPr lang="fr-FR" dirty="0"/>
              <a:t> (ex- </a:t>
            </a:r>
            <a:r>
              <a:rPr lang="fr-FR" dirty="0">
                <a:hlinkClick r:id="rId3" action="ppaction://hlinkfile"/>
              </a:rPr>
              <a:t>OSEO</a:t>
            </a:r>
            <a:r>
              <a:rPr lang="fr-FR" dirty="0"/>
              <a:t>) et d'autre part </a:t>
            </a:r>
            <a:r>
              <a:rPr lang="fr-FR" b="1" dirty="0"/>
              <a:t>Bpifrance Investissement</a:t>
            </a:r>
            <a:r>
              <a:rPr lang="fr-FR" dirty="0"/>
              <a:t> (rassemblant </a:t>
            </a:r>
            <a:r>
              <a:rPr lang="fr-FR" dirty="0">
                <a:hlinkClick r:id="rId4" action="ppaction://hlinkfile"/>
              </a:rPr>
              <a:t>CDC Entreprises</a:t>
            </a:r>
            <a:r>
              <a:rPr lang="fr-FR" dirty="0"/>
              <a:t>, </a:t>
            </a:r>
            <a:r>
              <a:rPr lang="fr-FR" dirty="0">
                <a:hlinkClick r:id="rId5" action="ppaction://hlinkfile"/>
              </a:rPr>
              <a:t>FSI </a:t>
            </a:r>
            <a:r>
              <a:rPr lang="fr-FR" dirty="0"/>
              <a:t>et </a:t>
            </a:r>
            <a:r>
              <a:rPr lang="fr-FR" dirty="0">
                <a:hlinkClick r:id="rId6" action="ppaction://hlinkfile"/>
              </a:rPr>
              <a:t>FSI régions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CDC Entreprises, FSI et FSI Régions seront, dans le courant du second semestre, après obtention des approbations sociales et réglementaires, fusionnées en une seule société de gestion : </a:t>
            </a:r>
            <a:r>
              <a:rPr lang="fr-FR" b="1" dirty="0"/>
              <a:t>Bpifrance Investissement.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8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sociétés seront apportées à </a:t>
            </a:r>
            <a:r>
              <a:rPr lang="fr-FR" b="1" dirty="0"/>
              <a:t>Bpifrance</a:t>
            </a:r>
            <a:r>
              <a:rPr lang="fr-FR" dirty="0"/>
              <a:t> à l'issue de l'assemblée générale du 12 juillet 2013. Elles deviendront, le même jour, d'une part </a:t>
            </a:r>
            <a:r>
              <a:rPr lang="fr-FR" b="1" dirty="0"/>
              <a:t>Bpifrance Financement</a:t>
            </a:r>
            <a:r>
              <a:rPr lang="fr-FR" dirty="0"/>
              <a:t> (ex- </a:t>
            </a:r>
            <a:r>
              <a:rPr lang="fr-FR" dirty="0">
                <a:hlinkClick r:id="rId3" action="ppaction://hlinkfile"/>
              </a:rPr>
              <a:t>OSEO</a:t>
            </a:r>
            <a:r>
              <a:rPr lang="fr-FR" dirty="0"/>
              <a:t>) et d'autre part </a:t>
            </a:r>
            <a:r>
              <a:rPr lang="fr-FR" b="1" dirty="0"/>
              <a:t>Bpifrance Investissement</a:t>
            </a:r>
            <a:r>
              <a:rPr lang="fr-FR" dirty="0"/>
              <a:t> (rassemblant </a:t>
            </a:r>
            <a:r>
              <a:rPr lang="fr-FR" dirty="0">
                <a:hlinkClick r:id="rId4" action="ppaction://hlinkfile"/>
              </a:rPr>
              <a:t>CDC Entreprises</a:t>
            </a:r>
            <a:r>
              <a:rPr lang="fr-FR" dirty="0"/>
              <a:t>, </a:t>
            </a:r>
            <a:r>
              <a:rPr lang="fr-FR" dirty="0">
                <a:hlinkClick r:id="rId5" action="ppaction://hlinkfile"/>
              </a:rPr>
              <a:t>FSI </a:t>
            </a:r>
            <a:r>
              <a:rPr lang="fr-FR" dirty="0"/>
              <a:t>et </a:t>
            </a:r>
            <a:r>
              <a:rPr lang="fr-FR" dirty="0">
                <a:hlinkClick r:id="rId6" action="ppaction://hlinkfile"/>
              </a:rPr>
              <a:t>FSI régions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CDC Entreprises, FSI et FSI Régions seront, dans le courant du second semestre, après obtention des approbations sociales et réglementaires, fusionnées en une seule société de gestion : </a:t>
            </a:r>
            <a:r>
              <a:rPr lang="fr-FR" b="1" dirty="0"/>
              <a:t>Bpifrance Investissement.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01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10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43408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6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43409"/>
            <a:ext cx="827584" cy="116632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342000" y="1772816"/>
            <a:ext cx="8460000" cy="303318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4981932"/>
            <a:ext cx="8460000" cy="12553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908050"/>
            <a:ext cx="8460000" cy="864766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908050"/>
            <a:ext cx="8460000" cy="864766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771199"/>
            <a:ext cx="8460000" cy="4181925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fr-FR" dirty="0"/>
              <a:t>Tableau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2276873"/>
            <a:ext cx="3221888" cy="1512167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342000" y="4177655"/>
            <a:ext cx="3221888" cy="1512167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3708400" y="2276873"/>
            <a:ext cx="3816350" cy="1512888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5" name="Espace réservé du graphique 13"/>
          <p:cNvSpPr>
            <a:spLocks noGrp="1"/>
          </p:cNvSpPr>
          <p:nvPr>
            <p:ph type="chart" sz="quarter" idx="16" hasCustomPrompt="1"/>
          </p:nvPr>
        </p:nvSpPr>
        <p:spPr>
          <a:xfrm>
            <a:off x="3708400" y="4177655"/>
            <a:ext cx="3816350" cy="1512888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08400" y="3894134"/>
            <a:ext cx="3816350" cy="21590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3708400" y="5788721"/>
            <a:ext cx="3816350" cy="21590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37200"/>
            <a:ext cx="8460000" cy="136842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3"/>
          </p:nvPr>
        </p:nvSpPr>
        <p:spPr>
          <a:xfrm>
            <a:off x="1926754" y="2015458"/>
            <a:ext cx="6101630" cy="3924000"/>
          </a:xfrm>
          <a:ln w="38100">
            <a:solidFill>
              <a:schemeClr val="accent2"/>
            </a:solidFill>
          </a:ln>
        </p:spPr>
        <p:txBody>
          <a:bodyPr tIns="288000"/>
          <a:lstStyle>
            <a:lvl1pPr marL="2009775" indent="0">
              <a:spcBef>
                <a:spcPts val="1200"/>
              </a:spcBef>
              <a:spcAft>
                <a:spcPts val="0"/>
              </a:spcAft>
              <a:defRPr sz="1500">
                <a:latin typeface="+mj-lt"/>
              </a:defRPr>
            </a:lvl1pPr>
            <a:lvl2pPr marL="2009775" indent="0">
              <a:defRPr sz="1400"/>
            </a:lvl2pPr>
            <a:lvl3pPr marL="419100" indent="0">
              <a:lnSpc>
                <a:spcPct val="100000"/>
              </a:lnSpc>
              <a:buNone/>
              <a:defRPr sz="1800">
                <a:latin typeface="+mj-lt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2015459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26754" y="6064720"/>
            <a:ext cx="6101630" cy="56887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/>
              <a:t>Texte de légendes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20"/>
          </p:nvPr>
        </p:nvSpPr>
        <p:spPr>
          <a:xfrm>
            <a:off x="342000" y="4679754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21"/>
          </p:nvPr>
        </p:nvSpPr>
        <p:spPr>
          <a:xfrm>
            <a:off x="342000" y="3350843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04678" y="2132856"/>
            <a:ext cx="1656184" cy="1440880"/>
          </a:xfrm>
          <a:ln w="0">
            <a:noFill/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4" name="Espace réservé du graphique 13"/>
          <p:cNvSpPr>
            <a:spLocks noGrp="1"/>
          </p:cNvSpPr>
          <p:nvPr>
            <p:ph type="chart" sz="quarter" idx="22" hasCustomPrompt="1"/>
          </p:nvPr>
        </p:nvSpPr>
        <p:spPr>
          <a:xfrm>
            <a:off x="2104678" y="3776464"/>
            <a:ext cx="1656184" cy="1440880"/>
          </a:xfrm>
          <a:ln w="0">
            <a:noFill/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37200"/>
            <a:ext cx="8460000" cy="136842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3164972"/>
            <a:ext cx="2646000" cy="1338436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600"/>
              </a:spcAft>
              <a:defRPr sz="2600" cap="all" baseline="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907200"/>
            <a:ext cx="8460000" cy="840853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738529"/>
            <a:ext cx="5364000" cy="132471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495300" indent="0">
              <a:spcAft>
                <a:spcPts val="600"/>
              </a:spcAft>
              <a:defRPr sz="3300"/>
            </a:lvl1pPr>
            <a:lvl2pPr marL="495300" indent="0">
              <a:lnSpc>
                <a:spcPct val="100000"/>
              </a:lnSpc>
              <a:defRPr sz="150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738529"/>
            <a:ext cx="2646000" cy="2764879"/>
          </a:xfrm>
          <a:solidFill>
            <a:schemeClr val="accent2"/>
          </a:solidFill>
        </p:spPr>
        <p:txBody>
          <a:bodyPr lIns="0" tIns="216000" rIns="0" bIns="0" numCol="1"/>
          <a:lstStyle>
            <a:lvl1pPr marL="495300" indent="0">
              <a:spcAft>
                <a:spcPts val="60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3164972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4603991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4603991"/>
            <a:ext cx="2646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accent1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fin_ja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315415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315416"/>
            <a:ext cx="827584" cy="116632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>
            <a:fillRect/>
          </a:stretch>
        </p:blipFill>
        <p:spPr bwMode="auto">
          <a:xfrm>
            <a:off x="-13189" y="-23813"/>
            <a:ext cx="7343043" cy="68818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7"/>
          <p:cNvGrpSpPr>
            <a:grpSpLocks/>
          </p:cNvGrpSpPr>
          <p:nvPr/>
        </p:nvGrpSpPr>
        <p:grpSpPr bwMode="auto">
          <a:xfrm>
            <a:off x="5577254" y="4595814"/>
            <a:ext cx="3330820" cy="1031875"/>
            <a:chOff x="68" y="57"/>
            <a:chExt cx="1172" cy="335"/>
          </a:xfrm>
        </p:grpSpPr>
        <p:sp>
          <p:nvSpPr>
            <p:cNvPr id="6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73" y="60"/>
              <a:ext cx="106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150"/>
            <p:cNvSpPr>
              <a:spLocks noEditPoints="1"/>
            </p:cNvSpPr>
            <p:nvPr/>
          </p:nvSpPr>
          <p:spPr bwMode="auto">
            <a:xfrm>
              <a:off x="68" y="165"/>
              <a:ext cx="243" cy="172"/>
            </a:xfrm>
            <a:custGeom>
              <a:avLst/>
              <a:gdLst>
                <a:gd name="T0" fmla="*/ 410 w 217"/>
                <a:gd name="T1" fmla="*/ 117 h 167"/>
                <a:gd name="T2" fmla="*/ 253 w 217"/>
                <a:gd name="T3" fmla="*/ 164 h 167"/>
                <a:gd name="T4" fmla="*/ 128 w 217"/>
                <a:gd name="T5" fmla="*/ 99 h 167"/>
                <a:gd name="T6" fmla="*/ 281 w 217"/>
                <a:gd name="T7" fmla="*/ 47 h 167"/>
                <a:gd name="T8" fmla="*/ 410 w 217"/>
                <a:gd name="T9" fmla="*/ 117 h 167"/>
                <a:gd name="T10" fmla="*/ 531 w 217"/>
                <a:gd name="T11" fmla="*/ 99 h 167"/>
                <a:gd name="T12" fmla="*/ 261 w 217"/>
                <a:gd name="T13" fmla="*/ 3 h 167"/>
                <a:gd name="T14" fmla="*/ 3 w 217"/>
                <a:gd name="T15" fmla="*/ 114 h 167"/>
                <a:gd name="T16" fmla="*/ 280 w 217"/>
                <a:gd name="T17" fmla="*/ 209 h 167"/>
                <a:gd name="T18" fmla="*/ 531 w 217"/>
                <a:gd name="T19" fmla="*/ 99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67">
                  <a:moveTo>
                    <a:pt x="166" y="93"/>
                  </a:moveTo>
                  <a:cubicBezTo>
                    <a:pt x="163" y="117"/>
                    <a:pt x="134" y="135"/>
                    <a:pt x="103" y="130"/>
                  </a:cubicBezTo>
                  <a:cubicBezTo>
                    <a:pt x="71" y="127"/>
                    <a:pt x="48" y="103"/>
                    <a:pt x="51" y="78"/>
                  </a:cubicBezTo>
                  <a:cubicBezTo>
                    <a:pt x="54" y="53"/>
                    <a:pt x="83" y="35"/>
                    <a:pt x="114" y="39"/>
                  </a:cubicBezTo>
                  <a:cubicBezTo>
                    <a:pt x="146" y="44"/>
                    <a:pt x="169" y="67"/>
                    <a:pt x="166" y="93"/>
                  </a:cubicBezTo>
                  <a:close/>
                  <a:moveTo>
                    <a:pt x="215" y="78"/>
                  </a:moveTo>
                  <a:cubicBezTo>
                    <a:pt x="213" y="33"/>
                    <a:pt x="163" y="0"/>
                    <a:pt x="105" y="3"/>
                  </a:cubicBezTo>
                  <a:cubicBezTo>
                    <a:pt x="47" y="6"/>
                    <a:pt x="0" y="45"/>
                    <a:pt x="3" y="90"/>
                  </a:cubicBezTo>
                  <a:cubicBezTo>
                    <a:pt x="6" y="133"/>
                    <a:pt x="54" y="167"/>
                    <a:pt x="113" y="165"/>
                  </a:cubicBezTo>
                  <a:cubicBezTo>
                    <a:pt x="172" y="162"/>
                    <a:pt x="217" y="123"/>
                    <a:pt x="215" y="78"/>
                  </a:cubicBezTo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51"/>
            <p:cNvSpPr>
              <a:spLocks noEditPoints="1"/>
            </p:cNvSpPr>
            <p:nvPr/>
          </p:nvSpPr>
          <p:spPr bwMode="auto">
            <a:xfrm>
              <a:off x="456" y="154"/>
              <a:ext cx="229" cy="186"/>
            </a:xfrm>
            <a:custGeom>
              <a:avLst/>
              <a:gdLst>
                <a:gd name="T0" fmla="*/ 220 w 205"/>
                <a:gd name="T1" fmla="*/ 116 h 181"/>
                <a:gd name="T2" fmla="*/ 220 w 205"/>
                <a:gd name="T3" fmla="*/ 116 h 181"/>
                <a:gd name="T4" fmla="*/ 220 w 205"/>
                <a:gd name="T5" fmla="*/ 116 h 181"/>
                <a:gd name="T6" fmla="*/ 265 w 205"/>
                <a:gd name="T7" fmla="*/ 51 h 181"/>
                <a:gd name="T8" fmla="*/ 345 w 205"/>
                <a:gd name="T9" fmla="*/ 37 h 181"/>
                <a:gd name="T10" fmla="*/ 354 w 205"/>
                <a:gd name="T11" fmla="*/ 46 h 181"/>
                <a:gd name="T12" fmla="*/ 220 w 205"/>
                <a:gd name="T13" fmla="*/ 116 h 181"/>
                <a:gd name="T14" fmla="*/ 437 w 205"/>
                <a:gd name="T15" fmla="*/ 203 h 181"/>
                <a:gd name="T16" fmla="*/ 265 w 205"/>
                <a:gd name="T17" fmla="*/ 170 h 181"/>
                <a:gd name="T18" fmla="*/ 235 w 205"/>
                <a:gd name="T19" fmla="*/ 147 h 181"/>
                <a:gd name="T20" fmla="*/ 488 w 205"/>
                <a:gd name="T21" fmla="*/ 47 h 181"/>
                <a:gd name="T22" fmla="*/ 420 w 205"/>
                <a:gd name="T23" fmla="*/ 2 h 181"/>
                <a:gd name="T24" fmla="*/ 354 w 205"/>
                <a:gd name="T25" fmla="*/ 3 h 181"/>
                <a:gd name="T26" fmla="*/ 106 w 205"/>
                <a:gd name="T27" fmla="*/ 151 h 181"/>
                <a:gd name="T28" fmla="*/ 414 w 205"/>
                <a:gd name="T29" fmla="*/ 220 h 181"/>
                <a:gd name="T30" fmla="*/ 437 w 205"/>
                <a:gd name="T31" fmla="*/ 203 h 1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5" h="181">
                  <a:moveTo>
                    <a:pt x="90" y="92"/>
                  </a:move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81" y="62"/>
                    <a:pt x="109" y="43"/>
                  </a:cubicBezTo>
                  <a:cubicBezTo>
                    <a:pt x="120" y="36"/>
                    <a:pt x="127" y="32"/>
                    <a:pt x="142" y="29"/>
                  </a:cubicBezTo>
                  <a:cubicBezTo>
                    <a:pt x="145" y="32"/>
                    <a:pt x="146" y="35"/>
                    <a:pt x="146" y="38"/>
                  </a:cubicBezTo>
                  <a:cubicBezTo>
                    <a:pt x="155" y="70"/>
                    <a:pt x="114" y="87"/>
                    <a:pt x="90" y="92"/>
                  </a:cubicBezTo>
                  <a:close/>
                  <a:moveTo>
                    <a:pt x="180" y="163"/>
                  </a:moveTo>
                  <a:cubicBezTo>
                    <a:pt x="146" y="157"/>
                    <a:pt x="127" y="151"/>
                    <a:pt x="109" y="137"/>
                  </a:cubicBezTo>
                  <a:cubicBezTo>
                    <a:pt x="103" y="131"/>
                    <a:pt x="98" y="126"/>
                    <a:pt x="96" y="118"/>
                  </a:cubicBezTo>
                  <a:cubicBezTo>
                    <a:pt x="147" y="109"/>
                    <a:pt x="205" y="84"/>
                    <a:pt x="201" y="39"/>
                  </a:cubicBezTo>
                  <a:cubicBezTo>
                    <a:pt x="199" y="17"/>
                    <a:pt x="180" y="4"/>
                    <a:pt x="174" y="2"/>
                  </a:cubicBezTo>
                  <a:cubicBezTo>
                    <a:pt x="173" y="2"/>
                    <a:pt x="167" y="0"/>
                    <a:pt x="146" y="3"/>
                  </a:cubicBezTo>
                  <a:cubicBezTo>
                    <a:pt x="124" y="5"/>
                    <a:pt x="0" y="25"/>
                    <a:pt x="44" y="121"/>
                  </a:cubicBezTo>
                  <a:cubicBezTo>
                    <a:pt x="51" y="137"/>
                    <a:pt x="82" y="181"/>
                    <a:pt x="171" y="177"/>
                  </a:cubicBezTo>
                  <a:cubicBezTo>
                    <a:pt x="198" y="177"/>
                    <a:pt x="181" y="163"/>
                    <a:pt x="180" y="163"/>
                  </a:cubicBezTo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152"/>
            <p:cNvSpPr>
              <a:spLocks/>
            </p:cNvSpPr>
            <p:nvPr/>
          </p:nvSpPr>
          <p:spPr bwMode="auto">
            <a:xfrm>
              <a:off x="884" y="201"/>
              <a:ext cx="356" cy="191"/>
            </a:xfrm>
            <a:custGeom>
              <a:avLst/>
              <a:gdLst>
                <a:gd name="T0" fmla="*/ 497 w 318"/>
                <a:gd name="T1" fmla="*/ 3 h 185"/>
                <a:gd name="T2" fmla="*/ 0 w 318"/>
                <a:gd name="T3" fmla="*/ 238 h 185"/>
                <a:gd name="T4" fmla="*/ 491 w 318"/>
                <a:gd name="T5" fmla="*/ 3 h 185"/>
                <a:gd name="T6" fmla="*/ 497 w 318"/>
                <a:gd name="T7" fmla="*/ 3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" h="185">
                  <a:moveTo>
                    <a:pt x="202" y="3"/>
                  </a:moveTo>
                  <a:cubicBezTo>
                    <a:pt x="203" y="4"/>
                    <a:pt x="318" y="98"/>
                    <a:pt x="0" y="185"/>
                  </a:cubicBezTo>
                  <a:cubicBezTo>
                    <a:pt x="0" y="185"/>
                    <a:pt x="149" y="100"/>
                    <a:pt x="199" y="3"/>
                  </a:cubicBezTo>
                  <a:cubicBezTo>
                    <a:pt x="199" y="3"/>
                    <a:pt x="199" y="0"/>
                    <a:pt x="202" y="3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53"/>
            <p:cNvSpPr>
              <a:spLocks/>
            </p:cNvSpPr>
            <p:nvPr/>
          </p:nvSpPr>
          <p:spPr bwMode="auto">
            <a:xfrm>
              <a:off x="582" y="57"/>
              <a:ext cx="127" cy="57"/>
            </a:xfrm>
            <a:custGeom>
              <a:avLst/>
              <a:gdLst>
                <a:gd name="T0" fmla="*/ 115 w 113"/>
                <a:gd name="T1" fmla="*/ 6 h 55"/>
                <a:gd name="T2" fmla="*/ 273 w 113"/>
                <a:gd name="T3" fmla="*/ 25 h 55"/>
                <a:gd name="T4" fmla="*/ 170 w 113"/>
                <a:gd name="T5" fmla="*/ 65 h 55"/>
                <a:gd name="T6" fmla="*/ 15 w 113"/>
                <a:gd name="T7" fmla="*/ 50 h 55"/>
                <a:gd name="T8" fmla="*/ 115 w 113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55">
                  <a:moveTo>
                    <a:pt x="45" y="6"/>
                  </a:moveTo>
                  <a:cubicBezTo>
                    <a:pt x="74" y="0"/>
                    <a:pt x="101" y="5"/>
                    <a:pt x="107" y="17"/>
                  </a:cubicBezTo>
                  <a:cubicBezTo>
                    <a:pt x="113" y="29"/>
                    <a:pt x="94" y="43"/>
                    <a:pt x="67" y="49"/>
                  </a:cubicBezTo>
                  <a:cubicBezTo>
                    <a:pt x="39" y="55"/>
                    <a:pt x="12" y="50"/>
                    <a:pt x="6" y="38"/>
                  </a:cubicBezTo>
                  <a:cubicBezTo>
                    <a:pt x="0" y="26"/>
                    <a:pt x="19" y="11"/>
                    <a:pt x="45" y="6"/>
                  </a:cubicBezTo>
                  <a:close/>
                </a:path>
              </a:pathLst>
            </a:custGeom>
            <a:solidFill>
              <a:srgbClr val="FC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54"/>
            <p:cNvSpPr>
              <a:spLocks noEditPoints="1"/>
            </p:cNvSpPr>
            <p:nvPr/>
          </p:nvSpPr>
          <p:spPr bwMode="auto">
            <a:xfrm>
              <a:off x="696" y="155"/>
              <a:ext cx="296" cy="184"/>
            </a:xfrm>
            <a:custGeom>
              <a:avLst/>
              <a:gdLst>
                <a:gd name="T0" fmla="*/ 344 w 264"/>
                <a:gd name="T1" fmla="*/ 168 h 179"/>
                <a:gd name="T2" fmla="*/ 161 w 264"/>
                <a:gd name="T3" fmla="*/ 120 h 179"/>
                <a:gd name="T4" fmla="*/ 315 w 264"/>
                <a:gd name="T5" fmla="*/ 54 h 179"/>
                <a:gd name="T6" fmla="*/ 498 w 264"/>
                <a:gd name="T7" fmla="*/ 106 h 179"/>
                <a:gd name="T8" fmla="*/ 344 w 264"/>
                <a:gd name="T9" fmla="*/ 168 h 179"/>
                <a:gd name="T10" fmla="*/ 625 w 264"/>
                <a:gd name="T11" fmla="*/ 78 h 179"/>
                <a:gd name="T12" fmla="*/ 263 w 264"/>
                <a:gd name="T13" fmla="*/ 15 h 179"/>
                <a:gd name="T14" fmla="*/ 35 w 264"/>
                <a:gd name="T15" fmla="*/ 146 h 179"/>
                <a:gd name="T16" fmla="*/ 394 w 264"/>
                <a:gd name="T17" fmla="*/ 204 h 179"/>
                <a:gd name="T18" fmla="*/ 625 w 264"/>
                <a:gd name="T19" fmla="*/ 78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4" h="179">
                  <a:moveTo>
                    <a:pt x="137" y="135"/>
                  </a:moveTo>
                  <a:cubicBezTo>
                    <a:pt x="100" y="139"/>
                    <a:pt x="67" y="120"/>
                    <a:pt x="64" y="96"/>
                  </a:cubicBezTo>
                  <a:cubicBezTo>
                    <a:pt x="62" y="71"/>
                    <a:pt x="89" y="49"/>
                    <a:pt x="127" y="46"/>
                  </a:cubicBezTo>
                  <a:cubicBezTo>
                    <a:pt x="165" y="43"/>
                    <a:pt x="197" y="61"/>
                    <a:pt x="200" y="85"/>
                  </a:cubicBezTo>
                  <a:cubicBezTo>
                    <a:pt x="203" y="110"/>
                    <a:pt x="174" y="132"/>
                    <a:pt x="137" y="135"/>
                  </a:cubicBezTo>
                  <a:close/>
                  <a:moveTo>
                    <a:pt x="250" y="62"/>
                  </a:moveTo>
                  <a:cubicBezTo>
                    <a:pt x="236" y="21"/>
                    <a:pt x="171" y="0"/>
                    <a:pt x="106" y="15"/>
                  </a:cubicBezTo>
                  <a:cubicBezTo>
                    <a:pt x="41" y="31"/>
                    <a:pt x="0" y="76"/>
                    <a:pt x="14" y="117"/>
                  </a:cubicBezTo>
                  <a:cubicBezTo>
                    <a:pt x="28" y="158"/>
                    <a:pt x="92" y="179"/>
                    <a:pt x="158" y="163"/>
                  </a:cubicBezTo>
                  <a:cubicBezTo>
                    <a:pt x="223" y="149"/>
                    <a:pt x="264" y="103"/>
                    <a:pt x="250" y="62"/>
                  </a:cubicBezTo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55"/>
            <p:cNvSpPr>
              <a:spLocks/>
            </p:cNvSpPr>
            <p:nvPr/>
          </p:nvSpPr>
          <p:spPr bwMode="auto">
            <a:xfrm>
              <a:off x="327" y="108"/>
              <a:ext cx="157" cy="259"/>
            </a:xfrm>
            <a:custGeom>
              <a:avLst/>
              <a:gdLst>
                <a:gd name="T0" fmla="*/ 348 w 140"/>
                <a:gd name="T1" fmla="*/ 6 h 251"/>
                <a:gd name="T2" fmla="*/ 310 w 140"/>
                <a:gd name="T3" fmla="*/ 2 h 251"/>
                <a:gd name="T4" fmla="*/ 128 w 140"/>
                <a:gd name="T5" fmla="*/ 56 h 251"/>
                <a:gd name="T6" fmla="*/ 101 w 140"/>
                <a:gd name="T7" fmla="*/ 74 h 251"/>
                <a:gd name="T8" fmla="*/ 85 w 140"/>
                <a:gd name="T9" fmla="*/ 167 h 251"/>
                <a:gd name="T10" fmla="*/ 113 w 140"/>
                <a:gd name="T11" fmla="*/ 216 h 251"/>
                <a:gd name="T12" fmla="*/ 2 w 140"/>
                <a:gd name="T13" fmla="*/ 300 h 251"/>
                <a:gd name="T14" fmla="*/ 2 w 140"/>
                <a:gd name="T15" fmla="*/ 306 h 251"/>
                <a:gd name="T16" fmla="*/ 90 w 140"/>
                <a:gd name="T17" fmla="*/ 309 h 251"/>
                <a:gd name="T18" fmla="*/ 262 w 140"/>
                <a:gd name="T19" fmla="*/ 205 h 251"/>
                <a:gd name="T20" fmla="*/ 244 w 140"/>
                <a:gd name="T21" fmla="*/ 154 h 251"/>
                <a:gd name="T22" fmla="*/ 219 w 140"/>
                <a:gd name="T23" fmla="*/ 104 h 251"/>
                <a:gd name="T24" fmla="*/ 260 w 140"/>
                <a:gd name="T25" fmla="*/ 50 h 251"/>
                <a:gd name="T26" fmla="*/ 341 w 140"/>
                <a:gd name="T27" fmla="*/ 11 h 251"/>
                <a:gd name="T28" fmla="*/ 348 w 140"/>
                <a:gd name="T29" fmla="*/ 6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251">
                  <a:moveTo>
                    <a:pt x="138" y="6"/>
                  </a:moveTo>
                  <a:cubicBezTo>
                    <a:pt x="136" y="4"/>
                    <a:pt x="131" y="0"/>
                    <a:pt x="123" y="2"/>
                  </a:cubicBezTo>
                  <a:cubicBezTo>
                    <a:pt x="98" y="8"/>
                    <a:pt x="71" y="23"/>
                    <a:pt x="51" y="44"/>
                  </a:cubicBezTo>
                  <a:cubicBezTo>
                    <a:pt x="47" y="48"/>
                    <a:pt x="43" y="53"/>
                    <a:pt x="40" y="58"/>
                  </a:cubicBezTo>
                  <a:cubicBezTo>
                    <a:pt x="26" y="81"/>
                    <a:pt x="24" y="104"/>
                    <a:pt x="34" y="130"/>
                  </a:cubicBezTo>
                  <a:cubicBezTo>
                    <a:pt x="41" y="145"/>
                    <a:pt x="44" y="158"/>
                    <a:pt x="45" y="168"/>
                  </a:cubicBezTo>
                  <a:cubicBezTo>
                    <a:pt x="44" y="212"/>
                    <a:pt x="2" y="234"/>
                    <a:pt x="2" y="234"/>
                  </a:cubicBezTo>
                  <a:cubicBezTo>
                    <a:pt x="0" y="234"/>
                    <a:pt x="2" y="238"/>
                    <a:pt x="2" y="238"/>
                  </a:cubicBezTo>
                  <a:cubicBezTo>
                    <a:pt x="8" y="251"/>
                    <a:pt x="26" y="243"/>
                    <a:pt x="36" y="240"/>
                  </a:cubicBezTo>
                  <a:cubicBezTo>
                    <a:pt x="71" y="227"/>
                    <a:pt x="106" y="201"/>
                    <a:pt x="105" y="160"/>
                  </a:cubicBezTo>
                  <a:cubicBezTo>
                    <a:pt x="105" y="147"/>
                    <a:pt x="102" y="133"/>
                    <a:pt x="97" y="120"/>
                  </a:cubicBezTo>
                  <a:cubicBezTo>
                    <a:pt x="92" y="108"/>
                    <a:pt x="85" y="95"/>
                    <a:pt x="87" y="80"/>
                  </a:cubicBezTo>
                  <a:cubicBezTo>
                    <a:pt x="88" y="66"/>
                    <a:pt x="96" y="52"/>
                    <a:pt x="104" y="41"/>
                  </a:cubicBezTo>
                  <a:cubicBezTo>
                    <a:pt x="115" y="27"/>
                    <a:pt x="127" y="16"/>
                    <a:pt x="136" y="11"/>
                  </a:cubicBezTo>
                  <a:cubicBezTo>
                    <a:pt x="139" y="9"/>
                    <a:pt x="140" y="7"/>
                    <a:pt x="138" y="6"/>
                  </a:cubicBezTo>
                  <a:close/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531" y="1508126"/>
            <a:ext cx="8581292" cy="1470025"/>
          </a:xfrm>
          <a:ln algn="ctr"/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>
            <a:lvl1pPr>
              <a:defRPr sz="3700" smtClean="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531" y="2981325"/>
            <a:ext cx="8598877" cy="1752600"/>
          </a:xfrm>
          <a:ln algn="ctr"/>
        </p:spPr>
        <p:txBody>
          <a:bodyPr/>
          <a:lstStyle>
            <a:lvl1pPr marL="0" indent="0">
              <a:buFont typeface="Arial Unicode MS" pitchFamily="34" charset="-128"/>
              <a:buNone/>
              <a:defRPr sz="2800" b="1" smtClean="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9215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AF2C-96F1-40CB-AF26-FBC666EE3139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8708-9486-49E3-95E4-C1A02786566A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3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0030-3F8F-410B-B9E9-EC8D2D32A032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D40F-1F5E-4AF6-B51E-246495EF0A60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2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72358" y="2076451"/>
            <a:ext cx="3648808" cy="454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843" y="2076451"/>
            <a:ext cx="3648808" cy="454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DC13-7B2C-417B-9742-20813FCD83EC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E152-3EFF-493A-9059-70DCA7942E81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6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43408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6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43409"/>
            <a:ext cx="827584" cy="116632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pic>
        <p:nvPicPr>
          <p:cNvPr id="6" name="Image 5" descr="couv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0205-235C-4AE2-B5E0-A7680BE9C391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8B16-E0A5-4E4D-8471-AFBD8973D594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9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5C726-CB93-44AF-8B39-37510D348877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0F13-A42F-44BD-8956-D809A2DE90D0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27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9FA7-A6F4-4F3B-B194-D83B960A9E60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564D-A84F-4BFD-AB27-8C76B3C54498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75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F1BB-6431-4B76-872D-B391204A93DE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A1B5-771A-4C30-BF5F-9BC17855D5CE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51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21436-A4F4-431C-B029-2C0F9958284F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FA90-CFE2-44DD-A159-3F7D2C530D25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157B-9A16-4B18-8EE1-C60513A14597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8611-5592-4F17-94CE-F6B7A2B08935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37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51077" y="820739"/>
            <a:ext cx="1859574" cy="58054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69428" y="820739"/>
            <a:ext cx="5440973" cy="58054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BB65-C8C6-4CA8-B8FE-B4581B3D86E4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008F-529D-4ACC-A938-09C2F39500EB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0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428" y="820738"/>
            <a:ext cx="743829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572358" y="2076451"/>
            <a:ext cx="7438292" cy="4549775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 tableau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05E2-E6EC-427F-82F3-90F545C15C2B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FE75-2A04-4832-B986-99E3BD776EDC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1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570039" y="820740"/>
            <a:ext cx="7440612" cy="58054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ED80D-DF31-4CC8-8F93-BF91B002D458}" type="datetime1">
              <a:rPr lang="fr-FR">
                <a:solidFill>
                  <a:srgbClr val="A2928A"/>
                </a:solidFill>
              </a:rPr>
              <a:pPr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681E-2036-4114-96FF-6225FD74E27F}" type="slidenum">
              <a:rPr lang="fr-FR">
                <a:solidFill>
                  <a:srgbClr val="A2928A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7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ignatur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774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2975620"/>
            <a:ext cx="7200000" cy="1518642"/>
          </a:xfrm>
        </p:spPr>
        <p:txBody>
          <a:bodyPr anchor="t" anchorCtr="0"/>
          <a:lstStyle>
            <a:lvl1pPr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972000" y="2628000"/>
            <a:ext cx="720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72000" y="4438800"/>
            <a:ext cx="7200000" cy="720000"/>
          </a:xfrm>
        </p:spPr>
        <p:txBody>
          <a:bodyPr anchor="t" anchorCtr="0"/>
          <a:lstStyle>
            <a:lvl1pPr algn="l">
              <a:defRPr sz="2900">
                <a:solidFill>
                  <a:schemeClr val="accent1"/>
                </a:solidFill>
                <a:latin typeface="+mj-lt"/>
              </a:defRPr>
            </a:lvl1pPr>
          </a:lstStyle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8770" y="4629321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4615036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5518770" y="3610161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95876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5518770" y="2588714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429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5518770" y="1565362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551077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5518770" y="543915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529630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381328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371521"/>
            <a:ext cx="3679320" cy="3411810"/>
          </a:xfrm>
        </p:spPr>
        <p:txBody>
          <a:bodyPr anchor="b" anchorCtr="0"/>
          <a:lstStyle>
            <a:lvl1pPr>
              <a:defRPr sz="207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3473575"/>
            <a:ext cx="3600000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BD2-5B95-4263-B17A-3A046187EB64}" type="datetimeFigureOut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 bwMode="gray">
          <a:xfrm flipV="1">
            <a:off x="8697885" y="6515819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BD2-5B95-4263-B17A-3A046187EB64}" type="datetimeFigureOut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371521"/>
            <a:ext cx="3679320" cy="3411810"/>
          </a:xfrm>
        </p:spPr>
        <p:txBody>
          <a:bodyPr anchor="b" anchorCtr="0"/>
          <a:lstStyle>
            <a:lvl1pPr>
              <a:defRPr sz="207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3473575"/>
            <a:ext cx="3600000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148263" y="3039244"/>
            <a:ext cx="3600201" cy="3342084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600"/>
              </a:spcAft>
              <a:buFont typeface="+mj-lt"/>
              <a:buAutoNum type="alphaLcPeriod"/>
              <a:defRPr sz="1600">
                <a:solidFill>
                  <a:schemeClr val="accent2"/>
                </a:solidFill>
              </a:defRPr>
            </a:lvl1pPr>
            <a:lvl2pPr marL="457200" indent="-457200">
              <a:buFont typeface="+mj-lt"/>
              <a:buNone/>
              <a:defRPr sz="1400">
                <a:solidFill>
                  <a:schemeClr val="accent2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1313136"/>
            <a:ext cx="8460000" cy="46399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07200"/>
            <a:ext cx="8460000" cy="50459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08720"/>
            <a:ext cx="4230000" cy="504440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620713"/>
            <a:ext cx="4230000" cy="5332412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38000" y="0"/>
            <a:ext cx="8064000" cy="4734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1314000"/>
            <a:ext cx="846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99592" y="6734175"/>
            <a:ext cx="539552" cy="1166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bg1"/>
                </a:solidFill>
              </a:defRPr>
            </a:lvl1pPr>
          </a:lstStyle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741368"/>
            <a:ext cx="827584" cy="116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77036" y="6453336"/>
            <a:ext cx="366964" cy="3121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 flipV="1">
            <a:off x="8697885" y="6515819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_text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 bwMode="gray">
          <a:xfrm>
            <a:off x="0" y="6498000"/>
            <a:ext cx="107544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62" r:id="rId4"/>
    <p:sldLayoutId id="2147483666" r:id="rId5"/>
    <p:sldLayoutId id="2147483667" r:id="rId6"/>
    <p:sldLayoutId id="2147483673" r:id="rId7"/>
    <p:sldLayoutId id="2147483650" r:id="rId8"/>
    <p:sldLayoutId id="2147483657" r:id="rId9"/>
    <p:sldLayoutId id="2147483658" r:id="rId10"/>
    <p:sldLayoutId id="2147483674" r:id="rId11"/>
    <p:sldLayoutId id="2147483670" r:id="rId12"/>
    <p:sldLayoutId id="2147483672" r:id="rId13"/>
    <p:sldLayoutId id="2147483671" r:id="rId14"/>
    <p:sldLayoutId id="2147483668" r:id="rId15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0"/>
        </a:spcAft>
        <a:buFont typeface="Arial" pitchFamily="34" charset="0"/>
        <a:buNone/>
        <a:defRPr sz="3200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20000"/>
        </a:lnSpc>
        <a:spcBef>
          <a:spcPts val="0"/>
        </a:spcBef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257300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619250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71675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5"/>
          <p:cNvSpPr>
            <a:spLocks/>
          </p:cNvSpPr>
          <p:nvPr/>
        </p:nvSpPr>
        <p:spPr bwMode="auto">
          <a:xfrm>
            <a:off x="8660424" y="6465889"/>
            <a:ext cx="518746" cy="301625"/>
          </a:xfrm>
          <a:custGeom>
            <a:avLst/>
            <a:gdLst>
              <a:gd name="T0" fmla="*/ 2147483647 w 318"/>
              <a:gd name="T1" fmla="*/ 2147483647 h 185"/>
              <a:gd name="T2" fmla="*/ 0 w 318"/>
              <a:gd name="T3" fmla="*/ 2147483647 h 185"/>
              <a:gd name="T4" fmla="*/ 2147483647 w 318"/>
              <a:gd name="T5" fmla="*/ 2147483647 h 185"/>
              <a:gd name="T6" fmla="*/ 2147483647 w 318"/>
              <a:gd name="T7" fmla="*/ 2147483647 h 1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" h="185">
                <a:moveTo>
                  <a:pt x="202" y="3"/>
                </a:moveTo>
                <a:cubicBezTo>
                  <a:pt x="203" y="4"/>
                  <a:pt x="318" y="98"/>
                  <a:pt x="0" y="185"/>
                </a:cubicBezTo>
                <a:cubicBezTo>
                  <a:pt x="0" y="185"/>
                  <a:pt x="149" y="100"/>
                  <a:pt x="199" y="3"/>
                </a:cubicBezTo>
                <a:cubicBezTo>
                  <a:pt x="199" y="3"/>
                  <a:pt x="199" y="0"/>
                  <a:pt x="202" y="3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9428" y="820738"/>
            <a:ext cx="74382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2358" y="2076451"/>
            <a:ext cx="7438292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endParaRPr 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97520" y="6389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1307D-878B-4F35-B10B-174055A2AF4E}" type="datetime1">
              <a:rPr lang="fr-FR">
                <a:solidFill>
                  <a:srgbClr val="A2928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06/12/2017</a:t>
            </a:fld>
            <a:endParaRPr lang="fr-FR" dirty="0">
              <a:solidFill>
                <a:srgbClr val="A2928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320" y="63896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A2928A"/>
                </a:solidFill>
              </a:rPr>
              <a:t>Incubateur TSP - 19/02/2013</a:t>
            </a:r>
          </a:p>
        </p:txBody>
      </p:sp>
      <p:grpSp>
        <p:nvGrpSpPr>
          <p:cNvPr id="1031" name="Group 157"/>
          <p:cNvGrpSpPr>
            <a:grpSpLocks/>
          </p:cNvGrpSpPr>
          <p:nvPr/>
        </p:nvGrpSpPr>
        <p:grpSpPr bwMode="auto">
          <a:xfrm>
            <a:off x="99646" y="90488"/>
            <a:ext cx="1717431" cy="531812"/>
            <a:chOff x="68" y="57"/>
            <a:chExt cx="1172" cy="335"/>
          </a:xfrm>
        </p:grpSpPr>
        <p:sp>
          <p:nvSpPr>
            <p:cNvPr id="1033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73" y="60"/>
              <a:ext cx="106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150"/>
            <p:cNvSpPr>
              <a:spLocks noEditPoints="1"/>
            </p:cNvSpPr>
            <p:nvPr/>
          </p:nvSpPr>
          <p:spPr bwMode="auto">
            <a:xfrm>
              <a:off x="68" y="165"/>
              <a:ext cx="243" cy="172"/>
            </a:xfrm>
            <a:custGeom>
              <a:avLst/>
              <a:gdLst>
                <a:gd name="T0" fmla="*/ 410 w 217"/>
                <a:gd name="T1" fmla="*/ 117 h 167"/>
                <a:gd name="T2" fmla="*/ 253 w 217"/>
                <a:gd name="T3" fmla="*/ 164 h 167"/>
                <a:gd name="T4" fmla="*/ 128 w 217"/>
                <a:gd name="T5" fmla="*/ 99 h 167"/>
                <a:gd name="T6" fmla="*/ 281 w 217"/>
                <a:gd name="T7" fmla="*/ 47 h 167"/>
                <a:gd name="T8" fmla="*/ 410 w 217"/>
                <a:gd name="T9" fmla="*/ 117 h 167"/>
                <a:gd name="T10" fmla="*/ 531 w 217"/>
                <a:gd name="T11" fmla="*/ 99 h 167"/>
                <a:gd name="T12" fmla="*/ 261 w 217"/>
                <a:gd name="T13" fmla="*/ 3 h 167"/>
                <a:gd name="T14" fmla="*/ 3 w 217"/>
                <a:gd name="T15" fmla="*/ 114 h 167"/>
                <a:gd name="T16" fmla="*/ 280 w 217"/>
                <a:gd name="T17" fmla="*/ 209 h 167"/>
                <a:gd name="T18" fmla="*/ 531 w 217"/>
                <a:gd name="T19" fmla="*/ 99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67">
                  <a:moveTo>
                    <a:pt x="166" y="93"/>
                  </a:moveTo>
                  <a:cubicBezTo>
                    <a:pt x="163" y="117"/>
                    <a:pt x="134" y="135"/>
                    <a:pt x="103" y="130"/>
                  </a:cubicBezTo>
                  <a:cubicBezTo>
                    <a:pt x="71" y="127"/>
                    <a:pt x="48" y="103"/>
                    <a:pt x="51" y="78"/>
                  </a:cubicBezTo>
                  <a:cubicBezTo>
                    <a:pt x="54" y="53"/>
                    <a:pt x="83" y="35"/>
                    <a:pt x="114" y="39"/>
                  </a:cubicBezTo>
                  <a:cubicBezTo>
                    <a:pt x="146" y="44"/>
                    <a:pt x="169" y="67"/>
                    <a:pt x="166" y="93"/>
                  </a:cubicBezTo>
                  <a:close/>
                  <a:moveTo>
                    <a:pt x="215" y="78"/>
                  </a:moveTo>
                  <a:cubicBezTo>
                    <a:pt x="213" y="33"/>
                    <a:pt x="163" y="0"/>
                    <a:pt x="105" y="3"/>
                  </a:cubicBezTo>
                  <a:cubicBezTo>
                    <a:pt x="47" y="6"/>
                    <a:pt x="0" y="45"/>
                    <a:pt x="3" y="90"/>
                  </a:cubicBezTo>
                  <a:cubicBezTo>
                    <a:pt x="6" y="133"/>
                    <a:pt x="54" y="167"/>
                    <a:pt x="113" y="165"/>
                  </a:cubicBezTo>
                  <a:cubicBezTo>
                    <a:pt x="172" y="162"/>
                    <a:pt x="217" y="123"/>
                    <a:pt x="215" y="78"/>
                  </a:cubicBezTo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51"/>
            <p:cNvSpPr>
              <a:spLocks noEditPoints="1"/>
            </p:cNvSpPr>
            <p:nvPr/>
          </p:nvSpPr>
          <p:spPr bwMode="auto">
            <a:xfrm>
              <a:off x="456" y="154"/>
              <a:ext cx="229" cy="186"/>
            </a:xfrm>
            <a:custGeom>
              <a:avLst/>
              <a:gdLst>
                <a:gd name="T0" fmla="*/ 220 w 205"/>
                <a:gd name="T1" fmla="*/ 116 h 181"/>
                <a:gd name="T2" fmla="*/ 220 w 205"/>
                <a:gd name="T3" fmla="*/ 116 h 181"/>
                <a:gd name="T4" fmla="*/ 220 w 205"/>
                <a:gd name="T5" fmla="*/ 116 h 181"/>
                <a:gd name="T6" fmla="*/ 265 w 205"/>
                <a:gd name="T7" fmla="*/ 51 h 181"/>
                <a:gd name="T8" fmla="*/ 345 w 205"/>
                <a:gd name="T9" fmla="*/ 37 h 181"/>
                <a:gd name="T10" fmla="*/ 354 w 205"/>
                <a:gd name="T11" fmla="*/ 46 h 181"/>
                <a:gd name="T12" fmla="*/ 220 w 205"/>
                <a:gd name="T13" fmla="*/ 116 h 181"/>
                <a:gd name="T14" fmla="*/ 437 w 205"/>
                <a:gd name="T15" fmla="*/ 203 h 181"/>
                <a:gd name="T16" fmla="*/ 265 w 205"/>
                <a:gd name="T17" fmla="*/ 170 h 181"/>
                <a:gd name="T18" fmla="*/ 235 w 205"/>
                <a:gd name="T19" fmla="*/ 147 h 181"/>
                <a:gd name="T20" fmla="*/ 488 w 205"/>
                <a:gd name="T21" fmla="*/ 47 h 181"/>
                <a:gd name="T22" fmla="*/ 420 w 205"/>
                <a:gd name="T23" fmla="*/ 2 h 181"/>
                <a:gd name="T24" fmla="*/ 354 w 205"/>
                <a:gd name="T25" fmla="*/ 3 h 181"/>
                <a:gd name="T26" fmla="*/ 106 w 205"/>
                <a:gd name="T27" fmla="*/ 151 h 181"/>
                <a:gd name="T28" fmla="*/ 414 w 205"/>
                <a:gd name="T29" fmla="*/ 220 h 181"/>
                <a:gd name="T30" fmla="*/ 437 w 205"/>
                <a:gd name="T31" fmla="*/ 203 h 1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5" h="181">
                  <a:moveTo>
                    <a:pt x="90" y="92"/>
                  </a:move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81" y="62"/>
                    <a:pt x="109" y="43"/>
                  </a:cubicBezTo>
                  <a:cubicBezTo>
                    <a:pt x="120" y="36"/>
                    <a:pt x="127" y="32"/>
                    <a:pt x="142" y="29"/>
                  </a:cubicBezTo>
                  <a:cubicBezTo>
                    <a:pt x="145" y="32"/>
                    <a:pt x="146" y="35"/>
                    <a:pt x="146" y="38"/>
                  </a:cubicBezTo>
                  <a:cubicBezTo>
                    <a:pt x="155" y="70"/>
                    <a:pt x="114" y="87"/>
                    <a:pt x="90" y="92"/>
                  </a:cubicBezTo>
                  <a:close/>
                  <a:moveTo>
                    <a:pt x="180" y="163"/>
                  </a:moveTo>
                  <a:cubicBezTo>
                    <a:pt x="146" y="157"/>
                    <a:pt x="127" y="151"/>
                    <a:pt x="109" y="137"/>
                  </a:cubicBezTo>
                  <a:cubicBezTo>
                    <a:pt x="103" y="131"/>
                    <a:pt x="98" y="126"/>
                    <a:pt x="96" y="118"/>
                  </a:cubicBezTo>
                  <a:cubicBezTo>
                    <a:pt x="147" y="109"/>
                    <a:pt x="205" y="84"/>
                    <a:pt x="201" y="39"/>
                  </a:cubicBezTo>
                  <a:cubicBezTo>
                    <a:pt x="199" y="17"/>
                    <a:pt x="180" y="4"/>
                    <a:pt x="174" y="2"/>
                  </a:cubicBezTo>
                  <a:cubicBezTo>
                    <a:pt x="173" y="2"/>
                    <a:pt x="167" y="0"/>
                    <a:pt x="146" y="3"/>
                  </a:cubicBezTo>
                  <a:cubicBezTo>
                    <a:pt x="124" y="5"/>
                    <a:pt x="0" y="25"/>
                    <a:pt x="44" y="121"/>
                  </a:cubicBezTo>
                  <a:cubicBezTo>
                    <a:pt x="51" y="137"/>
                    <a:pt x="82" y="181"/>
                    <a:pt x="171" y="177"/>
                  </a:cubicBezTo>
                  <a:cubicBezTo>
                    <a:pt x="198" y="177"/>
                    <a:pt x="181" y="163"/>
                    <a:pt x="180" y="163"/>
                  </a:cubicBezTo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52"/>
            <p:cNvSpPr>
              <a:spLocks/>
            </p:cNvSpPr>
            <p:nvPr/>
          </p:nvSpPr>
          <p:spPr bwMode="auto">
            <a:xfrm>
              <a:off x="884" y="201"/>
              <a:ext cx="356" cy="191"/>
            </a:xfrm>
            <a:custGeom>
              <a:avLst/>
              <a:gdLst>
                <a:gd name="T0" fmla="*/ 497 w 318"/>
                <a:gd name="T1" fmla="*/ 3 h 185"/>
                <a:gd name="T2" fmla="*/ 0 w 318"/>
                <a:gd name="T3" fmla="*/ 238 h 185"/>
                <a:gd name="T4" fmla="*/ 491 w 318"/>
                <a:gd name="T5" fmla="*/ 3 h 185"/>
                <a:gd name="T6" fmla="*/ 497 w 318"/>
                <a:gd name="T7" fmla="*/ 3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" h="185">
                  <a:moveTo>
                    <a:pt x="202" y="3"/>
                  </a:moveTo>
                  <a:cubicBezTo>
                    <a:pt x="203" y="4"/>
                    <a:pt x="318" y="98"/>
                    <a:pt x="0" y="185"/>
                  </a:cubicBezTo>
                  <a:cubicBezTo>
                    <a:pt x="0" y="185"/>
                    <a:pt x="149" y="100"/>
                    <a:pt x="199" y="3"/>
                  </a:cubicBezTo>
                  <a:cubicBezTo>
                    <a:pt x="199" y="3"/>
                    <a:pt x="199" y="0"/>
                    <a:pt x="202" y="3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53"/>
            <p:cNvSpPr>
              <a:spLocks/>
            </p:cNvSpPr>
            <p:nvPr/>
          </p:nvSpPr>
          <p:spPr bwMode="auto">
            <a:xfrm>
              <a:off x="582" y="57"/>
              <a:ext cx="127" cy="57"/>
            </a:xfrm>
            <a:custGeom>
              <a:avLst/>
              <a:gdLst>
                <a:gd name="T0" fmla="*/ 115 w 113"/>
                <a:gd name="T1" fmla="*/ 6 h 55"/>
                <a:gd name="T2" fmla="*/ 273 w 113"/>
                <a:gd name="T3" fmla="*/ 25 h 55"/>
                <a:gd name="T4" fmla="*/ 170 w 113"/>
                <a:gd name="T5" fmla="*/ 65 h 55"/>
                <a:gd name="T6" fmla="*/ 15 w 113"/>
                <a:gd name="T7" fmla="*/ 50 h 55"/>
                <a:gd name="T8" fmla="*/ 115 w 113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55">
                  <a:moveTo>
                    <a:pt x="45" y="6"/>
                  </a:moveTo>
                  <a:cubicBezTo>
                    <a:pt x="74" y="0"/>
                    <a:pt x="101" y="5"/>
                    <a:pt x="107" y="17"/>
                  </a:cubicBezTo>
                  <a:cubicBezTo>
                    <a:pt x="113" y="29"/>
                    <a:pt x="94" y="43"/>
                    <a:pt x="67" y="49"/>
                  </a:cubicBezTo>
                  <a:cubicBezTo>
                    <a:pt x="39" y="55"/>
                    <a:pt x="12" y="50"/>
                    <a:pt x="6" y="38"/>
                  </a:cubicBezTo>
                  <a:cubicBezTo>
                    <a:pt x="0" y="26"/>
                    <a:pt x="19" y="11"/>
                    <a:pt x="45" y="6"/>
                  </a:cubicBezTo>
                  <a:close/>
                </a:path>
              </a:pathLst>
            </a:custGeom>
            <a:solidFill>
              <a:srgbClr val="FC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54"/>
            <p:cNvSpPr>
              <a:spLocks noEditPoints="1"/>
            </p:cNvSpPr>
            <p:nvPr/>
          </p:nvSpPr>
          <p:spPr bwMode="auto">
            <a:xfrm>
              <a:off x="696" y="155"/>
              <a:ext cx="296" cy="184"/>
            </a:xfrm>
            <a:custGeom>
              <a:avLst/>
              <a:gdLst>
                <a:gd name="T0" fmla="*/ 344 w 264"/>
                <a:gd name="T1" fmla="*/ 168 h 179"/>
                <a:gd name="T2" fmla="*/ 161 w 264"/>
                <a:gd name="T3" fmla="*/ 120 h 179"/>
                <a:gd name="T4" fmla="*/ 315 w 264"/>
                <a:gd name="T5" fmla="*/ 54 h 179"/>
                <a:gd name="T6" fmla="*/ 498 w 264"/>
                <a:gd name="T7" fmla="*/ 106 h 179"/>
                <a:gd name="T8" fmla="*/ 344 w 264"/>
                <a:gd name="T9" fmla="*/ 168 h 179"/>
                <a:gd name="T10" fmla="*/ 625 w 264"/>
                <a:gd name="T11" fmla="*/ 78 h 179"/>
                <a:gd name="T12" fmla="*/ 263 w 264"/>
                <a:gd name="T13" fmla="*/ 15 h 179"/>
                <a:gd name="T14" fmla="*/ 35 w 264"/>
                <a:gd name="T15" fmla="*/ 146 h 179"/>
                <a:gd name="T16" fmla="*/ 394 w 264"/>
                <a:gd name="T17" fmla="*/ 204 h 179"/>
                <a:gd name="T18" fmla="*/ 625 w 264"/>
                <a:gd name="T19" fmla="*/ 78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4" h="179">
                  <a:moveTo>
                    <a:pt x="137" y="135"/>
                  </a:moveTo>
                  <a:cubicBezTo>
                    <a:pt x="100" y="139"/>
                    <a:pt x="67" y="120"/>
                    <a:pt x="64" y="96"/>
                  </a:cubicBezTo>
                  <a:cubicBezTo>
                    <a:pt x="62" y="71"/>
                    <a:pt x="89" y="49"/>
                    <a:pt x="127" y="46"/>
                  </a:cubicBezTo>
                  <a:cubicBezTo>
                    <a:pt x="165" y="43"/>
                    <a:pt x="197" y="61"/>
                    <a:pt x="200" y="85"/>
                  </a:cubicBezTo>
                  <a:cubicBezTo>
                    <a:pt x="203" y="110"/>
                    <a:pt x="174" y="132"/>
                    <a:pt x="137" y="135"/>
                  </a:cubicBezTo>
                  <a:close/>
                  <a:moveTo>
                    <a:pt x="250" y="62"/>
                  </a:moveTo>
                  <a:cubicBezTo>
                    <a:pt x="236" y="21"/>
                    <a:pt x="171" y="0"/>
                    <a:pt x="106" y="15"/>
                  </a:cubicBezTo>
                  <a:cubicBezTo>
                    <a:pt x="41" y="31"/>
                    <a:pt x="0" y="76"/>
                    <a:pt x="14" y="117"/>
                  </a:cubicBezTo>
                  <a:cubicBezTo>
                    <a:pt x="28" y="158"/>
                    <a:pt x="92" y="179"/>
                    <a:pt x="158" y="163"/>
                  </a:cubicBezTo>
                  <a:cubicBezTo>
                    <a:pt x="223" y="149"/>
                    <a:pt x="264" y="103"/>
                    <a:pt x="250" y="62"/>
                  </a:cubicBezTo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55"/>
            <p:cNvSpPr>
              <a:spLocks/>
            </p:cNvSpPr>
            <p:nvPr/>
          </p:nvSpPr>
          <p:spPr bwMode="auto">
            <a:xfrm>
              <a:off x="327" y="108"/>
              <a:ext cx="157" cy="259"/>
            </a:xfrm>
            <a:custGeom>
              <a:avLst/>
              <a:gdLst>
                <a:gd name="T0" fmla="*/ 348 w 140"/>
                <a:gd name="T1" fmla="*/ 6 h 251"/>
                <a:gd name="T2" fmla="*/ 310 w 140"/>
                <a:gd name="T3" fmla="*/ 2 h 251"/>
                <a:gd name="T4" fmla="*/ 128 w 140"/>
                <a:gd name="T5" fmla="*/ 56 h 251"/>
                <a:gd name="T6" fmla="*/ 101 w 140"/>
                <a:gd name="T7" fmla="*/ 74 h 251"/>
                <a:gd name="T8" fmla="*/ 85 w 140"/>
                <a:gd name="T9" fmla="*/ 167 h 251"/>
                <a:gd name="T10" fmla="*/ 113 w 140"/>
                <a:gd name="T11" fmla="*/ 216 h 251"/>
                <a:gd name="T12" fmla="*/ 2 w 140"/>
                <a:gd name="T13" fmla="*/ 300 h 251"/>
                <a:gd name="T14" fmla="*/ 2 w 140"/>
                <a:gd name="T15" fmla="*/ 306 h 251"/>
                <a:gd name="T16" fmla="*/ 90 w 140"/>
                <a:gd name="T17" fmla="*/ 309 h 251"/>
                <a:gd name="T18" fmla="*/ 262 w 140"/>
                <a:gd name="T19" fmla="*/ 205 h 251"/>
                <a:gd name="T20" fmla="*/ 244 w 140"/>
                <a:gd name="T21" fmla="*/ 154 h 251"/>
                <a:gd name="T22" fmla="*/ 219 w 140"/>
                <a:gd name="T23" fmla="*/ 104 h 251"/>
                <a:gd name="T24" fmla="*/ 260 w 140"/>
                <a:gd name="T25" fmla="*/ 50 h 251"/>
                <a:gd name="T26" fmla="*/ 341 w 140"/>
                <a:gd name="T27" fmla="*/ 11 h 251"/>
                <a:gd name="T28" fmla="*/ 348 w 140"/>
                <a:gd name="T29" fmla="*/ 6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251">
                  <a:moveTo>
                    <a:pt x="138" y="6"/>
                  </a:moveTo>
                  <a:cubicBezTo>
                    <a:pt x="136" y="4"/>
                    <a:pt x="131" y="0"/>
                    <a:pt x="123" y="2"/>
                  </a:cubicBezTo>
                  <a:cubicBezTo>
                    <a:pt x="98" y="8"/>
                    <a:pt x="71" y="23"/>
                    <a:pt x="51" y="44"/>
                  </a:cubicBezTo>
                  <a:cubicBezTo>
                    <a:pt x="47" y="48"/>
                    <a:pt x="43" y="53"/>
                    <a:pt x="40" y="58"/>
                  </a:cubicBezTo>
                  <a:cubicBezTo>
                    <a:pt x="26" y="81"/>
                    <a:pt x="24" y="104"/>
                    <a:pt x="34" y="130"/>
                  </a:cubicBezTo>
                  <a:cubicBezTo>
                    <a:pt x="41" y="145"/>
                    <a:pt x="44" y="158"/>
                    <a:pt x="45" y="168"/>
                  </a:cubicBezTo>
                  <a:cubicBezTo>
                    <a:pt x="44" y="212"/>
                    <a:pt x="2" y="234"/>
                    <a:pt x="2" y="234"/>
                  </a:cubicBezTo>
                  <a:cubicBezTo>
                    <a:pt x="0" y="234"/>
                    <a:pt x="2" y="238"/>
                    <a:pt x="2" y="238"/>
                  </a:cubicBezTo>
                  <a:cubicBezTo>
                    <a:pt x="8" y="251"/>
                    <a:pt x="26" y="243"/>
                    <a:pt x="36" y="240"/>
                  </a:cubicBezTo>
                  <a:cubicBezTo>
                    <a:pt x="71" y="227"/>
                    <a:pt x="106" y="201"/>
                    <a:pt x="105" y="160"/>
                  </a:cubicBezTo>
                  <a:cubicBezTo>
                    <a:pt x="105" y="147"/>
                    <a:pt x="102" y="133"/>
                    <a:pt x="97" y="120"/>
                  </a:cubicBezTo>
                  <a:cubicBezTo>
                    <a:pt x="92" y="108"/>
                    <a:pt x="85" y="95"/>
                    <a:pt x="87" y="80"/>
                  </a:cubicBezTo>
                  <a:cubicBezTo>
                    <a:pt x="88" y="66"/>
                    <a:pt x="96" y="52"/>
                    <a:pt x="104" y="41"/>
                  </a:cubicBezTo>
                  <a:cubicBezTo>
                    <a:pt x="115" y="27"/>
                    <a:pt x="127" y="16"/>
                    <a:pt x="136" y="11"/>
                  </a:cubicBezTo>
                  <a:cubicBezTo>
                    <a:pt x="139" y="9"/>
                    <a:pt x="140" y="7"/>
                    <a:pt x="138" y="6"/>
                  </a:cubicBezTo>
                  <a:close/>
                </a:path>
              </a:pathLst>
            </a:custGeom>
            <a:solidFill>
              <a:srgbClr val="7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5254" y="6400800"/>
            <a:ext cx="5187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3DEAB-CEAB-48E4-BEBA-000CCBC0CA8F}" type="slidenum">
              <a:rPr lang="fr-FR">
                <a:solidFill>
                  <a:srgbClr val="A2928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A29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SzPct val="55000"/>
        <a:buFont typeface="Arial Unicode MS" pitchFamily="34" charset="-128"/>
        <a:buBlip>
          <a:blip r:embed="rId15"/>
        </a:buBlip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814388" indent="-3667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folHlink"/>
          </a:solidFill>
          <a:latin typeface="+mn-lt"/>
        </a:defRPr>
      </a:lvl2pPr>
      <a:lvl3pPr marL="1268413" indent="-182563" algn="l" rtl="0" eaLnBrk="0" fontAlgn="base" hangingPunct="0">
        <a:spcBef>
          <a:spcPct val="50000"/>
        </a:spcBef>
        <a:spcAft>
          <a:spcPct val="0"/>
        </a:spcAft>
        <a:buSzPct val="70000"/>
        <a:buFont typeface="Wingdings" pitchFamily="2" charset="2"/>
        <a:buChar char=""/>
        <a:defRPr>
          <a:solidFill>
            <a:schemeClr val="folHlink"/>
          </a:solidFill>
          <a:latin typeface="+mn-lt"/>
        </a:defRPr>
      </a:lvl3pPr>
      <a:lvl4pPr marL="1798638" indent="-177800" algn="l" rtl="0" eaLnBrk="0" fontAlgn="base" hangingPunct="0">
        <a:spcBef>
          <a:spcPct val="20000"/>
        </a:spcBef>
        <a:spcAft>
          <a:spcPct val="0"/>
        </a:spcAft>
        <a:buSzPct val="60000"/>
        <a:buFont typeface="Arial Unicode MS" pitchFamily="34" charset="-128"/>
        <a:defRPr sz="1200">
          <a:solidFill>
            <a:schemeClr val="hlink"/>
          </a:solidFill>
          <a:latin typeface="+mn-lt"/>
        </a:defRPr>
      </a:lvl4pPr>
      <a:lvl5pPr marL="2093913" indent="-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000">
          <a:solidFill>
            <a:schemeClr val="folHlink"/>
          </a:solidFill>
          <a:latin typeface="+mn-lt"/>
        </a:defRPr>
      </a:lvl5pPr>
      <a:lvl6pPr marL="1674813" indent="-1158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000">
          <a:solidFill>
            <a:schemeClr val="folHlink"/>
          </a:solidFill>
          <a:latin typeface="+mn-lt"/>
        </a:defRPr>
      </a:lvl6pPr>
      <a:lvl7pPr marL="2132013" indent="-1158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000">
          <a:solidFill>
            <a:schemeClr val="folHlink"/>
          </a:solidFill>
          <a:latin typeface="+mn-lt"/>
        </a:defRPr>
      </a:lvl7pPr>
      <a:lvl8pPr marL="2589213" indent="-1158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000">
          <a:solidFill>
            <a:schemeClr val="folHlink"/>
          </a:solidFill>
          <a:latin typeface="+mn-lt"/>
        </a:defRPr>
      </a:lvl8pPr>
      <a:lvl9pPr marL="3046413" indent="-1158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000">
          <a:solidFill>
            <a:schemeClr val="fol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1"/>
          <p:cNvSpPr txBox="1">
            <a:spLocks/>
          </p:cNvSpPr>
          <p:nvPr/>
        </p:nvSpPr>
        <p:spPr bwMode="gray">
          <a:xfrm>
            <a:off x="5148064" y="5877272"/>
            <a:ext cx="3816424" cy="8246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5"/>
          <p:cNvSpPr>
            <a:spLocks noGrp="1"/>
          </p:cNvSpPr>
          <p:nvPr>
            <p:ph type="ctrTitle"/>
          </p:nvPr>
        </p:nvSpPr>
        <p:spPr>
          <a:xfrm>
            <a:off x="954955" y="3861128"/>
            <a:ext cx="7200000" cy="324036"/>
          </a:xfrm>
        </p:spPr>
        <p:txBody>
          <a:bodyPr anchor="b"/>
          <a:lstStyle/>
          <a:p>
            <a:pPr algn="ctr"/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FINANCEMENT DE L’INNOVATION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72000" y="4509200"/>
            <a:ext cx="7200000" cy="720000"/>
          </a:xfrm>
        </p:spPr>
        <p:txBody>
          <a:bodyPr/>
          <a:lstStyle/>
          <a:p>
            <a:pPr algn="ctr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8804" y="404664"/>
            <a:ext cx="8460000" cy="576063"/>
          </a:xfrm>
        </p:spPr>
        <p:txBody>
          <a:bodyPr/>
          <a:lstStyle/>
          <a:p>
            <a:r>
              <a:rPr lang="fr-FR" dirty="0"/>
              <a:t>Les prêts à l’innovation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0C8B-937B-4FD2-922C-F8A4B9277FE2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2" name="Espace réservé du contenu 11"/>
          <p:cNvSpPr txBox="1">
            <a:spLocks/>
          </p:cNvSpPr>
          <p:nvPr/>
        </p:nvSpPr>
        <p:spPr bwMode="gray">
          <a:xfrm>
            <a:off x="323528" y="1052736"/>
            <a:ext cx="8495339" cy="2160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Tx/>
              <a:buChar char="-"/>
            </a:pPr>
            <a:endParaRPr lang="fr-FR" sz="16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buFontTx/>
              <a:buChar char="-"/>
            </a:pPr>
            <a:endParaRPr lang="fr-FR" sz="16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fr-FR" sz="1600" b="1" dirty="0">
                <a:solidFill>
                  <a:srgbClr val="FFC000"/>
                </a:solidFill>
                <a:latin typeface="Calibri,Bold"/>
                <a:cs typeface="Calibri" pitchFamily="34" charset="0"/>
                <a:sym typeface="Wingdings" panose="05000000000000000000" pitchFamily="2" charset="2"/>
              </a:rPr>
              <a:t>AMORCAGE  Prêt d’amorçage (PA) et Prêt d’amorçage investissement (PAI)</a:t>
            </a:r>
            <a:endParaRPr lang="fr-FR" sz="1600" b="1" dirty="0">
              <a:solidFill>
                <a:srgbClr val="FFC000"/>
              </a:solidFill>
              <a:latin typeface="Calibri,Bold"/>
              <a:cs typeface="Calibri" pitchFamily="34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Accompagnement dans les phases d’amorçage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Entreprises de </a:t>
            </a:r>
            <a:r>
              <a:rPr lang="fr-FR" sz="16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moins de 5 ans (ou 8 ans pour le PAI) </a:t>
            </a: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en phase de préparation d’un tour de table (PA) ou en phase d’investissement en fonds propres (PAI)</a:t>
            </a:r>
          </a:p>
          <a:p>
            <a:pPr lvl="1"/>
            <a:endParaRPr lang="fr-F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r-F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r-F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fr-FR" sz="16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PRÊT A L’INNOVATION (PI)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Accélérer le lancement industriel et commercial d’un produit ou service innovant, accéder plus rapidement au marché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Entreprise de </a:t>
            </a:r>
            <a:r>
              <a:rPr lang="fr-FR" sz="16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plus de 3 ans 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Financement des dépenses </a:t>
            </a:r>
            <a:r>
              <a:rPr lang="fr-FR" sz="16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immatérielles</a:t>
            </a:r>
          </a:p>
        </p:txBody>
      </p:sp>
    </p:spTree>
    <p:extLst>
      <p:ext uri="{BB962C8B-B14F-4D97-AF65-F5344CB8AC3E}">
        <p14:creationId xmlns:p14="http://schemas.microsoft.com/office/powerpoint/2010/main" val="266919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4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24" y="1170634"/>
            <a:ext cx="4570119" cy="464026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Espace réservé pour une image 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2"/>
          <a:stretch/>
        </p:blipFill>
        <p:spPr>
          <a:xfrm>
            <a:off x="4770000" y="881281"/>
            <a:ext cx="3765237" cy="53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41" y="1312863"/>
            <a:ext cx="7933118" cy="464026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472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6" y="107056"/>
            <a:ext cx="8854630" cy="60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971600" y="1844824"/>
            <a:ext cx="7830400" cy="410830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36120" cy="59766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30" y="2673030"/>
            <a:ext cx="1511939" cy="15119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175" y="2883360"/>
            <a:ext cx="1493649" cy="10912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564904"/>
            <a:ext cx="1723407" cy="16920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028" y="2561764"/>
            <a:ext cx="1457621" cy="157169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519658" y="385152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</a:rPr>
              <a:t>** en 2016</a:t>
            </a:r>
          </a:p>
        </p:txBody>
      </p:sp>
    </p:spTree>
    <p:extLst>
      <p:ext uri="{BB962C8B-B14F-4D97-AF65-F5344CB8AC3E}">
        <p14:creationId xmlns:p14="http://schemas.microsoft.com/office/powerpoint/2010/main" val="246698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2000" y="620689"/>
            <a:ext cx="8262448" cy="864095"/>
          </a:xfrm>
        </p:spPr>
        <p:txBody>
          <a:bodyPr/>
          <a:lstStyle/>
          <a:p>
            <a:r>
              <a:rPr lang="fr-FR" dirty="0"/>
              <a:t>Financement de l’innovation : les grands principes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0C8B-937B-4FD2-922C-F8A4B9277FE2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2" name="Espace réservé du contenu 11"/>
          <p:cNvSpPr txBox="1">
            <a:spLocks/>
          </p:cNvSpPr>
          <p:nvPr/>
        </p:nvSpPr>
        <p:spPr bwMode="gray">
          <a:xfrm>
            <a:off x="323528" y="1562006"/>
            <a:ext cx="8495339" cy="1282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800" dirty="0">
              <a:solidFill>
                <a:schemeClr val="tx1"/>
              </a:solidFill>
              <a:latin typeface="Calibri,Bold"/>
              <a:cs typeface="Calibri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Entreprise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créée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Caractère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innovant</a:t>
            </a:r>
            <a:r>
              <a:rPr lang="fr-FR" sz="18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 =&gt; </a:t>
            </a: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répondre à la question : quelle est la différenciation et la valeur ajoutée par rapport à l’existant? Justifier de la nouveauté par rapport à l’état de l’art et de barrières à l’entrée 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Complémentarité de l’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équipe</a:t>
            </a: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 </a:t>
            </a:r>
          </a:p>
          <a:p>
            <a:pPr lvl="1"/>
            <a:endParaRPr lang="fr-F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r-F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Financement à hauteur de 30 à 70% des dépenses en innovation, plafonné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aux fonds propres</a:t>
            </a: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 de l’entreprise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Prise en compte des dépenses à compter de la réception du dossier complet.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Dépenses éligibles</a:t>
            </a:r>
            <a:r>
              <a:rPr lang="fr-FR" sz="1800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: Frais internes/ Consommables/ Prestations extérieures / Sous-traitance (sur présentation des devis)/ Amortissements des investissements matériels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PME et ETI jusqu’à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2 000 personnes </a:t>
            </a:r>
            <a:r>
              <a:rPr lang="fr-FR" sz="18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en consolidé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Financement de l’innovation sous toutes ses formes et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à</a:t>
            </a:r>
            <a:r>
              <a:rPr lang="fr-FR" sz="18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 </a:t>
            </a:r>
            <a:r>
              <a:rPr lang="fr-FR" sz="18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toutes les étapes </a:t>
            </a:r>
            <a:r>
              <a:rPr lang="fr-FR" sz="18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de la vie de l’entreprise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06/12/2017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Titre de la présentation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38000" y="0"/>
            <a:ext cx="8064000" cy="1124744"/>
          </a:xfrm>
        </p:spPr>
        <p:txBody>
          <a:bodyPr/>
          <a:lstStyle/>
          <a:p>
            <a:r>
              <a:rPr lang="fr-FR" sz="3200" dirty="0"/>
              <a:t>Financement de l’innovation : les grands principes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75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507913"/>
            <a:ext cx="8381500" cy="616144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200" b="1" u="sng" dirty="0">
                <a:solidFill>
                  <a:srgbClr val="786E64"/>
                </a:solidFill>
                <a:latin typeface="Calibri,Bold"/>
              </a:rPr>
              <a:t>Bourse French Tech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200" dirty="0">
                <a:solidFill>
                  <a:srgbClr val="786E64"/>
                </a:solidFill>
                <a:latin typeface="Calibri,Bold"/>
              </a:rPr>
              <a:t>Soutien de la phase de création d’entreprises portant sur une innovation </a:t>
            </a:r>
            <a:r>
              <a:rPr lang="fr-FR" sz="1200" dirty="0">
                <a:solidFill>
                  <a:srgbClr val="786E64"/>
                </a:solidFill>
                <a:latin typeface="Calibri" panose="020F0502020204030204" pitchFamily="34" charset="0"/>
              </a:rPr>
              <a:t>(</a:t>
            </a:r>
            <a:r>
              <a:rPr lang="fr-FR" sz="1200" b="1" dirty="0">
                <a:solidFill>
                  <a:srgbClr val="786E64"/>
                </a:solidFill>
                <a:latin typeface="Calibri,Bold"/>
              </a:rPr>
              <a:t>usages, de procédés ou de services…)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200" b="1" dirty="0">
                <a:solidFill>
                  <a:srgbClr val="786E64"/>
                </a:solidFill>
                <a:latin typeface="Calibri,Bold"/>
              </a:rPr>
              <a:t>Entreprises de moins d’un an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10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  <a:r>
              <a:rPr lang="fr-FR" sz="1200" dirty="0">
                <a:solidFill>
                  <a:srgbClr val="FFC000"/>
                </a:solidFill>
                <a:latin typeface="Calibri,Bold"/>
                <a:sym typeface="Wingdings" panose="05000000000000000000" pitchFamily="2" charset="2"/>
              </a:rPr>
              <a:t> S</a:t>
            </a:r>
            <a:r>
              <a:rPr lang="fr-FR" sz="1200" b="1" dirty="0">
                <a:solidFill>
                  <a:srgbClr val="FFC000"/>
                </a:solidFill>
                <a:latin typeface="Calibri,Bold"/>
              </a:rPr>
              <a:t>ubvention jusqu’à 30 K€ (70% des dépenses max.)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200" b="1" u="sng" dirty="0">
                <a:solidFill>
                  <a:srgbClr val="786E64"/>
                </a:solidFill>
                <a:latin typeface="Calibri,Bold"/>
              </a:rPr>
              <a:t>Bourse French Tech Emergence (ex-concours National iLAB en Catégorie Emergence)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200" dirty="0">
                <a:solidFill>
                  <a:srgbClr val="786E64"/>
                </a:solidFill>
                <a:latin typeface="Calibri,Bold"/>
              </a:rPr>
              <a:t>Faire émerger et soutenir des projets de création d’entreprises s’appuyant sur des </a:t>
            </a:r>
            <a:r>
              <a:rPr lang="fr-FR" sz="1200" b="1" dirty="0">
                <a:solidFill>
                  <a:srgbClr val="786E64"/>
                </a:solidFill>
                <a:latin typeface="Calibri,Bold"/>
              </a:rPr>
              <a:t>innovations à fort contenu technologique. Brevet ou preuve de brevetabilité. </a:t>
            </a:r>
            <a:r>
              <a:rPr lang="fr-FR" sz="1200" dirty="0">
                <a:solidFill>
                  <a:srgbClr val="786E64"/>
                </a:solidFill>
                <a:latin typeface="Calibri,Bold"/>
              </a:rPr>
              <a:t>Financement des phases de validation et de maturation.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100" dirty="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sz="1100" dirty="0">
                <a:solidFill>
                  <a:srgbClr val="FFC000"/>
                </a:solidFill>
                <a:latin typeface="Calibri,Bold"/>
                <a:sym typeface="Wingdings" panose="05000000000000000000" pitchFamily="2" charset="2"/>
              </a:rPr>
              <a:t> </a:t>
            </a:r>
            <a:r>
              <a:rPr lang="fr-FR" sz="1200" dirty="0">
                <a:solidFill>
                  <a:srgbClr val="FFC000"/>
                </a:solidFill>
                <a:latin typeface="Calibri,Bold"/>
                <a:sym typeface="Wingdings" panose="05000000000000000000" pitchFamily="2" charset="2"/>
              </a:rPr>
              <a:t>S</a:t>
            </a:r>
            <a:r>
              <a:rPr lang="fr-FR" sz="1200" b="1" dirty="0">
                <a:solidFill>
                  <a:srgbClr val="FFC000"/>
                </a:solidFill>
                <a:latin typeface="Calibri,Bold"/>
              </a:rPr>
              <a:t>ubvention jusqu’à 45 K€ (70% des dépenses max.)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200" b="1" u="sng" dirty="0">
                <a:solidFill>
                  <a:srgbClr val="786E64"/>
                </a:solidFill>
                <a:latin typeface="Calibri,Bold"/>
                <a:cs typeface="Calibri" panose="020F0502020204030204" pitchFamily="34" charset="0"/>
              </a:rPr>
              <a:t>Aide à la Faisabilité / </a:t>
            </a:r>
            <a:r>
              <a:rPr lang="fr-FR" sz="1200" b="1" u="sng" dirty="0" err="1">
                <a:solidFill>
                  <a:srgbClr val="786E64"/>
                </a:solidFill>
                <a:latin typeface="Calibri,Bold"/>
                <a:cs typeface="Calibri" panose="020F0502020204030204" pitchFamily="34" charset="0"/>
              </a:rPr>
              <a:t>Innov’Up</a:t>
            </a:r>
            <a:endParaRPr lang="fr-FR" sz="1200" b="1" u="sng" dirty="0">
              <a:solidFill>
                <a:srgbClr val="786E64"/>
              </a:solidFill>
              <a:latin typeface="Calibri,Bold"/>
              <a:cs typeface="Calibri" panose="020F0502020204030204" pitchFamily="34" charset="0"/>
            </a:endParaRPr>
          </a:p>
          <a:p>
            <a:pPr lvl="1"/>
            <a:r>
              <a:rPr lang="fr-FR" sz="1200" dirty="0">
                <a:latin typeface="Calibri,Bold"/>
                <a:cs typeface="Calibri" panose="020F0502020204030204" pitchFamily="34" charset="0"/>
              </a:rPr>
              <a:t>Destinées aux sociétés créées avec des projets en phase de faisabilité ou  de maturation</a:t>
            </a:r>
          </a:p>
          <a:p>
            <a:pPr lvl="1"/>
            <a:endParaRPr lang="fr-FR" sz="11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1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200" dirty="0">
                <a:solidFill>
                  <a:srgbClr val="FFC000"/>
                </a:solidFill>
                <a:latin typeface="Calibri,Bold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200" b="1" dirty="0">
                <a:solidFill>
                  <a:srgbClr val="FFC000"/>
                </a:solidFill>
                <a:latin typeface="Calibri,Bold"/>
                <a:cs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fr-FR" sz="1200" b="1" dirty="0">
                <a:solidFill>
                  <a:srgbClr val="FFC000"/>
                </a:solidFill>
                <a:latin typeface="Calibri,Bold"/>
                <a:cs typeface="Calibri" panose="020F0502020204030204" pitchFamily="34" charset="0"/>
              </a:rPr>
              <a:t>ubvention jusqu’à 30 K€  (50% des dépenses max.)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200" b="1" u="sng" dirty="0">
                <a:solidFill>
                  <a:srgbClr val="786E64"/>
                </a:solidFill>
                <a:latin typeface="Calibri,Bold"/>
              </a:rPr>
              <a:t>Concours National d’Aide à la Création d’entreprises Innovantes </a:t>
            </a:r>
            <a:r>
              <a:rPr lang="fr-FR" sz="1200" b="1" u="sng" dirty="0" err="1">
                <a:solidFill>
                  <a:srgbClr val="786E64"/>
                </a:solidFill>
                <a:latin typeface="Calibri,Bold"/>
              </a:rPr>
              <a:t>iLAB</a:t>
            </a:r>
            <a:r>
              <a:rPr lang="fr-FR" sz="1200" b="1" u="sng" dirty="0">
                <a:solidFill>
                  <a:srgbClr val="786E64"/>
                </a:solidFill>
                <a:latin typeface="Calibri,Bold"/>
              </a:rPr>
              <a:t>/ Catégorie Création développement</a:t>
            </a:r>
            <a:r>
              <a:rPr lang="fr-FR" sz="1200" u="sng" dirty="0">
                <a:solidFill>
                  <a:srgbClr val="786E64"/>
                </a:solidFill>
                <a:latin typeface="Calibri,Bold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200" dirty="0">
                <a:solidFill>
                  <a:srgbClr val="786E64"/>
                </a:solidFill>
                <a:latin typeface="Calibri,Bold"/>
              </a:rPr>
              <a:t>Personnes physiques ou entreprises de moins d’un an : phase de faisabilité technique, économique et juridique établie. Financement du développement d’un prototype, confirmation de la stratégie commerciale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10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  <a:r>
              <a:rPr lang="fr-FR" sz="1100" dirty="0">
                <a:solidFill>
                  <a:srgbClr val="FFC000"/>
                </a:solidFill>
                <a:latin typeface="Calibri,Bold"/>
                <a:sym typeface="Wingdings" panose="05000000000000000000" pitchFamily="2" charset="2"/>
              </a:rPr>
              <a:t> </a:t>
            </a:r>
            <a:r>
              <a:rPr lang="fr-FR" sz="1200" dirty="0">
                <a:solidFill>
                  <a:srgbClr val="FFC000"/>
                </a:solidFill>
                <a:latin typeface="Calibri,Bold"/>
                <a:sym typeface="Wingdings" panose="05000000000000000000" pitchFamily="2" charset="2"/>
              </a:rPr>
              <a:t>S</a:t>
            </a:r>
            <a:r>
              <a:rPr lang="fr-FR" sz="1200" b="1" dirty="0">
                <a:solidFill>
                  <a:srgbClr val="FFC000"/>
                </a:solidFill>
                <a:latin typeface="Calibri,Bold"/>
              </a:rPr>
              <a:t>ubvention jusqu’à 450 K€ (jusqu’à 60 % des dépenses max.)</a:t>
            </a:r>
            <a:endParaRPr lang="fr-FR" sz="1200" b="1" dirty="0">
              <a:solidFill>
                <a:srgbClr val="FFC000"/>
              </a:solidFill>
              <a:latin typeface="Calibri,Bold"/>
              <a:cs typeface="Calibri" panose="020F050202020403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Subventions</a:t>
            </a:r>
          </a:p>
        </p:txBody>
      </p:sp>
    </p:spTree>
    <p:extLst>
      <p:ext uri="{BB962C8B-B14F-4D97-AF65-F5344CB8AC3E}">
        <p14:creationId xmlns:p14="http://schemas.microsoft.com/office/powerpoint/2010/main" val="7511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8804" y="404664"/>
            <a:ext cx="8460000" cy="576063"/>
          </a:xfrm>
        </p:spPr>
        <p:txBody>
          <a:bodyPr/>
          <a:lstStyle/>
          <a:p>
            <a:r>
              <a:rPr lang="fr-FR" dirty="0"/>
              <a:t>Les aides à l’innovation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0C8B-937B-4FD2-922C-F8A4B9277FE2}" type="datetime1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2" name="Espace réservé du contenu 11"/>
          <p:cNvSpPr txBox="1">
            <a:spLocks/>
          </p:cNvSpPr>
          <p:nvPr/>
        </p:nvSpPr>
        <p:spPr bwMode="gray">
          <a:xfrm>
            <a:off x="323528" y="1052736"/>
            <a:ext cx="8495339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Tx/>
              <a:buChar char="-"/>
            </a:pPr>
            <a:endParaRPr lang="fr-FR" sz="16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buFontTx/>
              <a:buChar char="-"/>
            </a:pPr>
            <a:endParaRPr lang="fr-FR" sz="16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r-F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fr-F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fr-FR" sz="1600" b="1" dirty="0">
                <a:solidFill>
                  <a:srgbClr val="FFC000"/>
                </a:solidFill>
                <a:latin typeface="Calibri,Bold"/>
                <a:cs typeface="Calibri" pitchFamily="34" charset="0"/>
              </a:rPr>
              <a:t>Aides au développement, sous forme d’AIDES A L’INNOVATION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Destinées aux sociétés plus matures sur le plan financier ou aux projets en phase de </a:t>
            </a:r>
            <a:r>
              <a:rPr lang="fr-FR" sz="1600" b="1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développement</a:t>
            </a: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, sur des montants plus importants (plafond : 3 M€). Tout type d’innovation.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Partage du risque technologique avec la société.</a:t>
            </a:r>
          </a:p>
          <a:p>
            <a:pPr marL="466725" lvl="2" indent="-285750">
              <a:buFont typeface="Wingdings" panose="05000000000000000000" pitchFamily="2" charset="2"/>
              <a:buChar char="è"/>
            </a:pPr>
            <a:r>
              <a:rPr lang="fr-FR" sz="1600" dirty="0">
                <a:solidFill>
                  <a:schemeClr val="tx1"/>
                </a:solidFill>
                <a:latin typeface="Calibri,Bold"/>
                <a:cs typeface="Calibri" pitchFamily="34" charset="0"/>
              </a:rPr>
              <a:t>Avance Récupérable - AR (de 30 à 45% des dépenses)</a:t>
            </a:r>
          </a:p>
        </p:txBody>
      </p:sp>
    </p:spTree>
    <p:extLst>
      <p:ext uri="{BB962C8B-B14F-4D97-AF65-F5344CB8AC3E}">
        <p14:creationId xmlns:p14="http://schemas.microsoft.com/office/powerpoint/2010/main" val="1986488681"/>
      </p:ext>
    </p:extLst>
  </p:cSld>
  <p:clrMapOvr>
    <a:masterClrMapping/>
  </p:clrMapOvr>
</p:sld>
</file>

<file path=ppt/theme/theme1.xml><?xml version="1.0" encoding="utf-8"?>
<a:theme xmlns:a="http://schemas.openxmlformats.org/drawingml/2006/main" name="bpifrance_masquePPT">
  <a:themeElements>
    <a:clrScheme name="BPI PPT">
      <a:dk1>
        <a:srgbClr val="000000"/>
      </a:dk1>
      <a:lt1>
        <a:srgbClr val="FFFFFF"/>
      </a:lt1>
      <a:dk2>
        <a:srgbClr val="C5C7C8"/>
      </a:dk2>
      <a:lt2>
        <a:srgbClr val="FFFFFF"/>
      </a:lt2>
      <a:accent1>
        <a:srgbClr val="FFCD00"/>
      </a:accent1>
      <a:accent2>
        <a:srgbClr val="786E64"/>
      </a:accent2>
      <a:accent3>
        <a:srgbClr val="C83764"/>
      </a:accent3>
      <a:accent4>
        <a:srgbClr val="FFA000"/>
      </a:accent4>
      <a:accent5>
        <a:srgbClr val="AF282D"/>
      </a:accent5>
      <a:accent6>
        <a:srgbClr val="EB7800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_Oséo">
  <a:themeElements>
    <a:clrScheme name="template Oséo 1">
      <a:dk1>
        <a:srgbClr val="000000"/>
      </a:dk1>
      <a:lt1>
        <a:srgbClr val="FFFFFF"/>
      </a:lt1>
      <a:dk2>
        <a:srgbClr val="FFB300"/>
      </a:dk2>
      <a:lt2>
        <a:srgbClr val="D2CBC8"/>
      </a:lt2>
      <a:accent1>
        <a:srgbClr val="FC0019"/>
      </a:accent1>
      <a:accent2>
        <a:srgbClr val="BEB3AE"/>
      </a:accent2>
      <a:accent3>
        <a:srgbClr val="FFFFFF"/>
      </a:accent3>
      <a:accent4>
        <a:srgbClr val="000000"/>
      </a:accent4>
      <a:accent5>
        <a:srgbClr val="FDAAAB"/>
      </a:accent5>
      <a:accent6>
        <a:srgbClr val="ACA29D"/>
      </a:accent6>
      <a:hlink>
        <a:srgbClr val="A2928A"/>
      </a:hlink>
      <a:folHlink>
        <a:srgbClr val="72625A"/>
      </a:folHlink>
    </a:clrScheme>
    <a:fontScheme name="template Osé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Oséo 1">
        <a:dk1>
          <a:srgbClr val="000000"/>
        </a:dk1>
        <a:lt1>
          <a:srgbClr val="FFFFFF"/>
        </a:lt1>
        <a:dk2>
          <a:srgbClr val="FFB300"/>
        </a:dk2>
        <a:lt2>
          <a:srgbClr val="D2CBC8"/>
        </a:lt2>
        <a:accent1>
          <a:srgbClr val="FC0019"/>
        </a:accent1>
        <a:accent2>
          <a:srgbClr val="BEB3AE"/>
        </a:accent2>
        <a:accent3>
          <a:srgbClr val="FFFFFF"/>
        </a:accent3>
        <a:accent4>
          <a:srgbClr val="000000"/>
        </a:accent4>
        <a:accent5>
          <a:srgbClr val="FDAAAB"/>
        </a:accent5>
        <a:accent6>
          <a:srgbClr val="ACA29D"/>
        </a:accent6>
        <a:hlink>
          <a:srgbClr val="A2928A"/>
        </a:hlink>
        <a:folHlink>
          <a:srgbClr val="7262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bpifrance_masquePPT</Template>
  <TotalTime>4151</TotalTime>
  <Words>514</Words>
  <Application>Microsoft Office PowerPoint</Application>
  <PresentationFormat>Affichage à l'écran (4:3)</PresentationFormat>
  <Paragraphs>82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Calibri</vt:lpstr>
      <vt:lpstr>Calibri,Bold</vt:lpstr>
      <vt:lpstr>Impact</vt:lpstr>
      <vt:lpstr>Wingdings</vt:lpstr>
      <vt:lpstr>bpifrance_masquePPT</vt:lpstr>
      <vt:lpstr>template_Oséo</vt:lpstr>
      <vt:lpstr>        FINANCEMENT DE L’INNOVATION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Financement de l’innovation : les grands principes </vt:lpstr>
      <vt:lpstr>Subventions</vt:lpstr>
      <vt:lpstr>Présentation PowerPoint</vt:lpstr>
      <vt:lpstr>Présentation PowerPoint</vt:lpstr>
      <vt:lpstr>Merci de votre attention  </vt:lpstr>
    </vt:vector>
  </TitlesOfParts>
  <Company>ICDC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de la présentation sur 4 lignes maximum</dc:title>
  <dc:subject>BPI</dc:subject>
  <dc:creator>Raulic, Charlotte</dc:creator>
  <cp:lastModifiedBy>Lorene PILLIN</cp:lastModifiedBy>
  <cp:revision>277</cp:revision>
  <cp:lastPrinted>2017-01-10T14:47:01Z</cp:lastPrinted>
  <dcterms:created xsi:type="dcterms:W3CDTF">2013-07-05T08:00:59Z</dcterms:created>
  <dcterms:modified xsi:type="dcterms:W3CDTF">2017-12-06T14:54:56Z</dcterms:modified>
</cp:coreProperties>
</file>