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oubi" initials="y"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116" d="100"/>
          <a:sy n="116" d="100"/>
        </p:scale>
        <p:origin x="-648" y="-102"/>
      </p:cViewPr>
      <p:guideLst>
        <p:guide orient="horz" pos="1620"/>
        <p:guide pos="2880"/>
      </p:guideLst>
    </p:cSldViewPr>
  </p:slideViewPr>
  <p:outlineViewPr>
    <p:cViewPr>
      <p:scale>
        <a:sx n="33" d="100"/>
        <a:sy n="33" d="100"/>
      </p:scale>
      <p:origin x="0" y="37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8233D-8969-45F6-B0BA-D5D706929787}" type="datetimeFigureOut">
              <a:rPr lang="fr-FR" smtClean="0"/>
              <a:t>05/12/2017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98E19-F63A-4712-AF72-5FA9D8FE009B}" type="slidenum">
              <a:rPr lang="fr-FR" smtClean="0"/>
              <a:t>‹N°›</a:t>
            </a:fld>
            <a:endParaRPr lang="fr-FR"/>
          </a:p>
        </p:txBody>
      </p:sp>
    </p:spTree>
    <p:extLst>
      <p:ext uri="{BB962C8B-B14F-4D97-AF65-F5344CB8AC3E}">
        <p14:creationId xmlns:p14="http://schemas.microsoft.com/office/powerpoint/2010/main" val="122493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0298E19-F63A-4712-AF72-5FA9D8FE009B}" type="slidenum">
              <a:rPr lang="fr-FR" smtClean="0"/>
              <a:t>1</a:t>
            </a:fld>
            <a:endParaRPr lang="fr-FR"/>
          </a:p>
        </p:txBody>
      </p:sp>
    </p:spTree>
    <p:extLst>
      <p:ext uri="{BB962C8B-B14F-4D97-AF65-F5344CB8AC3E}">
        <p14:creationId xmlns:p14="http://schemas.microsoft.com/office/powerpoint/2010/main" val="270014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22857"/>
            <a:ext cx="9067800" cy="516695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6894876-4754-435E-B40B-6E5BE8A7FC97}" type="datetimeFigureOut">
              <a:rPr lang="fr-FR" smtClean="0"/>
              <a:t>05/12/2017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CF7B-3C16-4490-817A-9E9849FF9CFB}" type="slidenum">
              <a:rPr lang="fr-FR" smtClean="0"/>
              <a:t>‹N°›</a:t>
            </a:fld>
            <a:endParaRPr lang="fr-FR"/>
          </a:p>
        </p:txBody>
      </p:sp>
      <p:sp>
        <p:nvSpPr>
          <p:cNvPr id="113" name="Rectangle 112"/>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543050"/>
            <a:ext cx="4801394" cy="2115741"/>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20"/>
            <a:ext cx="4419600" cy="1200245"/>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6894876-4754-435E-B40B-6E5BE8A7FC97}" type="datetimeFigureOut">
              <a:rPr lang="fr-FR" smtClean="0"/>
              <a:t>05/12/2017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6894876-4754-435E-B40B-6E5BE8A7FC97}" type="datetimeFigureOut">
              <a:rPr lang="fr-FR" smtClean="0"/>
              <a:t>05/12/2017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6894876-4754-435E-B40B-6E5BE8A7FC97}" type="datetimeFigureOut">
              <a:rPr lang="fr-FR" smtClean="0"/>
              <a:t>05/12/2017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7" name="Group 92"/>
          <p:cNvGrpSpPr/>
          <p:nvPr/>
        </p:nvGrpSpPr>
        <p:grpSpPr>
          <a:xfrm>
            <a:off x="2" y="-22858"/>
            <a:ext cx="9067799" cy="363474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3233376"/>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3290526"/>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4603786"/>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3347676"/>
            <a:ext cx="8305800" cy="85725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26894876-4754-435E-B40B-6E5BE8A7FC97}" type="datetimeFigureOut">
              <a:rPr lang="fr-FR" smtClean="0"/>
              <a:t>05/12/2017</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26894876-4754-435E-B40B-6E5BE8A7FC97}" type="datetimeFigureOut">
              <a:rPr lang="fr-FR" smtClean="0"/>
              <a:t>05/12/2017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26894876-4754-435E-B40B-6E5BE8A7FC97}" type="datetimeFigureOut">
              <a:rPr lang="fr-FR" smtClean="0"/>
              <a:t>05/12/2017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6894876-4754-435E-B40B-6E5BE8A7FC97}" type="datetimeFigureOut">
              <a:rPr lang="fr-FR" smtClean="0"/>
              <a:t>05/12/2017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94876-4754-435E-B40B-6E5BE8A7FC97}" type="datetimeFigureOut">
              <a:rPr lang="fr-FR" smtClean="0"/>
              <a:t>05/12/2017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F7ECF7B-3C16-4490-817A-9E9849FF9CF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6894876-4754-435E-B40B-6E5BE8A7FC97}" type="datetimeFigureOut">
              <a:rPr lang="fr-FR" smtClean="0"/>
              <a:t>05/12/2017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7ECF7B-3C16-4490-817A-9E9849FF9CFB}" type="slidenum">
              <a:rPr lang="fr-FR" smtClean="0"/>
              <a:t>‹N°›</a:t>
            </a:fld>
            <a:endParaRPr lang="fr-FR"/>
          </a:p>
        </p:txBody>
      </p:sp>
      <p:sp>
        <p:nvSpPr>
          <p:cNvPr id="37" name="Rectangle 36"/>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426464"/>
            <a:ext cx="2377440" cy="10287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26894876-4754-435E-B40B-6E5BE8A7FC97}" type="datetimeFigureOut">
              <a:rPr lang="fr-FR" smtClean="0"/>
              <a:t>05/12/2017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7ECF7B-3C16-4490-817A-9E9849FF9CFB}" type="slidenum">
              <a:rPr lang="fr-FR" smtClean="0"/>
              <a:t>‹N°›</a:t>
            </a:fld>
            <a:endParaRPr lang="fr-FR"/>
          </a:p>
        </p:txBody>
      </p:sp>
      <p:sp>
        <p:nvSpPr>
          <p:cNvPr id="33" name="Rectangle 32"/>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428750"/>
            <a:ext cx="2377440" cy="10287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02870"/>
            <a:ext cx="8869680" cy="493776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4734306"/>
            <a:ext cx="2133600" cy="273844"/>
          </a:xfrm>
          <a:prstGeom prst="rect">
            <a:avLst/>
          </a:prstGeom>
        </p:spPr>
        <p:txBody>
          <a:bodyPr vert="horz" lIns="91440" tIns="45720" rIns="91440" bIns="45720" rtlCol="0" anchor="ctr"/>
          <a:lstStyle>
            <a:lvl1pPr algn="l">
              <a:defRPr sz="1200">
                <a:solidFill>
                  <a:schemeClr val="tx2"/>
                </a:solidFill>
              </a:defRPr>
            </a:lvl1pPr>
          </a:lstStyle>
          <a:p>
            <a:fld id="{26894876-4754-435E-B40B-6E5BE8A7FC97}" type="datetimeFigureOut">
              <a:rPr lang="fr-FR" smtClean="0"/>
              <a:t>05/12/2017</a:t>
            </a:fld>
            <a:endParaRPr lang="fr-FR"/>
          </a:p>
        </p:txBody>
      </p:sp>
      <p:sp>
        <p:nvSpPr>
          <p:cNvPr id="5" name="Footer Placeholder 4"/>
          <p:cNvSpPr>
            <a:spLocks noGrp="1"/>
          </p:cNvSpPr>
          <p:nvPr>
            <p:ph type="ftr" sz="quarter" idx="3"/>
          </p:nvPr>
        </p:nvSpPr>
        <p:spPr>
          <a:xfrm>
            <a:off x="2831123" y="4734306"/>
            <a:ext cx="3481754" cy="273844"/>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4734306"/>
            <a:ext cx="2133600" cy="273844"/>
          </a:xfrm>
          <a:prstGeom prst="rect">
            <a:avLst/>
          </a:prstGeom>
        </p:spPr>
        <p:txBody>
          <a:bodyPr vert="horz" lIns="91440" tIns="45720" rIns="91440" bIns="45720" rtlCol="0" anchor="ctr"/>
          <a:lstStyle>
            <a:lvl1pPr algn="r">
              <a:defRPr sz="1200">
                <a:solidFill>
                  <a:schemeClr val="tx2"/>
                </a:solidFill>
              </a:defRPr>
            </a:lvl1pPr>
          </a:lstStyle>
          <a:p>
            <a:fld id="{4F7ECF7B-3C16-4490-817A-9E9849FF9CF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355726"/>
            <a:ext cx="4419600" cy="1200245"/>
          </a:xfrm>
          <a:effectLst>
            <a:outerShdw blurRad="50800" dist="38100" dir="5400000" algn="t" rotWithShape="0">
              <a:prstClr val="black">
                <a:alpha val="40000"/>
              </a:prstClr>
            </a:outerShdw>
          </a:effectLst>
        </p:spPr>
        <p:txBody>
          <a:bodyPr>
            <a:normAutofit fontScale="90000"/>
          </a:bodyPr>
          <a:lstStyle/>
          <a:p>
            <a:pPr algn="ctr"/>
            <a:r>
              <a:rPr lang="fr-FR" dirty="0" smtClean="0"/>
              <a:t>Comment influe les PD sur la planification des RE de transport</a:t>
            </a:r>
            <a:endParaRPr lang="fr-FR" dirty="0"/>
          </a:p>
        </p:txBody>
      </p:sp>
      <p:sp>
        <p:nvSpPr>
          <p:cNvPr id="4" name="ZoneTexte 3"/>
          <p:cNvSpPr txBox="1"/>
          <p:nvPr/>
        </p:nvSpPr>
        <p:spPr>
          <a:xfrm>
            <a:off x="683568" y="1635646"/>
            <a:ext cx="3528392" cy="369332"/>
          </a:xfrm>
          <a:prstGeom prst="rect">
            <a:avLst/>
          </a:prstGeom>
          <a:noFill/>
        </p:spPr>
        <p:txBody>
          <a:bodyPr wrap="square" rtlCol="0">
            <a:spAutoFit/>
          </a:bodyPr>
          <a:lstStyle/>
          <a:p>
            <a:endParaRPr lang="fr-FR" dirty="0"/>
          </a:p>
        </p:txBody>
      </p:sp>
      <p:sp>
        <p:nvSpPr>
          <p:cNvPr id="5" name="Rectangle 4"/>
          <p:cNvSpPr/>
          <p:nvPr/>
        </p:nvSpPr>
        <p:spPr>
          <a:xfrm>
            <a:off x="2627784" y="1066"/>
            <a:ext cx="4572000" cy="923330"/>
          </a:xfrm>
          <a:prstGeom prst="rect">
            <a:avLst/>
          </a:prstGeom>
          <a:effectLst>
            <a:outerShdw blurRad="50800" dist="38100" dir="5400000" algn="t" rotWithShape="0">
              <a:prstClr val="black">
                <a:alpha val="40000"/>
              </a:prstClr>
            </a:outerShdw>
          </a:effectLst>
        </p:spPr>
        <p:txBody>
          <a:bodyPr>
            <a:spAutoFit/>
          </a:bodyPr>
          <a:lstStyle/>
          <a:p>
            <a:pPr algn="ctr"/>
            <a:r>
              <a:rPr lang="fr-F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odoni MT" pitchFamily="18" charset="0"/>
              </a:rPr>
              <a:t>Université A. Mira-Bejaia </a:t>
            </a:r>
          </a:p>
          <a:p>
            <a:pPr algn="ctr"/>
            <a:r>
              <a:rPr lang="fr-F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odoni MT" pitchFamily="18" charset="0"/>
              </a:rPr>
              <a:t>Faculté de Technologie</a:t>
            </a:r>
          </a:p>
          <a:p>
            <a:pPr algn="ctr"/>
            <a:r>
              <a:rPr lang="fr-F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odoni MT" pitchFamily="18" charset="0"/>
              </a:rPr>
              <a:t>Département de Génie Electrique</a:t>
            </a:r>
            <a:endParaRPr lang="fr-FR"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odoni MT" pitchFamily="18" charset="0"/>
            </a:endParaRPr>
          </a:p>
        </p:txBody>
      </p:sp>
      <p:sp>
        <p:nvSpPr>
          <p:cNvPr id="6" name="ZoneTexte 5"/>
          <p:cNvSpPr txBox="1"/>
          <p:nvPr/>
        </p:nvSpPr>
        <p:spPr>
          <a:xfrm>
            <a:off x="5192713" y="2590914"/>
            <a:ext cx="3906687" cy="523220"/>
          </a:xfrm>
          <a:prstGeom prst="rect">
            <a:avLst/>
          </a:prstGeom>
          <a:noFill/>
        </p:spPr>
        <p:txBody>
          <a:bodyPr wrap="square" rtlCol="0">
            <a:prstTxWarp prst="textArchUp">
              <a:avLst/>
            </a:prstTxWarp>
            <a:spAutoFit/>
          </a:bodyPr>
          <a:lstStyle/>
          <a:p>
            <a:pPr algn="ctr"/>
            <a:r>
              <a:rPr lang="fr-FR" sz="1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mbria" pitchFamily="18" charset="0"/>
              </a:rPr>
              <a:t>Master 2 </a:t>
            </a:r>
          </a:p>
          <a:p>
            <a:pPr algn="ctr"/>
            <a:r>
              <a:rPr lang="fr-FR" sz="1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mbria" pitchFamily="18" charset="0"/>
              </a:rPr>
              <a:t>Electrotechnique - Réseaux Electrique</a:t>
            </a:r>
            <a:endParaRPr lang="fr-FR" sz="1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mbria"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11510"/>
            <a:ext cx="1296144" cy="400314"/>
          </a:xfrm>
          <a:prstGeom prst="roundRect">
            <a:avLst>
              <a:gd name="adj" fmla="val 8594"/>
            </a:avLst>
          </a:prstGeom>
          <a:gradFill rotWithShape="1">
            <a:gsLst>
              <a:gs pos="0">
                <a:srgbClr val="93A299">
                  <a:tint val="79000"/>
                  <a:satMod val="180000"/>
                </a:srgbClr>
              </a:gs>
              <a:gs pos="65000">
                <a:srgbClr val="93A299">
                  <a:tint val="52000"/>
                  <a:satMod val="250000"/>
                </a:srgbClr>
              </a:gs>
              <a:gs pos="100000">
                <a:srgbClr val="93A299">
                  <a:tint val="29000"/>
                  <a:satMod val="300000"/>
                </a:srgbClr>
              </a:gs>
            </a:gsLst>
            <a:lin ang="16200000" scaled="0"/>
          </a:gradFill>
          <a:ln w="9525" cap="flat" cmpd="sng" algn="ctr">
            <a:solidFill>
              <a:srgbClr val="93A299"/>
            </a:solidFill>
            <a:prstDash val="solid"/>
          </a:ln>
          <a:effectLst>
            <a:glow rad="139700">
              <a:srgbClr val="726056">
                <a:satMod val="175000"/>
                <a:alpha val="40000"/>
              </a:srgbClr>
            </a:glow>
            <a:outerShdw blurRad="40000" dist="20000" dir="5400000" rotWithShape="0">
              <a:srgbClr val="000000">
                <a:alpha val="38000"/>
              </a:srgbClr>
            </a:outerShdw>
          </a:effectLst>
        </p:spPr>
      </p:pic>
      <p:sp>
        <p:nvSpPr>
          <p:cNvPr id="9" name="ZoneTexte 8"/>
          <p:cNvSpPr txBox="1"/>
          <p:nvPr/>
        </p:nvSpPr>
        <p:spPr>
          <a:xfrm>
            <a:off x="827583" y="1517471"/>
            <a:ext cx="3240359" cy="646331"/>
          </a:xfrm>
          <a:prstGeom prst="rect">
            <a:avLst/>
          </a:prstGeom>
          <a:noFill/>
          <a:effectLst>
            <a:outerShdw blurRad="50800" dist="38100" dir="5400000" algn="t" rotWithShape="0">
              <a:prstClr val="black">
                <a:alpha val="40000"/>
              </a:prstClr>
            </a:outerShdw>
          </a:effectLst>
        </p:spPr>
        <p:txBody>
          <a:bodyPr wrap="square" rtlCol="0">
            <a:spAutoFit/>
          </a:bodyPr>
          <a:lstStyle/>
          <a:p>
            <a:pPr lvl="0" algn="ct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haroni" pitchFamily="2" charset="-79"/>
              </a:rPr>
              <a:t>Présentation </a:t>
            </a: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haroni" pitchFamily="2" charset="-79"/>
              </a:rPr>
              <a:t>Mini-projets </a:t>
            </a:r>
          </a:p>
          <a:p>
            <a:pPr lvl="0"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haroni" pitchFamily="2" charset="-79"/>
              </a:rPr>
              <a:t>Thème</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skerville Old Face" pitchFamily="18" charset="0"/>
              <a:cs typeface="Aharoni" pitchFamily="2" charset="-79"/>
            </a:endParaRPr>
          </a:p>
        </p:txBody>
      </p:sp>
      <p:sp>
        <p:nvSpPr>
          <p:cNvPr id="10" name="ZoneTexte 9"/>
          <p:cNvSpPr txBox="1"/>
          <p:nvPr/>
        </p:nvSpPr>
        <p:spPr>
          <a:xfrm>
            <a:off x="6003056" y="3831019"/>
            <a:ext cx="3096344" cy="646331"/>
          </a:xfrm>
          <a:prstGeom prst="rect">
            <a:avLst/>
          </a:prstGeom>
          <a:noFill/>
          <a:effectLst>
            <a:outerShdw blurRad="50800" dist="38100" dir="5400000" algn="t" rotWithShape="0">
              <a:prstClr val="black">
                <a:alpha val="40000"/>
              </a:prstClr>
            </a:outerShdw>
          </a:effectLst>
        </p:spPr>
        <p:txBody>
          <a:bodyPr wrap="square" rtlCol="0">
            <a:spAutoFit/>
          </a:bodyPr>
          <a:lstStyle/>
          <a:p>
            <a:pPr marL="285750" lvl="0" indent="-285750">
              <a:buFont typeface="Wingdings" pitchFamily="2" charset="2"/>
              <a:buChar char="v"/>
            </a:pPr>
            <a:r>
              <a:rPr lang="fr-FR" sz="1200" dirty="0">
                <a:solidFill>
                  <a:srgbClr val="000000"/>
                </a:solidFill>
                <a:latin typeface="Cambria" panose="02040503050406030204" pitchFamily="18" charset="0"/>
              </a:rPr>
              <a:t>Présentée </a:t>
            </a:r>
            <a:r>
              <a:rPr lang="fr-FR" sz="1200" dirty="0" smtClean="0">
                <a:solidFill>
                  <a:srgbClr val="000000"/>
                </a:solidFill>
                <a:latin typeface="Cambria" panose="02040503050406030204" pitchFamily="18" charset="0"/>
              </a:rPr>
              <a:t>par :</a:t>
            </a:r>
          </a:p>
          <a:p>
            <a:pPr marL="742950" lvl="1" indent="-285750">
              <a:buFont typeface="Arial" pitchFamily="34" charset="0"/>
              <a:buChar char="•"/>
            </a:pPr>
            <a:r>
              <a:rPr lang="fr-FR" sz="1200" dirty="0" smtClean="0">
                <a:solidFill>
                  <a:srgbClr val="000000"/>
                </a:solidFill>
                <a:latin typeface="Cambria" panose="02040503050406030204" pitchFamily="18" charset="0"/>
              </a:rPr>
              <a:t>YOUBI Douadi</a:t>
            </a:r>
          </a:p>
          <a:p>
            <a:endParaRPr lang="fr-FR" sz="1200" dirty="0"/>
          </a:p>
        </p:txBody>
      </p:sp>
      <p:sp>
        <p:nvSpPr>
          <p:cNvPr id="12" name="ZoneTexte 11"/>
          <p:cNvSpPr txBox="1"/>
          <p:nvPr/>
        </p:nvSpPr>
        <p:spPr>
          <a:xfrm>
            <a:off x="19107" y="4877937"/>
            <a:ext cx="2088231" cy="261610"/>
          </a:xfrm>
          <a:prstGeom prst="rect">
            <a:avLst/>
          </a:prstGeom>
          <a:noFill/>
        </p:spPr>
        <p:txBody>
          <a:bodyPr wrap="square" rtlCol="0">
            <a:spAutoFit/>
          </a:bodyPr>
          <a:lstStyle/>
          <a:p>
            <a:r>
              <a:rPr lang="fr-FR" sz="11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haroni" pitchFamily="2" charset="-79"/>
                <a:cs typeface="Aharoni" pitchFamily="2" charset="-79"/>
              </a:rPr>
              <a:t>06/12/2017</a:t>
            </a:r>
            <a:endParaRPr lang="fr-FR" sz="11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haroni" pitchFamily="2" charset="-79"/>
              <a:cs typeface="Aharoni" pitchFamily="2" charset="-79"/>
            </a:endParaRPr>
          </a:p>
        </p:txBody>
      </p:sp>
    </p:spTree>
    <p:extLst>
      <p:ext uri="{BB962C8B-B14F-4D97-AF65-F5344CB8AC3E}">
        <p14:creationId xmlns:p14="http://schemas.microsoft.com/office/powerpoint/2010/main" val="4178464248"/>
      </p:ext>
    </p:extLst>
  </p:cSld>
  <p:clrMapOvr>
    <a:masterClrMapping/>
  </p:clrMapOvr>
  <mc:AlternateContent xmlns:mc="http://schemas.openxmlformats.org/markup-compatibility/2006" xmlns:p14="http://schemas.microsoft.com/office/powerpoint/2010/main">
    <mc:Choice Requires="p14">
      <p:transition spd="slow" p14:dur="525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742950" indent="-742950">
              <a:buFont typeface="+mj-lt"/>
              <a:buAutoNum type="arabicPeriod" startAt="4"/>
            </a:pPr>
            <a:r>
              <a:rPr lang="fr-FR" dirty="0"/>
              <a:t>Sensibilité liée au déclenchement intempestif des GED</a:t>
            </a:r>
          </a:p>
        </p:txBody>
      </p:sp>
      <p:sp>
        <p:nvSpPr>
          <p:cNvPr id="3" name="Espace réservé du contenu 2"/>
          <p:cNvSpPr>
            <a:spLocks noGrp="1"/>
          </p:cNvSpPr>
          <p:nvPr>
            <p:ph idx="1"/>
          </p:nvPr>
        </p:nvSpPr>
        <p:spPr/>
        <p:txBody>
          <a:bodyPr>
            <a:noAutofit/>
          </a:bodyPr>
          <a:lstStyle/>
          <a:p>
            <a:pPr algn="just"/>
            <a:r>
              <a:rPr lang="fr-FR" sz="1400" dirty="0"/>
              <a:t>Malgré que le taux de pénétration des </a:t>
            </a:r>
            <a:r>
              <a:rPr lang="fr-FR" sz="1400" dirty="0" smtClean="0"/>
              <a:t>PD devienne significatif </a:t>
            </a:r>
            <a:r>
              <a:rPr lang="fr-FR" sz="1400" dirty="0"/>
              <a:t>dans certains systèmes, </a:t>
            </a:r>
            <a:r>
              <a:rPr lang="fr-FR" sz="1400" dirty="0" smtClean="0"/>
              <a:t>l’opérateur du </a:t>
            </a:r>
            <a:r>
              <a:rPr lang="fr-FR" sz="1400" dirty="0"/>
              <a:t>réseau considère, en général, ces sources comme des charges négatives </a:t>
            </a:r>
            <a:r>
              <a:rPr lang="fr-FR" sz="1400" dirty="0" smtClean="0"/>
              <a:t>(nœud </a:t>
            </a:r>
            <a:r>
              <a:rPr lang="fr-FR" sz="1400" dirty="0"/>
              <a:t>P - Q) qui </a:t>
            </a:r>
            <a:r>
              <a:rPr lang="fr-FR" sz="1400" dirty="0" smtClean="0"/>
              <a:t>devraient être </a:t>
            </a:r>
            <a:r>
              <a:rPr lang="fr-FR" sz="1400" dirty="0"/>
              <a:t>déconnectées lors de l’incident arrivant au réseau</a:t>
            </a:r>
            <a:r>
              <a:rPr lang="fr-FR" sz="1400" dirty="0" smtClean="0"/>
              <a:t>.</a:t>
            </a:r>
          </a:p>
          <a:p>
            <a:pPr algn="just"/>
            <a:r>
              <a:rPr lang="fr-FR" sz="1400" dirty="0"/>
              <a:t>les </a:t>
            </a:r>
            <a:r>
              <a:rPr lang="fr-FR" sz="1400" dirty="0" smtClean="0"/>
              <a:t>PD doivent être déconnectées si :</a:t>
            </a:r>
          </a:p>
          <a:p>
            <a:pPr marL="0" indent="0" algn="just">
              <a:buNone/>
            </a:pPr>
            <a:r>
              <a:rPr lang="fr-FR" sz="1400" dirty="0" smtClean="0"/>
              <a:t>                                     · la tension dépasse la fourchette de 85% à 115% de la tension nominale</a:t>
            </a:r>
          </a:p>
          <a:p>
            <a:pPr marL="0" indent="0" algn="just">
              <a:buNone/>
            </a:pPr>
            <a:r>
              <a:rPr lang="fr-FR" sz="1400" dirty="0" smtClean="0"/>
              <a:t>                                     · </a:t>
            </a:r>
            <a:r>
              <a:rPr lang="fr-FR" sz="1400" dirty="0"/>
              <a:t>la fréquence dépasse la fourchette de 49.5 à 50.5 </a:t>
            </a:r>
            <a:r>
              <a:rPr lang="fr-FR" sz="1400" dirty="0" smtClean="0"/>
              <a:t>Hz</a:t>
            </a:r>
          </a:p>
          <a:p>
            <a:pPr marL="0" indent="0" algn="just">
              <a:buNone/>
            </a:pPr>
            <a:r>
              <a:rPr lang="fr-FR" sz="1400" dirty="0" smtClean="0"/>
              <a:t>     Ces </a:t>
            </a:r>
            <a:r>
              <a:rPr lang="fr-FR" sz="1400" dirty="0"/>
              <a:t>conditions sont nécessaires pour protéger contre le fonctionnement en îlotage </a:t>
            </a:r>
            <a:r>
              <a:rPr lang="fr-FR" sz="1400" dirty="0" smtClean="0"/>
              <a:t>non intentionnel des PD pour </a:t>
            </a:r>
            <a:r>
              <a:rPr lang="fr-FR" sz="1400" dirty="0"/>
              <a:t>des raisons de sécurité du public</a:t>
            </a:r>
            <a:r>
              <a:rPr lang="fr-FR" sz="1400" dirty="0" smtClean="0"/>
              <a:t>.</a:t>
            </a:r>
          </a:p>
          <a:p>
            <a:pPr algn="just"/>
            <a:r>
              <a:rPr lang="fr-FR" sz="1400" dirty="0" smtClean="0"/>
              <a:t>Si </a:t>
            </a:r>
            <a:r>
              <a:rPr lang="fr-FR" sz="1400" dirty="0"/>
              <a:t>les perturbations sont importantes de manière de forcer à déconnecter une grande </a:t>
            </a:r>
            <a:r>
              <a:rPr lang="fr-FR" sz="1400" dirty="0" smtClean="0"/>
              <a:t>quantité de puissance produite par les PD, l’ensemble des charges alimentées par les PD sera transféré </a:t>
            </a:r>
            <a:r>
              <a:rPr lang="fr-FR" sz="1400" dirty="0"/>
              <a:t>au réseau principal, ce qui créera donc une augmentation brutale de charges vu </a:t>
            </a:r>
            <a:r>
              <a:rPr lang="fr-FR" sz="1400" dirty="0" smtClean="0"/>
              <a:t>du transport. Ceci peut être un événement déclenchant qui contribue à des combinaisons d’événements </a:t>
            </a:r>
            <a:r>
              <a:rPr lang="fr-FR" sz="1400" dirty="0"/>
              <a:t>conduisant finalement à un black-out (cascade </a:t>
            </a:r>
            <a:r>
              <a:rPr lang="fr-FR" sz="1400" dirty="0" smtClean="0"/>
              <a:t>de surcharge </a:t>
            </a:r>
            <a:r>
              <a:rPr lang="fr-FR" sz="1400" dirty="0"/>
              <a:t>ou écroulement </a:t>
            </a:r>
            <a:r>
              <a:rPr lang="fr-FR" sz="1400" dirty="0" smtClean="0"/>
              <a:t>de tension</a:t>
            </a:r>
            <a:r>
              <a:rPr lang="fr-FR" sz="1400" dirty="0"/>
              <a:t>). </a:t>
            </a:r>
            <a:endParaRPr lang="fr-FR" sz="1400" dirty="0" smtClean="0"/>
          </a:p>
          <a:p>
            <a:pPr algn="just"/>
            <a:r>
              <a:rPr lang="fr-FR" sz="1400" dirty="0" smtClean="0"/>
              <a:t>Plus </a:t>
            </a:r>
            <a:r>
              <a:rPr lang="fr-FR" sz="1400" dirty="0"/>
              <a:t>le taux de pénétration de </a:t>
            </a:r>
            <a:r>
              <a:rPr lang="fr-FR" sz="1400" dirty="0" smtClean="0"/>
              <a:t>PD </a:t>
            </a:r>
            <a:r>
              <a:rPr lang="fr-FR" sz="1400" dirty="0"/>
              <a:t>est grand, plus le risque est important</a:t>
            </a:r>
            <a:r>
              <a:rPr lang="fr-FR" sz="1400" dirty="0" smtClean="0"/>
              <a:t>.</a:t>
            </a:r>
            <a:endParaRPr lang="fr-FR" sz="1400" dirty="0"/>
          </a:p>
        </p:txBody>
      </p:sp>
    </p:spTree>
    <p:extLst>
      <p:ext uri="{BB962C8B-B14F-4D97-AF65-F5344CB8AC3E}">
        <p14:creationId xmlns:p14="http://schemas.microsoft.com/office/powerpoint/2010/main" val="3493798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3507854"/>
            <a:ext cx="8305800" cy="857250"/>
          </a:xfrm>
        </p:spPr>
        <p:txBody>
          <a:bodyPr>
            <a:noAutofit/>
          </a:bodyPr>
          <a:lstStyle/>
          <a:p>
            <a:pPr algn="ctr"/>
            <a:r>
              <a:rPr lang="fr-FR" sz="6600" dirty="0" smtClean="0"/>
              <a:t>Solution</a:t>
            </a:r>
            <a:r>
              <a:rPr lang="fr-FR" sz="6000" dirty="0" smtClean="0"/>
              <a:t> </a:t>
            </a:r>
            <a:endParaRPr lang="fr-FR" sz="6000"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5" y="123478"/>
            <a:ext cx="8208911" cy="3291830"/>
          </a:xfrm>
          <a:prstGeom prst="rect">
            <a:avLst/>
          </a:prstGeom>
          <a:effectLst>
            <a:softEdge rad="635000"/>
          </a:effectLst>
        </p:spPr>
      </p:pic>
    </p:spTree>
    <p:extLst>
      <p:ext uri="{BB962C8B-B14F-4D97-AF65-F5344CB8AC3E}">
        <p14:creationId xmlns:p14="http://schemas.microsoft.com/office/powerpoint/2010/main" val="277403305"/>
      </p:ext>
    </p:extLst>
  </p:cSld>
  <p:clrMapOvr>
    <a:masterClrMapping/>
  </p:clrMapOvr>
  <mc:AlternateContent xmlns:mc="http://schemas.openxmlformats.org/markup-compatibility/2006" xmlns:p14="http://schemas.microsoft.com/office/powerpoint/2010/main">
    <mc:Choice Requires="p14">
      <p:transition spd="slow" p14:dur="4000">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742950" indent="-742950" algn="ctr">
              <a:buFont typeface="+mj-lt"/>
              <a:buAutoNum type="arabicPeriod"/>
            </a:pPr>
            <a:r>
              <a:rPr lang="fr-FR" dirty="0"/>
              <a:t>Ilotage intentionnel au niveau du réseau de transport</a:t>
            </a:r>
          </a:p>
        </p:txBody>
      </p:sp>
      <p:sp>
        <p:nvSpPr>
          <p:cNvPr id="3" name="Espace réservé du contenu 2"/>
          <p:cNvSpPr>
            <a:spLocks noGrp="1"/>
          </p:cNvSpPr>
          <p:nvPr>
            <p:ph idx="1"/>
          </p:nvPr>
        </p:nvSpPr>
        <p:spPr/>
        <p:txBody>
          <a:bodyPr>
            <a:normAutofit/>
          </a:bodyPr>
          <a:lstStyle/>
          <a:p>
            <a:pPr algn="just"/>
            <a:r>
              <a:rPr lang="fr-FR" sz="1500" dirty="0"/>
              <a:t>Dans l’hypothèse que le réseau est affecté par un </a:t>
            </a:r>
            <a:r>
              <a:rPr lang="fr-FR" sz="1500" dirty="0" smtClean="0"/>
              <a:t>grand incident</a:t>
            </a:r>
            <a:r>
              <a:rPr lang="fr-FR" sz="1500" dirty="0"/>
              <a:t>, on peut alors envisager la </a:t>
            </a:r>
            <a:r>
              <a:rPr lang="fr-FR" sz="1500" dirty="0" smtClean="0"/>
              <a:t>séparation du </a:t>
            </a:r>
            <a:r>
              <a:rPr lang="fr-FR" sz="1500" dirty="0"/>
              <a:t>système en plusieurs sous - réseaux fonctionnant en îlotage maintenu selon un plan </a:t>
            </a:r>
            <a:r>
              <a:rPr lang="fr-FR" sz="1500" dirty="0" smtClean="0"/>
              <a:t>prédéfini. Le but </a:t>
            </a:r>
            <a:r>
              <a:rPr lang="fr-FR" sz="1500" dirty="0"/>
              <a:t>est d’éviter, si possible, la propagation de </a:t>
            </a:r>
            <a:r>
              <a:rPr lang="fr-FR" sz="1500" dirty="0" smtClean="0"/>
              <a:t>l’incident d’une </a:t>
            </a:r>
            <a:r>
              <a:rPr lang="fr-FR" sz="1500" dirty="0"/>
              <a:t>part, et d’accélérer la reconstruction </a:t>
            </a:r>
            <a:r>
              <a:rPr lang="fr-FR" sz="1500" dirty="0" smtClean="0"/>
              <a:t>du réseau </a:t>
            </a:r>
            <a:r>
              <a:rPr lang="fr-FR" sz="1500" dirty="0"/>
              <a:t>d’autre part</a:t>
            </a:r>
            <a:r>
              <a:rPr lang="fr-FR" sz="1500" dirty="0" smtClean="0"/>
              <a:t>. </a:t>
            </a:r>
          </a:p>
          <a:p>
            <a:pPr algn="just"/>
            <a:r>
              <a:rPr lang="fr-FR" sz="1500" dirty="0">
                <a:effectLst>
                  <a:outerShdw blurRad="38100" dist="38100" dir="2700000" algn="tl">
                    <a:srgbClr val="000000">
                      <a:alpha val="43137"/>
                    </a:srgbClr>
                  </a:outerShdw>
                </a:effectLst>
              </a:rPr>
              <a:t>La figure 2 </a:t>
            </a:r>
            <a:r>
              <a:rPr lang="fr-FR" sz="1500" dirty="0" smtClean="0"/>
              <a:t>donne </a:t>
            </a:r>
            <a:r>
              <a:rPr lang="fr-FR" sz="1500" dirty="0"/>
              <a:t>un exemple de séparation d’un réseau de transport </a:t>
            </a:r>
            <a:r>
              <a:rPr lang="fr-FR" sz="1500" dirty="0" smtClean="0"/>
              <a:t>en plusieurs zones </a:t>
            </a:r>
            <a:r>
              <a:rPr lang="fr-FR" sz="1500" dirty="0"/>
              <a:t>îlotées suite à un black-out.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227518"/>
            <a:ext cx="6192688" cy="2915982"/>
          </a:xfrm>
          <a:prstGeom prst="rect">
            <a:avLst/>
          </a:prstGeom>
          <a:effectLst>
            <a:softEdge rad="635000"/>
          </a:effectLst>
        </p:spPr>
      </p:pic>
      <p:sp>
        <p:nvSpPr>
          <p:cNvPr id="5" name="ZoneTexte 4"/>
          <p:cNvSpPr txBox="1"/>
          <p:nvPr/>
        </p:nvSpPr>
        <p:spPr>
          <a:xfrm>
            <a:off x="2406110" y="3363838"/>
            <a:ext cx="1080120" cy="276999"/>
          </a:xfrm>
          <a:prstGeom prst="rect">
            <a:avLst/>
          </a:prstGeom>
          <a:noFill/>
        </p:spPr>
        <p:txBody>
          <a:bodyPr wrap="square" rtlCol="0">
            <a:spAutoFit/>
          </a:bodyPr>
          <a:lstStyle/>
          <a:p>
            <a:r>
              <a:rPr lang="fr-FR" sz="1200" dirty="0">
                <a:effectLst>
                  <a:outerShdw blurRad="38100" dist="38100" dir="2700000" algn="tl">
                    <a:srgbClr val="000000">
                      <a:alpha val="43137"/>
                    </a:srgbClr>
                  </a:outerShdw>
                </a:effectLst>
              </a:rPr>
              <a:t>figure 2</a:t>
            </a:r>
          </a:p>
        </p:txBody>
      </p:sp>
    </p:spTree>
    <p:extLst>
      <p:ext uri="{BB962C8B-B14F-4D97-AF65-F5344CB8AC3E}">
        <p14:creationId xmlns:p14="http://schemas.microsoft.com/office/powerpoint/2010/main" val="1337492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Ilotage intentionnel au niveau du réseau de transport</a:t>
            </a:r>
          </a:p>
        </p:txBody>
      </p:sp>
      <p:sp>
        <p:nvSpPr>
          <p:cNvPr id="3" name="Espace réservé du contenu 2"/>
          <p:cNvSpPr>
            <a:spLocks noGrp="1"/>
          </p:cNvSpPr>
          <p:nvPr>
            <p:ph idx="1"/>
          </p:nvPr>
        </p:nvSpPr>
        <p:spPr/>
        <p:txBody>
          <a:bodyPr numCol="3">
            <a:normAutofit/>
          </a:bodyPr>
          <a:lstStyle/>
          <a:p>
            <a:r>
              <a:rPr lang="fr-FR" sz="1600" dirty="0"/>
              <a:t>On note Bi, le </a:t>
            </a:r>
            <a:r>
              <a:rPr lang="fr-FR" sz="1600" dirty="0" smtClean="0"/>
              <a:t>nœud </a:t>
            </a:r>
            <a:r>
              <a:rPr lang="fr-FR" sz="1600" dirty="0"/>
              <a:t>i avec i défini sur la figure 2 </a:t>
            </a:r>
            <a:r>
              <a:rPr lang="fr-FR" sz="1600" dirty="0" smtClean="0"/>
              <a:t>. </a:t>
            </a:r>
            <a:r>
              <a:rPr lang="fr-FR" sz="1600" dirty="0"/>
              <a:t>Les différentes cellules peuvent être </a:t>
            </a:r>
            <a:r>
              <a:rPr lang="fr-FR" sz="1600" dirty="0" smtClean="0"/>
              <a:t>formées par </a:t>
            </a:r>
            <a:r>
              <a:rPr lang="fr-FR" sz="1600" dirty="0"/>
              <a:t>: l’ouverture des lignes B1 - B39, B3 - B4, B17 - B18 et B25 - B26 pour </a:t>
            </a:r>
            <a:r>
              <a:rPr lang="fr-FR" sz="1600" dirty="0" smtClean="0"/>
              <a:t>former la </a:t>
            </a:r>
            <a:r>
              <a:rPr lang="fr-FR" sz="1600" dirty="0"/>
              <a:t>zone D </a:t>
            </a:r>
            <a:r>
              <a:rPr lang="fr-FR" sz="1600" dirty="0" smtClean="0"/>
              <a:t>; l’ouverture </a:t>
            </a:r>
            <a:r>
              <a:rPr lang="fr-FR" sz="1600" dirty="0"/>
              <a:t>des lignes B25 - B26, B16 - B17 et B17 - B18 pour former la zone C ; l’ouverture </a:t>
            </a:r>
            <a:r>
              <a:rPr lang="fr-FR" sz="1600" dirty="0" smtClean="0"/>
              <a:t>des lignes </a:t>
            </a:r>
            <a:r>
              <a:rPr lang="fr-FR" sz="1600" dirty="0"/>
              <a:t>B14 - B15 et B16 - B17 pour former la zone B.</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131590"/>
            <a:ext cx="5424862" cy="3600400"/>
          </a:xfrm>
          <a:prstGeom prst="rect">
            <a:avLst/>
          </a:prstGeom>
          <a:ln>
            <a:solidFill>
              <a:srgbClr val="FFFF00"/>
            </a:solidFill>
          </a:ln>
          <a:effectLst>
            <a:softEdge rad="127000"/>
          </a:effectLst>
        </p:spPr>
      </p:pic>
      <p:sp>
        <p:nvSpPr>
          <p:cNvPr id="7" name="Multiplier 6"/>
          <p:cNvSpPr/>
          <p:nvPr/>
        </p:nvSpPr>
        <p:spPr>
          <a:xfrm>
            <a:off x="4438354" y="2346309"/>
            <a:ext cx="216024" cy="144016"/>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8" name="Multiplier 7"/>
          <p:cNvSpPr/>
          <p:nvPr/>
        </p:nvSpPr>
        <p:spPr>
          <a:xfrm>
            <a:off x="4458467" y="3147814"/>
            <a:ext cx="216024" cy="144016"/>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9" name="Multiplier 8"/>
          <p:cNvSpPr/>
          <p:nvPr/>
        </p:nvSpPr>
        <p:spPr>
          <a:xfrm>
            <a:off x="5292080" y="2426701"/>
            <a:ext cx="216024" cy="144016"/>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0" name="Multiplier 9"/>
          <p:cNvSpPr/>
          <p:nvPr/>
        </p:nvSpPr>
        <p:spPr>
          <a:xfrm>
            <a:off x="4863084" y="2715766"/>
            <a:ext cx="216024" cy="144016"/>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1" name="Multiplier 10"/>
          <p:cNvSpPr/>
          <p:nvPr/>
        </p:nvSpPr>
        <p:spPr>
          <a:xfrm>
            <a:off x="5287041" y="1995686"/>
            <a:ext cx="216024" cy="144016"/>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2" name="Multiplier 11"/>
          <p:cNvSpPr/>
          <p:nvPr/>
        </p:nvSpPr>
        <p:spPr>
          <a:xfrm>
            <a:off x="6030103" y="1707654"/>
            <a:ext cx="216024" cy="144016"/>
          </a:xfrm>
          <a:prstGeom prst="mathMultipl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613353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11"/>
                                        </p:tgtEl>
                                      </p:cBhvr>
                                    </p:animEffect>
                                    <p:anim calcmode="lin" valueType="num">
                                      <p:cBhvr>
                                        <p:cTn id="35" dur="1000"/>
                                        <p:tgtEl>
                                          <p:spTgt spid="11"/>
                                        </p:tgtEl>
                                        <p:attrNameLst>
                                          <p:attrName>ppt_x</p:attrName>
                                        </p:attrNameLst>
                                      </p:cBhvr>
                                      <p:tavLst>
                                        <p:tav tm="0">
                                          <p:val>
                                            <p:strVal val="ppt_x"/>
                                          </p:val>
                                        </p:tav>
                                        <p:tav tm="100000">
                                          <p:val>
                                            <p:strVal val="ppt_x"/>
                                          </p:val>
                                        </p:tav>
                                      </p:tavLst>
                                    </p:anim>
                                    <p:anim calcmode="lin" valueType="num">
                                      <p:cBhvr>
                                        <p:cTn id="36" dur="1000"/>
                                        <p:tgtEl>
                                          <p:spTgt spid="11"/>
                                        </p:tgtEl>
                                        <p:attrNameLst>
                                          <p:attrName>ppt_y</p:attrName>
                                        </p:attrNameLst>
                                      </p:cBhvr>
                                      <p:tavLst>
                                        <p:tav tm="0">
                                          <p:val>
                                            <p:strVal val="ppt_y"/>
                                          </p:val>
                                        </p:tav>
                                        <p:tav tm="100000">
                                          <p:val>
                                            <p:strVal val="ppt_y+.1"/>
                                          </p:val>
                                        </p:tav>
                                      </p:tavLst>
                                    </p:anim>
                                    <p:set>
                                      <p:cBhvr>
                                        <p:cTn id="37" dur="1" fill="hold">
                                          <p:stCondLst>
                                            <p:cond delay="9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0" nodeType="click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Ilotage intentionnel au niveau du réseau de transport</a:t>
            </a:r>
          </a:p>
        </p:txBody>
      </p:sp>
      <p:sp>
        <p:nvSpPr>
          <p:cNvPr id="3" name="Espace réservé du contenu 2"/>
          <p:cNvSpPr>
            <a:spLocks noGrp="1"/>
          </p:cNvSpPr>
          <p:nvPr>
            <p:ph idx="1"/>
          </p:nvPr>
        </p:nvSpPr>
        <p:spPr/>
        <p:txBody>
          <a:bodyPr>
            <a:normAutofit/>
          </a:bodyPr>
          <a:lstStyle/>
          <a:p>
            <a:pPr algn="just"/>
            <a:r>
              <a:rPr lang="fr-FR" sz="1500" dirty="0"/>
              <a:t>Aujourd’hui, l’îlotage intentionnel au niveau du réseau </a:t>
            </a:r>
            <a:r>
              <a:rPr lang="fr-FR" sz="1500" dirty="0" smtClean="0"/>
              <a:t>de transport </a:t>
            </a:r>
            <a:r>
              <a:rPr lang="fr-FR" sz="1500" dirty="0"/>
              <a:t>fait partie du plan de défense </a:t>
            </a:r>
            <a:r>
              <a:rPr lang="fr-FR" sz="1500" dirty="0" smtClean="0"/>
              <a:t>de nombreux </a:t>
            </a:r>
            <a:r>
              <a:rPr lang="fr-FR" sz="1500" dirty="0"/>
              <a:t>systèmes électriques dans le monde. Ce mode d’opération exceptionnel est surveillé </a:t>
            </a:r>
            <a:r>
              <a:rPr lang="fr-FR" sz="1500" dirty="0" smtClean="0"/>
              <a:t>depuis le </a:t>
            </a:r>
            <a:r>
              <a:rPr lang="fr-FR" sz="1500" dirty="0"/>
              <a:t>centre de dispatching national par un système de </a:t>
            </a:r>
            <a:r>
              <a:rPr lang="fr-FR" sz="1500" dirty="0" smtClean="0"/>
              <a:t>télé conduite </a:t>
            </a:r>
            <a:r>
              <a:rPr lang="fr-FR" sz="1500" dirty="0"/>
              <a:t>et de télécommunication de plus </a:t>
            </a:r>
            <a:r>
              <a:rPr lang="fr-FR" sz="1500" dirty="0" smtClean="0"/>
              <a:t>en plus </a:t>
            </a:r>
            <a:r>
              <a:rPr lang="fr-FR" sz="1500" dirty="0"/>
              <a:t>performant.</a:t>
            </a:r>
          </a:p>
        </p:txBody>
      </p:sp>
    </p:spTree>
    <p:extLst>
      <p:ext uri="{BB962C8B-B14F-4D97-AF65-F5344CB8AC3E}">
        <p14:creationId xmlns:p14="http://schemas.microsoft.com/office/powerpoint/2010/main" val="765775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3507854"/>
            <a:ext cx="8305800" cy="857250"/>
          </a:xfrm>
        </p:spPr>
        <p:txBody>
          <a:bodyPr>
            <a:noAutofit/>
          </a:bodyPr>
          <a:lstStyle/>
          <a:p>
            <a:pPr algn="ctr"/>
            <a:r>
              <a:rPr lang="fr-FR" sz="6600" dirty="0" smtClean="0"/>
              <a:t>Conclusion </a:t>
            </a:r>
            <a:endParaRPr lang="fr-FR" sz="66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636" y="0"/>
            <a:ext cx="6552728" cy="3384376"/>
          </a:xfrm>
          <a:prstGeom prst="rect">
            <a:avLst/>
          </a:prstGeom>
          <a:effectLst>
            <a:softEdge rad="635000"/>
          </a:effectLst>
        </p:spPr>
      </p:pic>
    </p:spTree>
    <p:extLst>
      <p:ext uri="{BB962C8B-B14F-4D97-AF65-F5344CB8AC3E}">
        <p14:creationId xmlns:p14="http://schemas.microsoft.com/office/powerpoint/2010/main" val="983054000"/>
      </p:ext>
    </p:extLst>
  </p:cSld>
  <p:clrMapOvr>
    <a:masterClrMapping/>
  </p:clrMapOvr>
  <mc:AlternateContent xmlns:mc="http://schemas.openxmlformats.org/markup-compatibility/2006" xmlns:p14="http://schemas.microsoft.com/office/powerpoint/2010/main">
    <mc:Choice Requires="p14">
      <p:transition spd="slow" p14:dur="4000">
        <p14:flash/>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Conclusion </a:t>
            </a:r>
            <a:endParaRPr lang="fr-FR" dirty="0"/>
          </a:p>
        </p:txBody>
      </p:sp>
      <p:sp>
        <p:nvSpPr>
          <p:cNvPr id="3" name="Espace réservé du contenu 2"/>
          <p:cNvSpPr>
            <a:spLocks noGrp="1"/>
          </p:cNvSpPr>
          <p:nvPr>
            <p:ph idx="1"/>
          </p:nvPr>
        </p:nvSpPr>
        <p:spPr/>
        <p:txBody>
          <a:bodyPr>
            <a:normAutofit/>
          </a:bodyPr>
          <a:lstStyle/>
          <a:p>
            <a:r>
              <a:rPr lang="fr-FR" sz="1600" dirty="0" smtClean="0"/>
              <a:t>Nous avons </a:t>
            </a:r>
            <a:r>
              <a:rPr lang="fr-FR" sz="1600" dirty="0"/>
              <a:t>vu, au travers de cette étude, </a:t>
            </a:r>
            <a:r>
              <a:rPr lang="fr-FR" sz="1600" dirty="0" smtClean="0"/>
              <a:t>différents impacts de la production décentralisée sur les réseaux électriques de transport . Les PD, tant qu’elles restent des sources marginales, n’ont pas de grandes influences, ni sur le fonctionnement, ni sur la qualité de service du réseau. Si on prévoit une introduction massive des PD dans le réseau dans les années à venir, un des grands enjeux sera celui de la gestion des situations critiques.</a:t>
            </a:r>
            <a:endParaRPr lang="fr-FR" sz="1600" dirty="0"/>
          </a:p>
        </p:txBody>
      </p:sp>
    </p:spTree>
    <p:extLst>
      <p:ext uri="{BB962C8B-B14F-4D97-AF65-F5344CB8AC3E}">
        <p14:creationId xmlns:p14="http://schemas.microsoft.com/office/powerpoint/2010/main" val="18181403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5868144" y="627534"/>
            <a:ext cx="3400816" cy="4343553"/>
          </a:xfrm>
          <a:prstGeom prst="rect">
            <a:avLst/>
          </a:prstGeom>
          <a:effectLst>
            <a:softEdge rad="635000"/>
          </a:effectLst>
        </p:spPr>
      </p:pic>
      <p:sp>
        <p:nvSpPr>
          <p:cNvPr id="3" name="Espace réservé du contenu 2"/>
          <p:cNvSpPr>
            <a:spLocks noGrp="1"/>
          </p:cNvSpPr>
          <p:nvPr>
            <p:ph idx="1"/>
          </p:nvPr>
        </p:nvSpPr>
        <p:spPr/>
        <p:txBody>
          <a:bodyPr>
            <a:normAutofit/>
          </a:bodyPr>
          <a:lstStyle/>
          <a:p>
            <a:pPr marL="514350" indent="-514350">
              <a:buFont typeface="+mj-lt"/>
              <a:buAutoNum type="romanUcPeriod"/>
            </a:pPr>
            <a:r>
              <a:rPr lang="fr-FR" sz="1800" dirty="0" smtClean="0"/>
              <a:t>Introduction</a:t>
            </a:r>
          </a:p>
          <a:p>
            <a:pPr marL="514350" indent="-514350">
              <a:buFont typeface="+mj-lt"/>
              <a:buAutoNum type="romanUcPeriod"/>
            </a:pPr>
            <a:r>
              <a:rPr lang="fr-FR" sz="1800" dirty="0"/>
              <a:t>Insertion de production </a:t>
            </a:r>
            <a:r>
              <a:rPr lang="fr-FR" sz="1800" dirty="0" smtClean="0"/>
              <a:t>décentralisée</a:t>
            </a:r>
          </a:p>
          <a:p>
            <a:pPr marL="514350" indent="-514350">
              <a:buFont typeface="+mj-lt"/>
              <a:buAutoNum type="romanUcPeriod"/>
            </a:pPr>
            <a:r>
              <a:rPr lang="fr-FR" sz="1800" dirty="0"/>
              <a:t>Impacts de la production décentralisée sur le réseau de </a:t>
            </a:r>
            <a:r>
              <a:rPr lang="fr-FR" sz="1800" dirty="0" smtClean="0"/>
              <a:t>transport</a:t>
            </a:r>
          </a:p>
          <a:p>
            <a:pPr marL="457200" indent="-457200">
              <a:buFont typeface="+mj-lt"/>
              <a:buAutoNum type="arabicPeriod"/>
            </a:pPr>
            <a:r>
              <a:rPr lang="fr-FR" sz="1800" dirty="0" smtClean="0"/>
              <a:t>     Incertitude </a:t>
            </a:r>
            <a:r>
              <a:rPr lang="fr-FR" sz="1800" dirty="0"/>
              <a:t>sur la phase de </a:t>
            </a:r>
            <a:r>
              <a:rPr lang="fr-FR" sz="1800" dirty="0" smtClean="0"/>
              <a:t>planification </a:t>
            </a:r>
          </a:p>
          <a:p>
            <a:pPr marL="457200" indent="-457200">
              <a:buFont typeface="+mj-lt"/>
              <a:buAutoNum type="arabicPeriod"/>
            </a:pPr>
            <a:r>
              <a:rPr lang="fr-FR" sz="1800" dirty="0" smtClean="0"/>
              <a:t>     Incertitude </a:t>
            </a:r>
            <a:r>
              <a:rPr lang="fr-FR" sz="1800" dirty="0"/>
              <a:t>sur la marge de réserve </a:t>
            </a:r>
            <a:r>
              <a:rPr lang="fr-FR" sz="1800" dirty="0" smtClean="0"/>
              <a:t>d’opération </a:t>
            </a:r>
          </a:p>
          <a:p>
            <a:pPr marL="457200" indent="-457200">
              <a:buFont typeface="+mj-lt"/>
              <a:buAutoNum type="arabicPeriod"/>
            </a:pPr>
            <a:r>
              <a:rPr lang="fr-FR" sz="1800" dirty="0" smtClean="0"/>
              <a:t>     Sensibilité </a:t>
            </a:r>
            <a:r>
              <a:rPr lang="fr-FR" sz="1800" dirty="0"/>
              <a:t>liée à la gestion du </a:t>
            </a:r>
            <a:r>
              <a:rPr lang="fr-FR" sz="1800" dirty="0" smtClean="0"/>
              <a:t>réactif </a:t>
            </a:r>
          </a:p>
          <a:p>
            <a:pPr marL="457200" indent="-457200">
              <a:buFont typeface="+mj-lt"/>
              <a:buAutoNum type="arabicPeriod"/>
            </a:pPr>
            <a:r>
              <a:rPr lang="fr-FR" sz="1800" dirty="0" smtClean="0"/>
              <a:t>     Sensibilité </a:t>
            </a:r>
            <a:r>
              <a:rPr lang="fr-FR" sz="1800" dirty="0"/>
              <a:t>liée au déclenchement intempestif des </a:t>
            </a:r>
            <a:r>
              <a:rPr lang="fr-FR" sz="1800" dirty="0" smtClean="0"/>
              <a:t>PD </a:t>
            </a:r>
          </a:p>
          <a:p>
            <a:pPr marL="457200" indent="-457200">
              <a:buFont typeface="+mj-lt"/>
              <a:buAutoNum type="romanUcPeriod" startAt="4"/>
            </a:pPr>
            <a:r>
              <a:rPr lang="fr-FR" sz="1800" dirty="0" smtClean="0"/>
              <a:t> Solution</a:t>
            </a:r>
            <a:r>
              <a:rPr lang="fr-FR" sz="1800" dirty="0"/>
              <a:t> </a:t>
            </a:r>
            <a:endParaRPr lang="fr-FR" sz="1800" dirty="0" smtClean="0"/>
          </a:p>
          <a:p>
            <a:pPr marL="228600" indent="-228600">
              <a:buFont typeface="+mj-lt"/>
              <a:buAutoNum type="arabicPeriod"/>
            </a:pPr>
            <a:r>
              <a:rPr lang="fr-FR" sz="1800" dirty="0" smtClean="0"/>
              <a:t>            Ilotage </a:t>
            </a:r>
            <a:r>
              <a:rPr lang="fr-FR" sz="1800" dirty="0"/>
              <a:t>intentionnel au niveau du réseau de </a:t>
            </a:r>
            <a:r>
              <a:rPr lang="fr-FR" sz="1800" dirty="0" smtClean="0"/>
              <a:t>transport </a:t>
            </a:r>
          </a:p>
          <a:p>
            <a:pPr marL="400050" indent="-400050">
              <a:buFont typeface="+mj-lt"/>
              <a:buAutoNum type="romanUcPeriod" startAt="5"/>
            </a:pPr>
            <a:r>
              <a:rPr lang="fr-FR" sz="1800" dirty="0" smtClean="0"/>
              <a:t>  Conclusion </a:t>
            </a:r>
          </a:p>
          <a:p>
            <a:pPr marL="0" indent="0">
              <a:buNone/>
            </a:pPr>
            <a:endParaRPr lang="fr-FR" sz="1800" dirty="0" smtClean="0"/>
          </a:p>
        </p:txBody>
      </p:sp>
      <p:sp>
        <p:nvSpPr>
          <p:cNvPr id="2" name="Titre 1"/>
          <p:cNvSpPr>
            <a:spLocks noGrp="1"/>
          </p:cNvSpPr>
          <p:nvPr>
            <p:ph type="title"/>
          </p:nvPr>
        </p:nvSpPr>
        <p:spPr/>
        <p:txBody>
          <a:bodyPr/>
          <a:lstStyle/>
          <a:p>
            <a:pPr algn="ctr"/>
            <a:r>
              <a:rPr lang="fr-FR" dirty="0" smtClean="0"/>
              <a:t>Plan de travail</a:t>
            </a:r>
            <a:endParaRPr lang="fr-FR" dirty="0"/>
          </a:p>
        </p:txBody>
      </p:sp>
    </p:spTree>
    <p:extLst>
      <p:ext uri="{BB962C8B-B14F-4D97-AF65-F5344CB8AC3E}">
        <p14:creationId xmlns:p14="http://schemas.microsoft.com/office/powerpoint/2010/main" val="298250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2)">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2)">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2)">
                                      <p:cBhvr>
                                        <p:cTn id="22" dur="2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2)">
                                      <p:cBhvr>
                                        <p:cTn id="27" dur="2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2)">
                                      <p:cBhvr>
                                        <p:cTn id="32" dur="2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2)">
                                      <p:cBhvr>
                                        <p:cTn id="37" dur="2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2)">
                                      <p:cBhvr>
                                        <p:cTn id="42" dur="2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2)">
                                      <p:cBhvr>
                                        <p:cTn id="47" dur="225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2"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2)">
                                      <p:cBhvr>
                                        <p:cTn id="52" dur="2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a:pPr>
            <a:r>
              <a:rPr lang="fr-FR" sz="3200" dirty="0"/>
              <a:t>Introduction</a:t>
            </a:r>
          </a:p>
        </p:txBody>
      </p:sp>
      <p:sp>
        <p:nvSpPr>
          <p:cNvPr id="3" name="Espace réservé du contenu 2"/>
          <p:cNvSpPr>
            <a:spLocks noGrp="1"/>
          </p:cNvSpPr>
          <p:nvPr>
            <p:ph idx="1"/>
          </p:nvPr>
        </p:nvSpPr>
        <p:spPr/>
        <p:txBody>
          <a:bodyPr>
            <a:normAutofit/>
          </a:bodyPr>
          <a:lstStyle/>
          <a:p>
            <a:pPr algn="just"/>
            <a:r>
              <a:rPr lang="fr-FR" sz="1500" dirty="0"/>
              <a:t>L'insertion à grande échelle de la </a:t>
            </a:r>
            <a:r>
              <a:rPr lang="fr-FR" sz="1500" b="1" dirty="0"/>
              <a:t>génération d’énergie </a:t>
            </a:r>
            <a:r>
              <a:rPr lang="fr-FR" sz="1500" b="1" dirty="0" smtClean="0"/>
              <a:t>dispersée </a:t>
            </a:r>
            <a:r>
              <a:rPr lang="fr-FR" sz="1500" dirty="0"/>
              <a:t>dans les années à venir </a:t>
            </a:r>
            <a:r>
              <a:rPr lang="fr-FR" sz="1500" dirty="0" smtClean="0"/>
              <a:t>semble énergétiquement </a:t>
            </a:r>
            <a:r>
              <a:rPr lang="fr-FR" sz="1500" dirty="0"/>
              <a:t>et économiquement intéressante, voire même incontournable. En effet, de </a:t>
            </a:r>
            <a:r>
              <a:rPr lang="fr-FR" sz="1500" dirty="0" smtClean="0"/>
              <a:t>nombreux potentiels </a:t>
            </a:r>
            <a:r>
              <a:rPr lang="fr-FR" sz="1500" dirty="0"/>
              <a:t>existent et un grand nombre de pays tentera sûrement de promouvoir au mieux ces </a:t>
            </a:r>
            <a:r>
              <a:rPr lang="fr-FR" sz="1500" dirty="0" smtClean="0"/>
              <a:t>énergies locales</a:t>
            </a:r>
            <a:r>
              <a:rPr lang="fr-FR" sz="1500" dirty="0"/>
              <a:t>.</a:t>
            </a:r>
          </a:p>
          <a:p>
            <a:pPr algn="just"/>
            <a:r>
              <a:rPr lang="fr-FR" sz="1500" dirty="0"/>
              <a:t>Pourtant, selon les études récentes, l’apparition de ces nouveaux producteurs a causé, </a:t>
            </a:r>
            <a:r>
              <a:rPr lang="fr-FR" sz="1500" dirty="0" smtClean="0"/>
              <a:t>sur le </a:t>
            </a:r>
            <a:r>
              <a:rPr lang="fr-FR" sz="1500" dirty="0"/>
              <a:t>plan </a:t>
            </a:r>
            <a:r>
              <a:rPr lang="fr-FR" sz="1500" dirty="0" smtClean="0"/>
              <a:t>de l’exploitation </a:t>
            </a:r>
            <a:r>
              <a:rPr lang="fr-FR" sz="1500" dirty="0"/>
              <a:t>du réseau électrique, des </a:t>
            </a:r>
            <a:r>
              <a:rPr lang="fr-FR" sz="1500" dirty="0" smtClean="0"/>
              <a:t>conséquences techniques </a:t>
            </a:r>
            <a:r>
              <a:rPr lang="fr-FR" sz="1500" dirty="0"/>
              <a:t>notamment sur les réseaux </a:t>
            </a:r>
            <a:r>
              <a:rPr lang="fr-FR" sz="1500" dirty="0" smtClean="0"/>
              <a:t>de distribution </a:t>
            </a:r>
            <a:r>
              <a:rPr lang="fr-FR" sz="1500" dirty="0"/>
              <a:t>où la plupart des PD sont raccordées. D’ailleurs, si l’on prévoit une insertion </a:t>
            </a:r>
            <a:r>
              <a:rPr lang="fr-FR" sz="1500" dirty="0" smtClean="0"/>
              <a:t>massive des </a:t>
            </a:r>
            <a:r>
              <a:rPr lang="fr-FR" sz="1500" dirty="0"/>
              <a:t>PD à moyen terme, leurs impacts pourraient s’étendre au niveau du </a:t>
            </a:r>
            <a:r>
              <a:rPr lang="fr-FR" sz="1500" b="1" i="1" dirty="0">
                <a:effectLst>
                  <a:outerShdw blurRad="38100" dist="38100" dir="2700000" algn="tl">
                    <a:srgbClr val="000000">
                      <a:alpha val="43137"/>
                    </a:srgbClr>
                  </a:outerShdw>
                </a:effectLst>
              </a:rPr>
              <a:t>réseau de transport </a:t>
            </a:r>
            <a:r>
              <a:rPr lang="fr-FR" sz="1500" dirty="0"/>
              <a:t>et </a:t>
            </a:r>
            <a:r>
              <a:rPr lang="fr-FR" sz="1500" dirty="0" smtClean="0"/>
              <a:t>rendre le </a:t>
            </a:r>
            <a:r>
              <a:rPr lang="fr-FR" sz="1500" dirty="0"/>
              <a:t>système entier plus vulnérable (ou fragile), notamment dans les situations critiques.</a:t>
            </a:r>
          </a:p>
        </p:txBody>
      </p:sp>
      <p:pic>
        <p:nvPicPr>
          <p:cNvPr id="1026" name="Picture 2" descr="C:\Users\youbi\Desktop\bandeau-electricite-reseau-2.jp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755576" y="3004173"/>
            <a:ext cx="7920879" cy="194421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15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3000"/>
                <a:shade val="97000"/>
                <a:satMod val="23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857250" indent="-857250">
              <a:buFont typeface="+mj-lt"/>
              <a:buAutoNum type="romanUcPeriod" startAt="2"/>
            </a:pPr>
            <a:r>
              <a:rPr lang="fr-FR" sz="3200" dirty="0"/>
              <a:t>Insertion de production décentralisée</a:t>
            </a:r>
          </a:p>
        </p:txBody>
      </p:sp>
      <p:sp>
        <p:nvSpPr>
          <p:cNvPr id="3" name="Espace réservé du contenu 2"/>
          <p:cNvSpPr>
            <a:spLocks noGrp="1"/>
          </p:cNvSpPr>
          <p:nvPr>
            <p:ph idx="1"/>
          </p:nvPr>
        </p:nvSpPr>
        <p:spPr/>
        <p:txBody>
          <a:bodyPr>
            <a:normAutofit/>
          </a:bodyPr>
          <a:lstStyle/>
          <a:p>
            <a:pPr algn="just"/>
            <a:r>
              <a:rPr lang="fr-FR" sz="1500" dirty="0"/>
              <a:t>Le raccordement de production décentralisée aux réseaux de tension inférieure (par rapport au </a:t>
            </a:r>
            <a:r>
              <a:rPr lang="fr-FR" sz="1500" dirty="0" smtClean="0"/>
              <a:t>réseau de </a:t>
            </a:r>
            <a:r>
              <a:rPr lang="fr-FR" sz="1500" dirty="0"/>
              <a:t>transport) apporte des intérêts économiques et énergétiques, mais il sera pénalisé sur le plan </a:t>
            </a:r>
            <a:r>
              <a:rPr lang="fr-FR" sz="1500" dirty="0" smtClean="0"/>
              <a:t>de l’exploitation </a:t>
            </a:r>
            <a:r>
              <a:rPr lang="fr-FR" sz="1500" dirty="0"/>
              <a:t>du système.</a:t>
            </a:r>
          </a:p>
          <a:p>
            <a:pPr algn="just"/>
            <a:r>
              <a:rPr lang="fr-FR" sz="1500" dirty="0"/>
              <a:t>Les PD sont pour la plupart raccordées au réseau de distribution qui sera le premier à être </a:t>
            </a:r>
            <a:r>
              <a:rPr lang="fr-FR" sz="1500" dirty="0" smtClean="0"/>
              <a:t>impacté par </a:t>
            </a:r>
            <a:r>
              <a:rPr lang="fr-FR" sz="1500" dirty="0"/>
              <a:t>ce phénomène. Puis, comme on s’attend à voir prochainement une pénétration de </a:t>
            </a:r>
            <a:r>
              <a:rPr lang="fr-FR" sz="1500" dirty="0" smtClean="0"/>
              <a:t>production décentralisée </a:t>
            </a:r>
            <a:r>
              <a:rPr lang="fr-FR" sz="1500" dirty="0"/>
              <a:t>à taux croissant, les impacts de ces nouveaux producteurs ne se restreindront plus </a:t>
            </a:r>
            <a:r>
              <a:rPr lang="fr-FR" sz="1500" dirty="0" smtClean="0"/>
              <a:t>au niveau </a:t>
            </a:r>
            <a:r>
              <a:rPr lang="fr-FR" sz="1500" dirty="0"/>
              <a:t>des réseaux de distribution où ils sont raccordés, mais affecteront tout le système, </a:t>
            </a:r>
            <a:r>
              <a:rPr lang="fr-FR" sz="1500" dirty="0" smtClean="0"/>
              <a:t>jusqu’au </a:t>
            </a:r>
            <a:r>
              <a:rPr lang="fr-FR" sz="1500" i="1" dirty="0" smtClean="0">
                <a:effectLst>
                  <a:outerShdw blurRad="38100" dist="38100" dir="2700000" algn="tl">
                    <a:srgbClr val="000000">
                      <a:alpha val="43137"/>
                    </a:srgbClr>
                  </a:outerShdw>
                </a:effectLst>
              </a:rPr>
              <a:t>réseau </a:t>
            </a:r>
            <a:r>
              <a:rPr lang="fr-FR" sz="1500" i="1" dirty="0">
                <a:effectLst>
                  <a:outerShdw blurRad="38100" dist="38100" dir="2700000" algn="tl">
                    <a:srgbClr val="000000">
                      <a:alpha val="43137"/>
                    </a:srgbClr>
                  </a:outerShdw>
                </a:effectLst>
              </a:rPr>
              <a:t>de transport</a:t>
            </a:r>
            <a:r>
              <a:rPr lang="fr-FR" sz="1500" dirty="0"/>
              <a:t>.</a:t>
            </a:r>
          </a:p>
        </p:txBody>
      </p:sp>
      <p:pic>
        <p:nvPicPr>
          <p:cNvPr id="2050" name="Picture 2" descr="C:\Users\youbi\Desktop\konya_599d3983e767d.jpg"/>
          <p:cNvPicPr>
            <a:picLocks noChangeAspect="1" noChangeArrowheads="1"/>
          </p:cNvPicPr>
          <p:nvPr/>
        </p:nvPicPr>
        <p:blipFill>
          <a:blip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a:stretch>
        </p:blipFill>
        <p:spPr bwMode="auto">
          <a:xfrm>
            <a:off x="611560" y="3291830"/>
            <a:ext cx="7776864" cy="158417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11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571500" indent="-571500">
              <a:buFont typeface="+mj-lt"/>
              <a:buAutoNum type="romanUcPeriod" startAt="3"/>
            </a:pPr>
            <a:r>
              <a:rPr lang="fr-FR" sz="3200" dirty="0" smtClean="0"/>
              <a:t>Impacts de la production décentralisée sur le réseau de transport:</a:t>
            </a:r>
            <a:endParaRPr lang="fr-FR" sz="3200" dirty="0"/>
          </a:p>
        </p:txBody>
      </p:sp>
      <p:sp>
        <p:nvSpPr>
          <p:cNvPr id="3" name="Espace réservé du contenu 2"/>
          <p:cNvSpPr>
            <a:spLocks noGrp="1"/>
          </p:cNvSpPr>
          <p:nvPr>
            <p:ph idx="1"/>
          </p:nvPr>
        </p:nvSpPr>
        <p:spPr/>
        <p:txBody>
          <a:bodyPr>
            <a:normAutofit/>
          </a:bodyPr>
          <a:lstStyle/>
          <a:p>
            <a:pPr algn="just"/>
            <a:r>
              <a:rPr lang="fr-FR" sz="1500" dirty="0"/>
              <a:t>L’intérêt de l’étude des impacts de l’insertion massive de production décentralisée sur le réseau </a:t>
            </a:r>
            <a:r>
              <a:rPr lang="fr-FR" sz="1500" dirty="0" smtClean="0"/>
              <a:t>de transport </a:t>
            </a:r>
            <a:r>
              <a:rPr lang="fr-FR" sz="1500" dirty="0"/>
              <a:t>est apparu récemment lorsque certaines technologies utilisées sont arrivées à une </a:t>
            </a:r>
            <a:r>
              <a:rPr lang="fr-FR" sz="1500" dirty="0" smtClean="0"/>
              <a:t>certaine maturité </a:t>
            </a:r>
            <a:r>
              <a:rPr lang="fr-FR" sz="1500" dirty="0"/>
              <a:t>(le cas de l’éolien). Cependant, ce type d’étude devenait un véritable besoin </a:t>
            </a:r>
            <a:r>
              <a:rPr lang="fr-FR" sz="1500" dirty="0" smtClean="0"/>
              <a:t>notamment après</a:t>
            </a:r>
            <a:r>
              <a:rPr lang="fr-FR" sz="1500" dirty="0"/>
              <a:t> </a:t>
            </a:r>
            <a:r>
              <a:rPr lang="fr-FR" sz="1500" dirty="0" smtClean="0"/>
              <a:t>des </a:t>
            </a:r>
            <a:r>
              <a:rPr lang="fr-FR" sz="1500" dirty="0"/>
              <a:t>incidents majeurs qui se sont passés au cours des dernières années dans le monde (</a:t>
            </a:r>
            <a:r>
              <a:rPr lang="fr-FR" sz="1500" i="1" dirty="0">
                <a:effectLst>
                  <a:outerShdw blurRad="38100" dist="38100" dir="2700000" algn="tl">
                    <a:srgbClr val="000000">
                      <a:alpha val="43137"/>
                    </a:srgbClr>
                  </a:outerShdw>
                </a:effectLst>
              </a:rPr>
              <a:t>black-out</a:t>
            </a:r>
            <a:r>
              <a:rPr lang="fr-FR" sz="1500" dirty="0"/>
              <a:t> </a:t>
            </a:r>
            <a:r>
              <a:rPr lang="fr-FR" sz="1500" dirty="0" smtClean="0"/>
              <a:t>en Italie </a:t>
            </a:r>
            <a:r>
              <a:rPr lang="fr-FR" sz="1500" dirty="0"/>
              <a:t>en Septembre 2003, par exemple) où la stratégie d’exploitation inadéquate des GED a </a:t>
            </a:r>
            <a:r>
              <a:rPr lang="fr-FR" sz="1500" dirty="0" smtClean="0"/>
              <a:t>contribué à </a:t>
            </a:r>
            <a:r>
              <a:rPr lang="fr-FR" sz="1500" dirty="0"/>
              <a:t>des causes décisives de l’écroulement total du réseau.</a:t>
            </a:r>
          </a:p>
          <a:p>
            <a:pPr algn="just"/>
            <a:r>
              <a:rPr lang="fr-FR" sz="1500" dirty="0"/>
              <a:t>C’est pour cette raison que dans cette partie, différents impacts que la pénétration à grande échelle </a:t>
            </a:r>
            <a:r>
              <a:rPr lang="fr-FR" sz="1500" dirty="0" smtClean="0"/>
              <a:t>de production </a:t>
            </a:r>
            <a:r>
              <a:rPr lang="fr-FR" sz="1500" dirty="0"/>
              <a:t>décentralisée peut provoquer sur réseau de transport seront analysés.</a:t>
            </a:r>
          </a:p>
        </p:txBody>
      </p:sp>
      <p:pic>
        <p:nvPicPr>
          <p:cNvPr id="3075" name="Picture 3" descr="C:\Users\youbi\Desktop\energie.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611560" y="3003798"/>
            <a:ext cx="7704856" cy="194421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2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514350" indent="-514350">
              <a:buFont typeface="+mj-lt"/>
              <a:buAutoNum type="arabicPeriod"/>
            </a:pPr>
            <a:r>
              <a:rPr lang="fr-FR" sz="3200" dirty="0"/>
              <a:t>Incertitude</a:t>
            </a:r>
            <a:r>
              <a:rPr lang="fr-FR" dirty="0"/>
              <a:t> sur la phase de planification</a:t>
            </a:r>
          </a:p>
        </p:txBody>
      </p:sp>
      <p:sp>
        <p:nvSpPr>
          <p:cNvPr id="3" name="Espace réservé du contenu 2"/>
          <p:cNvSpPr>
            <a:spLocks noGrp="1"/>
          </p:cNvSpPr>
          <p:nvPr>
            <p:ph idx="1"/>
          </p:nvPr>
        </p:nvSpPr>
        <p:spPr/>
        <p:txBody>
          <a:bodyPr>
            <a:normAutofit fontScale="92500"/>
          </a:bodyPr>
          <a:lstStyle/>
          <a:p>
            <a:pPr algn="just"/>
            <a:r>
              <a:rPr lang="fr-FR" sz="1600" dirty="0" smtClean="0"/>
              <a:t>Parmi </a:t>
            </a:r>
            <a:r>
              <a:rPr lang="fr-FR" sz="1600" dirty="0"/>
              <a:t>les productions décentralisées à </a:t>
            </a:r>
            <a:r>
              <a:rPr lang="fr-FR" sz="1600" dirty="0" smtClean="0"/>
              <a:t>base d’énergies </a:t>
            </a:r>
            <a:r>
              <a:rPr lang="fr-FR" sz="1600" dirty="0"/>
              <a:t>nouvelles et renouvelables intégrées au réseau, les éoliennes et les petites </a:t>
            </a:r>
            <a:r>
              <a:rPr lang="fr-FR" sz="1600" dirty="0" smtClean="0"/>
              <a:t>centrales hydroélectriques </a:t>
            </a:r>
            <a:r>
              <a:rPr lang="fr-FR" sz="1600" dirty="0"/>
              <a:t>sont les plus exploitées à grande échelle. Elles sont normalement localisées dans </a:t>
            </a:r>
            <a:r>
              <a:rPr lang="fr-FR" sz="1600" dirty="0" smtClean="0"/>
              <a:t>les zones </a:t>
            </a:r>
            <a:r>
              <a:rPr lang="fr-FR" sz="1600" dirty="0"/>
              <a:t>où les conditions climatiques sont les plus appropriées</a:t>
            </a:r>
            <a:r>
              <a:rPr lang="fr-FR" sz="1600" dirty="0" smtClean="0"/>
              <a:t>.</a:t>
            </a:r>
          </a:p>
          <a:p>
            <a:pPr algn="just"/>
            <a:endParaRPr lang="fr-FR" sz="1600" dirty="0"/>
          </a:p>
          <a:p>
            <a:pPr marL="0" indent="0" algn="just">
              <a:buNone/>
            </a:pPr>
            <a:endParaRPr lang="fr-FR" sz="1600" dirty="0" smtClean="0"/>
          </a:p>
          <a:p>
            <a:pPr marL="0" indent="0" algn="just">
              <a:buNone/>
            </a:pPr>
            <a:endParaRPr lang="fr-FR" sz="1600" dirty="0" smtClean="0"/>
          </a:p>
          <a:p>
            <a:pPr marL="0" indent="0" algn="just">
              <a:buNone/>
            </a:pPr>
            <a:endParaRPr lang="fr-FR" sz="1600" dirty="0" smtClean="0"/>
          </a:p>
          <a:p>
            <a:pPr algn="just"/>
            <a:r>
              <a:rPr lang="fr-FR" sz="1600" dirty="0"/>
              <a:t>Pourtant, l’exploitation de ces sources proprement dites est basée sur la </a:t>
            </a:r>
            <a:r>
              <a:rPr lang="fr-FR" sz="1600" dirty="0" smtClean="0"/>
              <a:t>prévision météorologique qui porte </a:t>
            </a:r>
            <a:r>
              <a:rPr lang="fr-FR" sz="1600" dirty="0"/>
              <a:t>en elle l’aspect </a:t>
            </a:r>
            <a:r>
              <a:rPr lang="fr-FR" sz="1600" dirty="0">
                <a:effectLst>
                  <a:outerShdw blurRad="38100" dist="38100" dir="2700000" algn="tl">
                    <a:srgbClr val="000000">
                      <a:alpha val="43137"/>
                    </a:srgbClr>
                  </a:outerShdw>
                </a:effectLst>
              </a:rPr>
              <a:t>aléatoire</a:t>
            </a:r>
            <a:r>
              <a:rPr lang="fr-FR" sz="1600" dirty="0"/>
              <a:t> et </a:t>
            </a:r>
            <a:r>
              <a:rPr lang="fr-FR" sz="1600" dirty="0">
                <a:effectLst>
                  <a:outerShdw blurRad="38100" dist="38100" dir="2700000" algn="tl">
                    <a:srgbClr val="000000">
                      <a:alpha val="43137"/>
                    </a:srgbClr>
                  </a:outerShdw>
                </a:effectLst>
              </a:rPr>
              <a:t>incertain</a:t>
            </a:r>
            <a:r>
              <a:rPr lang="fr-FR" sz="1600" dirty="0" smtClean="0"/>
              <a:t>.</a:t>
            </a:r>
          </a:p>
          <a:p>
            <a:pPr algn="just"/>
            <a:r>
              <a:rPr lang="fr-FR" sz="1600" dirty="0"/>
              <a:t>Pour l’éolien, </a:t>
            </a:r>
            <a:r>
              <a:rPr lang="fr-FR" sz="1600" dirty="0" smtClean="0"/>
              <a:t>ce </a:t>
            </a:r>
            <a:r>
              <a:rPr lang="fr-FR" sz="1600" dirty="0"/>
              <a:t>n’est pas évident d’établir </a:t>
            </a:r>
            <a:r>
              <a:rPr lang="fr-FR" sz="1600" dirty="0" smtClean="0"/>
              <a:t>un lien </a:t>
            </a:r>
            <a:r>
              <a:rPr lang="fr-FR" sz="1600" dirty="0"/>
              <a:t>entre la production et la capacité installée. Car, certaines périodes de l’année sont favorables </a:t>
            </a:r>
            <a:r>
              <a:rPr lang="fr-FR" sz="1600" dirty="0" smtClean="0"/>
              <a:t>en production </a:t>
            </a:r>
            <a:r>
              <a:rPr lang="fr-FR" sz="1600" dirty="0"/>
              <a:t>éolienne, mais faibles en consommation, ou inversement. L’approche basée sur la </a:t>
            </a:r>
            <a:r>
              <a:rPr lang="fr-FR" sz="1600" dirty="0" smtClean="0"/>
              <a:t>moyenne annuelle </a:t>
            </a:r>
            <a:r>
              <a:rPr lang="fr-FR" sz="1600" dirty="0"/>
              <a:t>pour déterminer la puissance installée des éoliennes conduit souvent à </a:t>
            </a:r>
            <a:r>
              <a:rPr lang="fr-FR" sz="1600" dirty="0" smtClean="0"/>
              <a:t>un surdimensionnement </a:t>
            </a:r>
            <a:r>
              <a:rPr lang="fr-FR" sz="1600" dirty="0"/>
              <a:t>important.</a:t>
            </a:r>
          </a:p>
        </p:txBody>
      </p:sp>
      <p:pic>
        <p:nvPicPr>
          <p:cNvPr id="1026" name="Picture 2" descr="C:\Users\youbi\Desktop\wind_turbine_photo_Winchell-Joshu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959681"/>
            <a:ext cx="2880114" cy="1080120"/>
          </a:xfrm>
          <a:prstGeom prst="rect">
            <a:avLst/>
          </a:prstGeom>
          <a:noFill/>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7" name="Picture 3" descr="C:\Users\youbi\Desktop\hauteur-de-chu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959681"/>
            <a:ext cx="2880114" cy="1080120"/>
          </a:xfrm>
          <a:prstGeom prst="rect">
            <a:avLst/>
          </a:prstGeom>
          <a:noFill/>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514350" indent="-514350">
              <a:buFont typeface="+mj-lt"/>
              <a:buAutoNum type="arabicPeriod"/>
            </a:pPr>
            <a:r>
              <a:rPr lang="fr-FR" sz="3200" dirty="0"/>
              <a:t>Incertitude</a:t>
            </a:r>
            <a:r>
              <a:rPr lang="fr-FR" dirty="0"/>
              <a:t> sur la phase de planification</a:t>
            </a:r>
          </a:p>
        </p:txBody>
      </p:sp>
      <p:sp>
        <p:nvSpPr>
          <p:cNvPr id="3" name="Espace réservé du contenu 2"/>
          <p:cNvSpPr>
            <a:spLocks noGrp="1"/>
          </p:cNvSpPr>
          <p:nvPr>
            <p:ph idx="1"/>
          </p:nvPr>
        </p:nvSpPr>
        <p:spPr/>
        <p:txBody>
          <a:bodyPr>
            <a:normAutofit/>
          </a:bodyPr>
          <a:lstStyle/>
          <a:p>
            <a:pPr algn="just">
              <a:buFont typeface="Wingdings" pitchFamily="2" charset="2"/>
              <a:buChar char="ü"/>
            </a:pPr>
            <a:r>
              <a:rPr lang="fr-FR" sz="1500" dirty="0" smtClean="0"/>
              <a:t>     Dans </a:t>
            </a:r>
            <a:r>
              <a:rPr lang="fr-FR" sz="1500" dirty="0"/>
              <a:t>le cas du Danemark, qui a expérimenté une </a:t>
            </a:r>
            <a:r>
              <a:rPr lang="fr-FR" sz="1500" dirty="0" smtClean="0"/>
              <a:t>insertion importante </a:t>
            </a:r>
            <a:r>
              <a:rPr lang="fr-FR" sz="1500" dirty="0"/>
              <a:t>de l’énergie </a:t>
            </a:r>
            <a:r>
              <a:rPr lang="fr-FR" sz="1500" dirty="0" smtClean="0"/>
              <a:t>éolienne dans </a:t>
            </a:r>
            <a:r>
              <a:rPr lang="fr-FR" sz="1500" dirty="0" smtClean="0"/>
              <a:t>son système, </a:t>
            </a:r>
            <a:r>
              <a:rPr lang="fr-FR" sz="1500" dirty="0"/>
              <a:t>une prévision non fiable conduit à un surdimensionnement </a:t>
            </a:r>
            <a:r>
              <a:rPr lang="fr-FR" sz="1500" dirty="0" smtClean="0"/>
              <a:t>en moyenne </a:t>
            </a:r>
            <a:r>
              <a:rPr lang="fr-FR" sz="1500" dirty="0"/>
              <a:t>de 30% pour des parcs éoliens situés à l’ouest. </a:t>
            </a:r>
            <a:r>
              <a:rPr lang="fr-FR" sz="1500" dirty="0" smtClean="0"/>
              <a:t>Le record </a:t>
            </a:r>
            <a:r>
              <a:rPr lang="fr-FR" sz="1500" dirty="0"/>
              <a:t>d’erreur a été constaté </a:t>
            </a:r>
            <a:r>
              <a:rPr lang="fr-FR" sz="1500" dirty="0" smtClean="0"/>
              <a:t>à 60%.</a:t>
            </a:r>
            <a:r>
              <a:rPr lang="fr-FR" sz="1500" dirty="0"/>
              <a:t>		</a:t>
            </a:r>
            <a:endParaRPr lang="fr-FR" sz="1500" dirty="0" smtClean="0"/>
          </a:p>
          <a:p>
            <a:pPr algn="just"/>
            <a:r>
              <a:rPr lang="fr-FR" sz="1500" dirty="0"/>
              <a:t>En plus des raisons économiques et d’efficacité d’exploitation de ces parcs, une surestimation de </a:t>
            </a:r>
            <a:r>
              <a:rPr lang="fr-FR" sz="1500" dirty="0" smtClean="0"/>
              <a:t>la puissance </a:t>
            </a:r>
            <a:r>
              <a:rPr lang="fr-FR" sz="1500" dirty="0"/>
              <a:t>installée peut conduire à des erreurs de planification des moyens de production à moyen </a:t>
            </a:r>
            <a:r>
              <a:rPr lang="fr-FR" sz="1500" dirty="0" smtClean="0"/>
              <a:t>et long </a:t>
            </a:r>
            <a:r>
              <a:rPr lang="fr-FR" sz="1500" dirty="0"/>
              <a:t>terme. De fait, si ces parcs ne peuvent pas fournir la puissance espérée, notamment en </a:t>
            </a:r>
            <a:r>
              <a:rPr lang="fr-FR" sz="1500" dirty="0" smtClean="0"/>
              <a:t>tenant compte </a:t>
            </a:r>
            <a:r>
              <a:rPr lang="fr-FR" sz="1500" dirty="0"/>
              <a:t>de l’augmentation des charges dans le temps, et le planificateur n’ayant pas prévu </a:t>
            </a:r>
            <a:r>
              <a:rPr lang="fr-FR" sz="1500" dirty="0" smtClean="0"/>
              <a:t>d’autres moyens </a:t>
            </a:r>
            <a:r>
              <a:rPr lang="fr-FR" sz="1500" dirty="0"/>
              <a:t>de production pour compenser l’erreur d’estimation (puisqu’il n’en avait pas connaissance</a:t>
            </a:r>
            <a:r>
              <a:rPr lang="fr-FR" sz="1500" dirty="0" smtClean="0"/>
              <a:t>), l’exploitant </a:t>
            </a:r>
            <a:r>
              <a:rPr lang="fr-FR" sz="1500" dirty="0"/>
              <a:t>du réseau pourra avoir des difficultés à équilibrer la production et la consommation.</a:t>
            </a:r>
          </a:p>
        </p:txBody>
      </p:sp>
    </p:spTree>
    <p:extLst>
      <p:ext uri="{BB962C8B-B14F-4D97-AF65-F5344CB8AC3E}">
        <p14:creationId xmlns:p14="http://schemas.microsoft.com/office/powerpoint/2010/main" val="3641932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742950" indent="-742950">
              <a:buFont typeface="+mj-lt"/>
              <a:buAutoNum type="arabicPeriod" startAt="2"/>
            </a:pPr>
            <a:r>
              <a:rPr lang="fr-FR" dirty="0"/>
              <a:t>Incertitude sur la marge de </a:t>
            </a:r>
            <a:r>
              <a:rPr lang="fr-FR" dirty="0" smtClean="0"/>
              <a:t>réserve d’opération</a:t>
            </a:r>
            <a:endParaRPr lang="fr-FR" dirty="0"/>
          </a:p>
        </p:txBody>
      </p:sp>
      <p:sp>
        <p:nvSpPr>
          <p:cNvPr id="3" name="Espace réservé du contenu 2"/>
          <p:cNvSpPr>
            <a:spLocks noGrp="1"/>
          </p:cNvSpPr>
          <p:nvPr>
            <p:ph idx="1"/>
          </p:nvPr>
        </p:nvSpPr>
        <p:spPr/>
        <p:txBody>
          <a:bodyPr>
            <a:normAutofit/>
          </a:bodyPr>
          <a:lstStyle/>
          <a:p>
            <a:pPr algn="just"/>
            <a:r>
              <a:rPr lang="fr-FR" sz="1500" dirty="0"/>
              <a:t>Les PD de type intermittent provoquent également </a:t>
            </a:r>
            <a:r>
              <a:rPr lang="fr-FR" sz="1500" dirty="0" smtClean="0"/>
              <a:t>une incertitude </a:t>
            </a:r>
            <a:r>
              <a:rPr lang="fr-FR" sz="1500" dirty="0"/>
              <a:t>en terme de quantité </a:t>
            </a:r>
            <a:r>
              <a:rPr lang="fr-FR" sz="1500" dirty="0" smtClean="0"/>
              <a:t>d’énergie générée </a:t>
            </a:r>
            <a:r>
              <a:rPr lang="fr-FR" sz="1500" dirty="0"/>
              <a:t>et d’estimation du volume de réserve de puissance active et réactive pour faire face aux </a:t>
            </a:r>
            <a:r>
              <a:rPr lang="fr-FR" sz="1500" dirty="0" smtClean="0"/>
              <a:t>aléas. </a:t>
            </a:r>
          </a:p>
          <a:p>
            <a:pPr algn="just"/>
            <a:r>
              <a:rPr lang="fr-FR" sz="1500" dirty="0" smtClean="0"/>
              <a:t>Traditionnellement</a:t>
            </a:r>
            <a:r>
              <a:rPr lang="fr-FR" sz="1500" dirty="0"/>
              <a:t>, l’exploitation du réseau repose sur des principes de réaction rapide et </a:t>
            </a:r>
            <a:r>
              <a:rPr lang="fr-FR" sz="1500" dirty="0" smtClean="0"/>
              <a:t>sécurisée des </a:t>
            </a:r>
            <a:r>
              <a:rPr lang="fr-FR" sz="1500" dirty="0"/>
              <a:t>moyens de grande production face </a:t>
            </a:r>
            <a:r>
              <a:rPr lang="fr-FR" sz="1500" dirty="0" smtClean="0"/>
              <a:t>à des </a:t>
            </a:r>
            <a:r>
              <a:rPr lang="fr-FR" sz="1500" dirty="0"/>
              <a:t>aléas de consommation. L’augmentation de la </a:t>
            </a:r>
            <a:r>
              <a:rPr lang="fr-FR" sz="1500" dirty="0" smtClean="0"/>
              <a:t>production décentralisée </a:t>
            </a:r>
            <a:r>
              <a:rPr lang="fr-FR" sz="1500" dirty="0"/>
              <a:t>impose de disposer de plus de réserve car on peut être en déficit de puissance </a:t>
            </a:r>
            <a:r>
              <a:rPr lang="fr-FR" sz="1500" dirty="0" smtClean="0"/>
              <a:t>de régulation </a:t>
            </a:r>
            <a:r>
              <a:rPr lang="fr-FR" sz="1500" dirty="0"/>
              <a:t>pendant les périodes où l’éolien n’est pas disponible, et on peut avoir un surplus de </a:t>
            </a:r>
            <a:r>
              <a:rPr lang="fr-FR" sz="1500" dirty="0" smtClean="0"/>
              <a:t>réserve lorsque </a:t>
            </a:r>
            <a:r>
              <a:rPr lang="fr-FR" sz="1500" dirty="0"/>
              <a:t>le vent est favorable</a:t>
            </a:r>
            <a:r>
              <a:rPr lang="fr-FR" sz="1500" dirty="0" smtClean="0"/>
              <a:t>.</a:t>
            </a:r>
            <a:endParaRPr lang="fr-FR" sz="1500" dirty="0"/>
          </a:p>
          <a:p>
            <a:pPr algn="just"/>
            <a:r>
              <a:rPr lang="fr-FR" sz="1500" dirty="0"/>
              <a:t>Par conséquent, l’opérateur du réseau doit être très flexible au niveau </a:t>
            </a:r>
            <a:r>
              <a:rPr lang="fr-FR" sz="1500" dirty="0" smtClean="0"/>
              <a:t>de l’estimation </a:t>
            </a:r>
            <a:r>
              <a:rPr lang="fr-FR" sz="1500" dirty="0"/>
              <a:t>des marges </a:t>
            </a:r>
            <a:r>
              <a:rPr lang="fr-FR" sz="1500" dirty="0" smtClean="0"/>
              <a:t>de réserve </a:t>
            </a:r>
            <a:r>
              <a:rPr lang="fr-FR" sz="1500" dirty="0"/>
              <a:t>afin de suivre non seulement l’évolution des charges mais aussi l’intermittence des sources</a:t>
            </a:r>
          </a:p>
        </p:txBody>
      </p:sp>
    </p:spTree>
    <p:extLst>
      <p:ext uri="{BB962C8B-B14F-4D97-AF65-F5344CB8AC3E}">
        <p14:creationId xmlns:p14="http://schemas.microsoft.com/office/powerpoint/2010/main" val="2979838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lgn="just">
              <a:buFont typeface="+mj-lt"/>
              <a:buAutoNum type="arabicPeriod" startAt="3"/>
            </a:pPr>
            <a:r>
              <a:rPr lang="fr-FR" dirty="0"/>
              <a:t>Sensibilité liée à la gestion du réactif</a:t>
            </a:r>
          </a:p>
        </p:txBody>
      </p:sp>
      <p:sp>
        <p:nvSpPr>
          <p:cNvPr id="3" name="Espace réservé du contenu 2"/>
          <p:cNvSpPr>
            <a:spLocks noGrp="1"/>
          </p:cNvSpPr>
          <p:nvPr>
            <p:ph idx="1"/>
          </p:nvPr>
        </p:nvSpPr>
        <p:spPr/>
        <p:txBody>
          <a:bodyPr>
            <a:normAutofit/>
          </a:bodyPr>
          <a:lstStyle/>
          <a:p>
            <a:pPr algn="just"/>
            <a:r>
              <a:rPr lang="fr-FR" sz="1500" dirty="0"/>
              <a:t>Plusieurs systèmes à base des </a:t>
            </a:r>
            <a:r>
              <a:rPr lang="fr-FR" sz="1500" dirty="0" smtClean="0"/>
              <a:t>PD </a:t>
            </a:r>
            <a:r>
              <a:rPr lang="fr-FR" sz="1500" dirty="0"/>
              <a:t>utilisent plutôt des générateurs de type à induction que </a:t>
            </a:r>
            <a:r>
              <a:rPr lang="fr-FR" sz="1500" dirty="0" smtClean="0"/>
              <a:t>des générateurs </a:t>
            </a:r>
            <a:r>
              <a:rPr lang="fr-FR" sz="1500" dirty="0"/>
              <a:t>synchrones. Ces groupes consomme de puissance réactive et contribue à la chute </a:t>
            </a:r>
            <a:r>
              <a:rPr lang="fr-FR" sz="1500" dirty="0" smtClean="0"/>
              <a:t>de tension </a:t>
            </a:r>
            <a:r>
              <a:rPr lang="fr-FR" sz="1500" dirty="0"/>
              <a:t>pendant la période de pointe.</a:t>
            </a:r>
          </a:p>
          <a:p>
            <a:pPr algn="just"/>
            <a:r>
              <a:rPr lang="fr-FR" sz="1500" dirty="0"/>
              <a:t>D’ailleurs, pour des raisons de sécurité du groupe, la stratégie d’exploitation actuelle implique que </a:t>
            </a:r>
            <a:r>
              <a:rPr lang="fr-FR" sz="1500" dirty="0" smtClean="0"/>
              <a:t>ce type </a:t>
            </a:r>
            <a:r>
              <a:rPr lang="fr-FR" sz="1500" dirty="0"/>
              <a:t>de PD, étant très sensible à des perturbations du réseau même légères (court-circuit </a:t>
            </a:r>
            <a:r>
              <a:rPr lang="fr-FR" sz="1500" dirty="0" smtClean="0"/>
              <a:t>lointain, creux </a:t>
            </a:r>
            <a:r>
              <a:rPr lang="fr-FR" sz="1500" dirty="0"/>
              <a:t>de tension…), devrait être déconnecté du réseau en cas d’incident. Ceci </a:t>
            </a:r>
            <a:r>
              <a:rPr lang="fr-FR" sz="1500" dirty="0" smtClean="0"/>
              <a:t>provoque éventuellement</a:t>
            </a:r>
            <a:r>
              <a:rPr lang="fr-FR" sz="1500" dirty="0"/>
              <a:t>, suite </a:t>
            </a:r>
            <a:r>
              <a:rPr lang="fr-FR" sz="1500" dirty="0" smtClean="0"/>
              <a:t>à une </a:t>
            </a:r>
            <a:r>
              <a:rPr lang="fr-FR" sz="1500" dirty="0"/>
              <a:t>petite perturbation, le déclenchement de la PD entraînant une perte </a:t>
            </a:r>
            <a:r>
              <a:rPr lang="fr-FR" sz="1500" dirty="0" smtClean="0"/>
              <a:t>de puissance </a:t>
            </a:r>
            <a:r>
              <a:rPr lang="fr-FR" sz="1500" dirty="0"/>
              <a:t>active, notamment dans les périodes de haute consommation.</a:t>
            </a:r>
          </a:p>
          <a:p>
            <a:pPr algn="just"/>
            <a:r>
              <a:rPr lang="fr-FR" sz="1500" dirty="0"/>
              <a:t>Ce phénomène pourrait dans certains cas déstabiliser le réseau </a:t>
            </a:r>
            <a:r>
              <a:rPr lang="fr-FR" sz="1500" dirty="0" smtClean="0"/>
              <a:t>jusqu’à l’écroulement </a:t>
            </a:r>
            <a:r>
              <a:rPr lang="fr-FR" sz="1500" dirty="0"/>
              <a:t>de tension </a:t>
            </a:r>
            <a:r>
              <a:rPr lang="fr-FR" sz="1500" dirty="0" smtClean="0"/>
              <a:t>du réseau </a:t>
            </a:r>
            <a:r>
              <a:rPr lang="fr-FR" sz="1500" dirty="0"/>
              <a:t>et contribuer ainsi à l’initiation d’un black-out.</a:t>
            </a:r>
          </a:p>
        </p:txBody>
      </p:sp>
    </p:spTree>
    <p:extLst>
      <p:ext uri="{BB962C8B-B14F-4D97-AF65-F5344CB8AC3E}">
        <p14:creationId xmlns:p14="http://schemas.microsoft.com/office/powerpoint/2010/main" val="4096398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1044</TotalTime>
  <Words>1474</Words>
  <Application>Microsoft Office PowerPoint</Application>
  <PresentationFormat>Affichage à l'écran (16:9)</PresentationFormat>
  <Paragraphs>71</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Mailles</vt:lpstr>
      <vt:lpstr>Comment influe les PD sur la planification des RE de transport</vt:lpstr>
      <vt:lpstr>Plan de travail</vt:lpstr>
      <vt:lpstr>Introduction</vt:lpstr>
      <vt:lpstr>Insertion de production décentralisée</vt:lpstr>
      <vt:lpstr>Impacts de la production décentralisée sur le réseau de transport:</vt:lpstr>
      <vt:lpstr>Incertitude sur la phase de planification</vt:lpstr>
      <vt:lpstr>Incertitude sur la phase de planification</vt:lpstr>
      <vt:lpstr>Incertitude sur la marge de réserve d’opération</vt:lpstr>
      <vt:lpstr>Sensibilité liée à la gestion du réactif</vt:lpstr>
      <vt:lpstr>Sensibilité liée au déclenchement intempestif des GED</vt:lpstr>
      <vt:lpstr>Solution </vt:lpstr>
      <vt:lpstr>Ilotage intentionnel au niveau du réseau de transport</vt:lpstr>
      <vt:lpstr>Ilotage intentionnel au niveau du réseau de transport</vt:lpstr>
      <vt:lpstr>Ilotage intentionnel au niveau du réseau de transport</vt:lpstr>
      <vt:lpstr>Conclusion </vt:lpstr>
      <vt:lpstr>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influe les PD sur la planification des RE de transport</dc:title>
  <dc:creator>youbi</dc:creator>
  <cp:lastModifiedBy>youbi</cp:lastModifiedBy>
  <cp:revision>66</cp:revision>
  <dcterms:created xsi:type="dcterms:W3CDTF">2017-12-02T15:12:44Z</dcterms:created>
  <dcterms:modified xsi:type="dcterms:W3CDTF">2017-12-05T15:27:34Z</dcterms:modified>
</cp:coreProperties>
</file>