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1"/>
  </p:notesMasterIdLst>
  <p:sldIdLst>
    <p:sldId id="256" r:id="rId2"/>
    <p:sldId id="270" r:id="rId3"/>
    <p:sldId id="275" r:id="rId4"/>
    <p:sldId id="257" r:id="rId5"/>
    <p:sldId id="274" r:id="rId6"/>
    <p:sldId id="286" r:id="rId7"/>
    <p:sldId id="279" r:id="rId8"/>
    <p:sldId id="280" r:id="rId9"/>
    <p:sldId id="281" r:id="rId10"/>
    <p:sldId id="285" r:id="rId11"/>
    <p:sldId id="283" r:id="rId12"/>
    <p:sldId id="284" r:id="rId13"/>
    <p:sldId id="277" r:id="rId14"/>
    <p:sldId id="264" r:id="rId15"/>
    <p:sldId id="261" r:id="rId16"/>
    <p:sldId id="262" r:id="rId17"/>
    <p:sldId id="258" r:id="rId18"/>
    <p:sldId id="278" r:id="rId19"/>
    <p:sldId id="269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3891" autoAdjust="0"/>
  </p:normalViewPr>
  <p:slideViewPr>
    <p:cSldViewPr snapToGrid="0">
      <p:cViewPr varScale="1">
        <p:scale>
          <a:sx n="67" d="100"/>
          <a:sy n="67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D09E0-D5AD-42A2-B2AA-854A289D32D9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12E41-E91C-4A9F-968E-4C4CA6F44F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88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2E41-E91C-4A9F-968E-4C4CA6F44F8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03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2E41-E91C-4A9F-968E-4C4CA6F44F8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94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2E41-E91C-4A9F-968E-4C4CA6F44F8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09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2E41-E91C-4A9F-968E-4C4CA6F44F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977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2E41-E91C-4A9F-968E-4C4CA6F44F8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188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2E41-E91C-4A9F-968E-4C4CA6F44F8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54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ournisseur@althea-groupe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ournisseur@althea-groupe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4824B-B7C6-4BBA-B0AA-E7551EE29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25" y="1298448"/>
            <a:ext cx="8658225" cy="3255264"/>
          </a:xfrm>
        </p:spPr>
        <p:txBody>
          <a:bodyPr/>
          <a:lstStyle/>
          <a:p>
            <a:r>
              <a:rPr lang="fr-FR" dirty="0"/>
              <a:t>Animation du Réseau de</a:t>
            </a:r>
            <a:br>
              <a:rPr lang="fr-FR" dirty="0"/>
            </a:br>
            <a:r>
              <a:rPr lang="fr-FR" dirty="0"/>
              <a:t>Partenaires Freelances</a:t>
            </a: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1F314E61-F5C6-4361-8244-12D393609C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925" y="4989807"/>
            <a:ext cx="2124075" cy="10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FEC9C-F28E-400E-9DC8-ED539AEE8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Pour vous donner une vision de la Sous-Traitance chez Althéa…</a:t>
            </a: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C73474F0-5B24-4BD5-874B-7A6944CE6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925" y="4989807"/>
            <a:ext cx="2124075" cy="10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8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88481-B05A-45AA-A694-F0EDE9C9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23837"/>
            <a:ext cx="3305176" cy="4601183"/>
          </a:xfrm>
        </p:spPr>
        <p:txBody>
          <a:bodyPr/>
          <a:lstStyle/>
          <a:p>
            <a:r>
              <a:rPr lang="fr-FR" dirty="0"/>
              <a:t>Notre volume de sous-traitance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A3F804-9895-49D7-B39A-52C49754778C}"/>
              </a:ext>
            </a:extLst>
          </p:cNvPr>
          <p:cNvSpPr txBox="1"/>
          <p:nvPr/>
        </p:nvSpPr>
        <p:spPr>
          <a:xfrm>
            <a:off x="3639312" y="1523649"/>
            <a:ext cx="7918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ctr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La sous-traitance demeure en 2017 un des enjeux forts du cabinet avec un volume de </a:t>
            </a:r>
            <a:r>
              <a:rPr lang="fr-FR" sz="16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7265 jours facturés sur l’année</a:t>
            </a: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, soit un CA facturé de 3745922 €.</a:t>
            </a:r>
          </a:p>
          <a:p>
            <a:pPr algn="just" defTabSz="914400" fontAlgn="ctr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 defTabSz="914400" fontAlgn="ctr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 defTabSz="914400" fontAlgn="ctr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Ce chiffre d’affaires est ainsi réparti dans nos différentes activités :</a:t>
            </a:r>
          </a:p>
          <a:p>
            <a:pPr marL="285750" indent="-285750" algn="just" defTabSz="914400" fontAlgn="ctr">
              <a:lnSpc>
                <a:spcPct val="150000"/>
              </a:lnSpc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RH</a:t>
            </a: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 : 77 %</a:t>
            </a:r>
          </a:p>
          <a:p>
            <a:pPr marL="285750" indent="-285750" algn="just" defTabSz="914400" fontAlgn="ctr">
              <a:lnSpc>
                <a:spcPct val="150000"/>
              </a:lnSpc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Finance</a:t>
            </a: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 : 14%</a:t>
            </a:r>
          </a:p>
          <a:p>
            <a:pPr marL="285750" indent="-285750" algn="just" defTabSz="914400" fontAlgn="ctr">
              <a:lnSpc>
                <a:spcPct val="150000"/>
              </a:lnSpc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Achats et Supply Chain </a:t>
            </a: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: 9%</a:t>
            </a:r>
          </a:p>
          <a:p>
            <a:pPr marL="285750" indent="-285750" algn="just" defTabSz="914400" fontAlgn="ctr">
              <a:lnSpc>
                <a:spcPct val="150000"/>
              </a:lnSpc>
              <a:buFontTx/>
              <a:buChar char="-"/>
            </a:pPr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 defTabSz="914400" fontAlgn="ctr">
              <a:lnSpc>
                <a:spcPct val="150000"/>
              </a:lnSpc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Cette tendance tend à se confirmer de plus belle sur l’année à venir.</a:t>
            </a:r>
          </a:p>
          <a:p>
            <a:pPr algn="just" defTabSz="914400" fontAlgn="ctr">
              <a:lnSpc>
                <a:spcPct val="150000"/>
              </a:lnSpc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Vous avez donc une vraie carte à jouer à nos côtés !!!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421FB4-1CE8-45EA-8B0B-E295C435BC45}"/>
              </a:ext>
            </a:extLst>
          </p:cNvPr>
          <p:cNvSpPr txBox="1"/>
          <p:nvPr/>
        </p:nvSpPr>
        <p:spPr>
          <a:xfrm>
            <a:off x="3846136" y="860474"/>
            <a:ext cx="754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ctr"/>
            <a:r>
              <a:rPr lang="fr-FR" sz="24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Volume de Sous-Traitance </a:t>
            </a:r>
          </a:p>
        </p:txBody>
      </p:sp>
    </p:spTree>
    <p:extLst>
      <p:ext uri="{BB962C8B-B14F-4D97-AF65-F5344CB8AC3E}">
        <p14:creationId xmlns:p14="http://schemas.microsoft.com/office/powerpoint/2010/main" val="372384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88481-B05A-45AA-A694-F0EDE9C9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23837"/>
            <a:ext cx="2971801" cy="4601183"/>
          </a:xfrm>
        </p:spPr>
        <p:txBody>
          <a:bodyPr/>
          <a:lstStyle/>
          <a:p>
            <a:pPr algn="just"/>
            <a:r>
              <a:rPr lang="fr-FR" dirty="0"/>
              <a:t>Nos besoins les plus récurrents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A3F804-9895-49D7-B39A-52C49754778C}"/>
              </a:ext>
            </a:extLst>
          </p:cNvPr>
          <p:cNvSpPr txBox="1"/>
          <p:nvPr/>
        </p:nvSpPr>
        <p:spPr>
          <a:xfrm>
            <a:off x="3639312" y="1523649"/>
            <a:ext cx="7918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ctr"/>
            <a:r>
              <a:rPr lang="fr-FR" sz="16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BT People and Change </a:t>
            </a: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:</a:t>
            </a:r>
          </a:p>
          <a:p>
            <a:pPr algn="just" defTabSz="914400" fontAlgn="ctr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Consultants avec une expertise sur des missions d’accompagnement global, de cadrage de projet ou de déploiement de solution</a:t>
            </a:r>
            <a:r>
              <a:rPr lang="en-US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 Cornerstone, SuccessFactors, TalentSoft, Taleo</a:t>
            </a:r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 defTabSz="914400" fontAlgn="ctr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 defTabSz="914400" fontAlgn="ctr"/>
            <a:r>
              <a:rPr lang="fr-FR" sz="16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BT TPO (Time </a:t>
            </a:r>
            <a:r>
              <a:rPr lang="fr-FR" sz="1600" b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Payroll</a:t>
            </a:r>
            <a:r>
              <a:rPr lang="fr-FR" sz="16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 and </a:t>
            </a:r>
            <a:r>
              <a:rPr lang="fr-FR" sz="1600" b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Optimization</a:t>
            </a:r>
            <a:r>
              <a:rPr lang="fr-FR" sz="16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)</a:t>
            </a:r>
          </a:p>
          <a:p>
            <a:pPr algn="just" defTabSz="914400" fontAlgn="ctr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Profils Paie, GA et GTA avec une double expertise technique et métier pour intervenir les différentes phases des projets (cadrage, optimisation des processus, aide au choix, conception, recette ….)</a:t>
            </a:r>
          </a:p>
          <a:p>
            <a:pPr algn="just" defTabSz="914400" fontAlgn="ctr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 defTabSz="914400" fontAlgn="ctr"/>
            <a:r>
              <a:rPr lang="fr-FR" sz="16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BT Finance </a:t>
            </a:r>
          </a:p>
          <a:p>
            <a:pPr algn="just" defTabSz="914400" fontAlgn="ctr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Experts maitrisant les domaines Optimisation des flux financiers, Optimisation des processus d’encaissements, Trésorerie et Moyens de paiement …</a:t>
            </a:r>
          </a:p>
          <a:p>
            <a:pPr algn="just" defTabSz="914400" fontAlgn="ctr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 defTabSz="914400" fontAlgn="ctr"/>
            <a:r>
              <a:rPr lang="fr-FR" sz="16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BT Achats et Supply Chain</a:t>
            </a:r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 defTabSz="914400" fontAlgn="ctr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Consultants avec une expertise Opérationnelle, Conseil ou Système d’Informations dans le domaines Achats ou Supply-</a:t>
            </a:r>
            <a:r>
              <a:rPr lang="fr-FR" sz="1600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chain</a:t>
            </a:r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421FB4-1CE8-45EA-8B0B-E295C435BC45}"/>
              </a:ext>
            </a:extLst>
          </p:cNvPr>
          <p:cNvSpPr txBox="1"/>
          <p:nvPr/>
        </p:nvSpPr>
        <p:spPr>
          <a:xfrm>
            <a:off x="3846136" y="860474"/>
            <a:ext cx="754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ctr"/>
            <a:r>
              <a:rPr lang="fr-FR" sz="24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Nos besoins récurrents </a:t>
            </a:r>
          </a:p>
        </p:txBody>
      </p:sp>
    </p:spTree>
    <p:extLst>
      <p:ext uri="{BB962C8B-B14F-4D97-AF65-F5344CB8AC3E}">
        <p14:creationId xmlns:p14="http://schemas.microsoft.com/office/powerpoint/2010/main" val="344073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FEC9C-F28E-400E-9DC8-ED539AEE8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Augmentez vos revenus</a:t>
            </a: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C73474F0-5B24-4BD5-874B-7A6944CE6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925" y="4989807"/>
            <a:ext cx="2124075" cy="10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3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88481-B05A-45AA-A694-F0EDE9C9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L’Apport</a:t>
            </a:r>
            <a:br>
              <a:rPr lang="fr-FR" dirty="0"/>
            </a:br>
            <a:r>
              <a:rPr lang="fr-FR" dirty="0"/>
              <a:t>d’Affaires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A3F804-9895-49D7-B39A-52C49754778C}"/>
              </a:ext>
            </a:extLst>
          </p:cNvPr>
          <p:cNvSpPr txBox="1"/>
          <p:nvPr/>
        </p:nvSpPr>
        <p:spPr>
          <a:xfrm>
            <a:off x="3639312" y="1371249"/>
            <a:ext cx="7918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ctr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Pour être comptabilisés, les apports de business devront respecter un certain nombre de critères. </a:t>
            </a:r>
          </a:p>
          <a:p>
            <a:pPr algn="just" defTabSz="914400" fontAlgn="ctr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 defTabSz="914400" fontAlgn="ctr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Ainsi seront seulement pris en compte :</a:t>
            </a:r>
          </a:p>
          <a:p>
            <a:pPr marL="285750" indent="-285750" algn="just" defTabSz="914400" fontAlgn="ctr"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Les leads qui figurent dans le périmètre d’intervention d’Althéa</a:t>
            </a:r>
          </a:p>
          <a:p>
            <a:pPr marL="285750" indent="-285750" algn="just" defTabSz="914400" fontAlgn="ctr">
              <a:lnSpc>
                <a:spcPct val="150000"/>
              </a:lnSpc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Les leads qui n’ont pas déjà été reçus par Althéa via un autre canal</a:t>
            </a:r>
          </a:p>
          <a:p>
            <a:pPr marL="285750" indent="-285750" algn="just" defTabSz="914400" fontAlgn="ctr">
              <a:lnSpc>
                <a:spcPct val="150000"/>
              </a:lnSpc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Les leads formalisés par mail et sur lesquels sont clairement identifiés :</a:t>
            </a:r>
          </a:p>
          <a:p>
            <a:pPr marL="457200" lvl="3" indent="-285750" algn="just" defTabSz="914400" fontAlgn="ctr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Le client et la nature du projet à venir</a:t>
            </a:r>
          </a:p>
          <a:p>
            <a:pPr marL="457200" lvl="3" indent="-285750" algn="just" defTabSz="914400" fontAlgn="ctr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La personnes à contacter (nom, e-mail et téléphone)</a:t>
            </a:r>
          </a:p>
          <a:p>
            <a:pPr marL="171450" lvl="3" algn="just" defTabSz="914400" fontAlgn="ctr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0" lvl="2" algn="just" defTabSz="914400" fontAlgn="ctr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0" lvl="2" indent="-285750" algn="just" defTabSz="914400" fontAlgn="ctr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En contrepartie, nous nous engageons sous 48 heures à vous confirmer si nous souhaitons ou non nous positionner sur le lead.</a:t>
            </a:r>
          </a:p>
          <a:p>
            <a:pPr marL="0" lvl="2" indent="-285750" algn="just" defTabSz="914400" fontAlgn="ctr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0" lvl="2" indent="-285750" algn="just" defTabSz="914400" fontAlgn="ctr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Ne feront pas l’objet de bonus :</a:t>
            </a:r>
          </a:p>
          <a:p>
            <a:pPr marL="0" lvl="2" indent="-285750" algn="just" defTabSz="914400" fontAlgn="ctr"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Les leads qui se concrétiseront au-delà de 6 mois</a:t>
            </a:r>
          </a:p>
          <a:p>
            <a:pPr marL="285750" lvl="2" indent="-285750" algn="just" defTabSz="914400" fontAlgn="ctr"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Les business ultérieurs au premier deal (car issus du suivi commercial d’Althéa)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421FB4-1CE8-45EA-8B0B-E295C435BC45}"/>
              </a:ext>
            </a:extLst>
          </p:cNvPr>
          <p:cNvSpPr txBox="1"/>
          <p:nvPr/>
        </p:nvSpPr>
        <p:spPr>
          <a:xfrm>
            <a:off x="3846136" y="860474"/>
            <a:ext cx="754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LES REGLES DE L’APPORT D’AFFAIRES</a:t>
            </a:r>
          </a:p>
        </p:txBody>
      </p:sp>
    </p:spTree>
    <p:extLst>
      <p:ext uri="{BB962C8B-B14F-4D97-AF65-F5344CB8AC3E}">
        <p14:creationId xmlns:p14="http://schemas.microsoft.com/office/powerpoint/2010/main" val="38627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88481-B05A-45AA-A694-F0EDE9C9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L’Apport</a:t>
            </a:r>
            <a:br>
              <a:rPr lang="fr-FR" dirty="0"/>
            </a:br>
            <a:r>
              <a:rPr lang="fr-FR" dirty="0"/>
              <a:t>d’Affaires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EBD24D0-C990-491E-8835-BCDE7E36A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29127"/>
              </p:ext>
            </p:extLst>
          </p:nvPr>
        </p:nvGraphicFramePr>
        <p:xfrm>
          <a:off x="3846136" y="1462356"/>
          <a:ext cx="7404959" cy="895504"/>
        </p:xfrm>
        <a:graphic>
          <a:graphicData uri="http://schemas.openxmlformats.org/drawingml/2006/table">
            <a:tbl>
              <a:tblPr/>
              <a:tblGrid>
                <a:gridCol w="4936640">
                  <a:extLst>
                    <a:ext uri="{9D8B030D-6E8A-4147-A177-3AD203B41FA5}">
                      <a16:colId xmlns:a16="http://schemas.microsoft.com/office/drawing/2014/main" val="1771892878"/>
                    </a:ext>
                  </a:extLst>
                </a:gridCol>
                <a:gridCol w="2468319">
                  <a:extLst>
                    <a:ext uri="{9D8B030D-6E8A-4147-A177-3AD203B41FA5}">
                      <a16:colId xmlns:a16="http://schemas.microsoft.com/office/drawing/2014/main" val="396347639"/>
                    </a:ext>
                  </a:extLst>
                </a:gridCol>
              </a:tblGrid>
              <a:tr h="3366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</a:rPr>
                        <a:t>Remontées de Leads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80521"/>
                  </a:ext>
                </a:extLst>
              </a:tr>
              <a:tr h="173965">
                <a:tc gridSpan="2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352518"/>
                  </a:ext>
                </a:extLst>
              </a:tr>
              <a:tr h="3696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kern="1200" dirty="0">
                          <a:solidFill>
                            <a:srgbClr val="000000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Lead aboutissant à une proposition Althéa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500 €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802138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352FE4B1-1A10-4182-A7E7-6F0DD8FCD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59104"/>
              </p:ext>
            </p:extLst>
          </p:nvPr>
        </p:nvGraphicFramePr>
        <p:xfrm>
          <a:off x="3846137" y="2837369"/>
          <a:ext cx="7404960" cy="1597472"/>
        </p:xfrm>
        <a:graphic>
          <a:graphicData uri="http://schemas.openxmlformats.org/drawingml/2006/table">
            <a:tbl>
              <a:tblPr/>
              <a:tblGrid>
                <a:gridCol w="4936640">
                  <a:extLst>
                    <a:ext uri="{9D8B030D-6E8A-4147-A177-3AD203B41FA5}">
                      <a16:colId xmlns:a16="http://schemas.microsoft.com/office/drawing/2014/main" val="3038767674"/>
                    </a:ext>
                  </a:extLst>
                </a:gridCol>
                <a:gridCol w="2468320">
                  <a:extLst>
                    <a:ext uri="{9D8B030D-6E8A-4147-A177-3AD203B41FA5}">
                      <a16:colId xmlns:a16="http://schemas.microsoft.com/office/drawing/2014/main" val="1193009520"/>
                    </a:ext>
                  </a:extLst>
                </a:gridCol>
              </a:tblGrid>
              <a:tr h="333139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La proposition est gagnée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75362"/>
                  </a:ext>
                </a:extLst>
              </a:tr>
              <a:tr h="156537">
                <a:tc gridSpan="2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412161"/>
                  </a:ext>
                </a:extLst>
              </a:tr>
              <a:tr h="2769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&lt; 15 K€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1 000 €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71244"/>
                  </a:ext>
                </a:extLst>
              </a:tr>
              <a:tr h="2769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15 à 30 K€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2 000 €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159664"/>
                  </a:ext>
                </a:extLst>
              </a:tr>
              <a:tr h="2769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30 à 45 K€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3 000 €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313265"/>
                  </a:ext>
                </a:extLst>
              </a:tr>
              <a:tr h="2769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&gt; 50 K€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4 000 €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39788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4C4C5EF-3EFB-4259-8EC3-8E4858832253}"/>
              </a:ext>
            </a:extLst>
          </p:cNvPr>
          <p:cNvSpPr txBox="1"/>
          <p:nvPr/>
        </p:nvSpPr>
        <p:spPr>
          <a:xfrm>
            <a:off x="3846136" y="860474"/>
            <a:ext cx="795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MODE DE REMUNERATION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959EF6-5C81-4380-8160-BD52B3691DB8}"/>
              </a:ext>
            </a:extLst>
          </p:cNvPr>
          <p:cNvSpPr txBox="1"/>
          <p:nvPr/>
        </p:nvSpPr>
        <p:spPr>
          <a:xfrm>
            <a:off x="3984356" y="2263948"/>
            <a:ext cx="733931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ctr">
              <a:lnSpc>
                <a:spcPct val="150000"/>
              </a:lnSpc>
            </a:pPr>
            <a:r>
              <a:rPr lang="fr-FR" sz="1100" dirty="0">
                <a:solidFill>
                  <a:srgbClr val="000000"/>
                </a:solidFill>
                <a:latin typeface="Arial Nova Light" panose="020B0304020202020204" pitchFamily="34" charset="0"/>
              </a:rPr>
              <a:t>* Bonus versé à la fin du mois de l’envoi de la propale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66AC3E-C010-469F-830E-6715AB3DD9CE}"/>
              </a:ext>
            </a:extLst>
          </p:cNvPr>
          <p:cNvSpPr txBox="1"/>
          <p:nvPr/>
        </p:nvSpPr>
        <p:spPr>
          <a:xfrm>
            <a:off x="3990375" y="4364312"/>
            <a:ext cx="733931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ctr">
              <a:lnSpc>
                <a:spcPct val="150000"/>
              </a:lnSpc>
            </a:pPr>
            <a:r>
              <a:rPr lang="fr-FR" sz="1100" dirty="0">
                <a:solidFill>
                  <a:srgbClr val="000000"/>
                </a:solidFill>
                <a:latin typeface="Arial Nova Light" panose="020B0304020202020204" pitchFamily="34" charset="0"/>
              </a:rPr>
              <a:t>* Bonus versé dès que Althéa reçoit le 1</a:t>
            </a:r>
            <a:r>
              <a:rPr lang="fr-FR" sz="1100" baseline="30000" dirty="0">
                <a:solidFill>
                  <a:srgbClr val="000000"/>
                </a:solidFill>
                <a:latin typeface="Arial Nova Light" panose="020B0304020202020204" pitchFamily="34" charset="0"/>
              </a:rPr>
              <a:t>er</a:t>
            </a:r>
            <a:r>
              <a:rPr lang="fr-FR" sz="1100" dirty="0">
                <a:solidFill>
                  <a:srgbClr val="000000"/>
                </a:solidFill>
                <a:latin typeface="Arial Nova Light" panose="020B0304020202020204" pitchFamily="34" charset="0"/>
              </a:rPr>
              <a:t> règlement du client 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A392EB31-8E96-4E73-BE92-FE0A9C044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162619"/>
              </p:ext>
            </p:extLst>
          </p:nvPr>
        </p:nvGraphicFramePr>
        <p:xfrm>
          <a:off x="3846137" y="4922189"/>
          <a:ext cx="7404959" cy="812895"/>
        </p:xfrm>
        <a:graphic>
          <a:graphicData uri="http://schemas.openxmlformats.org/drawingml/2006/table">
            <a:tbl>
              <a:tblPr/>
              <a:tblGrid>
                <a:gridCol w="4936640">
                  <a:extLst>
                    <a:ext uri="{9D8B030D-6E8A-4147-A177-3AD203B41FA5}">
                      <a16:colId xmlns:a16="http://schemas.microsoft.com/office/drawing/2014/main" val="1771892878"/>
                    </a:ext>
                  </a:extLst>
                </a:gridCol>
                <a:gridCol w="2468319">
                  <a:extLst>
                    <a:ext uri="{9D8B030D-6E8A-4147-A177-3AD203B41FA5}">
                      <a16:colId xmlns:a16="http://schemas.microsoft.com/office/drawing/2014/main" val="396347639"/>
                    </a:ext>
                  </a:extLst>
                </a:gridCol>
              </a:tblGrid>
              <a:tr h="3125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</a:rPr>
                        <a:t>Bonus Recrutement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80521"/>
                  </a:ext>
                </a:extLst>
              </a:tr>
              <a:tr h="118708">
                <a:tc gridSpan="2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352518"/>
                  </a:ext>
                </a:extLst>
              </a:tr>
              <a:tr h="37210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kern="1200" dirty="0">
                          <a:solidFill>
                            <a:srgbClr val="000000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Bonus additionnel si le SST trouve lui-même le profil qui fera la mission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1000 €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802138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A2B95E97-D6B0-4252-A959-7482B630A93C}"/>
              </a:ext>
            </a:extLst>
          </p:cNvPr>
          <p:cNvSpPr txBox="1"/>
          <p:nvPr/>
        </p:nvSpPr>
        <p:spPr>
          <a:xfrm>
            <a:off x="3984355" y="5729879"/>
            <a:ext cx="733931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ctr">
              <a:lnSpc>
                <a:spcPct val="150000"/>
              </a:lnSpc>
            </a:pPr>
            <a:r>
              <a:rPr lang="fr-FR" sz="1100" dirty="0">
                <a:solidFill>
                  <a:srgbClr val="000000"/>
                </a:solidFill>
                <a:latin typeface="Arial Nova Light" panose="020B0304020202020204" pitchFamily="34" charset="0"/>
              </a:rPr>
              <a:t>* Bonus versé dès que Althéa reçoit le 1</a:t>
            </a:r>
            <a:r>
              <a:rPr lang="fr-FR" sz="1100" baseline="30000" dirty="0">
                <a:solidFill>
                  <a:srgbClr val="000000"/>
                </a:solidFill>
                <a:latin typeface="Arial Nova Light" panose="020B0304020202020204" pitchFamily="34" charset="0"/>
              </a:rPr>
              <a:t>er</a:t>
            </a:r>
            <a:r>
              <a:rPr lang="fr-FR" sz="1100" dirty="0">
                <a:solidFill>
                  <a:srgbClr val="000000"/>
                </a:solidFill>
                <a:latin typeface="Arial Nova Light" panose="020B0304020202020204" pitchFamily="34" charset="0"/>
              </a:rPr>
              <a:t> règlement du client </a:t>
            </a:r>
          </a:p>
        </p:txBody>
      </p:sp>
    </p:spTree>
    <p:extLst>
      <p:ext uri="{BB962C8B-B14F-4D97-AF65-F5344CB8AC3E}">
        <p14:creationId xmlns:p14="http://schemas.microsoft.com/office/powerpoint/2010/main" val="1448221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79F19-4BDC-48F4-846B-14D5399D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Cooptation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49EBF2-3D52-403C-99E8-CAF5C106ACC8}"/>
              </a:ext>
            </a:extLst>
          </p:cNvPr>
          <p:cNvSpPr/>
          <p:nvPr/>
        </p:nvSpPr>
        <p:spPr>
          <a:xfrm>
            <a:off x="3690688" y="1735978"/>
            <a:ext cx="79039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Il s’agit pour vous de mettre en relation Althéa et un candidat potentiel.</a:t>
            </a:r>
          </a:p>
          <a:p>
            <a:pPr algn="just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 defTabSz="914400" fontAlgn="ctr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Vous pouvez coopter :</a:t>
            </a:r>
          </a:p>
          <a:p>
            <a:pPr marL="285750" indent="-285750" algn="just" defTabSz="914400" fontAlgn="ctr"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Des consultants souhaitant travailler avec nous, en Freelance </a:t>
            </a:r>
          </a:p>
          <a:p>
            <a:pPr marL="285750" indent="-285750" algn="just" defTabSz="914400" fontAlgn="ctr"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Des consultants souhaitant intégrer les effectifs d’Althéa</a:t>
            </a:r>
          </a:p>
          <a:p>
            <a:pPr algn="just" defTabSz="914400" fontAlgn="ctr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Cette mise en relation peut se faire :</a:t>
            </a:r>
          </a:p>
          <a:p>
            <a:pPr marL="285750" indent="-285750" algn="just"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soit en nous communiquant le CV à jour du candidat</a:t>
            </a:r>
          </a:p>
          <a:p>
            <a:pPr marL="285750" indent="-285750" algn="just"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soit en nous donnant les coordonnées du candidat que nous contacterons de sa part</a:t>
            </a:r>
          </a:p>
          <a:p>
            <a:pPr algn="just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Vous n’êtes pas obligés de jouer un rôle dans le recrutement du candidat ou de vous porter garant pour lui.</a:t>
            </a:r>
          </a:p>
          <a:p>
            <a:pPr algn="just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algn="just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Seront uniquement pris en compte :</a:t>
            </a:r>
          </a:p>
          <a:p>
            <a:pPr marL="285750" indent="-285750" algn="just"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Les candidats avec qui nous ne sommes pas en process</a:t>
            </a:r>
          </a:p>
          <a:p>
            <a:pPr marL="285750" indent="-285750" algn="just"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Les candidats n’ayant pas fait l’objet d’un contact dans les 6 derniers mois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7395A6-EA12-4298-868F-AE06FB34AED4}"/>
              </a:ext>
            </a:extLst>
          </p:cNvPr>
          <p:cNvSpPr txBox="1"/>
          <p:nvPr/>
        </p:nvSpPr>
        <p:spPr>
          <a:xfrm>
            <a:off x="3846136" y="860474"/>
            <a:ext cx="7437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LES REGLES DE LA COOPTATION</a:t>
            </a:r>
          </a:p>
        </p:txBody>
      </p:sp>
    </p:spTree>
    <p:extLst>
      <p:ext uri="{BB962C8B-B14F-4D97-AF65-F5344CB8AC3E}">
        <p14:creationId xmlns:p14="http://schemas.microsoft.com/office/powerpoint/2010/main" val="395515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79F19-4BDC-48F4-846B-14D5399D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Cooptation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F859FD-70DB-49C9-834E-A63E9C134C31}"/>
              </a:ext>
            </a:extLst>
          </p:cNvPr>
          <p:cNvSpPr txBox="1"/>
          <p:nvPr/>
        </p:nvSpPr>
        <p:spPr>
          <a:xfrm>
            <a:off x="3846136" y="860474"/>
            <a:ext cx="7437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MODE DE REMUNERATION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8ECD0B3-51E2-4ADE-B732-86E04041C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18124"/>
              </p:ext>
            </p:extLst>
          </p:nvPr>
        </p:nvGraphicFramePr>
        <p:xfrm>
          <a:off x="3846134" y="3499496"/>
          <a:ext cx="7437749" cy="1434262"/>
        </p:xfrm>
        <a:graphic>
          <a:graphicData uri="http://schemas.openxmlformats.org/drawingml/2006/table">
            <a:tbl>
              <a:tblPr/>
              <a:tblGrid>
                <a:gridCol w="4958499">
                  <a:extLst>
                    <a:ext uri="{9D8B030D-6E8A-4147-A177-3AD203B41FA5}">
                      <a16:colId xmlns:a16="http://schemas.microsoft.com/office/drawing/2014/main" val="3038767674"/>
                    </a:ext>
                  </a:extLst>
                </a:gridCol>
                <a:gridCol w="2479250">
                  <a:extLst>
                    <a:ext uri="{9D8B030D-6E8A-4147-A177-3AD203B41FA5}">
                      <a16:colId xmlns:a16="http://schemas.microsoft.com/office/drawing/2014/main" val="1193009520"/>
                    </a:ext>
                  </a:extLst>
                </a:gridCol>
              </a:tblGrid>
              <a:tr h="400243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Mise en Relation avec un Freelance souhaitant faire une mission avec Althéa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75362"/>
                  </a:ext>
                </a:extLst>
              </a:tr>
              <a:tr h="129076">
                <a:tc gridSpan="2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412161"/>
                  </a:ext>
                </a:extLst>
              </a:tr>
              <a:tr h="4537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Nova Light" panose="020B0304020202020204" pitchFamily="34" charset="0"/>
                        </a:rPr>
                        <a:t>Mission plus de 3 mois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1000 €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159664"/>
                  </a:ext>
                </a:extLst>
              </a:tr>
              <a:tr h="4512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Nova Light" panose="020B0304020202020204" pitchFamily="34" charset="0"/>
                        </a:rPr>
                        <a:t>Mission moins 3 mois *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500 €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313265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784B809-BE53-4FD4-87A9-5612A7079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347145"/>
              </p:ext>
            </p:extLst>
          </p:nvPr>
        </p:nvGraphicFramePr>
        <p:xfrm>
          <a:off x="3846135" y="1577658"/>
          <a:ext cx="7437749" cy="1515825"/>
        </p:xfrm>
        <a:graphic>
          <a:graphicData uri="http://schemas.openxmlformats.org/drawingml/2006/table">
            <a:tbl>
              <a:tblPr/>
              <a:tblGrid>
                <a:gridCol w="4958499">
                  <a:extLst>
                    <a:ext uri="{9D8B030D-6E8A-4147-A177-3AD203B41FA5}">
                      <a16:colId xmlns:a16="http://schemas.microsoft.com/office/drawing/2014/main" val="3038767674"/>
                    </a:ext>
                  </a:extLst>
                </a:gridCol>
                <a:gridCol w="2479250">
                  <a:extLst>
                    <a:ext uri="{9D8B030D-6E8A-4147-A177-3AD203B41FA5}">
                      <a16:colId xmlns:a16="http://schemas.microsoft.com/office/drawing/2014/main" val="1193009520"/>
                    </a:ext>
                  </a:extLst>
                </a:gridCol>
              </a:tblGrid>
              <a:tr h="400229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Cooptation d’un Consultant souhaitant intégrer Althéa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75362"/>
                  </a:ext>
                </a:extLst>
              </a:tr>
              <a:tr h="127688">
                <a:tc gridSpan="2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412161"/>
                  </a:ext>
                </a:extLst>
              </a:tr>
              <a:tr h="4804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Nova Light" panose="020B0304020202020204" pitchFamily="34" charset="0"/>
                        </a:rPr>
                        <a:t>Si le candidat est retenu et a validé sa période d’essai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5 % du salaire brut annuel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159664"/>
                  </a:ext>
                </a:extLst>
              </a:tr>
              <a:tr h="5068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kern="1200" dirty="0">
                          <a:solidFill>
                            <a:srgbClr val="000000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Bonus supplémentaire pour les BT Finance et ASC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kern="1200" dirty="0">
                          <a:solidFill>
                            <a:srgbClr val="000000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500 €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313265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8755505-EF1C-4D53-91C1-4C77E85C8930}"/>
              </a:ext>
            </a:extLst>
          </p:cNvPr>
          <p:cNvSpPr txBox="1"/>
          <p:nvPr/>
        </p:nvSpPr>
        <p:spPr>
          <a:xfrm>
            <a:off x="3846136" y="3033852"/>
            <a:ext cx="743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ctr">
              <a:lnSpc>
                <a:spcPct val="150000"/>
              </a:lnSpc>
            </a:pPr>
            <a:r>
              <a:rPr lang="fr-FR" sz="1200" dirty="0">
                <a:solidFill>
                  <a:srgbClr val="000000"/>
                </a:solidFill>
                <a:latin typeface="Arial Nova Light" panose="020B0304020202020204" pitchFamily="34" charset="0"/>
              </a:rPr>
              <a:t>* Bonus versé à la fin de la période d’essai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E66498-D20D-483B-965F-BE7F2480BAC5}"/>
              </a:ext>
            </a:extLst>
          </p:cNvPr>
          <p:cNvSpPr txBox="1"/>
          <p:nvPr/>
        </p:nvSpPr>
        <p:spPr>
          <a:xfrm>
            <a:off x="3846136" y="4938123"/>
            <a:ext cx="74377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ctr">
              <a:lnSpc>
                <a:spcPct val="150000"/>
              </a:lnSpc>
              <a:spcAft>
                <a:spcPts val="1200"/>
              </a:spcAft>
            </a:pPr>
            <a:r>
              <a:rPr lang="fr-FR" sz="1200" dirty="0">
                <a:solidFill>
                  <a:srgbClr val="000000"/>
                </a:solidFill>
                <a:latin typeface="Arial Nova Light" panose="020B0304020202020204" pitchFamily="34" charset="0"/>
              </a:rPr>
              <a:t>*Si une mission de 3 mois est renouvelée, le coopteur touche 500€ de plus </a:t>
            </a:r>
          </a:p>
          <a:p>
            <a:pPr marL="171450" indent="-171450" algn="r" defTabSz="9144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Arial Nova Light" panose="020B0304020202020204" pitchFamily="34" charset="0"/>
              </a:rPr>
              <a:t>Bonus versé dès que Althéa reçoit le 1</a:t>
            </a:r>
            <a:r>
              <a:rPr lang="fr-FR" sz="1200" baseline="30000" dirty="0">
                <a:solidFill>
                  <a:srgbClr val="000000"/>
                </a:solidFill>
                <a:latin typeface="Arial Nova Light" panose="020B0304020202020204" pitchFamily="34" charset="0"/>
              </a:rPr>
              <a:t>er</a:t>
            </a:r>
            <a:r>
              <a:rPr lang="fr-FR" sz="1200" dirty="0">
                <a:solidFill>
                  <a:srgbClr val="000000"/>
                </a:solidFill>
                <a:latin typeface="Arial Nova Light" panose="020B0304020202020204" pitchFamily="34" charset="0"/>
              </a:rPr>
              <a:t> règlement du client</a:t>
            </a:r>
          </a:p>
          <a:p>
            <a:pPr marL="171450" indent="-171450" algn="r" defTabSz="914400" fontAlgn="ctr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Arial Nova Light" panose="020B0304020202020204" pitchFamily="34" charset="0"/>
              </a:rPr>
              <a:t>Au-delà de la 1</a:t>
            </a:r>
            <a:r>
              <a:rPr lang="fr-FR" sz="1200" baseline="30000" dirty="0">
                <a:solidFill>
                  <a:srgbClr val="000000"/>
                </a:solidFill>
                <a:latin typeface="Arial Nova Light" panose="020B0304020202020204" pitchFamily="34" charset="0"/>
              </a:rPr>
              <a:t>ère</a:t>
            </a:r>
            <a:r>
              <a:rPr lang="fr-FR" sz="1200" dirty="0">
                <a:solidFill>
                  <a:srgbClr val="000000"/>
                </a:solidFill>
                <a:latin typeface="Arial Nova Light" panose="020B0304020202020204" pitchFamily="34" charset="0"/>
              </a:rPr>
              <a:t> mission Althéa peut solliciter directement le SST sans passer par le coopteur </a:t>
            </a:r>
          </a:p>
        </p:txBody>
      </p:sp>
    </p:spTree>
    <p:extLst>
      <p:ext uri="{BB962C8B-B14F-4D97-AF65-F5344CB8AC3E}">
        <p14:creationId xmlns:p14="http://schemas.microsoft.com/office/powerpoint/2010/main" val="596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1">
            <a:extLst>
              <a:ext uri="{FF2B5EF4-FFF2-40B4-BE49-F238E27FC236}">
                <a16:creationId xmlns:a16="http://schemas.microsoft.com/office/drawing/2014/main" id="{98AF6687-7DDE-4CBD-ACDE-2337D104397E}"/>
              </a:ext>
            </a:extLst>
          </p:cNvPr>
          <p:cNvSpPr/>
          <p:nvPr/>
        </p:nvSpPr>
        <p:spPr>
          <a:xfrm>
            <a:off x="3881636" y="2650629"/>
            <a:ext cx="3744416" cy="1944216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REPONSES</a:t>
            </a:r>
            <a:endParaRPr lang="en-US" dirty="0"/>
          </a:p>
        </p:txBody>
      </p:sp>
      <p:sp>
        <p:nvSpPr>
          <p:cNvPr id="5" name="Bulle ronde 2">
            <a:extLst>
              <a:ext uri="{FF2B5EF4-FFF2-40B4-BE49-F238E27FC236}">
                <a16:creationId xmlns:a16="http://schemas.microsoft.com/office/drawing/2014/main" id="{C488EE3F-F837-4EF2-8536-7722E5A48EC6}"/>
              </a:ext>
            </a:extLst>
          </p:cNvPr>
          <p:cNvSpPr/>
          <p:nvPr/>
        </p:nvSpPr>
        <p:spPr>
          <a:xfrm flipH="1">
            <a:off x="1217340" y="1930549"/>
            <a:ext cx="3744416" cy="1944216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QUESTIONS</a:t>
            </a:r>
            <a:endParaRPr lang="en-US" dirty="0"/>
          </a:p>
        </p:txBody>
      </p:sp>
      <p:pic>
        <p:nvPicPr>
          <p:cNvPr id="7" name="Picture 32">
            <a:extLst>
              <a:ext uri="{FF2B5EF4-FFF2-40B4-BE49-F238E27FC236}">
                <a16:creationId xmlns:a16="http://schemas.microsoft.com/office/drawing/2014/main" id="{B8F57322-CE18-4EBE-AA7D-3F7697FD6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925" y="4989807"/>
            <a:ext cx="2124075" cy="10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2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94D8C-6E16-4B7C-89BE-EAAAEA8D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fr-FR" dirty="0"/>
              <a:t>Merci de votre attention !</a:t>
            </a:r>
          </a:p>
        </p:txBody>
      </p:sp>
      <p:pic>
        <p:nvPicPr>
          <p:cNvPr id="5" name="Picture 4" descr="El Hadj SOW">
            <a:extLst>
              <a:ext uri="{FF2B5EF4-FFF2-40B4-BE49-F238E27FC236}">
                <a16:creationId xmlns:a16="http://schemas.microsoft.com/office/drawing/2014/main" id="{044E9CFA-5976-4FDA-A7BE-34571510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9" y="2263705"/>
            <a:ext cx="1886701" cy="188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1532C04-8C72-4486-9227-F384B6D0DF70}"/>
              </a:ext>
            </a:extLst>
          </p:cNvPr>
          <p:cNvSpPr txBox="1"/>
          <p:nvPr/>
        </p:nvSpPr>
        <p:spPr>
          <a:xfrm>
            <a:off x="4453837" y="1393535"/>
            <a:ext cx="188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Votre contact </a:t>
            </a:r>
            <a:endParaRPr lang="fr-FR" u="sng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325D52-2F84-45E1-9045-0A897FB2E498}"/>
              </a:ext>
            </a:extLst>
          </p:cNvPr>
          <p:cNvSpPr txBox="1"/>
          <p:nvPr/>
        </p:nvSpPr>
        <p:spPr>
          <a:xfrm>
            <a:off x="7031313" y="2476770"/>
            <a:ext cx="3844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Je reste à votre disposition pour toutes vos questions.</a:t>
            </a:r>
          </a:p>
          <a:p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Tél : 0614621842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Mail : Elhadj.sow@althea-groupe.com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AEA218-490F-40CA-99CE-59687F967EC8}"/>
              </a:ext>
            </a:extLst>
          </p:cNvPr>
          <p:cNvSpPr txBox="1"/>
          <p:nvPr/>
        </p:nvSpPr>
        <p:spPr>
          <a:xfrm>
            <a:off x="4216088" y="4299447"/>
            <a:ext cx="2362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El Hadj SOW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Ingénieur d’Affaires </a:t>
            </a:r>
          </a:p>
        </p:txBody>
      </p:sp>
    </p:spTree>
    <p:extLst>
      <p:ext uri="{BB962C8B-B14F-4D97-AF65-F5344CB8AC3E}">
        <p14:creationId xmlns:p14="http://schemas.microsoft.com/office/powerpoint/2010/main" val="359684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8B6F3-C699-494A-B910-B8A1998A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1142999"/>
            <a:ext cx="2915793" cy="4482903"/>
          </a:xfrm>
        </p:spPr>
        <p:txBody>
          <a:bodyPr anchor="ctr"/>
          <a:lstStyle/>
          <a:p>
            <a:pPr algn="ctr"/>
            <a:r>
              <a:rPr lang="fr-FR" dirty="0"/>
              <a:t>INTERVENANTS</a:t>
            </a:r>
          </a:p>
        </p:txBody>
      </p:sp>
      <p:pic>
        <p:nvPicPr>
          <p:cNvPr id="7" name="Picture 2" descr="David BELLAICHE">
            <a:extLst>
              <a:ext uri="{FF2B5EF4-FFF2-40B4-BE49-F238E27FC236}">
                <a16:creationId xmlns:a16="http://schemas.microsoft.com/office/drawing/2014/main" id="{9F9B6E15-2CA8-4F01-8DBE-7840ED8D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1" y="1142999"/>
            <a:ext cx="2155404" cy="21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A34D8CA-68F2-4CCC-97F5-1433A98BFC40}"/>
              </a:ext>
            </a:extLst>
          </p:cNvPr>
          <p:cNvSpPr txBox="1"/>
          <p:nvPr/>
        </p:nvSpPr>
        <p:spPr>
          <a:xfrm>
            <a:off x="7061859" y="1868269"/>
            <a:ext cx="203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David BELLAÏCHE</a:t>
            </a:r>
          </a:p>
          <a:p>
            <a:pPr algn="ctr"/>
            <a:r>
              <a:rPr lang="fr-FR" dirty="0"/>
              <a:t>Président </a:t>
            </a:r>
          </a:p>
        </p:txBody>
      </p:sp>
      <p:pic>
        <p:nvPicPr>
          <p:cNvPr id="9" name="Picture 4" descr="El Hadj SOW">
            <a:extLst>
              <a:ext uri="{FF2B5EF4-FFF2-40B4-BE49-F238E27FC236}">
                <a16:creationId xmlns:a16="http://schemas.microsoft.com/office/drawing/2014/main" id="{B67C997B-2277-4420-9D82-65B198D0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1" y="3684437"/>
            <a:ext cx="2155404" cy="21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796453D-B7DF-4F25-A858-6C86C78C8D3D}"/>
              </a:ext>
            </a:extLst>
          </p:cNvPr>
          <p:cNvSpPr txBox="1"/>
          <p:nvPr/>
        </p:nvSpPr>
        <p:spPr>
          <a:xfrm>
            <a:off x="7061859" y="4499965"/>
            <a:ext cx="203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El Hadj SOW</a:t>
            </a:r>
          </a:p>
          <a:p>
            <a:pPr algn="ctr"/>
            <a:r>
              <a:rPr lang="fr-FR" dirty="0"/>
              <a:t>Ingénieur d’Affaires </a:t>
            </a:r>
          </a:p>
        </p:txBody>
      </p:sp>
    </p:spTree>
    <p:extLst>
      <p:ext uri="{BB962C8B-B14F-4D97-AF65-F5344CB8AC3E}">
        <p14:creationId xmlns:p14="http://schemas.microsoft.com/office/powerpoint/2010/main" val="413590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1B212-F29B-492C-B819-0FD49EB99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d’Althéa</a:t>
            </a: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695E6222-ABAE-48B4-BA57-4E10FB2FF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925" y="4989807"/>
            <a:ext cx="2124075" cy="10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88481-B05A-45AA-A694-F0EDE9C9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Althéa en Bref</a:t>
            </a:r>
          </a:p>
        </p:txBody>
      </p:sp>
      <p:sp>
        <p:nvSpPr>
          <p:cNvPr id="5" name="Organigramme : Document 4">
            <a:extLst>
              <a:ext uri="{FF2B5EF4-FFF2-40B4-BE49-F238E27FC236}">
                <a16:creationId xmlns:a16="http://schemas.microsoft.com/office/drawing/2014/main" id="{E116F84E-F428-44A2-A866-273B0FDC0DC7}"/>
              </a:ext>
            </a:extLst>
          </p:cNvPr>
          <p:cNvSpPr/>
          <p:nvPr/>
        </p:nvSpPr>
        <p:spPr>
          <a:xfrm rot="10800000">
            <a:off x="3552705" y="1122729"/>
            <a:ext cx="8093956" cy="4970371"/>
          </a:xfrm>
          <a:prstGeom prst="flowChartDocument">
            <a:avLst/>
          </a:prstGeom>
          <a:gradFill flip="none" rotWithShape="1">
            <a:gsLst>
              <a:gs pos="0">
                <a:srgbClr val="FFFFFF"/>
              </a:gs>
              <a:gs pos="33000">
                <a:schemeClr val="bg1">
                  <a:lumMod val="95000"/>
                </a:schemeClr>
              </a:gs>
              <a:gs pos="7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Picture 3" descr="map-01.png">
            <a:extLst>
              <a:ext uri="{FF2B5EF4-FFF2-40B4-BE49-F238E27FC236}">
                <a16:creationId xmlns:a16="http://schemas.microsoft.com/office/drawing/2014/main" id="{694A6904-2142-4A93-ACEA-53166B038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722" y="2313892"/>
            <a:ext cx="5432425" cy="3461701"/>
          </a:xfrm>
          <a:prstGeom prst="rect">
            <a:avLst/>
          </a:prstGeom>
        </p:spPr>
      </p:pic>
      <p:sp>
        <p:nvSpPr>
          <p:cNvPr id="7" name="Oval 60">
            <a:extLst>
              <a:ext uri="{FF2B5EF4-FFF2-40B4-BE49-F238E27FC236}">
                <a16:creationId xmlns:a16="http://schemas.microsoft.com/office/drawing/2014/main" id="{49AF8151-9B5C-499E-981D-34B4C846F5A1}"/>
              </a:ext>
            </a:extLst>
          </p:cNvPr>
          <p:cNvSpPr/>
          <p:nvPr/>
        </p:nvSpPr>
        <p:spPr>
          <a:xfrm>
            <a:off x="10673213" y="1363625"/>
            <a:ext cx="760679" cy="748906"/>
          </a:xfrm>
          <a:prstGeom prst="ellipse">
            <a:avLst/>
          </a:prstGeom>
          <a:noFill/>
          <a:ln w="365125" cmpd="sng">
            <a:solidFill>
              <a:srgbClr val="0091C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63">
            <a:extLst>
              <a:ext uri="{FF2B5EF4-FFF2-40B4-BE49-F238E27FC236}">
                <a16:creationId xmlns:a16="http://schemas.microsoft.com/office/drawing/2014/main" id="{120A03E6-3F97-4C63-A8A4-2BDFAFDBCAB8}"/>
              </a:ext>
            </a:extLst>
          </p:cNvPr>
          <p:cNvSpPr txBox="1"/>
          <p:nvPr/>
        </p:nvSpPr>
        <p:spPr>
          <a:xfrm>
            <a:off x="10597321" y="2303224"/>
            <a:ext cx="9882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 dirty="0">
                <a:solidFill>
                  <a:srgbClr val="7F7F7F"/>
                </a:solidFill>
              </a:rPr>
              <a:t>M</a:t>
            </a:r>
            <a:r>
              <a:rPr lang="fr-FR" sz="1100" spc="300" dirty="0">
                <a:solidFill>
                  <a:srgbClr val="7F7F7F"/>
                </a:solidFill>
              </a:rPr>
              <a:t>IDDLE MARKET</a:t>
            </a:r>
            <a:endParaRPr lang="en-US" sz="1100" spc="300" dirty="0">
              <a:solidFill>
                <a:srgbClr val="7F7F7F"/>
              </a:solidFill>
            </a:endParaRPr>
          </a:p>
        </p:txBody>
      </p:sp>
      <p:cxnSp>
        <p:nvCxnSpPr>
          <p:cNvPr id="11" name="Straight Connector 65">
            <a:extLst>
              <a:ext uri="{FF2B5EF4-FFF2-40B4-BE49-F238E27FC236}">
                <a16:creationId xmlns:a16="http://schemas.microsoft.com/office/drawing/2014/main" id="{5E43948A-F451-4894-9E37-C679D7182685}"/>
              </a:ext>
            </a:extLst>
          </p:cNvPr>
          <p:cNvCxnSpPr/>
          <p:nvPr/>
        </p:nvCxnSpPr>
        <p:spPr>
          <a:xfrm>
            <a:off x="10445289" y="1815066"/>
            <a:ext cx="461859" cy="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62">
            <a:extLst>
              <a:ext uri="{FF2B5EF4-FFF2-40B4-BE49-F238E27FC236}">
                <a16:creationId xmlns:a16="http://schemas.microsoft.com/office/drawing/2014/main" id="{2D3DB789-9239-4289-A70E-E135C8536080}"/>
              </a:ext>
            </a:extLst>
          </p:cNvPr>
          <p:cNvSpPr txBox="1"/>
          <p:nvPr/>
        </p:nvSpPr>
        <p:spPr>
          <a:xfrm>
            <a:off x="10497083" y="785493"/>
            <a:ext cx="108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 dirty="0">
                <a:solidFill>
                  <a:srgbClr val="7F7F7F"/>
                </a:solidFill>
              </a:rPr>
              <a:t>G</a:t>
            </a:r>
            <a:r>
              <a:rPr lang="fr-FR" sz="1100" spc="300" dirty="0">
                <a:solidFill>
                  <a:srgbClr val="7F7F7F"/>
                </a:solidFill>
              </a:rPr>
              <a:t>RANDS COMPTES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0E33452-FB40-4D15-ABD6-8E10383EA5CF}"/>
              </a:ext>
            </a:extLst>
          </p:cNvPr>
          <p:cNvSpPr txBox="1"/>
          <p:nvPr/>
        </p:nvSpPr>
        <p:spPr>
          <a:xfrm>
            <a:off x="10774737" y="1242042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4CEF124-AE4F-417D-90F3-CFB4398FCAC6}"/>
              </a:ext>
            </a:extLst>
          </p:cNvPr>
          <p:cNvSpPr txBox="1"/>
          <p:nvPr/>
        </p:nvSpPr>
        <p:spPr>
          <a:xfrm>
            <a:off x="10774737" y="1942891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40%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BC4E6F03-C2C5-4474-8861-6B3F0507A687}"/>
              </a:ext>
            </a:extLst>
          </p:cNvPr>
          <p:cNvSpPr txBox="1"/>
          <p:nvPr/>
        </p:nvSpPr>
        <p:spPr>
          <a:xfrm>
            <a:off x="8054679" y="5014320"/>
            <a:ext cx="78878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spc="300" dirty="0">
                <a:solidFill>
                  <a:srgbClr val="7F7F7F"/>
                </a:solidFill>
              </a:rPr>
              <a:t>PUBLIC</a:t>
            </a:r>
          </a:p>
          <a:p>
            <a:pPr algn="ctr"/>
            <a:r>
              <a:rPr lang="fr-FR" sz="1600" dirty="0">
                <a:solidFill>
                  <a:srgbClr val="0091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22%</a:t>
            </a:r>
            <a:endParaRPr lang="en-US" sz="1600" dirty="0">
              <a:solidFill>
                <a:srgbClr val="0091C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Picture 8193" descr="public.png">
            <a:extLst>
              <a:ext uri="{FF2B5EF4-FFF2-40B4-BE49-F238E27FC236}">
                <a16:creationId xmlns:a16="http://schemas.microsoft.com/office/drawing/2014/main" id="{08495D6A-FC69-49E6-A920-5610FFED59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330" y="5076835"/>
            <a:ext cx="288032" cy="288032"/>
          </a:xfrm>
          <a:prstGeom prst="rect">
            <a:avLst/>
          </a:prstGeom>
        </p:spPr>
      </p:pic>
      <p:sp>
        <p:nvSpPr>
          <p:cNvPr id="19" name="TextBox 36">
            <a:extLst>
              <a:ext uri="{FF2B5EF4-FFF2-40B4-BE49-F238E27FC236}">
                <a16:creationId xmlns:a16="http://schemas.microsoft.com/office/drawing/2014/main" id="{80242FDA-2308-484C-A791-29DC23EC883E}"/>
              </a:ext>
            </a:extLst>
          </p:cNvPr>
          <p:cNvSpPr txBox="1"/>
          <p:nvPr/>
        </p:nvSpPr>
        <p:spPr>
          <a:xfrm>
            <a:off x="9300756" y="5025703"/>
            <a:ext cx="87272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spc="300" dirty="0">
                <a:solidFill>
                  <a:srgbClr val="7F7F7F"/>
                </a:solidFill>
              </a:rPr>
              <a:t>FINANCE</a:t>
            </a:r>
          </a:p>
          <a:p>
            <a:pPr algn="ctr"/>
            <a:r>
              <a:rPr lang="fr-FR" sz="1600" dirty="0">
                <a:solidFill>
                  <a:srgbClr val="0091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18%</a:t>
            </a:r>
            <a:endParaRPr lang="en-US" sz="1600" dirty="0">
              <a:solidFill>
                <a:srgbClr val="0091C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Picture 37">
            <a:extLst>
              <a:ext uri="{FF2B5EF4-FFF2-40B4-BE49-F238E27FC236}">
                <a16:creationId xmlns:a16="http://schemas.microsoft.com/office/drawing/2014/main" id="{D43E09F1-21BF-4410-B51C-FF572F2EB1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545" y="5111234"/>
            <a:ext cx="360041" cy="251913"/>
          </a:xfrm>
          <a:prstGeom prst="rect">
            <a:avLst/>
          </a:prstGeom>
        </p:spPr>
      </p:pic>
      <p:sp>
        <p:nvSpPr>
          <p:cNvPr id="21" name="TextBox 38">
            <a:extLst>
              <a:ext uri="{FF2B5EF4-FFF2-40B4-BE49-F238E27FC236}">
                <a16:creationId xmlns:a16="http://schemas.microsoft.com/office/drawing/2014/main" id="{36A9C838-195D-4A35-9856-40A0F6F525BC}"/>
              </a:ext>
            </a:extLst>
          </p:cNvPr>
          <p:cNvSpPr txBox="1"/>
          <p:nvPr/>
        </p:nvSpPr>
        <p:spPr>
          <a:xfrm>
            <a:off x="10563613" y="5014320"/>
            <a:ext cx="91408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spc="300" dirty="0">
                <a:solidFill>
                  <a:srgbClr val="7F7F7F"/>
                </a:solidFill>
              </a:rPr>
              <a:t>SERVICES</a:t>
            </a:r>
          </a:p>
          <a:p>
            <a:pPr algn="ctr"/>
            <a:r>
              <a:rPr lang="fr-FR" sz="1600" dirty="0">
                <a:solidFill>
                  <a:srgbClr val="0091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24%</a:t>
            </a:r>
            <a:endParaRPr lang="en-US" sz="1600" dirty="0">
              <a:solidFill>
                <a:srgbClr val="0091C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2" name="Picture 39">
            <a:extLst>
              <a:ext uri="{FF2B5EF4-FFF2-40B4-BE49-F238E27FC236}">
                <a16:creationId xmlns:a16="http://schemas.microsoft.com/office/drawing/2014/main" id="{641FE95C-BFA6-458A-A02C-A53F66633F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593" y="5014323"/>
            <a:ext cx="250927" cy="445737"/>
          </a:xfrm>
          <a:prstGeom prst="rect">
            <a:avLst/>
          </a:prstGeom>
        </p:spPr>
      </p:pic>
      <p:cxnSp>
        <p:nvCxnSpPr>
          <p:cNvPr id="23" name="Straight Connector 40">
            <a:extLst>
              <a:ext uri="{FF2B5EF4-FFF2-40B4-BE49-F238E27FC236}">
                <a16:creationId xmlns:a16="http://schemas.microsoft.com/office/drawing/2014/main" id="{22913DBC-A2A2-4CEC-9890-CF999C1A644B}"/>
              </a:ext>
            </a:extLst>
          </p:cNvPr>
          <p:cNvCxnSpPr/>
          <p:nvPr/>
        </p:nvCxnSpPr>
        <p:spPr>
          <a:xfrm>
            <a:off x="7798322" y="5488557"/>
            <a:ext cx="3659447" cy="0"/>
          </a:xfrm>
          <a:prstGeom prst="line">
            <a:avLst/>
          </a:prstGeom>
          <a:ln w="12700" cmpd="sng">
            <a:solidFill>
              <a:srgbClr val="202F3E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41">
            <a:extLst>
              <a:ext uri="{FF2B5EF4-FFF2-40B4-BE49-F238E27FC236}">
                <a16:creationId xmlns:a16="http://schemas.microsoft.com/office/drawing/2014/main" id="{01868660-16CF-4FD2-8CBA-04050D9B13B5}"/>
              </a:ext>
            </a:extLst>
          </p:cNvPr>
          <p:cNvSpPr txBox="1"/>
          <p:nvPr/>
        </p:nvSpPr>
        <p:spPr>
          <a:xfrm>
            <a:off x="8534369" y="5556506"/>
            <a:ext cx="101674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spc="300" dirty="0">
                <a:solidFill>
                  <a:srgbClr val="7F7F7F"/>
                </a:solidFill>
              </a:rPr>
              <a:t>INDUSTRIE</a:t>
            </a:r>
          </a:p>
          <a:p>
            <a:pPr algn="ctr"/>
            <a:r>
              <a:rPr lang="fr-FR" sz="1600" dirty="0">
                <a:solidFill>
                  <a:srgbClr val="0091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24%</a:t>
            </a:r>
            <a:endParaRPr lang="en-US" sz="1600" dirty="0">
              <a:solidFill>
                <a:srgbClr val="0091C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5" name="Picture 42">
            <a:extLst>
              <a:ext uri="{FF2B5EF4-FFF2-40B4-BE49-F238E27FC236}">
                <a16:creationId xmlns:a16="http://schemas.microsoft.com/office/drawing/2014/main" id="{3215033B-A277-43F8-A7D6-0328791D88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326" y="5602758"/>
            <a:ext cx="288032" cy="288032"/>
          </a:xfrm>
          <a:prstGeom prst="rect">
            <a:avLst/>
          </a:prstGeom>
        </p:spPr>
      </p:pic>
      <p:sp>
        <p:nvSpPr>
          <p:cNvPr id="26" name="TextBox 44">
            <a:extLst>
              <a:ext uri="{FF2B5EF4-FFF2-40B4-BE49-F238E27FC236}">
                <a16:creationId xmlns:a16="http://schemas.microsoft.com/office/drawing/2014/main" id="{8A5CE9D9-3B70-4C0C-99C9-B371D297BF94}"/>
              </a:ext>
            </a:extLst>
          </p:cNvPr>
          <p:cNvSpPr txBox="1"/>
          <p:nvPr/>
        </p:nvSpPr>
        <p:spPr>
          <a:xfrm>
            <a:off x="9908484" y="5554397"/>
            <a:ext cx="134813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spc="300" dirty="0">
                <a:solidFill>
                  <a:srgbClr val="7F7F7F"/>
                </a:solidFill>
              </a:rPr>
              <a:t>DISTRIBUTION</a:t>
            </a:r>
          </a:p>
          <a:p>
            <a:pPr algn="ctr"/>
            <a:r>
              <a:rPr lang="fr-FR" sz="1600" dirty="0">
                <a:solidFill>
                  <a:srgbClr val="0091C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12%</a:t>
            </a:r>
            <a:endParaRPr lang="en-US" sz="1600" dirty="0">
              <a:solidFill>
                <a:srgbClr val="0091C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7" name="Picture 45">
            <a:extLst>
              <a:ext uri="{FF2B5EF4-FFF2-40B4-BE49-F238E27FC236}">
                <a16:creationId xmlns:a16="http://schemas.microsoft.com/office/drawing/2014/main" id="{F40741F2-66AE-4EC5-AC18-F8352715804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954" y="5607820"/>
            <a:ext cx="288032" cy="277909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8AC08A3-4012-4D4D-8EB4-4CEA1B0C6C64}"/>
              </a:ext>
            </a:extLst>
          </p:cNvPr>
          <p:cNvSpPr txBox="1"/>
          <p:nvPr/>
        </p:nvSpPr>
        <p:spPr>
          <a:xfrm>
            <a:off x="4270252" y="1255892"/>
            <a:ext cx="2707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Groupe avec une  volonté de croissance affirmée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FAF4DA3-D961-472F-9CD7-E9AEA1E2A9B5}"/>
              </a:ext>
            </a:extLst>
          </p:cNvPr>
          <p:cNvSpPr txBox="1"/>
          <p:nvPr/>
        </p:nvSpPr>
        <p:spPr>
          <a:xfrm>
            <a:off x="8794750" y="1391365"/>
            <a:ext cx="17023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500" b="1" dirty="0">
                <a:solidFill>
                  <a:srgbClr val="202F3E"/>
                </a:solidFill>
                <a:ea typeface="Batang" panose="02030600000101010101" pitchFamily="18" charset="-127"/>
                <a:cs typeface="Microsoft Sans Serif" panose="020B0604020202020204" pitchFamily="34" charset="0"/>
              </a:rPr>
              <a:t>Une offre adaptée à la typologie de nos clients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B976C77-8773-48E1-8FA3-DF39DE0DDAD5}"/>
              </a:ext>
            </a:extLst>
          </p:cNvPr>
          <p:cNvSpPr txBox="1"/>
          <p:nvPr/>
        </p:nvSpPr>
        <p:spPr>
          <a:xfrm>
            <a:off x="9541631" y="3292979"/>
            <a:ext cx="2043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202F3E"/>
                </a:solidFill>
                <a:ea typeface="Batang" panose="02030600000101010101" pitchFamily="18" charset="-127"/>
                <a:cs typeface="Microsoft Sans Serif" panose="020B0604020202020204" pitchFamily="34" charset="0"/>
              </a:rPr>
              <a:t>Une large couverture géographique.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8D1B621-3FCF-4693-843A-38468C70B2DD}"/>
              </a:ext>
            </a:extLst>
          </p:cNvPr>
          <p:cNvSpPr txBox="1"/>
          <p:nvPr/>
        </p:nvSpPr>
        <p:spPr>
          <a:xfrm>
            <a:off x="7909346" y="4631796"/>
            <a:ext cx="34517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500" b="1" dirty="0">
                <a:solidFill>
                  <a:srgbClr val="202F3E"/>
                </a:solidFill>
                <a:ea typeface="Batang" panose="02030600000101010101" pitchFamily="18" charset="-127"/>
                <a:cs typeface="Microsoft Sans Serif" panose="020B0604020202020204" pitchFamily="34" charset="0"/>
              </a:rPr>
              <a:t>Une répartition sectorielle équilibrée.</a:t>
            </a:r>
          </a:p>
        </p:txBody>
      </p:sp>
      <p:pic>
        <p:nvPicPr>
          <p:cNvPr id="33" name="Picture 8" descr="markgrey.png">
            <a:extLst>
              <a:ext uri="{FF2B5EF4-FFF2-40B4-BE49-F238E27FC236}">
                <a16:creationId xmlns:a16="http://schemas.microsoft.com/office/drawing/2014/main" id="{19D42D34-A91B-4471-A994-E509943759B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876" y="2898869"/>
            <a:ext cx="219817" cy="788220"/>
          </a:xfrm>
          <a:prstGeom prst="rect">
            <a:avLst/>
          </a:prstGeom>
        </p:spPr>
      </p:pic>
      <p:grpSp>
        <p:nvGrpSpPr>
          <p:cNvPr id="34" name="Group 9">
            <a:extLst>
              <a:ext uri="{FF2B5EF4-FFF2-40B4-BE49-F238E27FC236}">
                <a16:creationId xmlns:a16="http://schemas.microsoft.com/office/drawing/2014/main" id="{6767DC67-3823-4D42-B6D2-BCEE40F545BB}"/>
              </a:ext>
            </a:extLst>
          </p:cNvPr>
          <p:cNvGrpSpPr/>
          <p:nvPr/>
        </p:nvGrpSpPr>
        <p:grpSpPr>
          <a:xfrm>
            <a:off x="7593861" y="2544571"/>
            <a:ext cx="1173923" cy="938428"/>
            <a:chOff x="5277677" y="2682621"/>
            <a:chExt cx="1288362" cy="1029909"/>
          </a:xfrm>
        </p:grpSpPr>
        <p:sp>
          <p:nvSpPr>
            <p:cNvPr id="35" name="Round Diagonal Corner Rectangle 74">
              <a:extLst>
                <a:ext uri="{FF2B5EF4-FFF2-40B4-BE49-F238E27FC236}">
                  <a16:creationId xmlns:a16="http://schemas.microsoft.com/office/drawing/2014/main" id="{8D2B0EA8-933B-4866-99E2-973F73F4432F}"/>
                </a:ext>
              </a:extLst>
            </p:cNvPr>
            <p:cNvSpPr/>
            <p:nvPr/>
          </p:nvSpPr>
          <p:spPr>
            <a:xfrm rot="18900000">
              <a:off x="5521694" y="2682621"/>
              <a:ext cx="754972" cy="754972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36" name="TextBox 75">
              <a:extLst>
                <a:ext uri="{FF2B5EF4-FFF2-40B4-BE49-F238E27FC236}">
                  <a16:creationId xmlns:a16="http://schemas.microsoft.com/office/drawing/2014/main" id="{ED290402-5ABA-4676-9CF7-4CA852BD32E0}"/>
                </a:ext>
              </a:extLst>
            </p:cNvPr>
            <p:cNvSpPr txBox="1"/>
            <p:nvPr/>
          </p:nvSpPr>
          <p:spPr>
            <a:xfrm>
              <a:off x="5277677" y="2825717"/>
              <a:ext cx="1288362" cy="88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1" dirty="0">
                  <a:solidFill>
                    <a:prstClr val="white"/>
                  </a:solidFill>
                  <a:latin typeface="Calibri"/>
                  <a:cs typeface="Calibri"/>
                </a:rPr>
                <a:t>RÉGION</a:t>
              </a:r>
            </a:p>
            <a:p>
              <a:pPr algn="ctr"/>
              <a:r>
                <a:rPr lang="en-US" dirty="0">
                  <a:solidFill>
                    <a:prstClr val="white"/>
                  </a:solidFill>
                  <a:latin typeface="Helvetica"/>
                  <a:cs typeface="Helvetica"/>
                </a:rPr>
                <a:t>13%</a:t>
              </a:r>
            </a:p>
            <a:p>
              <a:endParaRPr lang="en-US" dirty="0"/>
            </a:p>
          </p:txBody>
        </p:sp>
      </p:grpSp>
      <p:pic>
        <p:nvPicPr>
          <p:cNvPr id="37" name="Picture 7" descr="markdark.png">
            <a:extLst>
              <a:ext uri="{FF2B5EF4-FFF2-40B4-BE49-F238E27FC236}">
                <a16:creationId xmlns:a16="http://schemas.microsoft.com/office/drawing/2014/main" id="{76147C4D-2557-49B8-B5BE-2BC9A7423AD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642" y="2294404"/>
            <a:ext cx="384340" cy="1378167"/>
          </a:xfrm>
          <a:prstGeom prst="rect">
            <a:avLst/>
          </a:prstGeom>
        </p:spPr>
      </p:pic>
      <p:sp>
        <p:nvSpPr>
          <p:cNvPr id="38" name="Round Diagonal Corner Rectangle 69">
            <a:extLst>
              <a:ext uri="{FF2B5EF4-FFF2-40B4-BE49-F238E27FC236}">
                <a16:creationId xmlns:a16="http://schemas.microsoft.com/office/drawing/2014/main" id="{FF693593-18E0-403B-88E6-584D03AD96E7}"/>
              </a:ext>
            </a:extLst>
          </p:cNvPr>
          <p:cNvSpPr/>
          <p:nvPr/>
        </p:nvSpPr>
        <p:spPr>
          <a:xfrm rot="18900000">
            <a:off x="7383494" y="1865321"/>
            <a:ext cx="877264" cy="877264"/>
          </a:xfrm>
          <a:prstGeom prst="round2DiagRect">
            <a:avLst/>
          </a:prstGeom>
          <a:solidFill>
            <a:srgbClr val="202F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71">
            <a:extLst>
              <a:ext uri="{FF2B5EF4-FFF2-40B4-BE49-F238E27FC236}">
                <a16:creationId xmlns:a16="http://schemas.microsoft.com/office/drawing/2014/main" id="{C03C70A1-2D69-469A-A2D6-53E21878E1E9}"/>
              </a:ext>
            </a:extLst>
          </p:cNvPr>
          <p:cNvSpPr txBox="1"/>
          <p:nvPr/>
        </p:nvSpPr>
        <p:spPr>
          <a:xfrm>
            <a:off x="7188069" y="2132127"/>
            <a:ext cx="128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  <a:cs typeface="Calibri"/>
              </a:rPr>
              <a:t>ÎLE DE FRANCE</a:t>
            </a:r>
            <a:br>
              <a:rPr lang="en-US" sz="32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prstClr val="white"/>
                </a:solidFill>
                <a:latin typeface="Helvetica"/>
                <a:cs typeface="Helvetica"/>
              </a:rPr>
              <a:t>57%</a:t>
            </a:r>
          </a:p>
          <a:p>
            <a:endParaRPr lang="en-US" dirty="0"/>
          </a:p>
        </p:txBody>
      </p:sp>
      <p:grpSp>
        <p:nvGrpSpPr>
          <p:cNvPr id="40" name="Group 11">
            <a:extLst>
              <a:ext uri="{FF2B5EF4-FFF2-40B4-BE49-F238E27FC236}">
                <a16:creationId xmlns:a16="http://schemas.microsoft.com/office/drawing/2014/main" id="{114C2FB4-1986-4362-B7F6-F295285DEDB8}"/>
              </a:ext>
            </a:extLst>
          </p:cNvPr>
          <p:cNvGrpSpPr/>
          <p:nvPr/>
        </p:nvGrpSpPr>
        <p:grpSpPr>
          <a:xfrm>
            <a:off x="8614698" y="2592451"/>
            <a:ext cx="1140476" cy="1819545"/>
            <a:chOff x="6616301" y="3053359"/>
            <a:chExt cx="1288362" cy="2055486"/>
          </a:xfrm>
        </p:grpSpPr>
        <p:pic>
          <p:nvPicPr>
            <p:cNvPr id="41" name="Picture 6" descr="markblue.png">
              <a:extLst>
                <a:ext uri="{FF2B5EF4-FFF2-40B4-BE49-F238E27FC236}">
                  <a16:creationId xmlns:a16="http://schemas.microsoft.com/office/drawing/2014/main" id="{8159FCDC-B0EC-4536-8838-842050DA9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7192" y="3261695"/>
              <a:ext cx="515129" cy="1847150"/>
            </a:xfrm>
            <a:prstGeom prst="rect">
              <a:avLst/>
            </a:prstGeom>
          </p:spPr>
        </p:pic>
        <p:sp>
          <p:nvSpPr>
            <p:cNvPr id="42" name="Round Diagonal Corner Rectangle 72">
              <a:extLst>
                <a:ext uri="{FF2B5EF4-FFF2-40B4-BE49-F238E27FC236}">
                  <a16:creationId xmlns:a16="http://schemas.microsoft.com/office/drawing/2014/main" id="{F7106795-0095-467B-8F07-1C356A1D4D3B}"/>
                </a:ext>
              </a:extLst>
            </p:cNvPr>
            <p:cNvSpPr/>
            <p:nvPr/>
          </p:nvSpPr>
          <p:spPr>
            <a:xfrm rot="18900000">
              <a:off x="6771502" y="3053359"/>
              <a:ext cx="970685" cy="970685"/>
            </a:xfrm>
            <a:prstGeom prst="round2DiagRect">
              <a:avLst/>
            </a:prstGeom>
            <a:solidFill>
              <a:srgbClr val="2FBD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43" name="TextBox 73">
              <a:extLst>
                <a:ext uri="{FF2B5EF4-FFF2-40B4-BE49-F238E27FC236}">
                  <a16:creationId xmlns:a16="http://schemas.microsoft.com/office/drawing/2014/main" id="{B957AF2C-2903-4FA5-B684-5F0281B3A4CF}"/>
                </a:ext>
              </a:extLst>
            </p:cNvPr>
            <p:cNvSpPr txBox="1"/>
            <p:nvPr/>
          </p:nvSpPr>
          <p:spPr>
            <a:xfrm>
              <a:off x="6616301" y="3331436"/>
              <a:ext cx="1288362" cy="851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  <a:latin typeface="Calibri"/>
                  <a:cs typeface="Calibri"/>
                </a:rPr>
                <a:t>INTERNATIONAL</a:t>
              </a:r>
              <a:br>
                <a:rPr lang="en-US" sz="280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sz="1600" dirty="0">
                  <a:solidFill>
                    <a:prstClr val="white"/>
                  </a:solidFill>
                  <a:latin typeface="Helvetica"/>
                  <a:cs typeface="Helvetica"/>
                </a:rPr>
                <a:t>30%</a:t>
              </a:r>
            </a:p>
            <a:p>
              <a:endParaRPr lang="en-US" sz="1600" dirty="0"/>
            </a:p>
          </p:txBody>
        </p:sp>
      </p:grpSp>
      <p:sp>
        <p:nvSpPr>
          <p:cNvPr id="48" name="Rounded Rectangle 19">
            <a:extLst>
              <a:ext uri="{FF2B5EF4-FFF2-40B4-BE49-F238E27FC236}">
                <a16:creationId xmlns:a16="http://schemas.microsoft.com/office/drawing/2014/main" id="{33E6709F-2D01-46A4-96DB-4258B6D8EA7A}"/>
              </a:ext>
            </a:extLst>
          </p:cNvPr>
          <p:cNvSpPr/>
          <p:nvPr/>
        </p:nvSpPr>
        <p:spPr>
          <a:xfrm>
            <a:off x="3904752" y="1867757"/>
            <a:ext cx="153381" cy="42149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9" name="Oval 38">
            <a:extLst>
              <a:ext uri="{FF2B5EF4-FFF2-40B4-BE49-F238E27FC236}">
                <a16:creationId xmlns:a16="http://schemas.microsoft.com/office/drawing/2014/main" id="{E2C20F32-265F-4963-BAEE-6B4AA00A5E9B}"/>
              </a:ext>
            </a:extLst>
          </p:cNvPr>
          <p:cNvSpPr/>
          <p:nvPr/>
        </p:nvSpPr>
        <p:spPr>
          <a:xfrm>
            <a:off x="3851484" y="5003151"/>
            <a:ext cx="269303" cy="269303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1" name="TextBox 40">
            <a:extLst>
              <a:ext uri="{FF2B5EF4-FFF2-40B4-BE49-F238E27FC236}">
                <a16:creationId xmlns:a16="http://schemas.microsoft.com/office/drawing/2014/main" id="{25B260CF-FDCD-471A-9C88-22407F91F78E}"/>
              </a:ext>
            </a:extLst>
          </p:cNvPr>
          <p:cNvSpPr txBox="1"/>
          <p:nvPr/>
        </p:nvSpPr>
        <p:spPr>
          <a:xfrm>
            <a:off x="4213100" y="4890974"/>
            <a:ext cx="80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b="1" spc="300" dirty="0">
                <a:solidFill>
                  <a:srgbClr val="7F7F7F"/>
                </a:solidFill>
              </a:rPr>
              <a:t>2013</a:t>
            </a:r>
          </a:p>
          <a:p>
            <a:r>
              <a:rPr lang="en-US" sz="1200" dirty="0">
                <a:solidFill>
                  <a:srgbClr val="0091CE"/>
                </a:solidFill>
              </a:rPr>
              <a:t>16,2 M€</a:t>
            </a:r>
          </a:p>
        </p:txBody>
      </p:sp>
      <p:sp>
        <p:nvSpPr>
          <p:cNvPr id="52" name="Oval 42">
            <a:extLst>
              <a:ext uri="{FF2B5EF4-FFF2-40B4-BE49-F238E27FC236}">
                <a16:creationId xmlns:a16="http://schemas.microsoft.com/office/drawing/2014/main" id="{98FC1584-63F3-4C82-9539-CD22F21E7373}"/>
              </a:ext>
            </a:extLst>
          </p:cNvPr>
          <p:cNvSpPr/>
          <p:nvPr/>
        </p:nvSpPr>
        <p:spPr>
          <a:xfrm>
            <a:off x="3578279" y="1703863"/>
            <a:ext cx="807251" cy="807251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0091C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4" name="TextBox 44">
            <a:extLst>
              <a:ext uri="{FF2B5EF4-FFF2-40B4-BE49-F238E27FC236}">
                <a16:creationId xmlns:a16="http://schemas.microsoft.com/office/drawing/2014/main" id="{C03547FD-8EEA-4067-99A5-B568B3B5E763}"/>
              </a:ext>
            </a:extLst>
          </p:cNvPr>
          <p:cNvSpPr txBox="1"/>
          <p:nvPr/>
        </p:nvSpPr>
        <p:spPr>
          <a:xfrm>
            <a:off x="3453447" y="1933493"/>
            <a:ext cx="1070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0091CE"/>
                </a:solidFill>
              </a:rPr>
              <a:t>22,6</a:t>
            </a:r>
            <a:r>
              <a:rPr lang="en-US" dirty="0">
                <a:solidFill>
                  <a:srgbClr val="0091CE"/>
                </a:solidFill>
              </a:rPr>
              <a:t>M€</a:t>
            </a:r>
          </a:p>
        </p:txBody>
      </p:sp>
      <p:sp>
        <p:nvSpPr>
          <p:cNvPr id="55" name="Oval 50">
            <a:extLst>
              <a:ext uri="{FF2B5EF4-FFF2-40B4-BE49-F238E27FC236}">
                <a16:creationId xmlns:a16="http://schemas.microsoft.com/office/drawing/2014/main" id="{2F3E26E1-98A9-43BB-A53E-915C8995F59F}"/>
              </a:ext>
            </a:extLst>
          </p:cNvPr>
          <p:cNvSpPr/>
          <p:nvPr/>
        </p:nvSpPr>
        <p:spPr>
          <a:xfrm>
            <a:off x="3841545" y="5689179"/>
            <a:ext cx="269303" cy="269303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53E01B-A665-414C-B64A-63B886A9E875}"/>
              </a:ext>
            </a:extLst>
          </p:cNvPr>
          <p:cNvSpPr txBox="1"/>
          <p:nvPr/>
        </p:nvSpPr>
        <p:spPr>
          <a:xfrm>
            <a:off x="4206858" y="5573929"/>
            <a:ext cx="80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b="1" spc="300" dirty="0">
                <a:solidFill>
                  <a:srgbClr val="7F7F7F"/>
                </a:solidFill>
              </a:rPr>
              <a:t>2012</a:t>
            </a:r>
          </a:p>
          <a:p>
            <a:pPr algn="ctr"/>
            <a:r>
              <a:rPr lang="en-US" sz="1200" dirty="0">
                <a:solidFill>
                  <a:srgbClr val="0091CE"/>
                </a:solidFill>
              </a:rPr>
              <a:t>15,2M€</a:t>
            </a:r>
          </a:p>
        </p:txBody>
      </p:sp>
      <p:sp>
        <p:nvSpPr>
          <p:cNvPr id="58" name="Oval 47">
            <a:extLst>
              <a:ext uri="{FF2B5EF4-FFF2-40B4-BE49-F238E27FC236}">
                <a16:creationId xmlns:a16="http://schemas.microsoft.com/office/drawing/2014/main" id="{324935E0-CFA9-4836-A03F-A98FF2A6F301}"/>
              </a:ext>
            </a:extLst>
          </p:cNvPr>
          <p:cNvSpPr/>
          <p:nvPr/>
        </p:nvSpPr>
        <p:spPr>
          <a:xfrm>
            <a:off x="3843316" y="4312685"/>
            <a:ext cx="269303" cy="269303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0" name="TextBox 54">
            <a:extLst>
              <a:ext uri="{FF2B5EF4-FFF2-40B4-BE49-F238E27FC236}">
                <a16:creationId xmlns:a16="http://schemas.microsoft.com/office/drawing/2014/main" id="{49C69B69-E957-4218-A109-B35D7D31A488}"/>
              </a:ext>
            </a:extLst>
          </p:cNvPr>
          <p:cNvSpPr txBox="1"/>
          <p:nvPr/>
        </p:nvSpPr>
        <p:spPr>
          <a:xfrm>
            <a:off x="4213101" y="4207628"/>
            <a:ext cx="80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b="1" spc="300" dirty="0">
                <a:solidFill>
                  <a:srgbClr val="7F7F7F"/>
                </a:solidFill>
              </a:rPr>
              <a:t>2014</a:t>
            </a:r>
          </a:p>
          <a:p>
            <a:pPr algn="ctr"/>
            <a:r>
              <a:rPr lang="en-US" sz="1200" dirty="0">
                <a:solidFill>
                  <a:srgbClr val="0091CE"/>
                </a:solidFill>
              </a:rPr>
              <a:t>17 M€</a:t>
            </a:r>
          </a:p>
        </p:txBody>
      </p:sp>
      <p:sp>
        <p:nvSpPr>
          <p:cNvPr id="61" name="Oval 47">
            <a:extLst>
              <a:ext uri="{FF2B5EF4-FFF2-40B4-BE49-F238E27FC236}">
                <a16:creationId xmlns:a16="http://schemas.microsoft.com/office/drawing/2014/main" id="{0EC83FF5-8FFA-4B82-999B-5E7BC3D77EFB}"/>
              </a:ext>
            </a:extLst>
          </p:cNvPr>
          <p:cNvSpPr/>
          <p:nvPr/>
        </p:nvSpPr>
        <p:spPr>
          <a:xfrm>
            <a:off x="3843636" y="3589947"/>
            <a:ext cx="269303" cy="269303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3" name="TextBox 54">
            <a:extLst>
              <a:ext uri="{FF2B5EF4-FFF2-40B4-BE49-F238E27FC236}">
                <a16:creationId xmlns:a16="http://schemas.microsoft.com/office/drawing/2014/main" id="{B56042BB-86A8-4652-B5B9-0E0867E614C8}"/>
              </a:ext>
            </a:extLst>
          </p:cNvPr>
          <p:cNvSpPr txBox="1"/>
          <p:nvPr/>
        </p:nvSpPr>
        <p:spPr>
          <a:xfrm>
            <a:off x="4213101" y="3480067"/>
            <a:ext cx="80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b="1" spc="300" dirty="0">
                <a:solidFill>
                  <a:srgbClr val="7F7F7F"/>
                </a:solidFill>
              </a:rPr>
              <a:t>2015</a:t>
            </a:r>
          </a:p>
          <a:p>
            <a:pPr algn="ctr"/>
            <a:r>
              <a:rPr lang="en-US" sz="1200" dirty="0">
                <a:solidFill>
                  <a:srgbClr val="0091CE"/>
                </a:solidFill>
              </a:rPr>
              <a:t>17,5 M€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574C7982-BBAD-49A8-8664-271E1157F4F4}"/>
              </a:ext>
            </a:extLst>
          </p:cNvPr>
          <p:cNvSpPr txBox="1"/>
          <p:nvPr/>
        </p:nvSpPr>
        <p:spPr>
          <a:xfrm>
            <a:off x="5174455" y="5283628"/>
            <a:ext cx="2173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202F3E"/>
                </a:solidFill>
                <a:ea typeface="Batang" panose="02030600000101010101" pitchFamily="18" charset="-127"/>
                <a:cs typeface="Microsoft Sans Serif" panose="020B0604020202020204" pitchFamily="34" charset="0"/>
              </a:rPr>
              <a:t>3 bureaux : </a:t>
            </a:r>
          </a:p>
          <a:p>
            <a:pPr algn="ctr"/>
            <a:r>
              <a:rPr lang="fr-FR" sz="1500" b="1" dirty="0">
                <a:solidFill>
                  <a:srgbClr val="202F3E"/>
                </a:solidFill>
                <a:ea typeface="Batang" panose="02030600000101010101" pitchFamily="18" charset="-127"/>
                <a:cs typeface="Microsoft Sans Serif" panose="020B0604020202020204" pitchFamily="34" charset="0"/>
              </a:rPr>
              <a:t>Paris, Lyon et Nantes</a:t>
            </a:r>
          </a:p>
        </p:txBody>
      </p:sp>
      <p:cxnSp>
        <p:nvCxnSpPr>
          <p:cNvPr id="69" name="Straight Connector 65">
            <a:extLst>
              <a:ext uri="{FF2B5EF4-FFF2-40B4-BE49-F238E27FC236}">
                <a16:creationId xmlns:a16="http://schemas.microsoft.com/office/drawing/2014/main" id="{ED74C1FC-C377-48F7-956C-3FFBE914DA54}"/>
              </a:ext>
            </a:extLst>
          </p:cNvPr>
          <p:cNvCxnSpPr>
            <a:cxnSpLocks/>
          </p:cNvCxnSpPr>
          <p:nvPr/>
        </p:nvCxnSpPr>
        <p:spPr>
          <a:xfrm>
            <a:off x="11120350" y="1821507"/>
            <a:ext cx="526311" cy="350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DCA43275-5257-47F0-AD97-0FEB89E4B4AD}"/>
              </a:ext>
            </a:extLst>
          </p:cNvPr>
          <p:cNvSpPr txBox="1"/>
          <p:nvPr/>
        </p:nvSpPr>
        <p:spPr>
          <a:xfrm>
            <a:off x="4980216" y="4975877"/>
            <a:ext cx="25171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202F3E"/>
                </a:solidFill>
                <a:ea typeface="Batang" panose="02030600000101010101" pitchFamily="18" charset="-127"/>
                <a:cs typeface="Microsoft Sans Serif" panose="020B0604020202020204" pitchFamily="34" charset="0"/>
              </a:rPr>
              <a:t>Plus de 150 Consultants</a:t>
            </a:r>
          </a:p>
        </p:txBody>
      </p:sp>
      <p:sp>
        <p:nvSpPr>
          <p:cNvPr id="53" name="TextBox 54">
            <a:extLst>
              <a:ext uri="{FF2B5EF4-FFF2-40B4-BE49-F238E27FC236}">
                <a16:creationId xmlns:a16="http://schemas.microsoft.com/office/drawing/2014/main" id="{2D820F7D-55F2-469B-B145-867AC6821755}"/>
              </a:ext>
            </a:extLst>
          </p:cNvPr>
          <p:cNvSpPr txBox="1"/>
          <p:nvPr/>
        </p:nvSpPr>
        <p:spPr>
          <a:xfrm>
            <a:off x="4413612" y="1962068"/>
            <a:ext cx="80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b="1" spc="300" dirty="0">
                <a:solidFill>
                  <a:srgbClr val="7F7F7F"/>
                </a:solidFill>
              </a:rPr>
              <a:t>2017</a:t>
            </a:r>
          </a:p>
        </p:txBody>
      </p:sp>
      <p:sp>
        <p:nvSpPr>
          <p:cNvPr id="57" name="Oval 47">
            <a:extLst>
              <a:ext uri="{FF2B5EF4-FFF2-40B4-BE49-F238E27FC236}">
                <a16:creationId xmlns:a16="http://schemas.microsoft.com/office/drawing/2014/main" id="{AB00C212-0777-4610-8C98-104C16518A94}"/>
              </a:ext>
            </a:extLst>
          </p:cNvPr>
          <p:cNvSpPr/>
          <p:nvPr/>
        </p:nvSpPr>
        <p:spPr>
          <a:xfrm>
            <a:off x="3843636" y="2894622"/>
            <a:ext cx="269303" cy="269303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9" name="TextBox 54">
            <a:extLst>
              <a:ext uri="{FF2B5EF4-FFF2-40B4-BE49-F238E27FC236}">
                <a16:creationId xmlns:a16="http://schemas.microsoft.com/office/drawing/2014/main" id="{733595FD-2BE5-41C0-B4FD-4F88C206D36A}"/>
              </a:ext>
            </a:extLst>
          </p:cNvPr>
          <p:cNvSpPr txBox="1"/>
          <p:nvPr/>
        </p:nvSpPr>
        <p:spPr>
          <a:xfrm>
            <a:off x="4213100" y="2784742"/>
            <a:ext cx="833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b="1" spc="300" dirty="0">
                <a:solidFill>
                  <a:srgbClr val="7F7F7F"/>
                </a:solidFill>
              </a:rPr>
              <a:t>2016</a:t>
            </a:r>
          </a:p>
          <a:p>
            <a:pPr algn="ctr"/>
            <a:r>
              <a:rPr lang="en-US" sz="1200" dirty="0">
                <a:solidFill>
                  <a:srgbClr val="0091CE"/>
                </a:solidFill>
              </a:rPr>
              <a:t>19,6 M€</a:t>
            </a:r>
          </a:p>
        </p:txBody>
      </p:sp>
    </p:spTree>
    <p:extLst>
      <p:ext uri="{BB962C8B-B14F-4D97-AF65-F5344CB8AC3E}">
        <p14:creationId xmlns:p14="http://schemas.microsoft.com/office/powerpoint/2010/main" val="131288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64DC4-8B4A-42FA-BFDB-60F00892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fr-FR"/>
              <a:t>Nos Domaines d’Intervention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819737-D16B-4B35-8939-C2135DF38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858" y="760288"/>
            <a:ext cx="8157682" cy="53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1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64DC4-8B4A-42FA-BFDB-60F00892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67100" cy="4601183"/>
          </a:xfrm>
        </p:spPr>
        <p:txBody>
          <a:bodyPr>
            <a:normAutofit/>
          </a:bodyPr>
          <a:lstStyle/>
          <a:p>
            <a:r>
              <a:rPr lang="fr-FR" sz="3200" dirty="0"/>
              <a:t>Notre Périmètre d’Accompagnement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84D3AD-10DE-49B3-92FC-03173BC8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195" y="780836"/>
            <a:ext cx="8245439" cy="53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D7BA4-8EEA-4178-936F-E0879108E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sujet des délais et du process de règlement</a:t>
            </a: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E251FEB7-A57A-42AF-BBF8-12AFC7FCB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925" y="4989807"/>
            <a:ext cx="2124075" cy="10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6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88481-B05A-45AA-A694-F0EDE9C9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délais de règlement ALTHEA !!!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A3F804-9895-49D7-B39A-52C49754778C}"/>
              </a:ext>
            </a:extLst>
          </p:cNvPr>
          <p:cNvSpPr txBox="1"/>
          <p:nvPr/>
        </p:nvSpPr>
        <p:spPr>
          <a:xfrm>
            <a:off x="3657451" y="1504599"/>
            <a:ext cx="7918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 fontAlgn="ctr">
              <a:buFont typeface="Symbol" charset="2"/>
              <a:buChar char="Þ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ALTHEA n’a pas été bon dans le règlement de ses sous-traitants en 2017 avec de nombreux retards et surtout avec un mode réactif (attente des relances).</a:t>
            </a:r>
          </a:p>
          <a:p>
            <a:pPr marL="285750" indent="-285750" algn="just" defTabSz="914400" fontAlgn="ctr">
              <a:buFont typeface="Symbol" charset="2"/>
              <a:buChar char="Þ"/>
            </a:pPr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285750" indent="-285750" algn="just" defTabSz="914400" fontAlgn="ctr">
              <a:buFont typeface="Symbol" charset="2"/>
              <a:buChar char="Þ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Cela fait partie de nos priorités 2018.</a:t>
            </a:r>
          </a:p>
          <a:p>
            <a:pPr marL="285750" indent="-285750" algn="just" defTabSz="914400" fontAlgn="ctr">
              <a:buFont typeface="Symbol" charset="2"/>
              <a:buChar char="Þ"/>
            </a:pPr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285750" indent="-285750" algn="just" defTabSz="914400" fontAlgn="ctr">
              <a:buFont typeface="Symbol" charset="2"/>
              <a:buChar char="Þ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Nous recrutons une personne dédiée qui monte en puissance dès décembre =&gt; opérationnelle à 100% en janvier.</a:t>
            </a:r>
          </a:p>
          <a:p>
            <a:pPr marL="285750" indent="-285750" algn="just" defTabSz="914400" fontAlgn="ctr">
              <a:buFont typeface="Symbol" charset="2"/>
              <a:buChar char="Þ"/>
            </a:pPr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285750" indent="-285750" algn="just" defTabSz="914400" fontAlgn="ctr">
              <a:buFont typeface="Symbol" charset="2"/>
              <a:buChar char="Þ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En attendant, n’hésitez pas à faire vos relances quand vos factures arrivent à échéance sur l’adresse </a:t>
            </a: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  <a:hlinkClick r:id="rId3"/>
              </a:rPr>
              <a:t>fournisseur@althea-groupe.com</a:t>
            </a:r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285750" indent="-285750" algn="just" defTabSz="914400" fontAlgn="ctr">
              <a:buFont typeface="Symbol" charset="2"/>
              <a:buChar char="Þ"/>
            </a:pPr>
            <a:endParaRPr lang="fr-FR" sz="20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285750" indent="-285750" algn="just" defTabSz="914400" fontAlgn="ctr">
              <a:buFont typeface="Symbol" charset="2"/>
              <a:buChar char="Þ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Je traite personnellement toutes les demandes avec la compta en temps réel avec des règlements tous les jeudis.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421FB4-1CE8-45EA-8B0B-E295C435BC45}"/>
              </a:ext>
            </a:extLst>
          </p:cNvPr>
          <p:cNvSpPr txBox="1"/>
          <p:nvPr/>
        </p:nvSpPr>
        <p:spPr>
          <a:xfrm>
            <a:off x="3846136" y="860474"/>
            <a:ext cx="754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ctr"/>
            <a:r>
              <a:rPr lang="fr-FR" sz="24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Balayons devant notre porte</a:t>
            </a:r>
          </a:p>
        </p:txBody>
      </p:sp>
    </p:spTree>
    <p:extLst>
      <p:ext uri="{BB962C8B-B14F-4D97-AF65-F5344CB8AC3E}">
        <p14:creationId xmlns:p14="http://schemas.microsoft.com/office/powerpoint/2010/main" val="169775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88481-B05A-45AA-A694-F0EDE9C9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Nous avons aussi besoin de vous !!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A3F804-9895-49D7-B39A-52C49754778C}"/>
              </a:ext>
            </a:extLst>
          </p:cNvPr>
          <p:cNvSpPr txBox="1"/>
          <p:nvPr/>
        </p:nvSpPr>
        <p:spPr>
          <a:xfrm>
            <a:off x="3639312" y="1523649"/>
            <a:ext cx="79187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ctr"/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Au</a:t>
            </a:r>
            <a:r>
              <a:rPr lang="mr-IN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-</a:t>
            </a: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delà de l’amélioration de notre processus, nous avons besoin de vous :</a:t>
            </a:r>
          </a:p>
          <a:p>
            <a:pPr algn="just" defTabSz="914400" fontAlgn="ctr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285750" indent="-285750" algn="just" defTabSz="914400" fontAlgn="ctr">
              <a:buFont typeface="Symbol" charset="2"/>
              <a:buChar char="Þ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Adressez vos factures le plus tôt possible et au plus tard le 10 du mois sur l’adresse </a:t>
            </a: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  <a:hlinkClick r:id="rId3"/>
              </a:rPr>
              <a:t>fournisseur@althea-groupe.com</a:t>
            </a: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 avec le compte rendu d’activité et les justificatifs éventuels.</a:t>
            </a:r>
          </a:p>
          <a:p>
            <a:pPr marL="285750" indent="-285750" algn="just" defTabSz="914400" fontAlgn="ctr">
              <a:buFont typeface="Symbol" charset="2"/>
              <a:buChar char="Þ"/>
            </a:pPr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285750" indent="-285750" algn="just" defTabSz="914400" fontAlgn="ctr">
              <a:buFont typeface="Symbol" charset="2"/>
              <a:buChar char="Þ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Soyez rigoureux sur vos CRA et vos justif de frais car cela nous occasionne des demandes d’annulation de facture et des demandes d’avoir.</a:t>
            </a:r>
          </a:p>
          <a:p>
            <a:pPr algn="just" defTabSz="914400" fontAlgn="ctr"/>
            <a:endParaRPr lang="fr-FR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285750" indent="-285750" algn="just" defTabSz="914400" fontAlgn="ctr">
              <a:buFont typeface="Symbol" charset="2"/>
              <a:buChar char="Þ"/>
            </a:pPr>
            <a:r>
              <a:rPr lang="fr-FR" sz="1600" dirty="0">
                <a:solidFill>
                  <a:srgbClr val="000000"/>
                </a:solidFill>
                <a:latin typeface="Arial Nova Light" panose="020B0304020202020204" pitchFamily="34" charset="0"/>
              </a:rPr>
              <a:t>Nos clients ne sont pas tous des bons payeurs et nous pouvons aussi avoir des difficultés à nous faire payer. Dans certains cas d’abus évident de la part de nos clients, si cela concerne votre mission, nous pourrons vous solliciter pour en parler à l’acteur client opérationnel qui travaille avec vous afin de nous aider à recouvrer notre créance.</a:t>
            </a:r>
          </a:p>
          <a:p>
            <a:pPr marL="285750" indent="-285750" algn="just" defTabSz="914400" fontAlgn="ctr">
              <a:buFont typeface="Symbol" charset="2"/>
              <a:buChar char="Þ"/>
            </a:pPr>
            <a:endParaRPr lang="fr-FR" sz="200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421FB4-1CE8-45EA-8B0B-E295C435BC45}"/>
              </a:ext>
            </a:extLst>
          </p:cNvPr>
          <p:cNvSpPr txBox="1"/>
          <p:nvPr/>
        </p:nvSpPr>
        <p:spPr>
          <a:xfrm>
            <a:off x="3846136" y="860474"/>
            <a:ext cx="754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ctr"/>
            <a:r>
              <a:rPr lang="fr-FR" sz="2400" b="1" dirty="0">
                <a:solidFill>
                  <a:srgbClr val="000000"/>
                </a:solidFill>
                <a:latin typeface="Arial Nova Light" panose="020B0304020202020204" pitchFamily="34" charset="0"/>
              </a:rPr>
              <a:t>Aidez-nous à améliorer le processus </a:t>
            </a:r>
          </a:p>
        </p:txBody>
      </p:sp>
    </p:spTree>
    <p:extLst>
      <p:ext uri="{BB962C8B-B14F-4D97-AF65-F5344CB8AC3E}">
        <p14:creationId xmlns:p14="http://schemas.microsoft.com/office/powerpoint/2010/main" val="1025214514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5258</TotalTime>
  <Words>1128</Words>
  <Application>Microsoft Office PowerPoint</Application>
  <PresentationFormat>Grand écran</PresentationFormat>
  <Paragraphs>182</Paragraphs>
  <Slides>19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Batang</vt:lpstr>
      <vt:lpstr>Arial</vt:lpstr>
      <vt:lpstr>Arial Nova Light</vt:lpstr>
      <vt:lpstr>Calibri</vt:lpstr>
      <vt:lpstr>Corbel</vt:lpstr>
      <vt:lpstr>Helvetica</vt:lpstr>
      <vt:lpstr>Mangal</vt:lpstr>
      <vt:lpstr>Microsoft Sans Serif</vt:lpstr>
      <vt:lpstr>Symbol</vt:lpstr>
      <vt:lpstr>Wingdings 2</vt:lpstr>
      <vt:lpstr>Cadre</vt:lpstr>
      <vt:lpstr>Animation du Réseau de Partenaires Freelances</vt:lpstr>
      <vt:lpstr>INTERVENANTS</vt:lpstr>
      <vt:lpstr>Présentation d’Althéa</vt:lpstr>
      <vt:lpstr>Althéa en Bref</vt:lpstr>
      <vt:lpstr>Nos Domaines d’Intervention</vt:lpstr>
      <vt:lpstr>Notre Périmètre d’Accompagnement</vt:lpstr>
      <vt:lpstr>Le sujet des délais et du process de règlement</vt:lpstr>
      <vt:lpstr>Les délais de règlement ALTHEA !!!</vt:lpstr>
      <vt:lpstr>Nous avons aussi besoin de vous !!</vt:lpstr>
      <vt:lpstr>Pour vous donner une vision de la Sous-Traitance chez Althéa…</vt:lpstr>
      <vt:lpstr>Notre volume de sous-traitance</vt:lpstr>
      <vt:lpstr>Nos besoins les plus récurrents</vt:lpstr>
      <vt:lpstr>Augmentez vos revenus</vt:lpstr>
      <vt:lpstr>L’Apport d’Affaires</vt:lpstr>
      <vt:lpstr>L’Apport d’Affaires</vt:lpstr>
      <vt:lpstr>La Cooptation</vt:lpstr>
      <vt:lpstr>La Cooptation</vt:lpstr>
      <vt:lpstr>Présentation PowerPoint</vt:lpstr>
      <vt:lpstr>Merci de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 Relation Partenaires</dc:title>
  <dc:creator>EL HADJ SOW</dc:creator>
  <cp:lastModifiedBy>EL HADJ SOW</cp:lastModifiedBy>
  <cp:revision>144</cp:revision>
  <cp:lastPrinted>2017-09-29T10:22:39Z</cp:lastPrinted>
  <dcterms:created xsi:type="dcterms:W3CDTF">2017-09-27T07:54:20Z</dcterms:created>
  <dcterms:modified xsi:type="dcterms:W3CDTF">2017-11-29T10:33:22Z</dcterms:modified>
</cp:coreProperties>
</file>