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3" d="100"/>
          <a:sy n="23" d="100"/>
        </p:scale>
        <p:origin x="-104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24A03-2380-5942-9EDA-31665F252C56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DC13A-6794-BE4E-9DED-EA6F04FAAD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28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47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96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82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63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93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74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68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87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25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29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75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CE0A8-7409-F84D-8268-D0E0A3AF5B6E}" type="datetimeFigureOut">
              <a:rPr lang="fr-FR" smtClean="0"/>
              <a:t>16/11/17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D8318-EB76-8C47-B640-53151F2C4A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22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Logique et Argumentation 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ESCG 2017-2018</a:t>
            </a:r>
          </a:p>
          <a:p>
            <a:r>
              <a:rPr lang="fr-FR" dirty="0" smtClean="0">
                <a:latin typeface="Times New Roman"/>
                <a:cs typeface="Times New Roman"/>
              </a:rPr>
              <a:t>Pr. Victor Ferry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227" y="424507"/>
            <a:ext cx="14351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502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Pour justifier une opinion, il faut prendre en compte </a:t>
            </a:r>
            <a:r>
              <a:rPr lang="fr-FR" smtClean="0">
                <a:latin typeface="Times New Roman"/>
                <a:cs typeface="Times New Roman"/>
              </a:rPr>
              <a:t>trois </a:t>
            </a:r>
            <a:r>
              <a:rPr lang="fr-FR" smtClean="0">
                <a:latin typeface="Times New Roman"/>
                <a:cs typeface="Times New Roman"/>
              </a:rPr>
              <a:t>dimensions: </a:t>
            </a: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1- Faisabilité</a:t>
            </a: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2- Utilité </a:t>
            </a: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3- Moralité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5096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4800" dirty="0">
                <a:latin typeface="Times New Roman"/>
                <a:cs typeface="Times New Roman"/>
              </a:rPr>
              <a:t>Pour remplir la colonne </a:t>
            </a:r>
            <a:r>
              <a:rPr lang="fr-FR" sz="4800" b="1" dirty="0" smtClean="0">
                <a:latin typeface="Times New Roman"/>
                <a:cs typeface="Times New Roman"/>
              </a:rPr>
              <a:t>faisabilité</a:t>
            </a:r>
            <a:r>
              <a:rPr lang="fr-FR" sz="4800" dirty="0" smtClean="0">
                <a:latin typeface="Times New Roman"/>
                <a:cs typeface="Times New Roman"/>
              </a:rPr>
              <a:t>, </a:t>
            </a:r>
            <a:r>
              <a:rPr lang="fr-FR" sz="4800" dirty="0">
                <a:latin typeface="Times New Roman"/>
                <a:cs typeface="Times New Roman"/>
              </a:rPr>
              <a:t>il faut penser de façon très terre-à-terre : l’option que l’on privilégie est-elle réalisable ? </a:t>
            </a:r>
            <a:endParaRPr lang="en-GB" sz="48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8294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4400" dirty="0">
                <a:latin typeface="Times New Roman"/>
                <a:cs typeface="Times New Roman"/>
              </a:rPr>
              <a:t>Pour remplir la colonne </a:t>
            </a:r>
            <a:r>
              <a:rPr lang="fr-FR" sz="4400" b="1" dirty="0" smtClean="0">
                <a:latin typeface="Times New Roman"/>
                <a:cs typeface="Times New Roman"/>
              </a:rPr>
              <a:t>utilité</a:t>
            </a:r>
            <a:r>
              <a:rPr lang="fr-FR" sz="4400" dirty="0" smtClean="0">
                <a:latin typeface="Times New Roman"/>
                <a:cs typeface="Times New Roman"/>
              </a:rPr>
              <a:t>, </a:t>
            </a:r>
            <a:r>
              <a:rPr lang="fr-FR" sz="4400" dirty="0">
                <a:latin typeface="Times New Roman"/>
                <a:cs typeface="Times New Roman"/>
              </a:rPr>
              <a:t>il faut penser de façon pragmatique : réfléchir aux conséquences, négatives et positives, des options possibles. </a:t>
            </a:r>
            <a:endParaRPr lang="en-GB" sz="4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7152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4400" dirty="0">
                <a:latin typeface="Times New Roman"/>
                <a:cs typeface="Times New Roman"/>
              </a:rPr>
              <a:t>Enfin, pour remplir la colonne </a:t>
            </a:r>
            <a:r>
              <a:rPr lang="fr-FR" sz="4400" b="1" dirty="0">
                <a:latin typeface="Times New Roman"/>
                <a:cs typeface="Times New Roman"/>
              </a:rPr>
              <a:t>moralité</a:t>
            </a:r>
            <a:r>
              <a:rPr lang="fr-FR" sz="4400" dirty="0">
                <a:latin typeface="Times New Roman"/>
                <a:cs typeface="Times New Roman"/>
              </a:rPr>
              <a:t>, il faut avoir un raisonnement éthique : appuyer notre opinion sur des valeurs universelles. </a:t>
            </a:r>
            <a:endParaRPr lang="en-GB" sz="4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1866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4400" dirty="0">
                <a:latin typeface="Times New Roman"/>
                <a:cs typeface="Times New Roman"/>
              </a:rPr>
              <a:t>Faire l’effort de remplir les deux colonnes du tableau vous permettra de percevoir le bienfondé de l’opinion adverse et d’anticiper les objections contre votre opinion.</a:t>
            </a:r>
            <a:endParaRPr lang="en-GB" sz="4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361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r>
              <a:rPr lang="fr-FR" sz="4000" dirty="0" err="1" smtClean="0">
                <a:latin typeface="Times New Roman"/>
                <a:cs typeface="Times New Roman"/>
              </a:rPr>
              <a:t>Rapel</a:t>
            </a:r>
            <a:endParaRPr lang="fr-FR" sz="4000" dirty="0" smtClean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r>
              <a:rPr lang="fr-FR" sz="4000" dirty="0" smtClean="0">
                <a:latin typeface="Times New Roman"/>
                <a:cs typeface="Times New Roman"/>
              </a:rPr>
              <a:t>Discussion critique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6371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Rappel</a:t>
            </a:r>
          </a:p>
          <a:p>
            <a:pPr marL="0" indent="0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r>
              <a:rPr lang="fr-FR" sz="4000" dirty="0" smtClean="0">
                <a:latin typeface="Times New Roman"/>
                <a:cs typeface="Times New Roman"/>
              </a:rPr>
              <a:t>Qu’est-ce qu’un argument? </a:t>
            </a:r>
          </a:p>
          <a:p>
            <a:r>
              <a:rPr lang="fr-FR" sz="4000" dirty="0" smtClean="0">
                <a:latin typeface="Times New Roman"/>
                <a:cs typeface="Times New Roman"/>
              </a:rPr>
              <a:t>Comment évaluer un argument? 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2192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69220"/>
            <a:ext cx="8229600" cy="5556944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Un argument est un ensemble d’affirmations. Certaines de ces affirmations (les </a:t>
            </a:r>
            <a:r>
              <a:rPr lang="fr-FR" b="1" dirty="0" smtClean="0">
                <a:latin typeface="Times New Roman"/>
                <a:cs typeface="Times New Roman"/>
              </a:rPr>
              <a:t>prémisses</a:t>
            </a:r>
            <a:r>
              <a:rPr lang="fr-FR" dirty="0" smtClean="0">
                <a:latin typeface="Times New Roman"/>
                <a:cs typeface="Times New Roman"/>
              </a:rPr>
              <a:t>) sont présentées en soutien des autres (la </a:t>
            </a:r>
            <a:r>
              <a:rPr lang="fr-FR" b="1" dirty="0" smtClean="0">
                <a:latin typeface="Times New Roman"/>
                <a:cs typeface="Times New Roman"/>
              </a:rPr>
              <a:t>conclusion</a:t>
            </a:r>
            <a:r>
              <a:rPr lang="fr-FR" dirty="0" smtClean="0">
                <a:latin typeface="Times New Roman"/>
                <a:cs typeface="Times New Roman"/>
              </a:rPr>
              <a:t>).</a:t>
            </a: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i="1" dirty="0" smtClean="0">
                <a:latin typeface="Times New Roman"/>
                <a:cs typeface="Times New Roman"/>
              </a:rPr>
              <a:t>Exemple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Il faut pratiquer régulièrement un sport </a:t>
            </a:r>
            <a:r>
              <a:rPr lang="fr-FR" b="1" dirty="0" smtClean="0">
                <a:latin typeface="Times New Roman"/>
                <a:cs typeface="Times New Roman"/>
              </a:rPr>
              <a:t>(ccl)</a:t>
            </a:r>
            <a:r>
              <a:rPr lang="fr-FR" dirty="0" smtClean="0">
                <a:latin typeface="Times New Roman"/>
                <a:cs typeface="Times New Roman"/>
              </a:rPr>
              <a:t>, car le sport est bon pour la santé et bon pour le moral</a:t>
            </a:r>
            <a:r>
              <a:rPr lang="fr-FR" dirty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(</a:t>
            </a:r>
            <a:r>
              <a:rPr lang="fr-FR" b="1" dirty="0" smtClean="0">
                <a:latin typeface="Times New Roman"/>
                <a:cs typeface="Times New Roman"/>
              </a:rPr>
              <a:t>prémisses)</a:t>
            </a:r>
          </a:p>
        </p:txBody>
      </p:sp>
    </p:spTree>
    <p:extLst>
      <p:ext uri="{BB962C8B-B14F-4D97-AF65-F5344CB8AC3E}">
        <p14:creationId xmlns:p14="http://schemas.microsoft.com/office/powerpoint/2010/main" val="2440098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72183"/>
            <a:ext cx="8229600" cy="4553756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2543" y="1477781"/>
            <a:ext cx="2299000" cy="8538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/>
                <a:cs typeface="Times New Roman"/>
              </a:rPr>
              <a:t>Prémisses</a:t>
            </a:r>
            <a:endParaRPr lang="fr-FR" dirty="0">
              <a:latin typeface="Times New Roman"/>
              <a:cs typeface="Times New Roman"/>
            </a:endParaRPr>
          </a:p>
        </p:txBody>
      </p:sp>
      <p:cxnSp>
        <p:nvCxnSpPr>
          <p:cNvPr id="6" name="Connecteur droit avec flèche 5"/>
          <p:cNvCxnSpPr>
            <a:cxnSpLocks noChangeAspect="1"/>
          </p:cNvCxnSpPr>
          <p:nvPr/>
        </p:nvCxnSpPr>
        <p:spPr>
          <a:xfrm>
            <a:off x="3371867" y="1888830"/>
            <a:ext cx="2342791" cy="0"/>
          </a:xfrm>
          <a:prstGeom prst="straightConnector1">
            <a:avLst/>
          </a:prstGeom>
          <a:ln w="76200" cmpd="sng">
            <a:solidFill>
              <a:srgbClr val="4F81BD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262039" y="1477781"/>
            <a:ext cx="2145734" cy="8538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/>
                <a:cs typeface="Times New Roman"/>
              </a:rPr>
              <a:t>Conclusion</a:t>
            </a:r>
            <a:endParaRPr lang="fr-FR" dirty="0">
              <a:latin typeface="Times New Roman"/>
              <a:cs typeface="Times New Roman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904886" y="2539595"/>
            <a:ext cx="0" cy="1335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7334906" y="2539595"/>
            <a:ext cx="0" cy="1335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111304" y="3875071"/>
            <a:ext cx="1534657" cy="6057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Times New Roman"/>
                <a:cs typeface="Times New Roman"/>
              </a:rPr>
              <a:t>F</a:t>
            </a:r>
            <a:r>
              <a:rPr lang="fr-FR" sz="2800" dirty="0" smtClean="0">
                <a:latin typeface="Times New Roman"/>
                <a:cs typeface="Times New Roman"/>
              </a:rPr>
              <a:t>aits</a:t>
            </a:r>
            <a:endParaRPr lang="fr-FR" sz="2800" dirty="0">
              <a:latin typeface="Times New Roman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46677" y="3875071"/>
            <a:ext cx="1576457" cy="6057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/>
                <a:cs typeface="Times New Roman"/>
              </a:rPr>
              <a:t>Inférence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5335440"/>
            <a:ext cx="894016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200" b="1" dirty="0" smtClean="0">
                <a:latin typeface="Times New Roman"/>
                <a:cs typeface="Times New Roman"/>
              </a:rPr>
              <a:t>Inférence</a:t>
            </a:r>
            <a:r>
              <a:rPr lang="fr-FR" sz="3200" dirty="0" smtClean="0">
                <a:latin typeface="Times New Roman"/>
                <a:cs typeface="Times New Roman"/>
              </a:rPr>
              <a:t>: le chemin de pensée qui lie les prémisses à la conclusion   </a:t>
            </a:r>
            <a:endParaRPr lang="fr-FR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79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Évaluer un argument: </a:t>
            </a:r>
            <a:endParaRPr lang="fr-FR" dirty="0">
              <a:latin typeface="Times New Roman"/>
              <a:cs typeface="Times New Roman"/>
            </a:endParaRPr>
          </a:p>
          <a:p>
            <a:pPr marL="0" lv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lvl="0" algn="just"/>
            <a:r>
              <a:rPr lang="fr-FR" dirty="0" smtClean="0">
                <a:latin typeface="Times New Roman"/>
                <a:cs typeface="Times New Roman"/>
              </a:rPr>
              <a:t>Identifier </a:t>
            </a:r>
            <a:r>
              <a:rPr lang="fr-FR" dirty="0">
                <a:latin typeface="Times New Roman"/>
                <a:cs typeface="Times New Roman"/>
              </a:rPr>
              <a:t>les prémisses et la conclusion</a:t>
            </a:r>
          </a:p>
          <a:p>
            <a:pPr lvl="0" algn="just"/>
            <a:r>
              <a:rPr lang="fr-FR" dirty="0">
                <a:latin typeface="Times New Roman"/>
                <a:cs typeface="Times New Roman"/>
              </a:rPr>
              <a:t>S’interroger sur </a:t>
            </a:r>
            <a:r>
              <a:rPr lang="fr-FR" dirty="0" smtClean="0">
                <a:latin typeface="Times New Roman"/>
                <a:cs typeface="Times New Roman"/>
              </a:rPr>
              <a:t>la vérité/vérifiabilité </a:t>
            </a:r>
            <a:r>
              <a:rPr lang="fr-FR" dirty="0">
                <a:latin typeface="Times New Roman"/>
                <a:cs typeface="Times New Roman"/>
              </a:rPr>
              <a:t>des prémisses</a:t>
            </a:r>
          </a:p>
          <a:p>
            <a:pPr lvl="0" algn="just"/>
            <a:r>
              <a:rPr lang="fr-FR" dirty="0">
                <a:latin typeface="Times New Roman"/>
                <a:cs typeface="Times New Roman"/>
              </a:rPr>
              <a:t>S’interroger sur la solidité du lien entre les prémisses et la </a:t>
            </a:r>
            <a:r>
              <a:rPr lang="fr-FR" dirty="0" smtClean="0">
                <a:latin typeface="Times New Roman"/>
                <a:cs typeface="Times New Roman"/>
              </a:rPr>
              <a:t>conclusion (= la validité de l’inférence)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6266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25434"/>
            <a:ext cx="8229600" cy="5600730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« Le sport est bon pour la santé et pour le moral. Donc il faut faire du sport »</a:t>
            </a: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algn="just"/>
            <a:r>
              <a:rPr lang="fr-FR" dirty="0" smtClean="0">
                <a:latin typeface="Times New Roman"/>
                <a:cs typeface="Times New Roman"/>
              </a:rPr>
              <a:t>Prémisses? Conclusion? </a:t>
            </a:r>
          </a:p>
          <a:p>
            <a:pPr algn="just"/>
            <a:r>
              <a:rPr lang="fr-FR" dirty="0" smtClean="0">
                <a:latin typeface="Times New Roman"/>
                <a:cs typeface="Times New Roman"/>
              </a:rPr>
              <a:t>Est-ce que l’on peut apporter des faits à l’appui des prémisses? </a:t>
            </a:r>
          </a:p>
          <a:p>
            <a:pPr algn="just"/>
            <a:r>
              <a:rPr lang="fr-FR" dirty="0" smtClean="0">
                <a:latin typeface="Times New Roman"/>
                <a:cs typeface="Times New Roman"/>
              </a:rPr>
              <a:t>Est-ce que le lien entre les prémisses et la conclusion est solide? = Si les prémisses sont vraies, est-ce que la conclusion en découle naturellement? 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2560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25434"/>
            <a:ext cx="8229600" cy="560073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« Le sport est bon pour la santé et pour le moral. Donc les gens malades et déprimés ne font pas assez de sport. »</a:t>
            </a: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algn="just"/>
            <a:r>
              <a:rPr lang="fr-FR" dirty="0" smtClean="0">
                <a:latin typeface="Times New Roman"/>
                <a:cs typeface="Times New Roman"/>
              </a:rPr>
              <a:t>Prémisses? Conclusion? </a:t>
            </a:r>
          </a:p>
          <a:p>
            <a:pPr algn="just"/>
            <a:r>
              <a:rPr lang="fr-FR" dirty="0" smtClean="0">
                <a:latin typeface="Times New Roman"/>
                <a:cs typeface="Times New Roman"/>
              </a:rPr>
              <a:t>Est-ce que l’on peut apporter des faits à l’appui des prémisses? </a:t>
            </a:r>
          </a:p>
          <a:p>
            <a:pPr algn="just"/>
            <a:r>
              <a:rPr lang="fr-FR" dirty="0" smtClean="0">
                <a:latin typeface="Times New Roman"/>
                <a:cs typeface="Times New Roman"/>
              </a:rPr>
              <a:t>Est</a:t>
            </a:r>
            <a:r>
              <a:rPr lang="fr-FR" dirty="0">
                <a:latin typeface="Times New Roman"/>
                <a:cs typeface="Times New Roman"/>
              </a:rPr>
              <a:t>-ce que le lien entre les prémisses et la conclusion est solide? = Si les prémisses sont vraies, est-ce que la conclusion en découle naturellement? </a:t>
            </a:r>
          </a:p>
          <a:p>
            <a:pPr algn="just"/>
            <a:endParaRPr lang="fr-FR" dirty="0" smtClean="0">
              <a:latin typeface="Times New Roman"/>
              <a:cs typeface="Times New Roman"/>
            </a:endParaRPr>
          </a:p>
          <a:p>
            <a:pPr algn="just"/>
            <a:endParaRPr lang="fr-FR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89019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6600" b="1" dirty="0" smtClean="0">
                <a:latin typeface="Times New Roman"/>
                <a:cs typeface="Times New Roman"/>
              </a:rPr>
              <a:t>Discussion critique</a:t>
            </a:r>
            <a:endParaRPr lang="fr-FR" sz="6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0120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228</Words>
  <Application>Microsoft Macintosh PowerPoint</Application>
  <PresentationFormat>Présentation à l'écran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Logique et Argumentation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ULB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Victor Ferry</dc:creator>
  <cp:lastModifiedBy>Victor Ferry</cp:lastModifiedBy>
  <cp:revision>41</cp:revision>
  <dcterms:created xsi:type="dcterms:W3CDTF">2015-11-22T09:49:32Z</dcterms:created>
  <dcterms:modified xsi:type="dcterms:W3CDTF">2017-11-16T12:59:10Z</dcterms:modified>
</cp:coreProperties>
</file>