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6"/>
  </p:notesMasterIdLst>
  <p:sldIdLst>
    <p:sldId id="256" r:id="rId2"/>
    <p:sldId id="257" r:id="rId3"/>
    <p:sldId id="258" r:id="rId4"/>
    <p:sldId id="259" r:id="rId5"/>
    <p:sldId id="260" r:id="rId6"/>
    <p:sldId id="310" r:id="rId7"/>
    <p:sldId id="267" r:id="rId8"/>
    <p:sldId id="261" r:id="rId9"/>
    <p:sldId id="269" r:id="rId10"/>
    <p:sldId id="309" r:id="rId11"/>
    <p:sldId id="263" r:id="rId12"/>
    <p:sldId id="264" r:id="rId13"/>
    <p:sldId id="265" r:id="rId14"/>
    <p:sldId id="268" r:id="rId15"/>
    <p:sldId id="271" r:id="rId16"/>
    <p:sldId id="272" r:id="rId17"/>
    <p:sldId id="273" r:id="rId18"/>
    <p:sldId id="274" r:id="rId19"/>
    <p:sldId id="276" r:id="rId20"/>
    <p:sldId id="277" r:id="rId21"/>
    <p:sldId id="275" r:id="rId22"/>
    <p:sldId id="278" r:id="rId23"/>
    <p:sldId id="279" r:id="rId24"/>
    <p:sldId id="280" r:id="rId25"/>
    <p:sldId id="326" r:id="rId26"/>
    <p:sldId id="327" r:id="rId27"/>
    <p:sldId id="328" r:id="rId28"/>
    <p:sldId id="329" r:id="rId29"/>
    <p:sldId id="330" r:id="rId30"/>
    <p:sldId id="331" r:id="rId31"/>
    <p:sldId id="332" r:id="rId32"/>
    <p:sldId id="333" r:id="rId33"/>
    <p:sldId id="334" r:id="rId34"/>
    <p:sldId id="335" r:id="rId35"/>
    <p:sldId id="336" r:id="rId36"/>
    <p:sldId id="337" r:id="rId37"/>
    <p:sldId id="281" r:id="rId38"/>
    <p:sldId id="282" r:id="rId39"/>
    <p:sldId id="283" r:id="rId40"/>
    <p:sldId id="284" r:id="rId41"/>
    <p:sldId id="285" r:id="rId42"/>
    <p:sldId id="286" r:id="rId43"/>
    <p:sldId id="287" r:id="rId44"/>
    <p:sldId id="288" r:id="rId45"/>
    <p:sldId id="311" r:id="rId46"/>
    <p:sldId id="290" r:id="rId47"/>
    <p:sldId id="316" r:id="rId48"/>
    <p:sldId id="317" r:id="rId49"/>
    <p:sldId id="325" r:id="rId50"/>
    <p:sldId id="312" r:id="rId51"/>
    <p:sldId id="302" r:id="rId52"/>
    <p:sldId id="303" r:id="rId53"/>
    <p:sldId id="315" r:id="rId54"/>
    <p:sldId id="304" r:id="rId55"/>
    <p:sldId id="305" r:id="rId56"/>
    <p:sldId id="306" r:id="rId57"/>
    <p:sldId id="314" r:id="rId58"/>
    <p:sldId id="321" r:id="rId59"/>
    <p:sldId id="319" r:id="rId60"/>
    <p:sldId id="322" r:id="rId61"/>
    <p:sldId id="323" r:id="rId62"/>
    <p:sldId id="324" r:id="rId63"/>
    <p:sldId id="320" r:id="rId64"/>
    <p:sldId id="301" r:id="rId65"/>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23" autoAdjust="0"/>
    <p:restoredTop sz="94660"/>
  </p:normalViewPr>
  <p:slideViewPr>
    <p:cSldViewPr snapToGrid="0" snapToObjects="1">
      <p:cViewPr varScale="1">
        <p:scale>
          <a:sx n="56" d="100"/>
          <a:sy n="56" d="100"/>
        </p:scale>
        <p:origin x="-130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notesMaster" Target="notesMasters/notesMaster1.xml"/><Relationship Id="rId67" Type="http://schemas.openxmlformats.org/officeDocument/2006/relationships/printerSettings" Target="printerSettings/printerSettings1.bin"/><Relationship Id="rId68" Type="http://schemas.openxmlformats.org/officeDocument/2006/relationships/presProps" Target="presProps.xml"/><Relationship Id="rId69" Type="http://schemas.openxmlformats.org/officeDocument/2006/relationships/viewProps" Target="viewProp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heme" Target="theme/theme1.xml"/><Relationship Id="rId71"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3FA366-EC28-514E-BCFF-CA83CCA3D673}" type="datetimeFigureOut">
              <a:rPr lang="fr-FR" smtClean="0"/>
              <a:t>10/11/17</a:t>
            </a:fld>
            <a:endParaRPr lang="en-GB"/>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D797B4-61B9-DD4D-BDE8-C4D53F1817B7}" type="slidenum">
              <a:rPr lang="en-GB" smtClean="0"/>
              <a:t>‹#›</a:t>
            </a:fld>
            <a:endParaRPr lang="en-GB"/>
          </a:p>
        </p:txBody>
      </p:sp>
    </p:spTree>
    <p:extLst>
      <p:ext uri="{BB962C8B-B14F-4D97-AF65-F5344CB8AC3E}">
        <p14:creationId xmlns:p14="http://schemas.microsoft.com/office/powerpoint/2010/main" val="14687573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4D797B4-61B9-DD4D-BDE8-C4D53F1817B7}" type="slidenum">
              <a:rPr lang="en-GB" smtClean="0"/>
              <a:t>4</a:t>
            </a:fld>
            <a:endParaRPr lang="en-GB"/>
          </a:p>
        </p:txBody>
      </p:sp>
    </p:spTree>
    <p:extLst>
      <p:ext uri="{BB962C8B-B14F-4D97-AF65-F5344CB8AC3E}">
        <p14:creationId xmlns:p14="http://schemas.microsoft.com/office/powerpoint/2010/main" val="23400514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Snake</a:t>
            </a:r>
            <a:endParaRPr lang="fr-FR" dirty="0"/>
          </a:p>
        </p:txBody>
      </p:sp>
      <p:sp>
        <p:nvSpPr>
          <p:cNvPr id="4" name="Espace réservé du numéro de diapositive 3"/>
          <p:cNvSpPr>
            <a:spLocks noGrp="1"/>
          </p:cNvSpPr>
          <p:nvPr>
            <p:ph type="sldNum" sz="quarter" idx="10"/>
          </p:nvPr>
        </p:nvSpPr>
        <p:spPr/>
        <p:txBody>
          <a:bodyPr/>
          <a:lstStyle/>
          <a:p>
            <a:fld id="{8B3416CD-A7D7-174B-843D-5D1B20B30E50}" type="slidenum">
              <a:rPr lang="fr-FR" smtClean="0"/>
              <a:t>27</a:t>
            </a:fld>
            <a:endParaRPr lang="fr-FR"/>
          </a:p>
        </p:txBody>
      </p:sp>
    </p:spTree>
    <p:extLst>
      <p:ext uri="{BB962C8B-B14F-4D97-AF65-F5344CB8AC3E}">
        <p14:creationId xmlns:p14="http://schemas.microsoft.com/office/powerpoint/2010/main" val="364835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Animal: </a:t>
            </a:r>
            <a:r>
              <a:rPr lang="fr-FR" dirty="0" err="1" smtClean="0"/>
              <a:t>Rabit</a:t>
            </a:r>
            <a:endParaRPr lang="fr-FR" dirty="0"/>
          </a:p>
        </p:txBody>
      </p:sp>
      <p:sp>
        <p:nvSpPr>
          <p:cNvPr id="4" name="Espace réservé du numéro de diapositive 3"/>
          <p:cNvSpPr>
            <a:spLocks noGrp="1"/>
          </p:cNvSpPr>
          <p:nvPr>
            <p:ph type="sldNum" sz="quarter" idx="10"/>
          </p:nvPr>
        </p:nvSpPr>
        <p:spPr/>
        <p:txBody>
          <a:bodyPr/>
          <a:lstStyle/>
          <a:p>
            <a:fld id="{8B3416CD-A7D7-174B-843D-5D1B20B30E50}" type="slidenum">
              <a:rPr lang="fr-FR" smtClean="0"/>
              <a:t>28</a:t>
            </a:fld>
            <a:endParaRPr lang="fr-FR"/>
          </a:p>
        </p:txBody>
      </p:sp>
    </p:spTree>
    <p:extLst>
      <p:ext uri="{BB962C8B-B14F-4D97-AF65-F5344CB8AC3E}">
        <p14:creationId xmlns:p14="http://schemas.microsoft.com/office/powerpoint/2010/main" val="1215323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Apple</a:t>
            </a:r>
            <a:endParaRPr lang="fr-FR" dirty="0"/>
          </a:p>
        </p:txBody>
      </p:sp>
      <p:sp>
        <p:nvSpPr>
          <p:cNvPr id="4" name="Espace réservé du numéro de diapositive 3"/>
          <p:cNvSpPr>
            <a:spLocks noGrp="1"/>
          </p:cNvSpPr>
          <p:nvPr>
            <p:ph type="sldNum" sz="quarter" idx="10"/>
          </p:nvPr>
        </p:nvSpPr>
        <p:spPr/>
        <p:txBody>
          <a:bodyPr/>
          <a:lstStyle/>
          <a:p>
            <a:fld id="{8B3416CD-A7D7-174B-843D-5D1B20B30E50}" type="slidenum">
              <a:rPr lang="fr-FR" smtClean="0"/>
              <a:t>29</a:t>
            </a:fld>
            <a:endParaRPr lang="fr-FR"/>
          </a:p>
        </p:txBody>
      </p:sp>
    </p:spTree>
    <p:extLst>
      <p:ext uri="{BB962C8B-B14F-4D97-AF65-F5344CB8AC3E}">
        <p14:creationId xmlns:p14="http://schemas.microsoft.com/office/powerpoint/2010/main" val="10535125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Nephew</a:t>
            </a:r>
            <a:endParaRPr lang="fr-FR" dirty="0"/>
          </a:p>
        </p:txBody>
      </p:sp>
      <p:sp>
        <p:nvSpPr>
          <p:cNvPr id="4" name="Espace réservé du numéro de diapositive 3"/>
          <p:cNvSpPr>
            <a:spLocks noGrp="1"/>
          </p:cNvSpPr>
          <p:nvPr>
            <p:ph type="sldNum" sz="quarter" idx="10"/>
          </p:nvPr>
        </p:nvSpPr>
        <p:spPr/>
        <p:txBody>
          <a:bodyPr/>
          <a:lstStyle/>
          <a:p>
            <a:fld id="{8B3416CD-A7D7-174B-843D-5D1B20B30E50}" type="slidenum">
              <a:rPr lang="fr-FR" smtClean="0"/>
              <a:t>30</a:t>
            </a:fld>
            <a:endParaRPr lang="fr-FR"/>
          </a:p>
        </p:txBody>
      </p:sp>
    </p:spTree>
    <p:extLst>
      <p:ext uri="{BB962C8B-B14F-4D97-AF65-F5344CB8AC3E}">
        <p14:creationId xmlns:p14="http://schemas.microsoft.com/office/powerpoint/2010/main" val="32597171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Envelope</a:t>
            </a:r>
            <a:endParaRPr lang="fr-FR" dirty="0"/>
          </a:p>
        </p:txBody>
      </p:sp>
      <p:sp>
        <p:nvSpPr>
          <p:cNvPr id="4" name="Espace réservé du numéro de diapositive 3"/>
          <p:cNvSpPr>
            <a:spLocks noGrp="1"/>
          </p:cNvSpPr>
          <p:nvPr>
            <p:ph type="sldNum" sz="quarter" idx="10"/>
          </p:nvPr>
        </p:nvSpPr>
        <p:spPr/>
        <p:txBody>
          <a:bodyPr/>
          <a:lstStyle/>
          <a:p>
            <a:fld id="{8B3416CD-A7D7-174B-843D-5D1B20B30E50}" type="slidenum">
              <a:rPr lang="fr-FR" smtClean="0"/>
              <a:t>31</a:t>
            </a:fld>
            <a:endParaRPr lang="fr-FR"/>
          </a:p>
        </p:txBody>
      </p:sp>
    </p:spTree>
    <p:extLst>
      <p:ext uri="{BB962C8B-B14F-4D97-AF65-F5344CB8AC3E}">
        <p14:creationId xmlns:p14="http://schemas.microsoft.com/office/powerpoint/2010/main" val="3157143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False</a:t>
            </a:r>
            <a:endParaRPr lang="fr-FR" dirty="0"/>
          </a:p>
        </p:txBody>
      </p:sp>
      <p:sp>
        <p:nvSpPr>
          <p:cNvPr id="4" name="Espace réservé du numéro de diapositive 3"/>
          <p:cNvSpPr>
            <a:spLocks noGrp="1"/>
          </p:cNvSpPr>
          <p:nvPr>
            <p:ph type="sldNum" sz="quarter" idx="10"/>
          </p:nvPr>
        </p:nvSpPr>
        <p:spPr/>
        <p:txBody>
          <a:bodyPr/>
          <a:lstStyle/>
          <a:p>
            <a:fld id="{8B3416CD-A7D7-174B-843D-5D1B20B30E50}" type="slidenum">
              <a:rPr lang="fr-FR" smtClean="0"/>
              <a:t>32</a:t>
            </a:fld>
            <a:endParaRPr lang="fr-FR"/>
          </a:p>
        </p:txBody>
      </p:sp>
    </p:spTree>
    <p:extLst>
      <p:ext uri="{BB962C8B-B14F-4D97-AF65-F5344CB8AC3E}">
        <p14:creationId xmlns:p14="http://schemas.microsoft.com/office/powerpoint/2010/main" val="5152592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House</a:t>
            </a:r>
            <a:endParaRPr lang="fr-FR" dirty="0"/>
          </a:p>
        </p:txBody>
      </p:sp>
      <p:sp>
        <p:nvSpPr>
          <p:cNvPr id="4" name="Espace réservé du numéro de diapositive 3"/>
          <p:cNvSpPr>
            <a:spLocks noGrp="1"/>
          </p:cNvSpPr>
          <p:nvPr>
            <p:ph type="sldNum" sz="quarter" idx="10"/>
          </p:nvPr>
        </p:nvSpPr>
        <p:spPr/>
        <p:txBody>
          <a:bodyPr/>
          <a:lstStyle/>
          <a:p>
            <a:fld id="{8B3416CD-A7D7-174B-843D-5D1B20B30E50}" type="slidenum">
              <a:rPr lang="fr-FR" smtClean="0"/>
              <a:t>33</a:t>
            </a:fld>
            <a:endParaRPr lang="fr-FR"/>
          </a:p>
        </p:txBody>
      </p:sp>
    </p:spTree>
    <p:extLst>
      <p:ext uri="{BB962C8B-B14F-4D97-AF65-F5344CB8AC3E}">
        <p14:creationId xmlns:p14="http://schemas.microsoft.com/office/powerpoint/2010/main" val="30946110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Smile</a:t>
            </a:r>
            <a:endParaRPr lang="fr-FR" dirty="0"/>
          </a:p>
        </p:txBody>
      </p:sp>
      <p:sp>
        <p:nvSpPr>
          <p:cNvPr id="4" name="Espace réservé du numéro de diapositive 3"/>
          <p:cNvSpPr>
            <a:spLocks noGrp="1"/>
          </p:cNvSpPr>
          <p:nvPr>
            <p:ph type="sldNum" sz="quarter" idx="10"/>
          </p:nvPr>
        </p:nvSpPr>
        <p:spPr/>
        <p:txBody>
          <a:bodyPr/>
          <a:lstStyle/>
          <a:p>
            <a:fld id="{8B3416CD-A7D7-174B-843D-5D1B20B30E50}" type="slidenum">
              <a:rPr lang="fr-FR" smtClean="0"/>
              <a:t>34</a:t>
            </a:fld>
            <a:endParaRPr lang="fr-FR"/>
          </a:p>
        </p:txBody>
      </p:sp>
    </p:spTree>
    <p:extLst>
      <p:ext uri="{BB962C8B-B14F-4D97-AF65-F5344CB8AC3E}">
        <p14:creationId xmlns:p14="http://schemas.microsoft.com/office/powerpoint/2010/main" val="40927043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a:t>
            </a:r>
            <a:endParaRPr lang="fr-FR" dirty="0"/>
          </a:p>
        </p:txBody>
      </p:sp>
      <p:sp>
        <p:nvSpPr>
          <p:cNvPr id="4" name="Espace réservé du numéro de diapositive 3"/>
          <p:cNvSpPr>
            <a:spLocks noGrp="1"/>
          </p:cNvSpPr>
          <p:nvPr>
            <p:ph type="sldNum" sz="quarter" idx="10"/>
          </p:nvPr>
        </p:nvSpPr>
        <p:spPr/>
        <p:txBody>
          <a:bodyPr/>
          <a:lstStyle/>
          <a:p>
            <a:fld id="{8B3416CD-A7D7-174B-843D-5D1B20B30E50}" type="slidenum">
              <a:rPr lang="fr-FR" smtClean="0"/>
              <a:t>35</a:t>
            </a:fld>
            <a:endParaRPr lang="fr-FR"/>
          </a:p>
        </p:txBody>
      </p:sp>
    </p:spTree>
    <p:extLst>
      <p:ext uri="{BB962C8B-B14F-4D97-AF65-F5344CB8AC3E}">
        <p14:creationId xmlns:p14="http://schemas.microsoft.com/office/powerpoint/2010/main" val="13613955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mtClean="0"/>
              <a:t>Bag</a:t>
            </a:r>
            <a:endParaRPr lang="fr-FR" dirty="0"/>
          </a:p>
        </p:txBody>
      </p:sp>
      <p:sp>
        <p:nvSpPr>
          <p:cNvPr id="4" name="Espace réservé du numéro de diapositive 3"/>
          <p:cNvSpPr>
            <a:spLocks noGrp="1"/>
          </p:cNvSpPr>
          <p:nvPr>
            <p:ph type="sldNum" sz="quarter" idx="10"/>
          </p:nvPr>
        </p:nvSpPr>
        <p:spPr/>
        <p:txBody>
          <a:bodyPr/>
          <a:lstStyle/>
          <a:p>
            <a:fld id="{8B3416CD-A7D7-174B-843D-5D1B20B30E50}" type="slidenum">
              <a:rPr lang="fr-FR" smtClean="0"/>
              <a:t>36</a:t>
            </a:fld>
            <a:endParaRPr lang="fr-FR"/>
          </a:p>
        </p:txBody>
      </p:sp>
    </p:spTree>
    <p:extLst>
      <p:ext uri="{BB962C8B-B14F-4D97-AF65-F5344CB8AC3E}">
        <p14:creationId xmlns:p14="http://schemas.microsoft.com/office/powerpoint/2010/main" val="964047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Sur le site, je vous ai</a:t>
            </a:r>
            <a:r>
              <a:rPr lang="fr-FR" baseline="0" dirty="0" smtClean="0"/>
              <a:t> mis le lien vers un </a:t>
            </a:r>
            <a:r>
              <a:rPr lang="fr-FR" baseline="0" dirty="0" err="1" smtClean="0"/>
              <a:t>podcast</a:t>
            </a:r>
            <a:r>
              <a:rPr lang="fr-FR" baseline="0" dirty="0" smtClean="0"/>
              <a:t> intitulé </a:t>
            </a:r>
            <a:r>
              <a:rPr lang="fr-FR" i="1" baseline="0" dirty="0" smtClean="0"/>
              <a:t>Time to </a:t>
            </a:r>
            <a:r>
              <a:rPr lang="fr-FR" i="1" baseline="0" dirty="0" err="1" smtClean="0"/>
              <a:t>Shine</a:t>
            </a:r>
            <a:r>
              <a:rPr lang="fr-FR" i="1" baseline="0" dirty="0" smtClean="0"/>
              <a:t>. </a:t>
            </a:r>
            <a:r>
              <a:rPr lang="fr-FR" i="0" baseline="0" dirty="0" smtClean="0"/>
              <a:t>Il s’agit d’une émission où l’animateur interviews chaque semaine un orateur à succès. Je vous conseille de suivre cette émission car elle vous permettra de vous immerger dans le métier d’orateur, d’avoir une idée des opportunité qui s’offrent à vous lorsque vous maîtriser la prise de parole en public.  </a:t>
            </a:r>
            <a:endParaRPr lang="fr-FR" dirty="0"/>
          </a:p>
        </p:txBody>
      </p:sp>
      <p:sp>
        <p:nvSpPr>
          <p:cNvPr id="4" name="Espace réservé du numéro de diapositive 3"/>
          <p:cNvSpPr>
            <a:spLocks noGrp="1"/>
          </p:cNvSpPr>
          <p:nvPr>
            <p:ph type="sldNum" sz="quarter" idx="10"/>
          </p:nvPr>
        </p:nvSpPr>
        <p:spPr/>
        <p:txBody>
          <a:bodyPr/>
          <a:lstStyle/>
          <a:p>
            <a:fld id="{74D797B4-61B9-DD4D-BDE8-C4D53F1817B7}" type="slidenum">
              <a:rPr lang="en-GB" smtClean="0"/>
              <a:t>7</a:t>
            </a:fld>
            <a:endParaRPr lang="en-GB"/>
          </a:p>
        </p:txBody>
      </p:sp>
    </p:spTree>
    <p:extLst>
      <p:ext uri="{BB962C8B-B14F-4D97-AF65-F5344CB8AC3E}">
        <p14:creationId xmlns:p14="http://schemas.microsoft.com/office/powerpoint/2010/main" val="2836992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Il s’est fait connaître en remportant un</a:t>
            </a:r>
            <a:r>
              <a:rPr lang="fr-FR" baseline="0" dirty="0" smtClean="0"/>
              <a:t> championnat du monde de public </a:t>
            </a:r>
            <a:r>
              <a:rPr lang="fr-FR" baseline="0" dirty="0" err="1" smtClean="0"/>
              <a:t>speaking</a:t>
            </a:r>
            <a:r>
              <a:rPr lang="fr-FR" baseline="0" dirty="0" smtClean="0"/>
              <a:t> (7 tours, 30 000 personnes).</a:t>
            </a:r>
          </a:p>
          <a:p>
            <a:r>
              <a:rPr lang="fr-FR" baseline="0" dirty="0" smtClean="0"/>
              <a:t>Ces championnats sont des tremplins pour se faire connaître, pour pouvoir vendre ses services.</a:t>
            </a:r>
          </a:p>
          <a:p>
            <a:endParaRPr lang="fr-FR" dirty="0" smtClean="0"/>
          </a:p>
          <a:p>
            <a:r>
              <a:rPr lang="fr-FR" dirty="0" smtClean="0"/>
              <a:t>Sur son site, il propose ses services pour organiser des ateliers sur comment devenir</a:t>
            </a:r>
            <a:r>
              <a:rPr lang="fr-FR" baseline="0" dirty="0" smtClean="0"/>
              <a:t> un meilleur vendeur, comment développer une meilleure relation avec les clients, comment donner de meilleurs présentations, etc.</a:t>
            </a:r>
          </a:p>
          <a:p>
            <a:r>
              <a:rPr lang="fr-FR" baseline="0" dirty="0" smtClean="0"/>
              <a:t>Il peut aussi venir faire un discours motivationnel.</a:t>
            </a:r>
          </a:p>
          <a:p>
            <a:r>
              <a:rPr lang="fr-FR" baseline="0" dirty="0" smtClean="0"/>
              <a:t>Enfin, il propose du coaching: vous travailler en tête à tête avec lui, et il promet de faire de vous un meilleur leader, il vous aide à améliorer votre image et l’image de votre entreprise.</a:t>
            </a:r>
          </a:p>
        </p:txBody>
      </p:sp>
      <p:sp>
        <p:nvSpPr>
          <p:cNvPr id="4" name="Espace réservé du numéro de diapositive 3"/>
          <p:cNvSpPr>
            <a:spLocks noGrp="1"/>
          </p:cNvSpPr>
          <p:nvPr>
            <p:ph type="sldNum" sz="quarter" idx="10"/>
          </p:nvPr>
        </p:nvSpPr>
        <p:spPr/>
        <p:txBody>
          <a:bodyPr/>
          <a:lstStyle/>
          <a:p>
            <a:fld id="{74D797B4-61B9-DD4D-BDE8-C4D53F1817B7}" type="slidenum">
              <a:rPr lang="en-GB" smtClean="0"/>
              <a:t>8</a:t>
            </a:fld>
            <a:endParaRPr lang="en-GB"/>
          </a:p>
        </p:txBody>
      </p:sp>
    </p:spTree>
    <p:extLst>
      <p:ext uri="{BB962C8B-B14F-4D97-AF65-F5344CB8AC3E}">
        <p14:creationId xmlns:p14="http://schemas.microsoft.com/office/powerpoint/2010/main" val="1073205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Pour</a:t>
            </a:r>
            <a:r>
              <a:rPr lang="fr-FR" baseline="0" dirty="0" smtClean="0"/>
              <a:t> se démarquer de leurs concurrents, les orateurs vont mettre en avant différentes qualités. Par exemple, Laura Baxter, qui s’appuie sur une carrières de chanteuse d’opéra pour former les leaders à occuper la scène, à imposer leur présence dans une salle de réunion ou une salle de conférence.</a:t>
            </a:r>
          </a:p>
          <a:p>
            <a:r>
              <a:rPr lang="fr-FR" baseline="0" dirty="0" smtClean="0"/>
              <a:t>Encore une fois, elle donne différents types d’</a:t>
            </a:r>
            <a:r>
              <a:rPr lang="fr-FR" baseline="0" dirty="0" err="1" smtClean="0"/>
              <a:t>altelier</a:t>
            </a:r>
            <a:r>
              <a:rPr lang="fr-FR" baseline="0" dirty="0" smtClean="0"/>
              <a:t> et de discours. </a:t>
            </a:r>
          </a:p>
          <a:p>
            <a:r>
              <a:rPr lang="fr-FR" baseline="0" dirty="0" smtClean="0"/>
              <a:t>Laura Baxter propose par exemple de donner des discours intitulés « The Carmen </a:t>
            </a:r>
            <a:r>
              <a:rPr lang="fr-FR" baseline="0" dirty="0" err="1" smtClean="0"/>
              <a:t>effect</a:t>
            </a:r>
            <a:r>
              <a:rPr lang="fr-FR" baseline="0" dirty="0" smtClean="0"/>
              <a:t> », où elle donne des conseils pour vous rendre irrésistibles ou  « </a:t>
            </a:r>
            <a:r>
              <a:rPr lang="fr-FR" baseline="0" dirty="0" err="1" smtClean="0"/>
              <a:t>Dealing</a:t>
            </a:r>
            <a:r>
              <a:rPr lang="fr-FR" baseline="0" dirty="0" smtClean="0"/>
              <a:t> </a:t>
            </a:r>
            <a:r>
              <a:rPr lang="fr-FR" baseline="0" dirty="0" err="1" smtClean="0"/>
              <a:t>with</a:t>
            </a:r>
            <a:r>
              <a:rPr lang="fr-FR" baseline="0" dirty="0" smtClean="0"/>
              <a:t> Divas » où elle vous apprend à gérer les personnalités difficiles.</a:t>
            </a:r>
          </a:p>
          <a:p>
            <a:endParaRPr lang="fr-FR" baseline="0" dirty="0" smtClean="0"/>
          </a:p>
          <a:p>
            <a:r>
              <a:rPr lang="fr-FR" baseline="0" dirty="0" smtClean="0"/>
              <a:t>Dans ce cours, vous aurez l’opportunité d’écrire ce discours qui vous permettrait de vous démarquer de la concurrence. </a:t>
            </a:r>
            <a:endParaRPr lang="fr-FR" dirty="0"/>
          </a:p>
        </p:txBody>
      </p:sp>
      <p:sp>
        <p:nvSpPr>
          <p:cNvPr id="4" name="Espace réservé du numéro de diapositive 3"/>
          <p:cNvSpPr>
            <a:spLocks noGrp="1"/>
          </p:cNvSpPr>
          <p:nvPr>
            <p:ph type="sldNum" sz="quarter" idx="10"/>
          </p:nvPr>
        </p:nvSpPr>
        <p:spPr/>
        <p:txBody>
          <a:bodyPr/>
          <a:lstStyle/>
          <a:p>
            <a:fld id="{74D797B4-61B9-DD4D-BDE8-C4D53F1817B7}" type="slidenum">
              <a:rPr lang="en-GB" smtClean="0"/>
              <a:t>9</a:t>
            </a:fld>
            <a:endParaRPr lang="en-GB"/>
          </a:p>
        </p:txBody>
      </p:sp>
    </p:spTree>
    <p:extLst>
      <p:ext uri="{BB962C8B-B14F-4D97-AF65-F5344CB8AC3E}">
        <p14:creationId xmlns:p14="http://schemas.microsoft.com/office/powerpoint/2010/main" val="1619953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C’est la boîte</a:t>
            </a:r>
            <a:r>
              <a:rPr lang="fr-FR" baseline="0" dirty="0" smtClean="0"/>
              <a:t> à outils de base du public speaker.</a:t>
            </a:r>
            <a:endParaRPr lang="fr-FR" dirty="0"/>
          </a:p>
        </p:txBody>
      </p:sp>
      <p:sp>
        <p:nvSpPr>
          <p:cNvPr id="4" name="Espace réservé du numéro de diapositive 3"/>
          <p:cNvSpPr>
            <a:spLocks noGrp="1"/>
          </p:cNvSpPr>
          <p:nvPr>
            <p:ph type="sldNum" sz="quarter" idx="10"/>
          </p:nvPr>
        </p:nvSpPr>
        <p:spPr/>
        <p:txBody>
          <a:bodyPr/>
          <a:lstStyle/>
          <a:p>
            <a:fld id="{74D797B4-61B9-DD4D-BDE8-C4D53F1817B7}" type="slidenum">
              <a:rPr lang="en-GB" smtClean="0"/>
              <a:t>11</a:t>
            </a:fld>
            <a:endParaRPr lang="en-GB"/>
          </a:p>
        </p:txBody>
      </p:sp>
    </p:spTree>
    <p:extLst>
      <p:ext uri="{BB962C8B-B14F-4D97-AF65-F5344CB8AC3E}">
        <p14:creationId xmlns:p14="http://schemas.microsoft.com/office/powerpoint/2010/main" val="3847611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lgn="just">
              <a:buNone/>
            </a:pPr>
            <a:endParaRPr lang="fr-FR" sz="1800" i="1" dirty="0" smtClean="0">
              <a:latin typeface="Times New Roman"/>
              <a:cs typeface="Times New Roman"/>
            </a:endParaRPr>
          </a:p>
          <a:p>
            <a:pPr marL="0" indent="0" algn="just">
              <a:buNone/>
            </a:pPr>
            <a:r>
              <a:rPr lang="fr-FR" dirty="0" smtClean="0">
                <a:latin typeface="Times New Roman"/>
                <a:cs typeface="Times New Roman"/>
              </a:rPr>
              <a:t>Chaque discours (CV, Impromptu, Informatif, Persuasif) demande de mobiliser des compétences argumentatives et rhétoriques particulières</a:t>
            </a:r>
          </a:p>
          <a:p>
            <a:endParaRPr lang="fr-FR" dirty="0"/>
          </a:p>
        </p:txBody>
      </p:sp>
      <p:sp>
        <p:nvSpPr>
          <p:cNvPr id="4" name="Espace réservé du numéro de diapositive 3"/>
          <p:cNvSpPr>
            <a:spLocks noGrp="1"/>
          </p:cNvSpPr>
          <p:nvPr>
            <p:ph type="sldNum" sz="quarter" idx="10"/>
          </p:nvPr>
        </p:nvSpPr>
        <p:spPr/>
        <p:txBody>
          <a:bodyPr/>
          <a:lstStyle/>
          <a:p>
            <a:fld id="{74D797B4-61B9-DD4D-BDE8-C4D53F1817B7}" type="slidenum">
              <a:rPr lang="en-GB" smtClean="0"/>
              <a:t>12</a:t>
            </a:fld>
            <a:endParaRPr lang="en-GB"/>
          </a:p>
        </p:txBody>
      </p:sp>
    </p:spTree>
    <p:extLst>
      <p:ext uri="{BB962C8B-B14F-4D97-AF65-F5344CB8AC3E}">
        <p14:creationId xmlns:p14="http://schemas.microsoft.com/office/powerpoint/2010/main" val="706825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noProof="0" dirty="0" smtClean="0">
                <a:latin typeface="Times New Roman"/>
                <a:cs typeface="Times New Roman"/>
              </a:rPr>
              <a:t>Discours</a:t>
            </a:r>
            <a:r>
              <a:rPr lang="fr-FR" sz="1200" baseline="0" noProof="0" dirty="0" smtClean="0">
                <a:latin typeface="Times New Roman"/>
                <a:cs typeface="Times New Roman"/>
              </a:rPr>
              <a:t> persuasif: </a:t>
            </a:r>
            <a:r>
              <a:rPr lang="fr-FR" sz="1200" noProof="0" dirty="0" smtClean="0">
                <a:latin typeface="Times New Roman"/>
                <a:cs typeface="Times New Roman"/>
              </a:rPr>
              <a:t>acheter,</a:t>
            </a:r>
            <a:r>
              <a:rPr lang="fr-FR" sz="1200" baseline="0" noProof="0" dirty="0" smtClean="0">
                <a:latin typeface="Times New Roman"/>
                <a:cs typeface="Times New Roman"/>
              </a:rPr>
              <a:t> donner, s’engager, adopter un nouveau comportement, soutenir une mesure politique…)</a:t>
            </a:r>
            <a:endParaRPr lang="fr-FR" dirty="0"/>
          </a:p>
        </p:txBody>
      </p:sp>
      <p:sp>
        <p:nvSpPr>
          <p:cNvPr id="4" name="Espace réservé du numéro de diapositive 3"/>
          <p:cNvSpPr>
            <a:spLocks noGrp="1"/>
          </p:cNvSpPr>
          <p:nvPr>
            <p:ph type="sldNum" sz="quarter" idx="10"/>
          </p:nvPr>
        </p:nvSpPr>
        <p:spPr/>
        <p:txBody>
          <a:bodyPr/>
          <a:lstStyle/>
          <a:p>
            <a:fld id="{74D797B4-61B9-DD4D-BDE8-C4D53F1817B7}" type="slidenum">
              <a:rPr lang="en-GB" smtClean="0"/>
              <a:t>13</a:t>
            </a:fld>
            <a:endParaRPr lang="en-GB"/>
          </a:p>
        </p:txBody>
      </p:sp>
    </p:spTree>
    <p:extLst>
      <p:ext uri="{BB962C8B-B14F-4D97-AF65-F5344CB8AC3E}">
        <p14:creationId xmlns:p14="http://schemas.microsoft.com/office/powerpoint/2010/main" val="3042819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L’importance de l’évaluation par les pairs.</a:t>
            </a:r>
            <a:r>
              <a:rPr lang="fr-FR" baseline="0" dirty="0" smtClean="0"/>
              <a:t> Nous sommes un groupe, une communauté. Nous allons utiliser cette communauté. Votre objectif n’est pas seulement de me convaincre moi, mais de convaincre l’ensemble de l’auditoire que nous sommes. Un discours qui passe ce test est un bon discours.</a:t>
            </a:r>
            <a:endParaRPr lang="fr-FR" dirty="0"/>
          </a:p>
        </p:txBody>
      </p:sp>
      <p:sp>
        <p:nvSpPr>
          <p:cNvPr id="4" name="Espace réservé du numéro de diapositive 3"/>
          <p:cNvSpPr>
            <a:spLocks noGrp="1"/>
          </p:cNvSpPr>
          <p:nvPr>
            <p:ph type="sldNum" sz="quarter" idx="10"/>
          </p:nvPr>
        </p:nvSpPr>
        <p:spPr/>
        <p:txBody>
          <a:bodyPr/>
          <a:lstStyle/>
          <a:p>
            <a:fld id="{74D797B4-61B9-DD4D-BDE8-C4D53F1817B7}" type="slidenum">
              <a:rPr lang="en-GB" smtClean="0"/>
              <a:t>16</a:t>
            </a:fld>
            <a:endParaRPr lang="en-GB"/>
          </a:p>
        </p:txBody>
      </p:sp>
    </p:spTree>
    <p:extLst>
      <p:ext uri="{BB962C8B-B14F-4D97-AF65-F5344CB8AC3E}">
        <p14:creationId xmlns:p14="http://schemas.microsoft.com/office/powerpoint/2010/main" val="1583925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GB" dirty="0"/>
          </a:p>
        </p:txBody>
      </p:sp>
      <p:sp>
        <p:nvSpPr>
          <p:cNvPr id="4" name="Espace réservé du numéro de diapositive 3"/>
          <p:cNvSpPr>
            <a:spLocks noGrp="1"/>
          </p:cNvSpPr>
          <p:nvPr>
            <p:ph type="sldNum" sz="quarter" idx="10"/>
          </p:nvPr>
        </p:nvSpPr>
        <p:spPr/>
        <p:txBody>
          <a:bodyPr/>
          <a:lstStyle/>
          <a:p>
            <a:fld id="{74D797B4-61B9-DD4D-BDE8-C4D53F1817B7}" type="slidenum">
              <a:rPr lang="en-GB" smtClean="0"/>
              <a:t>18</a:t>
            </a:fld>
            <a:endParaRPr lang="en-GB"/>
          </a:p>
        </p:txBody>
      </p:sp>
    </p:spTree>
    <p:extLst>
      <p:ext uri="{BB962C8B-B14F-4D97-AF65-F5344CB8AC3E}">
        <p14:creationId xmlns:p14="http://schemas.microsoft.com/office/powerpoint/2010/main" val="1083942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en-GB"/>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GB"/>
          </a:p>
        </p:txBody>
      </p:sp>
      <p:sp>
        <p:nvSpPr>
          <p:cNvPr id="4" name="Espace réservé de la date 3"/>
          <p:cNvSpPr>
            <a:spLocks noGrp="1"/>
          </p:cNvSpPr>
          <p:nvPr>
            <p:ph type="dt" sz="half" idx="10"/>
          </p:nvPr>
        </p:nvSpPr>
        <p:spPr/>
        <p:txBody>
          <a:bodyPr/>
          <a:lstStyle/>
          <a:p>
            <a:fld id="{D1C572A2-0B4C-0B4A-8913-CE9F08A75C7B}" type="datetimeFigureOut">
              <a:rPr lang="fr-FR" smtClean="0"/>
              <a:t>10/11/17</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ACBFD178-CF24-F241-9450-72F0B5C3086B}" type="slidenum">
              <a:rPr lang="en-GB" smtClean="0"/>
              <a:t>‹#›</a:t>
            </a:fld>
            <a:endParaRPr lang="en-GB"/>
          </a:p>
        </p:txBody>
      </p:sp>
    </p:spTree>
    <p:extLst>
      <p:ext uri="{BB962C8B-B14F-4D97-AF65-F5344CB8AC3E}">
        <p14:creationId xmlns:p14="http://schemas.microsoft.com/office/powerpoint/2010/main" val="2401410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en-GB"/>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D1C572A2-0B4C-0B4A-8913-CE9F08A75C7B}" type="datetimeFigureOut">
              <a:rPr lang="fr-FR" smtClean="0"/>
              <a:t>10/11/17</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ACBFD178-CF24-F241-9450-72F0B5C3086B}" type="slidenum">
              <a:rPr lang="en-GB" smtClean="0"/>
              <a:t>‹#›</a:t>
            </a:fld>
            <a:endParaRPr lang="en-GB"/>
          </a:p>
        </p:txBody>
      </p:sp>
    </p:spTree>
    <p:extLst>
      <p:ext uri="{BB962C8B-B14F-4D97-AF65-F5344CB8AC3E}">
        <p14:creationId xmlns:p14="http://schemas.microsoft.com/office/powerpoint/2010/main" val="742224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en-GB"/>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D1C572A2-0B4C-0B4A-8913-CE9F08A75C7B}" type="datetimeFigureOut">
              <a:rPr lang="fr-FR" smtClean="0"/>
              <a:t>10/11/17</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ACBFD178-CF24-F241-9450-72F0B5C3086B}" type="slidenum">
              <a:rPr lang="en-GB" smtClean="0"/>
              <a:t>‹#›</a:t>
            </a:fld>
            <a:endParaRPr lang="en-GB"/>
          </a:p>
        </p:txBody>
      </p:sp>
    </p:spTree>
    <p:extLst>
      <p:ext uri="{BB962C8B-B14F-4D97-AF65-F5344CB8AC3E}">
        <p14:creationId xmlns:p14="http://schemas.microsoft.com/office/powerpoint/2010/main" val="4283786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en-GB"/>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D1C572A2-0B4C-0B4A-8913-CE9F08A75C7B}" type="datetimeFigureOut">
              <a:rPr lang="fr-FR" smtClean="0"/>
              <a:t>10/11/17</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ACBFD178-CF24-F241-9450-72F0B5C3086B}" type="slidenum">
              <a:rPr lang="en-GB" smtClean="0"/>
              <a:t>‹#›</a:t>
            </a:fld>
            <a:endParaRPr lang="en-GB"/>
          </a:p>
        </p:txBody>
      </p:sp>
    </p:spTree>
    <p:extLst>
      <p:ext uri="{BB962C8B-B14F-4D97-AF65-F5344CB8AC3E}">
        <p14:creationId xmlns:p14="http://schemas.microsoft.com/office/powerpoint/2010/main" val="1599531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en-GB"/>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1C572A2-0B4C-0B4A-8913-CE9F08A75C7B}" type="datetimeFigureOut">
              <a:rPr lang="fr-FR" smtClean="0"/>
              <a:t>10/11/17</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ACBFD178-CF24-F241-9450-72F0B5C3086B}" type="slidenum">
              <a:rPr lang="en-GB" smtClean="0"/>
              <a:t>‹#›</a:t>
            </a:fld>
            <a:endParaRPr lang="en-GB"/>
          </a:p>
        </p:txBody>
      </p:sp>
    </p:spTree>
    <p:extLst>
      <p:ext uri="{BB962C8B-B14F-4D97-AF65-F5344CB8AC3E}">
        <p14:creationId xmlns:p14="http://schemas.microsoft.com/office/powerpoint/2010/main" val="3591501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en-GB"/>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e la date 4"/>
          <p:cNvSpPr>
            <a:spLocks noGrp="1"/>
          </p:cNvSpPr>
          <p:nvPr>
            <p:ph type="dt" sz="half" idx="10"/>
          </p:nvPr>
        </p:nvSpPr>
        <p:spPr/>
        <p:txBody>
          <a:bodyPr/>
          <a:lstStyle/>
          <a:p>
            <a:fld id="{D1C572A2-0B4C-0B4A-8913-CE9F08A75C7B}" type="datetimeFigureOut">
              <a:rPr lang="fr-FR" smtClean="0"/>
              <a:t>10/11/17</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ACBFD178-CF24-F241-9450-72F0B5C3086B}" type="slidenum">
              <a:rPr lang="en-GB" smtClean="0"/>
              <a:t>‹#›</a:t>
            </a:fld>
            <a:endParaRPr lang="en-GB"/>
          </a:p>
        </p:txBody>
      </p:sp>
    </p:spTree>
    <p:extLst>
      <p:ext uri="{BB962C8B-B14F-4D97-AF65-F5344CB8AC3E}">
        <p14:creationId xmlns:p14="http://schemas.microsoft.com/office/powerpoint/2010/main" val="168781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en-GB"/>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7" name="Espace réservé de la date 6"/>
          <p:cNvSpPr>
            <a:spLocks noGrp="1"/>
          </p:cNvSpPr>
          <p:nvPr>
            <p:ph type="dt" sz="half" idx="10"/>
          </p:nvPr>
        </p:nvSpPr>
        <p:spPr/>
        <p:txBody>
          <a:bodyPr/>
          <a:lstStyle/>
          <a:p>
            <a:fld id="{D1C572A2-0B4C-0B4A-8913-CE9F08A75C7B}" type="datetimeFigureOut">
              <a:rPr lang="fr-FR" smtClean="0"/>
              <a:t>10/11/17</a:t>
            </a:fld>
            <a:endParaRPr lang="en-GB"/>
          </a:p>
        </p:txBody>
      </p:sp>
      <p:sp>
        <p:nvSpPr>
          <p:cNvPr id="8" name="Espace réservé du pied de page 7"/>
          <p:cNvSpPr>
            <a:spLocks noGrp="1"/>
          </p:cNvSpPr>
          <p:nvPr>
            <p:ph type="ftr" sz="quarter" idx="11"/>
          </p:nvPr>
        </p:nvSpPr>
        <p:spPr/>
        <p:txBody>
          <a:bodyPr/>
          <a:lstStyle/>
          <a:p>
            <a:endParaRPr lang="en-GB"/>
          </a:p>
        </p:txBody>
      </p:sp>
      <p:sp>
        <p:nvSpPr>
          <p:cNvPr id="9" name="Espace réservé du numéro de diapositive 8"/>
          <p:cNvSpPr>
            <a:spLocks noGrp="1"/>
          </p:cNvSpPr>
          <p:nvPr>
            <p:ph type="sldNum" sz="quarter" idx="12"/>
          </p:nvPr>
        </p:nvSpPr>
        <p:spPr/>
        <p:txBody>
          <a:bodyPr/>
          <a:lstStyle/>
          <a:p>
            <a:fld id="{ACBFD178-CF24-F241-9450-72F0B5C3086B}" type="slidenum">
              <a:rPr lang="en-GB" smtClean="0"/>
              <a:t>‹#›</a:t>
            </a:fld>
            <a:endParaRPr lang="en-GB"/>
          </a:p>
        </p:txBody>
      </p:sp>
    </p:spTree>
    <p:extLst>
      <p:ext uri="{BB962C8B-B14F-4D97-AF65-F5344CB8AC3E}">
        <p14:creationId xmlns:p14="http://schemas.microsoft.com/office/powerpoint/2010/main" val="508990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en-GB"/>
          </a:p>
        </p:txBody>
      </p:sp>
      <p:sp>
        <p:nvSpPr>
          <p:cNvPr id="3" name="Espace réservé de la date 2"/>
          <p:cNvSpPr>
            <a:spLocks noGrp="1"/>
          </p:cNvSpPr>
          <p:nvPr>
            <p:ph type="dt" sz="half" idx="10"/>
          </p:nvPr>
        </p:nvSpPr>
        <p:spPr/>
        <p:txBody>
          <a:bodyPr/>
          <a:lstStyle/>
          <a:p>
            <a:fld id="{D1C572A2-0B4C-0B4A-8913-CE9F08A75C7B}" type="datetimeFigureOut">
              <a:rPr lang="fr-FR" smtClean="0"/>
              <a:t>10/11/17</a:t>
            </a:fld>
            <a:endParaRPr lang="en-GB"/>
          </a:p>
        </p:txBody>
      </p:sp>
      <p:sp>
        <p:nvSpPr>
          <p:cNvPr id="4" name="Espace réservé du pied de page 3"/>
          <p:cNvSpPr>
            <a:spLocks noGrp="1"/>
          </p:cNvSpPr>
          <p:nvPr>
            <p:ph type="ftr" sz="quarter" idx="11"/>
          </p:nvPr>
        </p:nvSpPr>
        <p:spPr/>
        <p:txBody>
          <a:bodyPr/>
          <a:lstStyle/>
          <a:p>
            <a:endParaRPr lang="en-GB"/>
          </a:p>
        </p:txBody>
      </p:sp>
      <p:sp>
        <p:nvSpPr>
          <p:cNvPr id="5" name="Espace réservé du numéro de diapositive 4"/>
          <p:cNvSpPr>
            <a:spLocks noGrp="1"/>
          </p:cNvSpPr>
          <p:nvPr>
            <p:ph type="sldNum" sz="quarter" idx="12"/>
          </p:nvPr>
        </p:nvSpPr>
        <p:spPr/>
        <p:txBody>
          <a:bodyPr/>
          <a:lstStyle/>
          <a:p>
            <a:fld id="{ACBFD178-CF24-F241-9450-72F0B5C3086B}" type="slidenum">
              <a:rPr lang="en-GB" smtClean="0"/>
              <a:t>‹#›</a:t>
            </a:fld>
            <a:endParaRPr lang="en-GB"/>
          </a:p>
        </p:txBody>
      </p:sp>
    </p:spTree>
    <p:extLst>
      <p:ext uri="{BB962C8B-B14F-4D97-AF65-F5344CB8AC3E}">
        <p14:creationId xmlns:p14="http://schemas.microsoft.com/office/powerpoint/2010/main" val="562284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C572A2-0B4C-0B4A-8913-CE9F08A75C7B}" type="datetimeFigureOut">
              <a:rPr lang="fr-FR" smtClean="0"/>
              <a:t>10/11/17</a:t>
            </a:fld>
            <a:endParaRPr lang="en-GB"/>
          </a:p>
        </p:txBody>
      </p:sp>
      <p:sp>
        <p:nvSpPr>
          <p:cNvPr id="3" name="Espace réservé du pied de page 2"/>
          <p:cNvSpPr>
            <a:spLocks noGrp="1"/>
          </p:cNvSpPr>
          <p:nvPr>
            <p:ph type="ftr" sz="quarter" idx="11"/>
          </p:nvPr>
        </p:nvSpPr>
        <p:spPr/>
        <p:txBody>
          <a:bodyPr/>
          <a:lstStyle/>
          <a:p>
            <a:endParaRPr lang="en-GB"/>
          </a:p>
        </p:txBody>
      </p:sp>
      <p:sp>
        <p:nvSpPr>
          <p:cNvPr id="4" name="Espace réservé du numéro de diapositive 3"/>
          <p:cNvSpPr>
            <a:spLocks noGrp="1"/>
          </p:cNvSpPr>
          <p:nvPr>
            <p:ph type="sldNum" sz="quarter" idx="12"/>
          </p:nvPr>
        </p:nvSpPr>
        <p:spPr/>
        <p:txBody>
          <a:bodyPr/>
          <a:lstStyle/>
          <a:p>
            <a:fld id="{ACBFD178-CF24-F241-9450-72F0B5C3086B}" type="slidenum">
              <a:rPr lang="en-GB" smtClean="0"/>
              <a:t>‹#›</a:t>
            </a:fld>
            <a:endParaRPr lang="en-GB"/>
          </a:p>
        </p:txBody>
      </p:sp>
    </p:spTree>
    <p:extLst>
      <p:ext uri="{BB962C8B-B14F-4D97-AF65-F5344CB8AC3E}">
        <p14:creationId xmlns:p14="http://schemas.microsoft.com/office/powerpoint/2010/main" val="3121699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en-GB"/>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1C572A2-0B4C-0B4A-8913-CE9F08A75C7B}" type="datetimeFigureOut">
              <a:rPr lang="fr-FR" smtClean="0"/>
              <a:t>10/11/17</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ACBFD178-CF24-F241-9450-72F0B5C3086B}" type="slidenum">
              <a:rPr lang="en-GB" smtClean="0"/>
              <a:t>‹#›</a:t>
            </a:fld>
            <a:endParaRPr lang="en-GB"/>
          </a:p>
        </p:txBody>
      </p:sp>
    </p:spTree>
    <p:extLst>
      <p:ext uri="{BB962C8B-B14F-4D97-AF65-F5344CB8AC3E}">
        <p14:creationId xmlns:p14="http://schemas.microsoft.com/office/powerpoint/2010/main" val="298463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en-GB"/>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1C572A2-0B4C-0B4A-8913-CE9F08A75C7B}" type="datetimeFigureOut">
              <a:rPr lang="fr-FR" smtClean="0"/>
              <a:t>10/11/17</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ACBFD178-CF24-F241-9450-72F0B5C3086B}" type="slidenum">
              <a:rPr lang="en-GB" smtClean="0"/>
              <a:t>‹#›</a:t>
            </a:fld>
            <a:endParaRPr lang="en-GB"/>
          </a:p>
        </p:txBody>
      </p:sp>
    </p:spTree>
    <p:extLst>
      <p:ext uri="{BB962C8B-B14F-4D97-AF65-F5344CB8AC3E}">
        <p14:creationId xmlns:p14="http://schemas.microsoft.com/office/powerpoint/2010/main" val="358193939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en-GB"/>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C572A2-0B4C-0B4A-8913-CE9F08A75C7B}" type="datetimeFigureOut">
              <a:rPr lang="fr-FR" smtClean="0"/>
              <a:t>10/11/17</a:t>
            </a:fld>
            <a:endParaRPr lang="en-GB"/>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BFD178-CF24-F241-9450-72F0B5C3086B}" type="slidenum">
              <a:rPr lang="en-GB" smtClean="0"/>
              <a:t>‹#›</a:t>
            </a:fld>
            <a:endParaRPr lang="en-GB"/>
          </a:p>
        </p:txBody>
      </p:sp>
    </p:spTree>
    <p:extLst>
      <p:ext uri="{BB962C8B-B14F-4D97-AF65-F5344CB8AC3E}">
        <p14:creationId xmlns:p14="http://schemas.microsoft.com/office/powerpoint/2010/main" val="1188649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3" Type="http://schemas.openxmlformats.org/officeDocument/2006/relationships/hyperlink" Target="http://www.englishclass101.com/" TargetMode="External"/><Relationship Id="rId4" Type="http://schemas.openxmlformats.org/officeDocument/2006/relationships/hyperlink" Target="http://www.englishpronunciationpod.com/" TargetMode="External"/><Relationship Id="rId5" Type="http://schemas.openxmlformats.org/officeDocument/2006/relationships/hyperlink" Target="http://effortlessenglishclub.com/blog-and-video-podcast" TargetMode="External"/><Relationship Id="rId1" Type="http://schemas.openxmlformats.org/officeDocument/2006/relationships/slideLayout" Target="../slideLayouts/slideLayout2.xml"/><Relationship Id="rId2" Type="http://schemas.openxmlformats.org/officeDocument/2006/relationships/hyperlink" Target="http://www.bbc.co.uk/learningenglish"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vferry@ulb.ac.be"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areerealism.co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areerealism.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facebook.com/SpeakingESC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iseesomethinginyou.com/"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http://www.voice4leadership.de/us/"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en-GB" dirty="0" smtClean="0">
                <a:latin typeface="Times New Roman"/>
                <a:cs typeface="Times New Roman"/>
              </a:rPr>
              <a:t>Public Speaking and Speech Writing</a:t>
            </a:r>
            <a:br>
              <a:rPr lang="en-GB" dirty="0" smtClean="0">
                <a:latin typeface="Times New Roman"/>
                <a:cs typeface="Times New Roman"/>
              </a:rPr>
            </a:br>
            <a:r>
              <a:rPr lang="en-GB" sz="2700" dirty="0" smtClean="0">
                <a:latin typeface="Times New Roman"/>
                <a:cs typeface="Times New Roman"/>
              </a:rPr>
              <a:t>Pr. Victor Ferry</a:t>
            </a:r>
            <a:endParaRPr lang="en-GB" sz="2700" dirty="0">
              <a:latin typeface="Times New Roman"/>
              <a:cs typeface="Times New Roman"/>
            </a:endParaRPr>
          </a:p>
        </p:txBody>
      </p:sp>
      <p:sp>
        <p:nvSpPr>
          <p:cNvPr id="3" name="Sous-titre 2"/>
          <p:cNvSpPr>
            <a:spLocks noGrp="1"/>
          </p:cNvSpPr>
          <p:nvPr>
            <p:ph type="subTitle" idx="1"/>
          </p:nvPr>
        </p:nvSpPr>
        <p:spPr/>
        <p:txBody>
          <a:bodyPr/>
          <a:lstStyle/>
          <a:p>
            <a:r>
              <a:rPr lang="en-GB" dirty="0" smtClean="0">
                <a:latin typeface="Times New Roman"/>
                <a:cs typeface="Times New Roman"/>
              </a:rPr>
              <a:t>ESCG</a:t>
            </a:r>
          </a:p>
          <a:p>
            <a:r>
              <a:rPr lang="en-GB" dirty="0" smtClean="0">
                <a:latin typeface="Times New Roman"/>
                <a:cs typeface="Times New Roman"/>
              </a:rPr>
              <a:t>2017-2018</a:t>
            </a:r>
            <a:endParaRPr lang="en-GB" dirty="0">
              <a:latin typeface="Times New Roman"/>
              <a:cs typeface="Times New Roman"/>
            </a:endParaRPr>
          </a:p>
        </p:txBody>
      </p:sp>
      <p:pic>
        <p:nvPicPr>
          <p:cNvPr id="6" name="Image 5"/>
          <p:cNvPicPr>
            <a:picLocks noChangeAspect="1"/>
          </p:cNvPicPr>
          <p:nvPr/>
        </p:nvPicPr>
        <p:blipFill>
          <a:blip r:embed="rId2"/>
          <a:stretch>
            <a:fillRect/>
          </a:stretch>
        </p:blipFill>
        <p:spPr>
          <a:xfrm>
            <a:off x="3485227" y="424507"/>
            <a:ext cx="1435100" cy="647700"/>
          </a:xfrm>
          <a:prstGeom prst="rect">
            <a:avLst/>
          </a:prstGeom>
        </p:spPr>
      </p:pic>
    </p:spTree>
    <p:extLst>
      <p:ext uri="{BB962C8B-B14F-4D97-AF65-F5344CB8AC3E}">
        <p14:creationId xmlns:p14="http://schemas.microsoft.com/office/powerpoint/2010/main" val="195090394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apture d’écran 2016-11-09 à 11.23.43.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949" t="4764" r="-20642" b="-22870"/>
          <a:stretch/>
        </p:blipFill>
        <p:spPr>
          <a:xfrm>
            <a:off x="-1223121" y="1082837"/>
            <a:ext cx="13376389" cy="4890355"/>
          </a:xfrm>
        </p:spPr>
      </p:pic>
      <p:sp>
        <p:nvSpPr>
          <p:cNvPr id="5" name="ZoneTexte 4"/>
          <p:cNvSpPr txBox="1"/>
          <p:nvPr/>
        </p:nvSpPr>
        <p:spPr>
          <a:xfrm>
            <a:off x="2752020" y="5667477"/>
            <a:ext cx="3716404" cy="369332"/>
          </a:xfrm>
          <a:prstGeom prst="rect">
            <a:avLst/>
          </a:prstGeom>
          <a:noFill/>
        </p:spPr>
        <p:txBody>
          <a:bodyPr wrap="square" rtlCol="0">
            <a:spAutoFit/>
          </a:bodyPr>
          <a:lstStyle/>
          <a:p>
            <a:r>
              <a:rPr lang="en-US" dirty="0"/>
              <a:t>http://</a:t>
            </a:r>
            <a:r>
              <a:rPr lang="en-US" dirty="0" err="1"/>
              <a:t>www.thismovedme.com</a:t>
            </a:r>
            <a:r>
              <a:rPr lang="en-US" dirty="0"/>
              <a:t>/</a:t>
            </a:r>
            <a:endParaRPr lang="fr-FR" dirty="0"/>
          </a:p>
        </p:txBody>
      </p:sp>
    </p:spTree>
    <p:extLst>
      <p:ext uri="{BB962C8B-B14F-4D97-AF65-F5344CB8AC3E}">
        <p14:creationId xmlns:p14="http://schemas.microsoft.com/office/powerpoint/2010/main" val="26616624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4956"/>
            <a:ext cx="8409022" cy="6435054"/>
          </a:xfrm>
        </p:spPr>
        <p:txBody>
          <a:bodyPr>
            <a:normAutofit/>
          </a:bodyPr>
          <a:lstStyle/>
          <a:p>
            <a:pPr marL="0" indent="0" algn="ctr">
              <a:buNone/>
            </a:pPr>
            <a:r>
              <a:rPr lang="fr-FR" sz="5800" dirty="0" smtClean="0">
                <a:latin typeface="Times New Roman"/>
                <a:cs typeface="Times New Roman"/>
              </a:rPr>
              <a:t>Boîte à outils</a:t>
            </a:r>
          </a:p>
          <a:p>
            <a:pPr marL="0" indent="0">
              <a:buNone/>
            </a:pPr>
            <a:endParaRPr lang="fr-FR" sz="4000" dirty="0">
              <a:latin typeface="Times New Roman"/>
              <a:cs typeface="Times New Roman"/>
            </a:endParaRPr>
          </a:p>
          <a:p>
            <a:pPr algn="just"/>
            <a:r>
              <a:rPr lang="fr-FR" sz="4300" dirty="0" smtClean="0">
                <a:latin typeface="Times New Roman"/>
                <a:cs typeface="Times New Roman"/>
              </a:rPr>
              <a:t>L’art rhétorique (les 5 canons, les trois preuves)</a:t>
            </a:r>
          </a:p>
          <a:p>
            <a:pPr algn="just"/>
            <a:endParaRPr lang="fr-FR" sz="4300" dirty="0" smtClean="0">
              <a:latin typeface="Times New Roman"/>
              <a:cs typeface="Times New Roman"/>
            </a:endParaRPr>
          </a:p>
          <a:p>
            <a:pPr algn="just"/>
            <a:r>
              <a:rPr lang="fr-FR" sz="4300" dirty="0" smtClean="0">
                <a:latin typeface="Times New Roman"/>
                <a:cs typeface="Times New Roman"/>
              </a:rPr>
              <a:t>Trois discours types (discours impromptu, discours informatif, discours persuasif)</a:t>
            </a:r>
            <a:endParaRPr lang="fr-FR" sz="4300" dirty="0">
              <a:latin typeface="Times New Roman"/>
              <a:cs typeface="Times New Roman"/>
            </a:endParaRPr>
          </a:p>
          <a:p>
            <a:pPr marL="0" indent="0">
              <a:buNone/>
            </a:pPr>
            <a:endParaRPr lang="fr-FR" dirty="0" smtClean="0">
              <a:latin typeface="Times New Roman"/>
              <a:cs typeface="Times New Roman"/>
            </a:endParaRPr>
          </a:p>
        </p:txBody>
      </p:sp>
    </p:spTree>
    <p:extLst>
      <p:ext uri="{BB962C8B-B14F-4D97-AF65-F5344CB8AC3E}">
        <p14:creationId xmlns:p14="http://schemas.microsoft.com/office/powerpoint/2010/main" val="111114398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94866"/>
            <a:ext cx="8229600" cy="5631298"/>
          </a:xfrm>
        </p:spPr>
        <p:txBody>
          <a:bodyPr>
            <a:normAutofit/>
          </a:bodyPr>
          <a:lstStyle/>
          <a:p>
            <a:pPr marL="0" indent="0" algn="just">
              <a:buNone/>
            </a:pPr>
            <a:endParaRPr lang="fr-FR" sz="4400" i="1" dirty="0" smtClean="0">
              <a:latin typeface="Times New Roman"/>
              <a:cs typeface="Times New Roman"/>
            </a:endParaRPr>
          </a:p>
          <a:p>
            <a:pPr marL="0" indent="0" algn="just">
              <a:buNone/>
            </a:pPr>
            <a:endParaRPr lang="fr-FR" sz="4400" i="1" dirty="0" smtClean="0">
              <a:latin typeface="Times New Roman"/>
              <a:cs typeface="Times New Roman"/>
            </a:endParaRPr>
          </a:p>
          <a:p>
            <a:pPr marL="0" indent="0" algn="just">
              <a:buNone/>
            </a:pPr>
            <a:r>
              <a:rPr lang="fr-FR" sz="4400" i="1" dirty="0" smtClean="0">
                <a:latin typeface="Times New Roman"/>
                <a:cs typeface="Times New Roman"/>
              </a:rPr>
              <a:t>Objectif 2</a:t>
            </a:r>
          </a:p>
          <a:p>
            <a:pPr marL="0" indent="0" algn="just">
              <a:buNone/>
            </a:pPr>
            <a:r>
              <a:rPr lang="fr-FR" sz="4400" dirty="0">
                <a:latin typeface="Times New Roman"/>
                <a:cs typeface="Times New Roman"/>
                <a:sym typeface="Wingdings"/>
              </a:rPr>
              <a:t>Approfondissement de vos compétences en argumentation et rhétorique</a:t>
            </a:r>
            <a:endParaRPr lang="fr-FR" sz="4400" dirty="0">
              <a:latin typeface="Times New Roman"/>
              <a:cs typeface="Times New Roman"/>
            </a:endParaRPr>
          </a:p>
          <a:p>
            <a:pPr marL="0" indent="0" algn="just">
              <a:buNone/>
            </a:pPr>
            <a:endParaRPr lang="fr-FR" dirty="0" smtClean="0">
              <a:latin typeface="Times New Roman"/>
              <a:cs typeface="Times New Roman"/>
            </a:endParaRPr>
          </a:p>
          <a:p>
            <a:pPr marL="0" indent="0" algn="just">
              <a:buNone/>
            </a:pPr>
            <a:endParaRPr lang="fr-FR" dirty="0" smtClean="0">
              <a:latin typeface="Times New Roman"/>
              <a:cs typeface="Times New Roman"/>
            </a:endParaRPr>
          </a:p>
          <a:p>
            <a:pPr marL="0" indent="0" algn="just">
              <a:buNone/>
            </a:pPr>
            <a:endParaRPr lang="fr-FR" dirty="0">
              <a:latin typeface="Times New Roman"/>
              <a:cs typeface="Times New Roman"/>
            </a:endParaRPr>
          </a:p>
        </p:txBody>
      </p:sp>
    </p:spTree>
    <p:extLst>
      <p:ext uri="{BB962C8B-B14F-4D97-AF65-F5344CB8AC3E}">
        <p14:creationId xmlns:p14="http://schemas.microsoft.com/office/powerpoint/2010/main" val="349622600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4250412943"/>
              </p:ext>
            </p:extLst>
          </p:nvPr>
        </p:nvGraphicFramePr>
        <p:xfrm>
          <a:off x="275760" y="257402"/>
          <a:ext cx="8416709" cy="5953576"/>
        </p:xfrm>
        <a:graphic>
          <a:graphicData uri="http://schemas.openxmlformats.org/drawingml/2006/table">
            <a:tbl>
              <a:tblPr firstRow="1" bandRow="1">
                <a:tableStyleId>{5C22544A-7EE6-4342-B048-85BDC9FD1C3A}</a:tableStyleId>
              </a:tblPr>
              <a:tblGrid>
                <a:gridCol w="3188033"/>
                <a:gridCol w="5228676"/>
              </a:tblGrid>
              <a:tr h="462974">
                <a:tc>
                  <a:txBody>
                    <a:bodyPr/>
                    <a:lstStyle/>
                    <a:p>
                      <a:r>
                        <a:rPr lang="fr-FR" sz="2500" noProof="0" dirty="0" smtClean="0">
                          <a:latin typeface="Times New Roman"/>
                          <a:cs typeface="Times New Roman"/>
                        </a:rPr>
                        <a:t>Type de discours</a:t>
                      </a:r>
                      <a:endParaRPr lang="fr-FR" sz="2500" noProof="0" dirty="0">
                        <a:latin typeface="Times New Roman"/>
                        <a:cs typeface="Times New Roman"/>
                      </a:endParaRPr>
                    </a:p>
                  </a:txBody>
                  <a:tcPr/>
                </a:tc>
                <a:tc>
                  <a:txBody>
                    <a:bodyPr/>
                    <a:lstStyle/>
                    <a:p>
                      <a:r>
                        <a:rPr lang="fr-FR" sz="2500" noProof="0" smtClean="0">
                          <a:latin typeface="Times New Roman"/>
                          <a:cs typeface="Times New Roman"/>
                        </a:rPr>
                        <a:t>Compétence</a:t>
                      </a:r>
                      <a:r>
                        <a:rPr lang="fr-FR" sz="2500" baseline="0" noProof="0" smtClean="0">
                          <a:latin typeface="Times New Roman"/>
                          <a:cs typeface="Times New Roman"/>
                        </a:rPr>
                        <a:t> principale</a:t>
                      </a:r>
                      <a:endParaRPr lang="fr-FR" sz="2500" noProof="0">
                        <a:latin typeface="Times New Roman"/>
                        <a:cs typeface="Times New Roman"/>
                      </a:endParaRPr>
                    </a:p>
                  </a:txBody>
                  <a:tcPr/>
                </a:tc>
              </a:tr>
              <a:tr h="1254509">
                <a:tc>
                  <a:txBody>
                    <a:bodyPr/>
                    <a:lstStyle/>
                    <a:p>
                      <a:r>
                        <a:rPr lang="fr-FR" sz="2900" b="1" noProof="0" dirty="0" smtClean="0">
                          <a:latin typeface="Times New Roman"/>
                          <a:cs typeface="Times New Roman"/>
                        </a:rPr>
                        <a:t>CV</a:t>
                      </a:r>
                      <a:endParaRPr lang="fr-FR" sz="2900" b="1" noProof="0" dirty="0">
                        <a:latin typeface="Times New Roman"/>
                        <a:cs typeface="Times New Roman"/>
                      </a:endParaRPr>
                    </a:p>
                  </a:txBody>
                  <a:tcPr/>
                </a:tc>
                <a:tc>
                  <a:txBody>
                    <a:bodyPr/>
                    <a:lstStyle/>
                    <a:p>
                      <a:r>
                        <a:rPr lang="fr-FR" sz="2900" noProof="0" smtClean="0">
                          <a:latin typeface="Times New Roman"/>
                          <a:cs typeface="Times New Roman"/>
                        </a:rPr>
                        <a:t>Démontrer votre compétence à un employeur</a:t>
                      </a:r>
                      <a:endParaRPr lang="fr-FR" sz="2900" noProof="0">
                        <a:latin typeface="Times New Roman"/>
                        <a:cs typeface="Times New Roman"/>
                      </a:endParaRPr>
                    </a:p>
                  </a:txBody>
                  <a:tcPr/>
                </a:tc>
              </a:tr>
              <a:tr h="1364234">
                <a:tc>
                  <a:txBody>
                    <a:bodyPr/>
                    <a:lstStyle/>
                    <a:p>
                      <a:r>
                        <a:rPr lang="fr-FR" sz="2900" b="1" noProof="0" dirty="0" smtClean="0">
                          <a:latin typeface="Times New Roman"/>
                          <a:cs typeface="Times New Roman"/>
                        </a:rPr>
                        <a:t>Discours impromptu</a:t>
                      </a:r>
                      <a:endParaRPr lang="fr-FR" sz="2900" b="1" noProof="0" dirty="0">
                        <a:latin typeface="Times New Roman"/>
                        <a:cs typeface="Times New Roman"/>
                      </a:endParaRPr>
                    </a:p>
                  </a:txBody>
                  <a:tcPr/>
                </a:tc>
                <a:tc>
                  <a:txBody>
                    <a:bodyPr/>
                    <a:lstStyle/>
                    <a:p>
                      <a:r>
                        <a:rPr lang="fr-FR" sz="2900" noProof="0" dirty="0" smtClean="0">
                          <a:latin typeface="Times New Roman"/>
                          <a:cs typeface="Times New Roman"/>
                        </a:rPr>
                        <a:t>Appuyer votre opinion sur un argumentaire clair, précis et efficace</a:t>
                      </a:r>
                      <a:endParaRPr lang="fr-FR" sz="2900" noProof="0" dirty="0">
                        <a:latin typeface="Times New Roman"/>
                        <a:cs typeface="Times New Roman"/>
                      </a:endParaRPr>
                    </a:p>
                  </a:txBody>
                  <a:tcPr/>
                </a:tc>
              </a:tr>
              <a:tr h="1642809">
                <a:tc>
                  <a:txBody>
                    <a:bodyPr/>
                    <a:lstStyle/>
                    <a:p>
                      <a:r>
                        <a:rPr lang="fr-FR" sz="2900" b="1" noProof="0" dirty="0" smtClean="0">
                          <a:latin typeface="Times New Roman"/>
                          <a:cs typeface="Times New Roman"/>
                        </a:rPr>
                        <a:t>Discours informatif</a:t>
                      </a:r>
                      <a:endParaRPr lang="fr-FR" sz="2900" b="1" noProof="0" dirty="0">
                        <a:latin typeface="Times New Roman"/>
                        <a:cs typeface="Times New Roman"/>
                      </a:endParaRPr>
                    </a:p>
                  </a:txBody>
                  <a:tcPr/>
                </a:tc>
                <a:tc>
                  <a:txBody>
                    <a:bodyPr/>
                    <a:lstStyle/>
                    <a:p>
                      <a:r>
                        <a:rPr lang="fr-FR" sz="2900" noProof="0" dirty="0" smtClean="0">
                          <a:latin typeface="Times New Roman"/>
                          <a:cs typeface="Times New Roman"/>
                        </a:rPr>
                        <a:t>Informer sur un sujet technique en</a:t>
                      </a:r>
                      <a:r>
                        <a:rPr lang="fr-FR" sz="2900" baseline="0" noProof="0" dirty="0" smtClean="0">
                          <a:latin typeface="Times New Roman"/>
                          <a:cs typeface="Times New Roman"/>
                        </a:rPr>
                        <a:t> maintenant l’attention et l’intérêt de l’auditoire</a:t>
                      </a:r>
                      <a:endParaRPr lang="fr-FR" sz="2900" noProof="0" dirty="0">
                        <a:latin typeface="Times New Roman"/>
                        <a:cs typeface="Times New Roman"/>
                      </a:endParaRPr>
                    </a:p>
                  </a:txBody>
                  <a:tcPr/>
                </a:tc>
              </a:tr>
              <a:tr h="1166498">
                <a:tc>
                  <a:txBody>
                    <a:bodyPr/>
                    <a:lstStyle/>
                    <a:p>
                      <a:r>
                        <a:rPr lang="fr-FR" sz="2900" b="1" noProof="0" dirty="0" smtClean="0">
                          <a:latin typeface="Times New Roman"/>
                          <a:cs typeface="Times New Roman"/>
                        </a:rPr>
                        <a:t>Discours</a:t>
                      </a:r>
                      <a:r>
                        <a:rPr lang="fr-FR" sz="2900" b="1" baseline="0" noProof="0" dirty="0" smtClean="0">
                          <a:latin typeface="Times New Roman"/>
                          <a:cs typeface="Times New Roman"/>
                        </a:rPr>
                        <a:t> persuasif</a:t>
                      </a:r>
                      <a:endParaRPr lang="fr-FR" sz="2900" b="1" noProof="0" dirty="0">
                        <a:latin typeface="Times New Roman"/>
                        <a:cs typeface="Times New Roman"/>
                      </a:endParaRPr>
                    </a:p>
                  </a:txBody>
                  <a:tcPr/>
                </a:tc>
                <a:tc>
                  <a:txBody>
                    <a:bodyPr/>
                    <a:lstStyle/>
                    <a:p>
                      <a:r>
                        <a:rPr lang="fr-FR" sz="2900" noProof="0" dirty="0" smtClean="0">
                          <a:latin typeface="Times New Roman"/>
                          <a:cs typeface="Times New Roman"/>
                        </a:rPr>
                        <a:t>Amener votre auditoire à une action</a:t>
                      </a:r>
                      <a:endParaRPr lang="fr-FR" sz="2900" noProof="0" dirty="0">
                        <a:latin typeface="Times New Roman"/>
                        <a:cs typeface="Times New Roman"/>
                      </a:endParaRPr>
                    </a:p>
                  </a:txBody>
                  <a:tcPr/>
                </a:tc>
              </a:tr>
            </a:tbl>
          </a:graphicData>
        </a:graphic>
      </p:graphicFrame>
    </p:spTree>
    <p:extLst>
      <p:ext uri="{BB962C8B-B14F-4D97-AF65-F5344CB8AC3E}">
        <p14:creationId xmlns:p14="http://schemas.microsoft.com/office/powerpoint/2010/main" val="4710421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47432"/>
            <a:ext cx="8229600" cy="5878732"/>
          </a:xfrm>
        </p:spPr>
        <p:txBody>
          <a:bodyPr>
            <a:normAutofit fontScale="85000" lnSpcReduction="20000"/>
          </a:bodyPr>
          <a:lstStyle/>
          <a:p>
            <a:pPr marL="0" indent="0">
              <a:buNone/>
            </a:pPr>
            <a:r>
              <a:rPr lang="fr-FR" sz="3600" i="1" dirty="0" smtClean="0">
                <a:latin typeface="Times New Roman"/>
                <a:cs typeface="Times New Roman"/>
              </a:rPr>
              <a:t>Objectif 3</a:t>
            </a:r>
          </a:p>
          <a:p>
            <a:pPr marL="0" indent="0">
              <a:buNone/>
            </a:pPr>
            <a:r>
              <a:rPr lang="fr-FR" sz="3600" dirty="0" smtClean="0">
                <a:latin typeface="Times New Roman"/>
                <a:cs typeface="Times New Roman"/>
              </a:rPr>
              <a:t>Développer vos compétences à l’anglais en contexte professionnel</a:t>
            </a:r>
          </a:p>
          <a:p>
            <a:pPr marL="0" indent="0">
              <a:buNone/>
            </a:pPr>
            <a:endParaRPr lang="fr-FR" sz="3600" dirty="0" smtClean="0">
              <a:latin typeface="Times New Roman"/>
              <a:cs typeface="Times New Roman"/>
            </a:endParaRPr>
          </a:p>
          <a:p>
            <a:r>
              <a:rPr lang="fr-FR" sz="3600" dirty="0" smtClean="0">
                <a:latin typeface="Times New Roman"/>
                <a:cs typeface="Times New Roman"/>
              </a:rPr>
              <a:t>Quelques ressources:</a:t>
            </a:r>
          </a:p>
          <a:p>
            <a:pPr marL="0" indent="0">
              <a:buNone/>
            </a:pPr>
            <a:r>
              <a:rPr lang="en-US" sz="3600" dirty="0" smtClean="0">
                <a:latin typeface="Times New Roman"/>
                <a:cs typeface="Times New Roman"/>
                <a:hlinkClick r:id="rId2"/>
              </a:rPr>
              <a:t>http://www.bbc.co.uk/learningenglish</a:t>
            </a:r>
            <a:endParaRPr lang="en-US" sz="3600" dirty="0" smtClean="0">
              <a:latin typeface="Times New Roman"/>
              <a:cs typeface="Times New Roman"/>
            </a:endParaRPr>
          </a:p>
          <a:p>
            <a:pPr marL="0" indent="0">
              <a:buNone/>
            </a:pPr>
            <a:r>
              <a:rPr lang="en-US" sz="3600" dirty="0" smtClean="0">
                <a:latin typeface="Times New Roman"/>
                <a:cs typeface="Times New Roman"/>
                <a:hlinkClick r:id="rId3"/>
              </a:rPr>
              <a:t>http://www.englishclass101.com/</a:t>
            </a:r>
            <a:endParaRPr lang="en-US" sz="3600" dirty="0" smtClean="0">
              <a:latin typeface="Times New Roman"/>
              <a:cs typeface="Times New Roman"/>
            </a:endParaRPr>
          </a:p>
          <a:p>
            <a:pPr marL="0" indent="0">
              <a:buNone/>
            </a:pPr>
            <a:r>
              <a:rPr lang="en-US" sz="3600" dirty="0" smtClean="0">
                <a:latin typeface="Times New Roman"/>
                <a:cs typeface="Times New Roman"/>
                <a:hlinkClick r:id="rId4"/>
              </a:rPr>
              <a:t>http://www.englishpronunciationpod.com/</a:t>
            </a:r>
            <a:endParaRPr lang="en-US" sz="3600" dirty="0" smtClean="0">
              <a:latin typeface="Times New Roman"/>
              <a:cs typeface="Times New Roman"/>
            </a:endParaRPr>
          </a:p>
          <a:p>
            <a:pPr marL="0" indent="0">
              <a:buNone/>
            </a:pPr>
            <a:r>
              <a:rPr lang="en-US" sz="3600" dirty="0">
                <a:latin typeface="Times New Roman"/>
                <a:cs typeface="Times New Roman"/>
                <a:hlinkClick r:id="rId5"/>
              </a:rPr>
              <a:t>http://effortlessenglishclub.com/blog-and-video-</a:t>
            </a:r>
            <a:r>
              <a:rPr lang="en-US" sz="3600" dirty="0" smtClean="0">
                <a:latin typeface="Times New Roman"/>
                <a:cs typeface="Times New Roman"/>
                <a:hlinkClick r:id="rId5"/>
              </a:rPr>
              <a:t>podcast</a:t>
            </a:r>
            <a:endParaRPr lang="en-US" sz="3600" dirty="0" smtClean="0">
              <a:latin typeface="Times New Roman"/>
              <a:cs typeface="Times New Roman"/>
            </a:endParaRPr>
          </a:p>
          <a:p>
            <a:pPr marL="0" indent="0">
              <a:buNone/>
            </a:pPr>
            <a:endParaRPr lang="fr-FR" sz="3600" dirty="0" smtClean="0">
              <a:latin typeface="Times New Roman"/>
              <a:cs typeface="Times New Roman"/>
            </a:endParaRPr>
          </a:p>
          <a:p>
            <a:r>
              <a:rPr lang="fr-FR" sz="3600" dirty="0" smtClean="0">
                <a:latin typeface="Times New Roman"/>
                <a:cs typeface="Times New Roman"/>
              </a:rPr>
              <a:t>Beaucoup de pratique</a:t>
            </a:r>
            <a:endParaRPr lang="fr-FR" sz="3600" dirty="0">
              <a:latin typeface="Times New Roman"/>
              <a:cs typeface="Times New Roman"/>
            </a:endParaRPr>
          </a:p>
        </p:txBody>
      </p:sp>
    </p:spTree>
    <p:extLst>
      <p:ext uri="{BB962C8B-B14F-4D97-AF65-F5344CB8AC3E}">
        <p14:creationId xmlns:p14="http://schemas.microsoft.com/office/powerpoint/2010/main" val="45302698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p:txBody>
          <a:bodyPr/>
          <a:lstStyle/>
          <a:p>
            <a:pPr marL="0" indent="0">
              <a:buNone/>
            </a:pPr>
            <a:endParaRPr lang="en-GB" dirty="0" smtClean="0"/>
          </a:p>
          <a:p>
            <a:pPr marL="0" indent="0">
              <a:buNone/>
            </a:pPr>
            <a:endParaRPr lang="en-GB" dirty="0" smtClean="0"/>
          </a:p>
          <a:p>
            <a:pPr marL="0" indent="0" algn="ctr">
              <a:buNone/>
            </a:pPr>
            <a:r>
              <a:rPr lang="en-GB" sz="5400" dirty="0" smtClean="0">
                <a:latin typeface="Times New Roman"/>
                <a:cs typeface="Times New Roman"/>
              </a:rPr>
              <a:t>Organisation du </a:t>
            </a:r>
            <a:r>
              <a:rPr lang="en-GB" sz="5400" dirty="0" err="1" smtClean="0">
                <a:latin typeface="Times New Roman"/>
                <a:cs typeface="Times New Roman"/>
              </a:rPr>
              <a:t>cours</a:t>
            </a:r>
            <a:endParaRPr lang="en-GB" sz="5400" dirty="0">
              <a:latin typeface="Times New Roman"/>
              <a:cs typeface="Times New Roman"/>
            </a:endParaRPr>
          </a:p>
        </p:txBody>
      </p:sp>
    </p:spTree>
    <p:extLst>
      <p:ext uri="{BB962C8B-B14F-4D97-AF65-F5344CB8AC3E}">
        <p14:creationId xmlns:p14="http://schemas.microsoft.com/office/powerpoint/2010/main" val="201106222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4352"/>
            <a:ext cx="8229600" cy="5581812"/>
          </a:xfrm>
        </p:spPr>
        <p:txBody>
          <a:bodyPr>
            <a:normAutofit/>
          </a:bodyPr>
          <a:lstStyle/>
          <a:p>
            <a:pPr marL="0" indent="0" algn="ctr">
              <a:buNone/>
            </a:pPr>
            <a:r>
              <a:rPr lang="fr-FR" sz="4000" dirty="0" smtClean="0">
                <a:latin typeface="Times New Roman"/>
                <a:cs typeface="Times New Roman"/>
              </a:rPr>
              <a:t>4 discours = 4 modules</a:t>
            </a:r>
          </a:p>
          <a:p>
            <a:pPr marL="0" indent="0" algn="ctr">
              <a:buNone/>
            </a:pPr>
            <a:endParaRPr lang="fr-FR" sz="3600" dirty="0" smtClean="0">
              <a:latin typeface="Times New Roman"/>
              <a:cs typeface="Times New Roman"/>
            </a:endParaRPr>
          </a:p>
          <a:p>
            <a:pPr marL="0" indent="0">
              <a:buNone/>
            </a:pPr>
            <a:r>
              <a:rPr lang="fr-FR" sz="3600" b="1" dirty="0" smtClean="0">
                <a:latin typeface="Times New Roman"/>
                <a:cs typeface="Times New Roman"/>
              </a:rPr>
              <a:t>Méthode de travail: </a:t>
            </a:r>
          </a:p>
          <a:p>
            <a:pPr>
              <a:buFont typeface="Wingdings" charset="2"/>
              <a:buChar char="Ø"/>
            </a:pPr>
            <a:r>
              <a:rPr lang="fr-FR" sz="3600" dirty="0" smtClean="0">
                <a:latin typeface="Times New Roman"/>
                <a:cs typeface="Times New Roman"/>
              </a:rPr>
              <a:t>Instruction/ Observation/ Production/</a:t>
            </a:r>
            <a:r>
              <a:rPr lang="fr-FR" sz="3600" i="1" dirty="0" smtClean="0">
                <a:latin typeface="Times New Roman"/>
                <a:cs typeface="Times New Roman"/>
              </a:rPr>
              <a:t>Feedback </a:t>
            </a:r>
          </a:p>
          <a:p>
            <a:pPr>
              <a:buFont typeface="Wingdings" charset="2"/>
              <a:buChar char="Ø"/>
            </a:pPr>
            <a:r>
              <a:rPr lang="fr-FR" sz="3600" dirty="0" smtClean="0">
                <a:latin typeface="Times New Roman"/>
                <a:cs typeface="Times New Roman"/>
              </a:rPr>
              <a:t>Un formulaire d’évaluation pour chaque discours</a:t>
            </a:r>
          </a:p>
          <a:p>
            <a:pPr>
              <a:buFont typeface="Wingdings" charset="2"/>
              <a:buChar char="Ø"/>
            </a:pPr>
            <a:r>
              <a:rPr lang="fr-FR" sz="3600" dirty="0">
                <a:latin typeface="Times New Roman"/>
                <a:cs typeface="Times New Roman"/>
              </a:rPr>
              <a:t> </a:t>
            </a:r>
            <a:r>
              <a:rPr lang="fr-FR" sz="3600" dirty="0" smtClean="0">
                <a:latin typeface="Times New Roman"/>
                <a:cs typeface="Times New Roman"/>
              </a:rPr>
              <a:t>Séances d’évaluation par les pairs</a:t>
            </a:r>
          </a:p>
          <a:p>
            <a:pPr marL="0" indent="0" algn="ctr">
              <a:buNone/>
            </a:pPr>
            <a:endParaRPr lang="fr-FR" dirty="0" smtClean="0">
              <a:latin typeface="Times New Roman"/>
              <a:cs typeface="Times New Roman"/>
            </a:endParaRPr>
          </a:p>
          <a:p>
            <a:pPr marL="0" indent="0" algn="ctr">
              <a:buNone/>
            </a:pPr>
            <a:endParaRPr lang="fr-FR" dirty="0">
              <a:latin typeface="Times New Roman"/>
              <a:cs typeface="Times New Roman"/>
            </a:endParaRPr>
          </a:p>
        </p:txBody>
      </p:sp>
    </p:spTree>
    <p:extLst>
      <p:ext uri="{BB962C8B-B14F-4D97-AF65-F5344CB8AC3E}">
        <p14:creationId xmlns:p14="http://schemas.microsoft.com/office/powerpoint/2010/main" val="30306889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17526"/>
            <a:ext cx="8229600" cy="5808637"/>
          </a:xfrm>
        </p:spPr>
        <p:txBody>
          <a:bodyPr/>
          <a:lstStyle/>
          <a:p>
            <a:pPr marL="0" indent="0">
              <a:buNone/>
            </a:pPr>
            <a:r>
              <a:rPr lang="fr-FR" sz="4000" b="1" dirty="0" smtClean="0">
                <a:latin typeface="Times New Roman"/>
                <a:cs typeface="Times New Roman"/>
              </a:rPr>
              <a:t>Module 1: CV in English</a:t>
            </a:r>
          </a:p>
          <a:p>
            <a:pPr lvl="0"/>
            <a:r>
              <a:rPr lang="fr-FR" sz="4000" dirty="0" smtClean="0">
                <a:latin typeface="Times New Roman"/>
                <a:cs typeface="Times New Roman"/>
              </a:rPr>
              <a:t>17 </a:t>
            </a:r>
            <a:r>
              <a:rPr lang="fr-FR" sz="4000" dirty="0">
                <a:latin typeface="Times New Roman"/>
                <a:cs typeface="Times New Roman"/>
              </a:rPr>
              <a:t>novembre 2017 : Instruction</a:t>
            </a:r>
            <a:endParaRPr lang="en-GB" sz="4000" dirty="0">
              <a:latin typeface="Times New Roman"/>
              <a:cs typeface="Times New Roman"/>
            </a:endParaRPr>
          </a:p>
          <a:p>
            <a:pPr lvl="0"/>
            <a:r>
              <a:rPr lang="fr-FR" sz="4000" dirty="0">
                <a:latin typeface="Times New Roman"/>
                <a:cs typeface="Times New Roman"/>
              </a:rPr>
              <a:t>24 novembre 2017 : Observation/ Production</a:t>
            </a:r>
            <a:endParaRPr lang="en-GB" sz="4000" dirty="0">
              <a:latin typeface="Times New Roman"/>
              <a:cs typeface="Times New Roman"/>
            </a:endParaRPr>
          </a:p>
          <a:p>
            <a:pPr marL="0" indent="0">
              <a:buNone/>
            </a:pPr>
            <a:r>
              <a:rPr lang="fr-FR" sz="4000" b="1" dirty="0">
                <a:solidFill>
                  <a:srgbClr val="FF0000"/>
                </a:solidFill>
                <a:latin typeface="Times New Roman"/>
                <a:cs typeface="Times New Roman"/>
              </a:rPr>
              <a:t>Lundi 28 novembre</a:t>
            </a:r>
            <a:r>
              <a:rPr lang="fr-FR" sz="4000" b="1" dirty="0">
                <a:latin typeface="Times New Roman"/>
                <a:cs typeface="Times New Roman"/>
              </a:rPr>
              <a:t> : </a:t>
            </a:r>
            <a:r>
              <a:rPr lang="fr-FR" sz="4000" dirty="0">
                <a:latin typeface="Times New Roman"/>
                <a:cs typeface="Times New Roman"/>
              </a:rPr>
              <a:t>Deadline pour la remise du CV</a:t>
            </a:r>
            <a:endParaRPr lang="en-GB" sz="4000" dirty="0">
              <a:latin typeface="Times New Roman"/>
              <a:cs typeface="Times New Roman"/>
            </a:endParaRPr>
          </a:p>
          <a:p>
            <a:pPr lvl="0"/>
            <a:r>
              <a:rPr lang="fr-FR" sz="4000" dirty="0">
                <a:latin typeface="Times New Roman"/>
                <a:cs typeface="Times New Roman"/>
              </a:rPr>
              <a:t>1</a:t>
            </a:r>
            <a:r>
              <a:rPr lang="fr-FR" sz="4000" baseline="30000" dirty="0">
                <a:latin typeface="Times New Roman"/>
                <a:cs typeface="Times New Roman"/>
              </a:rPr>
              <a:t>er</a:t>
            </a:r>
            <a:r>
              <a:rPr lang="fr-FR" sz="4000" dirty="0">
                <a:latin typeface="Times New Roman"/>
                <a:cs typeface="Times New Roman"/>
              </a:rPr>
              <a:t> décembre 2017 : Séance de feedback</a:t>
            </a:r>
            <a:endParaRPr lang="en-GB" sz="4000" dirty="0">
              <a:latin typeface="Times New Roman"/>
              <a:cs typeface="Times New Roman"/>
            </a:endParaRPr>
          </a:p>
          <a:p>
            <a:pPr marL="0" indent="0">
              <a:buNone/>
            </a:pPr>
            <a:endParaRPr lang="fr-FR" b="1" dirty="0" smtClean="0">
              <a:latin typeface="Times New Roman"/>
              <a:cs typeface="Times New Roman"/>
            </a:endParaRPr>
          </a:p>
        </p:txBody>
      </p:sp>
    </p:spTree>
    <p:extLst>
      <p:ext uri="{BB962C8B-B14F-4D97-AF65-F5344CB8AC3E}">
        <p14:creationId xmlns:p14="http://schemas.microsoft.com/office/powerpoint/2010/main" val="424257746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1444"/>
            <a:ext cx="8229600" cy="5944719"/>
          </a:xfrm>
        </p:spPr>
        <p:txBody>
          <a:bodyPr>
            <a:normAutofit lnSpcReduction="10000"/>
          </a:bodyPr>
          <a:lstStyle/>
          <a:p>
            <a:pPr marL="0" indent="0">
              <a:buNone/>
            </a:pPr>
            <a:r>
              <a:rPr lang="fr-FR" sz="4000" b="1" dirty="0" smtClean="0">
                <a:latin typeface="Times New Roman"/>
                <a:cs typeface="Times New Roman"/>
              </a:rPr>
              <a:t>Module 2: Impromptu Speech</a:t>
            </a:r>
          </a:p>
          <a:p>
            <a:pPr lvl="0" algn="just">
              <a:buFont typeface="Symbol"/>
              <a:buChar char=""/>
            </a:pPr>
            <a:r>
              <a:rPr lang="fr-FR" sz="4000" dirty="0">
                <a:latin typeface="Times New Roman"/>
                <a:ea typeface="ＭＳ 明朝"/>
                <a:cs typeface="Times New Roman"/>
              </a:rPr>
              <a:t>8 décembre 2017 : Instruction/Observation</a:t>
            </a:r>
            <a:endParaRPr lang="en-GB" sz="4000" dirty="0">
              <a:latin typeface="Times New Roman"/>
              <a:ea typeface="ＭＳ 明朝"/>
              <a:cs typeface="Times New Roman"/>
            </a:endParaRPr>
          </a:p>
          <a:p>
            <a:pPr lvl="0" algn="just">
              <a:buFont typeface="Symbol"/>
              <a:buChar char=""/>
            </a:pPr>
            <a:r>
              <a:rPr lang="fr-FR" sz="4000" dirty="0">
                <a:latin typeface="Times New Roman"/>
                <a:ea typeface="ＭＳ 明朝"/>
                <a:cs typeface="Times New Roman"/>
              </a:rPr>
              <a:t>15 décembre 2017 : Observation/ Production</a:t>
            </a:r>
            <a:endParaRPr lang="en-GB" sz="4000" dirty="0">
              <a:latin typeface="Times New Roman"/>
              <a:ea typeface="ＭＳ 明朝"/>
              <a:cs typeface="Times New Roman"/>
            </a:endParaRPr>
          </a:p>
          <a:p>
            <a:pPr marL="0" indent="0" algn="just">
              <a:spcAft>
                <a:spcPts val="0"/>
              </a:spcAft>
              <a:buNone/>
            </a:pPr>
            <a:r>
              <a:rPr lang="fr-FR" sz="4000" b="1" dirty="0">
                <a:solidFill>
                  <a:srgbClr val="FF0000"/>
                </a:solidFill>
                <a:latin typeface="Times New Roman"/>
                <a:ea typeface="ＭＳ 明朝"/>
                <a:cs typeface="Times New Roman"/>
              </a:rPr>
              <a:t>Lundi 19 décembre : </a:t>
            </a:r>
            <a:r>
              <a:rPr lang="fr-FR" sz="4000" dirty="0">
                <a:latin typeface="Times New Roman"/>
                <a:ea typeface="ＭＳ 明朝"/>
                <a:cs typeface="Times New Roman"/>
              </a:rPr>
              <a:t>Deadline pour la remise du discours impromptu</a:t>
            </a:r>
            <a:endParaRPr lang="en-GB" sz="4000" dirty="0">
              <a:latin typeface="Times New Roman"/>
              <a:ea typeface="ＭＳ 明朝"/>
              <a:cs typeface="Times New Roman"/>
            </a:endParaRPr>
          </a:p>
          <a:p>
            <a:pPr lvl="0" algn="just">
              <a:buFont typeface="Symbol"/>
              <a:buChar char=""/>
            </a:pPr>
            <a:r>
              <a:rPr lang="fr-FR" sz="4000" dirty="0">
                <a:latin typeface="Times New Roman"/>
                <a:ea typeface="ＭＳ 明朝"/>
                <a:cs typeface="Times New Roman"/>
              </a:rPr>
              <a:t>22 décembre 2017 : Séance de feedback</a:t>
            </a:r>
            <a:endParaRPr lang="en-GB" sz="4000" dirty="0">
              <a:latin typeface="Times New Roman"/>
              <a:ea typeface="ＭＳ 明朝"/>
              <a:cs typeface="Times New Roman"/>
            </a:endParaRPr>
          </a:p>
          <a:p>
            <a:pPr marL="0" indent="0">
              <a:buNone/>
            </a:pPr>
            <a:endParaRPr lang="fr-FR" b="1" dirty="0" smtClean="0">
              <a:latin typeface="Times New Roman"/>
              <a:cs typeface="Times New Roman"/>
            </a:endParaRPr>
          </a:p>
        </p:txBody>
      </p:sp>
    </p:spTree>
    <p:extLst>
      <p:ext uri="{BB962C8B-B14F-4D97-AF65-F5344CB8AC3E}">
        <p14:creationId xmlns:p14="http://schemas.microsoft.com/office/powerpoint/2010/main" val="132968208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290"/>
            <a:ext cx="8229600" cy="5649874"/>
          </a:xfrm>
        </p:spPr>
        <p:txBody>
          <a:bodyPr>
            <a:normAutofit lnSpcReduction="10000"/>
          </a:bodyPr>
          <a:lstStyle/>
          <a:p>
            <a:pPr marL="0" indent="0">
              <a:buNone/>
            </a:pPr>
            <a:r>
              <a:rPr lang="fr-FR" sz="4000" b="1" dirty="0" smtClean="0">
                <a:latin typeface="Times New Roman"/>
                <a:cs typeface="Times New Roman"/>
              </a:rPr>
              <a:t>Module 3: Informative Speech</a:t>
            </a:r>
          </a:p>
          <a:p>
            <a:pPr lvl="0"/>
            <a:r>
              <a:rPr lang="fr-FR" sz="4000" dirty="0">
                <a:latin typeface="Times New Roman"/>
                <a:cs typeface="Times New Roman"/>
              </a:rPr>
              <a:t>2 février 2018 : Instruction</a:t>
            </a:r>
            <a:endParaRPr lang="en-GB" sz="4000" dirty="0">
              <a:latin typeface="Times New Roman"/>
              <a:cs typeface="Times New Roman"/>
            </a:endParaRPr>
          </a:p>
          <a:p>
            <a:pPr lvl="0"/>
            <a:r>
              <a:rPr lang="fr-FR" sz="4000" dirty="0">
                <a:latin typeface="Times New Roman"/>
                <a:cs typeface="Times New Roman"/>
              </a:rPr>
              <a:t>9 février 2018 : Observation/ Production</a:t>
            </a:r>
            <a:endParaRPr lang="en-GB" sz="4000" dirty="0">
              <a:latin typeface="Times New Roman"/>
              <a:cs typeface="Times New Roman"/>
            </a:endParaRPr>
          </a:p>
          <a:p>
            <a:pPr lvl="0"/>
            <a:r>
              <a:rPr lang="fr-FR" sz="4000" dirty="0">
                <a:latin typeface="Times New Roman"/>
                <a:cs typeface="Times New Roman"/>
              </a:rPr>
              <a:t>16 février 2018 : Observation/ Production</a:t>
            </a:r>
            <a:endParaRPr lang="en-GB" sz="4000" dirty="0">
              <a:latin typeface="Times New Roman"/>
              <a:cs typeface="Times New Roman"/>
            </a:endParaRPr>
          </a:p>
          <a:p>
            <a:pPr marL="0" indent="0">
              <a:buNone/>
            </a:pPr>
            <a:r>
              <a:rPr lang="fr-FR" sz="4000" b="1" dirty="0">
                <a:solidFill>
                  <a:srgbClr val="FF0000"/>
                </a:solidFill>
                <a:latin typeface="Times New Roman"/>
                <a:cs typeface="Times New Roman"/>
              </a:rPr>
              <a:t>Lundi 20 février : </a:t>
            </a:r>
            <a:r>
              <a:rPr lang="fr-FR" sz="4000" dirty="0">
                <a:latin typeface="Times New Roman"/>
                <a:cs typeface="Times New Roman"/>
              </a:rPr>
              <a:t>Deadline pour la remise du discours impromptu</a:t>
            </a:r>
            <a:endParaRPr lang="en-GB" sz="4000" dirty="0">
              <a:latin typeface="Times New Roman"/>
              <a:cs typeface="Times New Roman"/>
            </a:endParaRPr>
          </a:p>
          <a:p>
            <a:pPr lvl="0"/>
            <a:r>
              <a:rPr lang="fr-FR" sz="4000" dirty="0">
                <a:latin typeface="Times New Roman"/>
                <a:cs typeface="Times New Roman"/>
              </a:rPr>
              <a:t>23 février 2018 : Séance de feedback</a:t>
            </a:r>
            <a:endParaRPr lang="en-GB" sz="4000" dirty="0">
              <a:latin typeface="Times New Roman"/>
              <a:cs typeface="Times New Roman"/>
            </a:endParaRPr>
          </a:p>
          <a:p>
            <a:pPr marL="0" indent="0">
              <a:buNone/>
            </a:pPr>
            <a:endParaRPr lang="fr-FR" sz="4000" b="1" dirty="0" smtClean="0">
              <a:latin typeface="Times New Roman"/>
              <a:cs typeface="Times New Roman"/>
            </a:endParaRPr>
          </a:p>
          <a:p>
            <a:pPr marL="0" indent="0">
              <a:buNone/>
            </a:pPr>
            <a:endParaRPr lang="fr-FR" b="1" dirty="0">
              <a:latin typeface="Times New Roman"/>
              <a:cs typeface="Times New Roman"/>
            </a:endParaRPr>
          </a:p>
        </p:txBody>
      </p:sp>
    </p:spTree>
    <p:extLst>
      <p:ext uri="{BB962C8B-B14F-4D97-AF65-F5344CB8AC3E}">
        <p14:creationId xmlns:p14="http://schemas.microsoft.com/office/powerpoint/2010/main" val="2740543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12372"/>
            <a:ext cx="8229600" cy="5513791"/>
          </a:xfrm>
        </p:spPr>
        <p:txBody>
          <a:bodyPr>
            <a:normAutofit lnSpcReduction="10000"/>
          </a:bodyPr>
          <a:lstStyle/>
          <a:p>
            <a:r>
              <a:rPr lang="fr-FR" sz="4000" dirty="0" smtClean="0">
                <a:latin typeface="Times New Roman"/>
                <a:cs typeface="Times New Roman"/>
              </a:rPr>
              <a:t>Présentation des objectifs et de l’organisation du cours</a:t>
            </a:r>
          </a:p>
          <a:p>
            <a:endParaRPr lang="fr-FR" sz="4000" dirty="0" smtClean="0">
              <a:latin typeface="Times New Roman"/>
              <a:cs typeface="Times New Roman"/>
            </a:endParaRPr>
          </a:p>
          <a:p>
            <a:r>
              <a:rPr lang="fr-FR" sz="4000" dirty="0" smtClean="0">
                <a:latin typeface="Times New Roman"/>
                <a:cs typeface="Times New Roman"/>
              </a:rPr>
              <a:t>Échauffement: argumenter en anglais</a:t>
            </a:r>
          </a:p>
          <a:p>
            <a:endParaRPr lang="fr-FR" sz="4000" dirty="0" smtClean="0">
              <a:latin typeface="Times New Roman"/>
              <a:cs typeface="Times New Roman"/>
            </a:endParaRPr>
          </a:p>
          <a:p>
            <a:r>
              <a:rPr lang="fr-FR" sz="4000" dirty="0" smtClean="0">
                <a:latin typeface="Times New Roman"/>
                <a:cs typeface="Times New Roman"/>
              </a:rPr>
              <a:t>Préparation du module 1</a:t>
            </a:r>
          </a:p>
          <a:p>
            <a:pPr marL="0" indent="0">
              <a:buNone/>
            </a:pPr>
            <a:endParaRPr lang="fr-FR" sz="4000" dirty="0" smtClean="0">
              <a:latin typeface="Times New Roman"/>
              <a:cs typeface="Times New Roman"/>
            </a:endParaRPr>
          </a:p>
          <a:p>
            <a:r>
              <a:rPr lang="fr-FR" sz="4000" dirty="0" smtClean="0">
                <a:latin typeface="Times New Roman"/>
                <a:cs typeface="Times New Roman"/>
              </a:rPr>
              <a:t>Quizz!</a:t>
            </a:r>
          </a:p>
          <a:p>
            <a:endParaRPr lang="fr-FR" sz="4000" dirty="0" smtClean="0">
              <a:latin typeface="Times New Roman"/>
              <a:cs typeface="Times New Roman"/>
            </a:endParaRPr>
          </a:p>
        </p:txBody>
      </p:sp>
    </p:spTree>
    <p:extLst>
      <p:ext uri="{BB962C8B-B14F-4D97-AF65-F5344CB8AC3E}">
        <p14:creationId xmlns:p14="http://schemas.microsoft.com/office/powerpoint/2010/main" val="377079750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94846"/>
            <a:ext cx="8229600" cy="5831317"/>
          </a:xfrm>
        </p:spPr>
        <p:txBody>
          <a:bodyPr>
            <a:normAutofit lnSpcReduction="10000"/>
          </a:bodyPr>
          <a:lstStyle/>
          <a:p>
            <a:pPr marL="0" indent="0">
              <a:buNone/>
            </a:pPr>
            <a:r>
              <a:rPr lang="en-GB" sz="4000" b="1" dirty="0" smtClean="0">
                <a:latin typeface="Times New Roman"/>
                <a:cs typeface="Times New Roman"/>
              </a:rPr>
              <a:t>Module 4: Persuasive Speech</a:t>
            </a:r>
          </a:p>
          <a:p>
            <a:pPr lvl="0"/>
            <a:r>
              <a:rPr lang="fr-FR" sz="4000" dirty="0">
                <a:latin typeface="Times New Roman"/>
                <a:cs typeface="Times New Roman"/>
              </a:rPr>
              <a:t>9 mars 2018 : Instruction</a:t>
            </a:r>
            <a:endParaRPr lang="en-GB" sz="4000" dirty="0">
              <a:latin typeface="Times New Roman"/>
              <a:cs typeface="Times New Roman"/>
            </a:endParaRPr>
          </a:p>
          <a:p>
            <a:pPr lvl="0"/>
            <a:r>
              <a:rPr lang="fr-FR" sz="4000" dirty="0">
                <a:latin typeface="Times New Roman"/>
                <a:cs typeface="Times New Roman"/>
              </a:rPr>
              <a:t>16 mars 2018 : Observation/ Production</a:t>
            </a:r>
            <a:endParaRPr lang="en-GB" sz="4000" dirty="0">
              <a:latin typeface="Times New Roman"/>
              <a:cs typeface="Times New Roman"/>
            </a:endParaRPr>
          </a:p>
          <a:p>
            <a:pPr lvl="0"/>
            <a:r>
              <a:rPr lang="fr-FR" sz="4000" dirty="0">
                <a:latin typeface="Times New Roman"/>
                <a:cs typeface="Times New Roman"/>
              </a:rPr>
              <a:t>23 mars 2018 : Observation/ Production</a:t>
            </a:r>
            <a:endParaRPr lang="en-GB" sz="4000" dirty="0">
              <a:latin typeface="Times New Roman"/>
              <a:cs typeface="Times New Roman"/>
            </a:endParaRPr>
          </a:p>
          <a:p>
            <a:pPr marL="0" indent="0">
              <a:buNone/>
            </a:pPr>
            <a:r>
              <a:rPr lang="fr-FR" sz="4000" b="1" dirty="0">
                <a:solidFill>
                  <a:srgbClr val="FF0000"/>
                </a:solidFill>
                <a:latin typeface="Times New Roman"/>
                <a:cs typeface="Times New Roman"/>
              </a:rPr>
              <a:t>Lundi 27 mars : </a:t>
            </a:r>
            <a:r>
              <a:rPr lang="fr-FR" sz="4000" dirty="0">
                <a:latin typeface="Times New Roman"/>
                <a:cs typeface="Times New Roman"/>
              </a:rPr>
              <a:t>Deadline pour la remise du discours impromptu</a:t>
            </a:r>
            <a:endParaRPr lang="en-GB" sz="4000" dirty="0">
              <a:latin typeface="Times New Roman"/>
              <a:cs typeface="Times New Roman"/>
            </a:endParaRPr>
          </a:p>
          <a:p>
            <a:pPr lvl="0"/>
            <a:r>
              <a:rPr lang="fr-FR" sz="4000" dirty="0">
                <a:latin typeface="Times New Roman"/>
                <a:cs typeface="Times New Roman"/>
              </a:rPr>
              <a:t>30 mars 2018: Séance de feedback</a:t>
            </a:r>
            <a:endParaRPr lang="en-GB" sz="4000" dirty="0">
              <a:latin typeface="Times New Roman"/>
              <a:cs typeface="Times New Roman"/>
            </a:endParaRPr>
          </a:p>
          <a:p>
            <a:pPr marL="0" indent="0">
              <a:buNone/>
            </a:pPr>
            <a:endParaRPr lang="en-GB" sz="4000" b="1" dirty="0">
              <a:latin typeface="Times New Roman"/>
              <a:cs typeface="Times New Roman"/>
            </a:endParaRPr>
          </a:p>
        </p:txBody>
      </p:sp>
    </p:spTree>
    <p:extLst>
      <p:ext uri="{BB962C8B-B14F-4D97-AF65-F5344CB8AC3E}">
        <p14:creationId xmlns:p14="http://schemas.microsoft.com/office/powerpoint/2010/main" val="311909119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p:txBody>
          <a:bodyPr/>
          <a:lstStyle/>
          <a:p>
            <a:pPr marL="0" indent="0" algn="ctr">
              <a:buNone/>
            </a:pPr>
            <a:endParaRPr lang="fr-FR" dirty="0" smtClean="0"/>
          </a:p>
          <a:p>
            <a:pPr marL="0" indent="0" algn="ctr">
              <a:buNone/>
            </a:pPr>
            <a:endParaRPr lang="fr-FR" dirty="0" smtClean="0"/>
          </a:p>
          <a:p>
            <a:pPr marL="0" indent="0" algn="ctr">
              <a:buNone/>
            </a:pPr>
            <a:endParaRPr lang="fr-FR" sz="4000" dirty="0" smtClean="0">
              <a:latin typeface="Times New Roman"/>
              <a:cs typeface="Times New Roman"/>
            </a:endParaRPr>
          </a:p>
          <a:p>
            <a:pPr marL="0" indent="0" algn="ctr">
              <a:buNone/>
            </a:pPr>
            <a:r>
              <a:rPr lang="fr-FR" sz="4800" dirty="0" smtClean="0">
                <a:latin typeface="Times New Roman"/>
                <a:cs typeface="Times New Roman"/>
              </a:rPr>
              <a:t>Évaluation</a:t>
            </a:r>
            <a:endParaRPr lang="fr-FR" sz="4800" dirty="0">
              <a:latin typeface="Times New Roman"/>
              <a:cs typeface="Times New Roman"/>
            </a:endParaRPr>
          </a:p>
        </p:txBody>
      </p:sp>
    </p:spTree>
    <p:extLst>
      <p:ext uri="{BB962C8B-B14F-4D97-AF65-F5344CB8AC3E}">
        <p14:creationId xmlns:p14="http://schemas.microsoft.com/office/powerpoint/2010/main" val="275816309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5468"/>
            <a:ext cx="8229600" cy="6010695"/>
          </a:xfrm>
        </p:spPr>
        <p:txBody>
          <a:bodyPr>
            <a:normAutofit/>
          </a:bodyPr>
          <a:lstStyle/>
          <a:p>
            <a:endParaRPr lang="fr-FR" sz="3600" dirty="0" smtClean="0">
              <a:latin typeface="Times New Roman"/>
              <a:cs typeface="Times New Roman"/>
            </a:endParaRPr>
          </a:p>
          <a:p>
            <a:r>
              <a:rPr lang="fr-FR" sz="3600" dirty="0" smtClean="0">
                <a:latin typeface="Times New Roman"/>
                <a:cs typeface="Times New Roman"/>
              </a:rPr>
              <a:t>CV in English (5/20)</a:t>
            </a:r>
          </a:p>
          <a:p>
            <a:r>
              <a:rPr lang="fr-FR" sz="3600" dirty="0" smtClean="0">
                <a:latin typeface="Times New Roman"/>
                <a:cs typeface="Times New Roman"/>
              </a:rPr>
              <a:t>Impromptu speech (5/20)</a:t>
            </a:r>
          </a:p>
          <a:p>
            <a:r>
              <a:rPr lang="fr-FR" sz="3600" dirty="0" smtClean="0">
                <a:latin typeface="Times New Roman"/>
                <a:cs typeface="Times New Roman"/>
              </a:rPr>
              <a:t>Informative speech (5/20)</a:t>
            </a:r>
          </a:p>
          <a:p>
            <a:r>
              <a:rPr lang="fr-FR" sz="3600" dirty="0" smtClean="0">
                <a:latin typeface="Times New Roman"/>
                <a:cs typeface="Times New Roman"/>
              </a:rPr>
              <a:t>Persuasive speech (5/20)</a:t>
            </a:r>
          </a:p>
          <a:p>
            <a:endParaRPr lang="fr-FR" sz="3600" dirty="0" smtClean="0">
              <a:latin typeface="Times New Roman"/>
              <a:cs typeface="Times New Roman"/>
            </a:endParaRPr>
          </a:p>
          <a:p>
            <a:pPr>
              <a:buFont typeface="Wingdings" charset="2"/>
              <a:buChar char="ü"/>
            </a:pPr>
            <a:r>
              <a:rPr lang="fr-FR" sz="3600" dirty="0" smtClean="0">
                <a:latin typeface="Times New Roman"/>
                <a:cs typeface="Times New Roman"/>
              </a:rPr>
              <a:t>Les discours sont à rendre sous forme de vidéos</a:t>
            </a:r>
          </a:p>
        </p:txBody>
      </p:sp>
    </p:spTree>
    <p:extLst>
      <p:ext uri="{BB962C8B-B14F-4D97-AF65-F5344CB8AC3E}">
        <p14:creationId xmlns:p14="http://schemas.microsoft.com/office/powerpoint/2010/main" val="207432343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29910"/>
            <a:ext cx="8229600" cy="5796253"/>
          </a:xfrm>
        </p:spPr>
        <p:txBody>
          <a:bodyPr>
            <a:normAutofit fontScale="92500"/>
          </a:bodyPr>
          <a:lstStyle/>
          <a:p>
            <a:pPr marL="0" indent="0" algn="just">
              <a:buNone/>
            </a:pPr>
            <a:r>
              <a:rPr lang="fr-FR" dirty="0" smtClean="0">
                <a:latin typeface="Times New Roman"/>
                <a:cs typeface="Times New Roman"/>
              </a:rPr>
              <a:t>Protocole à suivre pour me faire parvenir votre vidéo:</a:t>
            </a:r>
          </a:p>
          <a:p>
            <a:pPr marL="0" indent="0" algn="just">
              <a:buNone/>
            </a:pPr>
            <a:endParaRPr lang="fr-FR" dirty="0" smtClean="0">
              <a:latin typeface="Times New Roman"/>
              <a:cs typeface="Times New Roman"/>
            </a:endParaRPr>
          </a:p>
          <a:p>
            <a:pPr algn="just"/>
            <a:r>
              <a:rPr lang="fr-FR" dirty="0" smtClean="0">
                <a:latin typeface="Times New Roman"/>
                <a:cs typeface="Times New Roman"/>
              </a:rPr>
              <a:t>Sauvegardez votre vidéo sur votre ordinateur</a:t>
            </a:r>
          </a:p>
          <a:p>
            <a:pPr algn="just"/>
            <a:r>
              <a:rPr lang="fr-FR" dirty="0" smtClean="0">
                <a:latin typeface="Times New Roman"/>
                <a:cs typeface="Times New Roman"/>
              </a:rPr>
              <a:t>Créez une chaîne </a:t>
            </a:r>
            <a:r>
              <a:rPr lang="fr-FR" dirty="0" err="1" smtClean="0">
                <a:latin typeface="Times New Roman"/>
                <a:cs typeface="Times New Roman"/>
              </a:rPr>
              <a:t>Youtube</a:t>
            </a:r>
            <a:endParaRPr lang="fr-FR" dirty="0" smtClean="0">
              <a:latin typeface="Times New Roman"/>
              <a:cs typeface="Times New Roman"/>
            </a:endParaRPr>
          </a:p>
          <a:p>
            <a:pPr algn="just"/>
            <a:r>
              <a:rPr lang="fr-FR" dirty="0" smtClean="0">
                <a:latin typeface="Times New Roman"/>
                <a:cs typeface="Times New Roman"/>
              </a:rPr>
              <a:t>Uploadez votre vidéo sur votre chaîne </a:t>
            </a:r>
            <a:r>
              <a:rPr lang="fr-FR" dirty="0" err="1">
                <a:latin typeface="Times New Roman"/>
                <a:cs typeface="Times New Roman"/>
              </a:rPr>
              <a:t>Y</a:t>
            </a:r>
            <a:r>
              <a:rPr lang="fr-FR" dirty="0" err="1" smtClean="0">
                <a:latin typeface="Times New Roman"/>
                <a:cs typeface="Times New Roman"/>
              </a:rPr>
              <a:t>outube</a:t>
            </a:r>
            <a:endParaRPr lang="fr-FR" dirty="0" smtClean="0">
              <a:latin typeface="Times New Roman"/>
              <a:cs typeface="Times New Roman"/>
            </a:endParaRPr>
          </a:p>
          <a:p>
            <a:pPr algn="just"/>
            <a:r>
              <a:rPr lang="fr-FR" dirty="0" smtClean="0">
                <a:latin typeface="Times New Roman"/>
                <a:cs typeface="Times New Roman"/>
              </a:rPr>
              <a:t>Faites-moi parvenir le lien (</a:t>
            </a:r>
            <a:r>
              <a:rPr lang="fr-FR" dirty="0" smtClean="0">
                <a:latin typeface="Times New Roman"/>
                <a:cs typeface="Times New Roman"/>
                <a:hlinkClick r:id="rId2"/>
              </a:rPr>
              <a:t>vferry@ulb.ac.be</a:t>
            </a:r>
            <a:r>
              <a:rPr lang="fr-FR" dirty="0" smtClean="0">
                <a:latin typeface="Times New Roman"/>
                <a:cs typeface="Times New Roman"/>
              </a:rPr>
              <a:t>)</a:t>
            </a:r>
          </a:p>
          <a:p>
            <a:pPr marL="0" indent="0" algn="just">
              <a:buNone/>
            </a:pPr>
            <a:endParaRPr lang="fr-FR" dirty="0" smtClean="0">
              <a:latin typeface="Times New Roman"/>
              <a:cs typeface="Times New Roman"/>
            </a:endParaRPr>
          </a:p>
          <a:p>
            <a:pPr marL="0" indent="0" algn="just">
              <a:buNone/>
            </a:pPr>
            <a:r>
              <a:rPr lang="fr-FR" dirty="0" smtClean="0">
                <a:latin typeface="Times New Roman"/>
                <a:cs typeface="Times New Roman"/>
              </a:rPr>
              <a:t>Un document avec des instructions détaillées, y compris sur les moyens de garantir votre anonymat, est disponible sur la page Facebook du cours </a:t>
            </a:r>
          </a:p>
        </p:txBody>
      </p:sp>
    </p:spTree>
    <p:extLst>
      <p:ext uri="{BB962C8B-B14F-4D97-AF65-F5344CB8AC3E}">
        <p14:creationId xmlns:p14="http://schemas.microsoft.com/office/powerpoint/2010/main" val="7810044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57734"/>
            <a:ext cx="8229600" cy="5468430"/>
          </a:xfrm>
        </p:spPr>
        <p:txBody>
          <a:bodyPr/>
          <a:lstStyle/>
          <a:p>
            <a:pPr marL="0" indent="0">
              <a:buNone/>
            </a:pPr>
            <a:r>
              <a:rPr lang="fr-FR" b="1" dirty="0" smtClean="0">
                <a:latin typeface="Times New Roman"/>
                <a:cs typeface="Times New Roman"/>
              </a:rPr>
              <a:t>27 novembre: module 1, CV in English</a:t>
            </a:r>
          </a:p>
          <a:p>
            <a:endParaRPr lang="fr-FR" dirty="0" smtClean="0">
              <a:latin typeface="Times New Roman"/>
              <a:cs typeface="Times New Roman"/>
            </a:endParaRPr>
          </a:p>
          <a:p>
            <a:pPr algn="just"/>
            <a:r>
              <a:rPr lang="fr-FR" sz="3600" dirty="0" smtClean="0">
                <a:latin typeface="Times New Roman"/>
                <a:cs typeface="Times New Roman"/>
              </a:rPr>
              <a:t>Consultez le site : </a:t>
            </a:r>
          </a:p>
          <a:p>
            <a:pPr marL="0" indent="0" algn="just">
              <a:buNone/>
            </a:pPr>
            <a:r>
              <a:rPr lang="en-US" sz="3600" dirty="0" smtClean="0">
                <a:latin typeface="Times New Roman"/>
                <a:cs typeface="Times New Roman"/>
                <a:hlinkClick r:id="rId2"/>
              </a:rPr>
              <a:t>http</a:t>
            </a:r>
            <a:r>
              <a:rPr lang="en-US" sz="3600" dirty="0">
                <a:latin typeface="Times New Roman"/>
                <a:cs typeface="Times New Roman"/>
                <a:hlinkClick r:id="rId2"/>
              </a:rPr>
              <a:t>://www.careerealism.com</a:t>
            </a:r>
            <a:r>
              <a:rPr lang="en-US" sz="3600" dirty="0" smtClean="0">
                <a:latin typeface="Times New Roman"/>
                <a:cs typeface="Times New Roman"/>
                <a:hlinkClick r:id="rId2"/>
              </a:rPr>
              <a:t>/</a:t>
            </a:r>
            <a:endParaRPr lang="en-US" sz="3600" dirty="0" smtClean="0">
              <a:latin typeface="Times New Roman"/>
              <a:cs typeface="Times New Roman"/>
            </a:endParaRPr>
          </a:p>
          <a:p>
            <a:pPr algn="just"/>
            <a:r>
              <a:rPr lang="fr-FR" sz="3600" dirty="0" smtClean="0">
                <a:latin typeface="Times New Roman"/>
                <a:cs typeface="Times New Roman"/>
              </a:rPr>
              <a:t>Commencez à traduire/améliorer votre CV en anglais</a:t>
            </a:r>
          </a:p>
          <a:p>
            <a:pPr algn="just"/>
            <a:r>
              <a:rPr lang="fr-FR" sz="3600" dirty="0" smtClean="0">
                <a:latin typeface="Times New Roman"/>
                <a:cs typeface="Times New Roman"/>
              </a:rPr>
              <a:t>Notez et apportez les problèmes que vous rencontrez pour que nous trouvions des solutions en cours</a:t>
            </a:r>
            <a:endParaRPr lang="fr-FR" sz="3600" dirty="0">
              <a:latin typeface="Times New Roman"/>
              <a:cs typeface="Times New Roman"/>
            </a:endParaRPr>
          </a:p>
        </p:txBody>
      </p:sp>
    </p:spTree>
    <p:extLst>
      <p:ext uri="{BB962C8B-B14F-4D97-AF65-F5344CB8AC3E}">
        <p14:creationId xmlns:p14="http://schemas.microsoft.com/office/powerpoint/2010/main" val="182412129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p:txBody>
      </p:sp>
      <p:pic>
        <p:nvPicPr>
          <p:cNvPr id="4" name="Image 3" descr="Capture d’écran 2017-11-09 à 21.27.1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9390" y="1320825"/>
            <a:ext cx="2239766" cy="2216911"/>
          </a:xfrm>
          <a:prstGeom prst="rect">
            <a:avLst/>
          </a:prstGeom>
        </p:spPr>
      </p:pic>
      <p:sp>
        <p:nvSpPr>
          <p:cNvPr id="5" name="ZoneTexte 4"/>
          <p:cNvSpPr txBox="1"/>
          <p:nvPr/>
        </p:nvSpPr>
        <p:spPr>
          <a:xfrm>
            <a:off x="2252898" y="4309285"/>
            <a:ext cx="4948891" cy="1446550"/>
          </a:xfrm>
          <a:prstGeom prst="rect">
            <a:avLst/>
          </a:prstGeom>
          <a:noFill/>
        </p:spPr>
        <p:txBody>
          <a:bodyPr wrap="none" rtlCol="0">
            <a:spAutoFit/>
          </a:bodyPr>
          <a:lstStyle/>
          <a:p>
            <a:pPr algn="ctr"/>
            <a:r>
              <a:rPr lang="fr-FR" sz="4400" dirty="0" smtClean="0">
                <a:latin typeface="Times New Roman"/>
                <a:cs typeface="Times New Roman"/>
              </a:rPr>
              <a:t>English </a:t>
            </a:r>
            <a:r>
              <a:rPr lang="fr-FR" sz="4400" dirty="0" err="1" smtClean="0">
                <a:latin typeface="Times New Roman"/>
                <a:cs typeface="Times New Roman"/>
              </a:rPr>
              <a:t>warming</a:t>
            </a:r>
            <a:r>
              <a:rPr lang="fr-FR" sz="4400" dirty="0" smtClean="0">
                <a:latin typeface="Times New Roman"/>
                <a:cs typeface="Times New Roman"/>
              </a:rPr>
              <a:t> up!</a:t>
            </a:r>
          </a:p>
          <a:p>
            <a:pPr algn="ctr"/>
            <a:r>
              <a:rPr lang="fr-FR" sz="4400" dirty="0" smtClean="0">
                <a:latin typeface="Times New Roman"/>
                <a:cs typeface="Times New Roman"/>
              </a:rPr>
              <a:t>Part I</a:t>
            </a:r>
            <a:endParaRPr lang="fr-FR" sz="4400" dirty="0">
              <a:latin typeface="Times New Roman"/>
              <a:cs typeface="Times New Roman"/>
            </a:endParaRPr>
          </a:p>
        </p:txBody>
      </p:sp>
    </p:spTree>
    <p:extLst>
      <p:ext uri="{BB962C8B-B14F-4D97-AF65-F5344CB8AC3E}">
        <p14:creationId xmlns:p14="http://schemas.microsoft.com/office/powerpoint/2010/main" val="247991465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sz="4800" dirty="0" smtClean="0">
                <a:latin typeface="Times New Roman"/>
                <a:cs typeface="Times New Roman"/>
              </a:rPr>
              <a:t>English langage IQ test! </a:t>
            </a:r>
            <a:endParaRPr lang="fr-FR" sz="4800" dirty="0">
              <a:latin typeface="Times New Roman"/>
              <a:cs typeface="Times New Roman"/>
            </a:endParaRPr>
          </a:p>
        </p:txBody>
      </p:sp>
      <p:pic>
        <p:nvPicPr>
          <p:cNvPr id="4" name="Image 3" descr="fb.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2315" y="2937082"/>
            <a:ext cx="3078449" cy="3189081"/>
          </a:xfrm>
          <a:prstGeom prst="rect">
            <a:avLst/>
          </a:prstGeom>
        </p:spPr>
      </p:pic>
    </p:spTree>
    <p:extLst>
      <p:ext uri="{BB962C8B-B14F-4D97-AF65-F5344CB8AC3E}">
        <p14:creationId xmlns:p14="http://schemas.microsoft.com/office/powerpoint/2010/main" val="44688521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514350" indent="-514350">
              <a:buAutoNum type="arabicPeriod"/>
            </a:pPr>
            <a:r>
              <a:rPr lang="en-US" sz="4000" dirty="0" smtClean="0">
                <a:latin typeface="Times New Roman"/>
                <a:cs typeface="Times New Roman"/>
              </a:rPr>
              <a:t>Which </a:t>
            </a:r>
            <a:r>
              <a:rPr lang="en-US" sz="4000" dirty="0">
                <a:latin typeface="Times New Roman"/>
                <a:cs typeface="Times New Roman"/>
              </a:rPr>
              <a:t>one of the five is least like the other four?</a:t>
            </a:r>
            <a:br>
              <a:rPr lang="en-US" sz="4000" dirty="0">
                <a:latin typeface="Times New Roman"/>
                <a:cs typeface="Times New Roman"/>
              </a:rPr>
            </a:br>
            <a:endParaRPr lang="en-US" sz="4000" dirty="0" smtClean="0">
              <a:latin typeface="Times New Roman"/>
              <a:cs typeface="Times New Roman"/>
            </a:endParaRPr>
          </a:p>
          <a:p>
            <a:pPr marL="514350" indent="-514350">
              <a:buAutoNum type="arabicPeriod"/>
            </a:pPr>
            <a:endParaRPr lang="en-US" dirty="0">
              <a:latin typeface="Times New Roman"/>
              <a:cs typeface="Times New Roman"/>
            </a:endParaRPr>
          </a:p>
          <a:p>
            <a:pPr marL="0" indent="0">
              <a:buNone/>
            </a:pPr>
            <a:r>
              <a:rPr lang="en-US" dirty="0" smtClean="0">
                <a:latin typeface="Times New Roman"/>
                <a:cs typeface="Times New Roman"/>
              </a:rPr>
              <a:t>BEAR </a:t>
            </a:r>
            <a:r>
              <a:rPr lang="en-US" dirty="0">
                <a:latin typeface="Times New Roman"/>
                <a:cs typeface="Times New Roman"/>
              </a:rPr>
              <a:t>- SNAKE - COW - DOG - TIGER </a:t>
            </a:r>
            <a:endParaRPr lang="fr-FR" dirty="0">
              <a:latin typeface="Times New Roman"/>
              <a:cs typeface="Times New Roman"/>
            </a:endParaRPr>
          </a:p>
        </p:txBody>
      </p:sp>
    </p:spTree>
    <p:extLst>
      <p:ext uri="{BB962C8B-B14F-4D97-AF65-F5344CB8AC3E}">
        <p14:creationId xmlns:p14="http://schemas.microsoft.com/office/powerpoint/2010/main" val="211236000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en-US" sz="4000" dirty="0" smtClean="0">
                <a:latin typeface="Times New Roman"/>
                <a:cs typeface="Times New Roman"/>
              </a:rPr>
              <a:t>2. If </a:t>
            </a:r>
            <a:r>
              <a:rPr lang="en-US" sz="4000" dirty="0">
                <a:latin typeface="Times New Roman"/>
                <a:cs typeface="Times New Roman"/>
              </a:rPr>
              <a:t>you rearrange the letters "BARBIT", you would have the name of a:</a:t>
            </a:r>
            <a:r>
              <a:rPr lang="en-US" sz="3600" dirty="0">
                <a:latin typeface="Times New Roman"/>
                <a:cs typeface="Times New Roman"/>
              </a:rPr>
              <a:t/>
            </a:r>
            <a:br>
              <a:rPr lang="en-US" sz="3600" dirty="0">
                <a:latin typeface="Times New Roman"/>
                <a:cs typeface="Times New Roman"/>
              </a:rPr>
            </a:br>
            <a:endParaRPr lang="en-US" sz="3600" dirty="0" smtClean="0">
              <a:latin typeface="Times New Roman"/>
              <a:cs typeface="Times New Roman"/>
            </a:endParaRPr>
          </a:p>
          <a:p>
            <a:pPr marL="0" indent="0">
              <a:buNone/>
            </a:pPr>
            <a:r>
              <a:rPr lang="en-US" sz="3600" dirty="0" smtClean="0">
                <a:latin typeface="Times New Roman"/>
                <a:cs typeface="Times New Roman"/>
              </a:rPr>
              <a:t>OCEAN </a:t>
            </a:r>
            <a:r>
              <a:rPr lang="en-US" sz="3600" dirty="0">
                <a:latin typeface="Times New Roman"/>
                <a:cs typeface="Times New Roman"/>
              </a:rPr>
              <a:t>- COUNTRY - STATE - CITY - ANIMAL</a:t>
            </a:r>
            <a:endParaRPr lang="fr-FR" sz="3600" dirty="0">
              <a:latin typeface="Times New Roman"/>
              <a:cs typeface="Times New Roman"/>
            </a:endParaRPr>
          </a:p>
        </p:txBody>
      </p:sp>
    </p:spTree>
    <p:extLst>
      <p:ext uri="{BB962C8B-B14F-4D97-AF65-F5344CB8AC3E}">
        <p14:creationId xmlns:p14="http://schemas.microsoft.com/office/powerpoint/2010/main" val="35981392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en-US" sz="4000" dirty="0">
                <a:latin typeface="Times New Roman"/>
                <a:cs typeface="Times New Roman"/>
              </a:rPr>
              <a:t>3. Which one of the five is least like the other four</a:t>
            </a:r>
            <a:r>
              <a:rPr lang="en-US" sz="4000" dirty="0" smtClean="0">
                <a:latin typeface="Times New Roman"/>
                <a:cs typeface="Times New Roman"/>
              </a:rPr>
              <a:t>?</a:t>
            </a:r>
          </a:p>
          <a:p>
            <a:pPr marL="0" indent="0">
              <a:buNone/>
            </a:pPr>
            <a:r>
              <a:rPr lang="en-US" sz="4000" dirty="0">
                <a:latin typeface="Times New Roman"/>
                <a:cs typeface="Times New Roman"/>
              </a:rPr>
              <a:t/>
            </a:r>
            <a:br>
              <a:rPr lang="en-US" sz="4000" dirty="0">
                <a:latin typeface="Times New Roman"/>
                <a:cs typeface="Times New Roman"/>
              </a:rPr>
            </a:br>
            <a:r>
              <a:rPr lang="en-US" sz="4000" dirty="0">
                <a:latin typeface="Times New Roman"/>
                <a:cs typeface="Times New Roman"/>
              </a:rPr>
              <a:t>POTATO - CORN - APPLE - CARROT - BEAN </a:t>
            </a:r>
            <a:endParaRPr lang="fr-FR" sz="4000" dirty="0">
              <a:latin typeface="Times New Roman"/>
              <a:cs typeface="Times New Roman"/>
            </a:endParaRPr>
          </a:p>
        </p:txBody>
      </p:sp>
    </p:spTree>
    <p:extLst>
      <p:ext uri="{BB962C8B-B14F-4D97-AF65-F5344CB8AC3E}">
        <p14:creationId xmlns:p14="http://schemas.microsoft.com/office/powerpoint/2010/main" val="418272502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dirty="0"/>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smtClean="0"/>
          </a:p>
          <a:p>
            <a:pPr marL="0" indent="0">
              <a:buNone/>
            </a:pPr>
            <a:endParaRPr lang="fr-FR" dirty="0" smtClean="0"/>
          </a:p>
          <a:p>
            <a:pPr marL="0" indent="0" algn="ctr">
              <a:buNone/>
            </a:pPr>
            <a:r>
              <a:rPr lang="fr-FR" sz="4400" dirty="0" smtClean="0">
                <a:latin typeface="Times New Roman"/>
                <a:cs typeface="Times New Roman"/>
              </a:rPr>
              <a:t>Objectifs du cours</a:t>
            </a:r>
            <a:endParaRPr lang="fr-FR" sz="4400" dirty="0">
              <a:latin typeface="Times New Roman"/>
              <a:cs typeface="Times New Roman"/>
            </a:endParaRPr>
          </a:p>
        </p:txBody>
      </p:sp>
    </p:spTree>
    <p:extLst>
      <p:ext uri="{BB962C8B-B14F-4D97-AF65-F5344CB8AC3E}">
        <p14:creationId xmlns:p14="http://schemas.microsoft.com/office/powerpoint/2010/main" val="39528174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en-US" sz="4000" dirty="0" smtClean="0">
                <a:latin typeface="Times New Roman"/>
                <a:cs typeface="Times New Roman"/>
              </a:rPr>
              <a:t>4. Which one of the five makes the best comparison?</a:t>
            </a:r>
          </a:p>
          <a:p>
            <a:pPr marL="0" indent="0">
              <a:buNone/>
            </a:pPr>
            <a:r>
              <a:rPr lang="en-US" sz="4000" dirty="0" smtClean="0">
                <a:latin typeface="Times New Roman"/>
                <a:cs typeface="Times New Roman"/>
              </a:rPr>
              <a:t/>
            </a:r>
            <a:br>
              <a:rPr lang="en-US" sz="4000" dirty="0" smtClean="0">
                <a:latin typeface="Times New Roman"/>
                <a:cs typeface="Times New Roman"/>
              </a:rPr>
            </a:br>
            <a:r>
              <a:rPr lang="en-US" sz="4000" dirty="0" smtClean="0">
                <a:latin typeface="Times New Roman"/>
                <a:cs typeface="Times New Roman"/>
              </a:rPr>
              <a:t>Brother is to sister as niece is to:</a:t>
            </a:r>
            <a:r>
              <a:rPr lang="en-US" sz="3600" dirty="0" smtClean="0">
                <a:latin typeface="Times New Roman"/>
                <a:cs typeface="Times New Roman"/>
              </a:rPr>
              <a:t/>
            </a:r>
            <a:br>
              <a:rPr lang="en-US" sz="3600" dirty="0" smtClean="0">
                <a:latin typeface="Times New Roman"/>
                <a:cs typeface="Times New Roman"/>
              </a:rPr>
            </a:br>
            <a:r>
              <a:rPr lang="en-US" sz="3600" dirty="0" smtClean="0">
                <a:latin typeface="Times New Roman"/>
                <a:cs typeface="Times New Roman"/>
              </a:rPr>
              <a:t>MOTHER - DAUGHTER - AUNT - UNCLE - NEPHEW</a:t>
            </a:r>
            <a:r>
              <a:rPr lang="en-US" sz="3600" dirty="0">
                <a:latin typeface="Times New Roman"/>
                <a:cs typeface="Times New Roman"/>
              </a:rPr>
              <a:t> </a:t>
            </a:r>
            <a:endParaRPr lang="fr-FR" sz="3600" dirty="0">
              <a:latin typeface="Times New Roman"/>
              <a:cs typeface="Times New Roman"/>
            </a:endParaRPr>
          </a:p>
        </p:txBody>
      </p:sp>
    </p:spTree>
    <p:extLst>
      <p:ext uri="{BB962C8B-B14F-4D97-AF65-F5344CB8AC3E}">
        <p14:creationId xmlns:p14="http://schemas.microsoft.com/office/powerpoint/2010/main" val="301844644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en-US" sz="4400" dirty="0">
                <a:latin typeface="Times New Roman"/>
                <a:cs typeface="Times New Roman"/>
              </a:rPr>
              <a:t>5. Which one of the five makes the best comparison</a:t>
            </a:r>
            <a:r>
              <a:rPr lang="en-US" sz="4400" dirty="0" smtClean="0">
                <a:latin typeface="Times New Roman"/>
                <a:cs typeface="Times New Roman"/>
              </a:rPr>
              <a:t>?</a:t>
            </a:r>
          </a:p>
          <a:p>
            <a:pPr marL="0" indent="0">
              <a:buNone/>
            </a:pPr>
            <a:r>
              <a:rPr lang="en-US" sz="4400" dirty="0">
                <a:latin typeface="Times New Roman"/>
                <a:cs typeface="Times New Roman"/>
              </a:rPr>
              <a:t/>
            </a:r>
            <a:br>
              <a:rPr lang="en-US" sz="4400" dirty="0">
                <a:latin typeface="Times New Roman"/>
                <a:cs typeface="Times New Roman"/>
              </a:rPr>
            </a:br>
            <a:r>
              <a:rPr lang="en-US" sz="4400" dirty="0">
                <a:latin typeface="Times New Roman"/>
                <a:cs typeface="Times New Roman"/>
              </a:rPr>
              <a:t>Milk is to glass as letter is to:</a:t>
            </a:r>
            <a:r>
              <a:rPr lang="en-US" sz="4000" dirty="0">
                <a:latin typeface="Times New Roman"/>
                <a:cs typeface="Times New Roman"/>
              </a:rPr>
              <a:t/>
            </a:r>
            <a:br>
              <a:rPr lang="en-US" sz="4000" dirty="0">
                <a:latin typeface="Times New Roman"/>
                <a:cs typeface="Times New Roman"/>
              </a:rPr>
            </a:br>
            <a:r>
              <a:rPr lang="en-US" sz="4000" dirty="0">
                <a:latin typeface="Times New Roman"/>
                <a:cs typeface="Times New Roman"/>
              </a:rPr>
              <a:t>STAMP - PEN - ENVELOPE - BOOK - MAIL</a:t>
            </a:r>
            <a:endParaRPr lang="fr-FR" sz="4000" dirty="0">
              <a:latin typeface="Times New Roman"/>
              <a:cs typeface="Times New Roman"/>
            </a:endParaRPr>
          </a:p>
        </p:txBody>
      </p:sp>
    </p:spTree>
    <p:extLst>
      <p:ext uri="{BB962C8B-B14F-4D97-AF65-F5344CB8AC3E}">
        <p14:creationId xmlns:p14="http://schemas.microsoft.com/office/powerpoint/2010/main" val="1253159642"/>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en-US" sz="4000" dirty="0">
                <a:latin typeface="Times New Roman"/>
                <a:cs typeface="Times New Roman"/>
              </a:rPr>
              <a:t>6. </a:t>
            </a:r>
            <a:r>
              <a:rPr lang="en-US" sz="4000" dirty="0" smtClean="0">
                <a:latin typeface="Times New Roman"/>
                <a:cs typeface="Times New Roman"/>
              </a:rPr>
              <a:t>“If </a:t>
            </a:r>
            <a:r>
              <a:rPr lang="en-US" sz="4000" dirty="0">
                <a:latin typeface="Times New Roman"/>
                <a:cs typeface="Times New Roman"/>
              </a:rPr>
              <a:t>some </a:t>
            </a:r>
            <a:r>
              <a:rPr lang="en-US" sz="4000" dirty="0" err="1">
                <a:latin typeface="Times New Roman"/>
                <a:cs typeface="Times New Roman"/>
              </a:rPr>
              <a:t>Smaugs</a:t>
            </a:r>
            <a:r>
              <a:rPr lang="en-US" sz="4000" dirty="0">
                <a:latin typeface="Times New Roman"/>
                <a:cs typeface="Times New Roman"/>
              </a:rPr>
              <a:t> are </a:t>
            </a:r>
            <a:r>
              <a:rPr lang="en-US" sz="4000" dirty="0" err="1">
                <a:latin typeface="Times New Roman"/>
                <a:cs typeface="Times New Roman"/>
              </a:rPr>
              <a:t>Thors</a:t>
            </a:r>
            <a:r>
              <a:rPr lang="en-US" sz="4000" dirty="0">
                <a:latin typeface="Times New Roman"/>
                <a:cs typeface="Times New Roman"/>
              </a:rPr>
              <a:t> and some </a:t>
            </a:r>
            <a:r>
              <a:rPr lang="en-US" sz="4000" dirty="0" err="1">
                <a:latin typeface="Times New Roman"/>
                <a:cs typeface="Times New Roman"/>
              </a:rPr>
              <a:t>Thors</a:t>
            </a:r>
            <a:r>
              <a:rPr lang="en-US" sz="4000" dirty="0">
                <a:latin typeface="Times New Roman"/>
                <a:cs typeface="Times New Roman"/>
              </a:rPr>
              <a:t> are </a:t>
            </a:r>
            <a:r>
              <a:rPr lang="en-US" sz="4000" dirty="0" err="1">
                <a:latin typeface="Times New Roman"/>
                <a:cs typeface="Times New Roman"/>
              </a:rPr>
              <a:t>Thrains</a:t>
            </a:r>
            <a:r>
              <a:rPr lang="en-US" sz="4000" dirty="0">
                <a:latin typeface="Times New Roman"/>
                <a:cs typeface="Times New Roman"/>
              </a:rPr>
              <a:t>, then some </a:t>
            </a:r>
            <a:r>
              <a:rPr lang="en-US" sz="4000" dirty="0" err="1">
                <a:latin typeface="Times New Roman"/>
                <a:cs typeface="Times New Roman"/>
              </a:rPr>
              <a:t>Smaugs</a:t>
            </a:r>
            <a:r>
              <a:rPr lang="en-US" sz="4000" dirty="0">
                <a:latin typeface="Times New Roman"/>
                <a:cs typeface="Times New Roman"/>
              </a:rPr>
              <a:t> are definitely </a:t>
            </a:r>
            <a:r>
              <a:rPr lang="en-US" sz="4000" dirty="0" err="1">
                <a:latin typeface="Times New Roman"/>
                <a:cs typeface="Times New Roman"/>
              </a:rPr>
              <a:t>Thrains</a:t>
            </a:r>
            <a:r>
              <a:rPr lang="en-US" sz="4000" dirty="0" smtClean="0">
                <a:latin typeface="Times New Roman"/>
                <a:cs typeface="Times New Roman"/>
              </a:rPr>
              <a:t>.”</a:t>
            </a:r>
            <a:r>
              <a:rPr lang="en-US" sz="4000" dirty="0">
                <a:latin typeface="Times New Roman"/>
                <a:cs typeface="Times New Roman"/>
              </a:rPr>
              <a:t/>
            </a:r>
            <a:br>
              <a:rPr lang="en-US" sz="4000" dirty="0">
                <a:latin typeface="Times New Roman"/>
                <a:cs typeface="Times New Roman"/>
              </a:rPr>
            </a:br>
            <a:endParaRPr lang="en-US" sz="4000" dirty="0" smtClean="0">
              <a:latin typeface="Times New Roman"/>
              <a:cs typeface="Times New Roman"/>
            </a:endParaRPr>
          </a:p>
          <a:p>
            <a:pPr marL="0" indent="0">
              <a:buNone/>
            </a:pPr>
            <a:r>
              <a:rPr lang="en-US" sz="4000" dirty="0" smtClean="0">
                <a:latin typeface="Times New Roman"/>
                <a:cs typeface="Times New Roman"/>
              </a:rPr>
              <a:t>This </a:t>
            </a:r>
            <a:r>
              <a:rPr lang="en-US" sz="4000" dirty="0">
                <a:latin typeface="Times New Roman"/>
                <a:cs typeface="Times New Roman"/>
              </a:rPr>
              <a:t>statement is: </a:t>
            </a:r>
            <a:endParaRPr lang="en-US" sz="4000" dirty="0" smtClean="0">
              <a:latin typeface="Times New Roman"/>
              <a:cs typeface="Times New Roman"/>
            </a:endParaRPr>
          </a:p>
          <a:p>
            <a:pPr marL="0" indent="0">
              <a:buNone/>
            </a:pPr>
            <a:r>
              <a:rPr lang="en-US" sz="4000" dirty="0" smtClean="0">
                <a:latin typeface="Times New Roman"/>
                <a:cs typeface="Times New Roman"/>
              </a:rPr>
              <a:t>TRUE </a:t>
            </a:r>
            <a:r>
              <a:rPr lang="en-US" sz="4000" dirty="0">
                <a:latin typeface="Times New Roman"/>
                <a:cs typeface="Times New Roman"/>
              </a:rPr>
              <a:t>- FALSE - NEITHER</a:t>
            </a:r>
            <a:endParaRPr lang="fr-FR" sz="4000" dirty="0">
              <a:latin typeface="Times New Roman"/>
              <a:cs typeface="Times New Roman"/>
            </a:endParaRPr>
          </a:p>
        </p:txBody>
      </p:sp>
    </p:spTree>
    <p:extLst>
      <p:ext uri="{BB962C8B-B14F-4D97-AF65-F5344CB8AC3E}">
        <p14:creationId xmlns:p14="http://schemas.microsoft.com/office/powerpoint/2010/main" val="311167221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en-US" sz="4000" dirty="0">
                <a:latin typeface="Times New Roman"/>
                <a:cs typeface="Times New Roman"/>
              </a:rPr>
              <a:t>7. Which one of the five makes the best comparison</a:t>
            </a:r>
            <a:r>
              <a:rPr lang="en-US" sz="4000" dirty="0" smtClean="0">
                <a:latin typeface="Times New Roman"/>
                <a:cs typeface="Times New Roman"/>
              </a:rPr>
              <a:t>?</a:t>
            </a:r>
          </a:p>
          <a:p>
            <a:pPr marL="0" indent="0">
              <a:buNone/>
            </a:pPr>
            <a:r>
              <a:rPr lang="en-US" sz="4000" dirty="0">
                <a:latin typeface="Times New Roman"/>
                <a:cs typeface="Times New Roman"/>
              </a:rPr>
              <a:t/>
            </a:r>
            <a:br>
              <a:rPr lang="en-US" sz="4000" dirty="0">
                <a:latin typeface="Times New Roman"/>
                <a:cs typeface="Times New Roman"/>
              </a:rPr>
            </a:br>
            <a:r>
              <a:rPr lang="en-US" sz="4000" dirty="0">
                <a:latin typeface="Times New Roman"/>
                <a:cs typeface="Times New Roman"/>
              </a:rPr>
              <a:t>Tree is to ground as chimney is to</a:t>
            </a:r>
            <a:r>
              <a:rPr lang="en-US" sz="4000" dirty="0" smtClean="0">
                <a:latin typeface="Times New Roman"/>
                <a:cs typeface="Times New Roman"/>
              </a:rPr>
              <a:t>:</a:t>
            </a:r>
          </a:p>
          <a:p>
            <a:pPr marL="0" indent="0">
              <a:buNone/>
            </a:pPr>
            <a:r>
              <a:rPr lang="en-US" sz="3600" dirty="0" smtClean="0">
                <a:latin typeface="Times New Roman"/>
                <a:cs typeface="Times New Roman"/>
              </a:rPr>
              <a:t>SMOKE </a:t>
            </a:r>
            <a:r>
              <a:rPr lang="en-US" sz="3600" dirty="0">
                <a:latin typeface="Times New Roman"/>
                <a:cs typeface="Times New Roman"/>
              </a:rPr>
              <a:t>- BRICK - SKY - GARAGE - HOUSE</a:t>
            </a:r>
            <a:endParaRPr lang="fr-FR" sz="3600" dirty="0">
              <a:latin typeface="Times New Roman"/>
              <a:cs typeface="Times New Roman"/>
            </a:endParaRPr>
          </a:p>
        </p:txBody>
      </p:sp>
    </p:spTree>
    <p:extLst>
      <p:ext uri="{BB962C8B-B14F-4D97-AF65-F5344CB8AC3E}">
        <p14:creationId xmlns:p14="http://schemas.microsoft.com/office/powerpoint/2010/main" val="134564306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en-US" sz="4000" dirty="0">
                <a:latin typeface="Times New Roman"/>
                <a:cs typeface="Times New Roman"/>
              </a:rPr>
              <a:t>8. Which one of the five is least like the other four</a:t>
            </a:r>
            <a:r>
              <a:rPr lang="en-US" sz="4000" dirty="0" smtClean="0">
                <a:latin typeface="Times New Roman"/>
                <a:cs typeface="Times New Roman"/>
              </a:rPr>
              <a:t>?</a:t>
            </a:r>
          </a:p>
          <a:p>
            <a:pPr marL="0" indent="0">
              <a:buNone/>
            </a:pPr>
            <a:r>
              <a:rPr lang="en-US" sz="3600" dirty="0">
                <a:latin typeface="Times New Roman"/>
                <a:cs typeface="Times New Roman"/>
              </a:rPr>
              <a:t/>
            </a:r>
            <a:br>
              <a:rPr lang="en-US" sz="3600" dirty="0">
                <a:latin typeface="Times New Roman"/>
                <a:cs typeface="Times New Roman"/>
              </a:rPr>
            </a:br>
            <a:r>
              <a:rPr lang="en-US" sz="3600" dirty="0">
                <a:latin typeface="Times New Roman"/>
                <a:cs typeface="Times New Roman"/>
              </a:rPr>
              <a:t>TOUCH - TASTE - HEAR - SMILE - SEE </a:t>
            </a:r>
            <a:endParaRPr lang="fr-FR" sz="3600" dirty="0">
              <a:latin typeface="Times New Roman"/>
              <a:cs typeface="Times New Roman"/>
            </a:endParaRPr>
          </a:p>
        </p:txBody>
      </p:sp>
    </p:spTree>
    <p:extLst>
      <p:ext uri="{BB962C8B-B14F-4D97-AF65-F5344CB8AC3E}">
        <p14:creationId xmlns:p14="http://schemas.microsoft.com/office/powerpoint/2010/main" val="3169567118"/>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90572"/>
            <a:ext cx="8229600" cy="5535592"/>
          </a:xfrm>
        </p:spPr>
        <p:txBody>
          <a:bodyPr>
            <a:normAutofit lnSpcReduction="10000"/>
          </a:bodyPr>
          <a:lstStyle/>
          <a:p>
            <a:pPr marL="0" indent="0" algn="just">
              <a:buNone/>
            </a:pPr>
            <a:r>
              <a:rPr lang="en-US" sz="4000" dirty="0">
                <a:latin typeface="Times New Roman"/>
                <a:cs typeface="Times New Roman"/>
              </a:rPr>
              <a:t>9. Jack is taller than Peter, and Bill is shorter than Jack.</a:t>
            </a:r>
            <a:br>
              <a:rPr lang="en-US" sz="4000" dirty="0">
                <a:latin typeface="Times New Roman"/>
                <a:cs typeface="Times New Roman"/>
              </a:rPr>
            </a:br>
            <a:r>
              <a:rPr lang="en-US" sz="4000" dirty="0">
                <a:latin typeface="Times New Roman"/>
                <a:cs typeface="Times New Roman"/>
              </a:rPr>
              <a:t>Which of the following statements would be most accurate</a:t>
            </a:r>
            <a:r>
              <a:rPr lang="en-US" sz="4000" dirty="0" smtClean="0">
                <a:latin typeface="Times New Roman"/>
                <a:cs typeface="Times New Roman"/>
              </a:rPr>
              <a:t>?</a:t>
            </a:r>
          </a:p>
          <a:p>
            <a:pPr marL="0" indent="0" algn="just">
              <a:buNone/>
            </a:pPr>
            <a:r>
              <a:rPr lang="en-US" dirty="0">
                <a:latin typeface="Times New Roman"/>
                <a:cs typeface="Times New Roman"/>
              </a:rPr>
              <a:t/>
            </a:r>
            <a:br>
              <a:rPr lang="en-US" dirty="0">
                <a:latin typeface="Times New Roman"/>
                <a:cs typeface="Times New Roman"/>
              </a:rPr>
            </a:br>
            <a:r>
              <a:rPr lang="en-US" sz="3600" dirty="0">
                <a:latin typeface="Times New Roman"/>
                <a:cs typeface="Times New Roman"/>
              </a:rPr>
              <a:t>(A) Bill is taller than Peter.</a:t>
            </a:r>
            <a:br>
              <a:rPr lang="en-US" sz="3600" dirty="0">
                <a:latin typeface="Times New Roman"/>
                <a:cs typeface="Times New Roman"/>
              </a:rPr>
            </a:br>
            <a:r>
              <a:rPr lang="en-US" sz="3600" dirty="0">
                <a:latin typeface="Times New Roman"/>
                <a:cs typeface="Times New Roman"/>
              </a:rPr>
              <a:t>(B) Bill is shorter than Peter.</a:t>
            </a:r>
            <a:br>
              <a:rPr lang="en-US" sz="3600" dirty="0">
                <a:latin typeface="Times New Roman"/>
                <a:cs typeface="Times New Roman"/>
              </a:rPr>
            </a:br>
            <a:r>
              <a:rPr lang="en-US" sz="3600" dirty="0">
                <a:latin typeface="Times New Roman"/>
                <a:cs typeface="Times New Roman"/>
              </a:rPr>
              <a:t>(C) Bill is as tall as Peter.</a:t>
            </a:r>
            <a:br>
              <a:rPr lang="en-US" sz="3600" dirty="0">
                <a:latin typeface="Times New Roman"/>
                <a:cs typeface="Times New Roman"/>
              </a:rPr>
            </a:br>
            <a:r>
              <a:rPr lang="en-US" sz="3600" dirty="0">
                <a:latin typeface="Times New Roman"/>
                <a:cs typeface="Times New Roman"/>
              </a:rPr>
              <a:t>(D) It is impossible to tell whether Bill or Peter is taller.</a:t>
            </a:r>
            <a:endParaRPr lang="fr-FR" sz="3600" dirty="0">
              <a:latin typeface="Times New Roman"/>
              <a:cs typeface="Times New Roman"/>
            </a:endParaRPr>
          </a:p>
        </p:txBody>
      </p:sp>
    </p:spTree>
    <p:extLst>
      <p:ext uri="{BB962C8B-B14F-4D97-AF65-F5344CB8AC3E}">
        <p14:creationId xmlns:p14="http://schemas.microsoft.com/office/powerpoint/2010/main" val="2345265551"/>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en-US" sz="4000" dirty="0">
                <a:latin typeface="Times New Roman"/>
                <a:cs typeface="Times New Roman"/>
              </a:rPr>
              <a:t/>
            </a:r>
            <a:br>
              <a:rPr lang="en-US" sz="4000" dirty="0">
                <a:latin typeface="Times New Roman"/>
                <a:cs typeface="Times New Roman"/>
              </a:rPr>
            </a:br>
            <a:r>
              <a:rPr lang="en-US" sz="4000" dirty="0">
                <a:latin typeface="Times New Roman"/>
                <a:cs typeface="Times New Roman"/>
              </a:rPr>
              <a:t>10. Which one the five is least like the other four</a:t>
            </a:r>
            <a:r>
              <a:rPr lang="en-US" sz="4000" dirty="0" smtClean="0">
                <a:latin typeface="Times New Roman"/>
                <a:cs typeface="Times New Roman"/>
              </a:rPr>
              <a:t>?</a:t>
            </a:r>
          </a:p>
          <a:p>
            <a:pPr marL="0" indent="0">
              <a:buNone/>
            </a:pPr>
            <a:r>
              <a:rPr lang="en-US" sz="3600" dirty="0">
                <a:latin typeface="Times New Roman"/>
                <a:cs typeface="Times New Roman"/>
              </a:rPr>
              <a:t/>
            </a:r>
            <a:br>
              <a:rPr lang="en-US" sz="3600" dirty="0">
                <a:latin typeface="Times New Roman"/>
                <a:cs typeface="Times New Roman"/>
              </a:rPr>
            </a:br>
            <a:r>
              <a:rPr lang="en-US" sz="3600" dirty="0" smtClean="0">
                <a:latin typeface="Times New Roman"/>
                <a:cs typeface="Times New Roman"/>
              </a:rPr>
              <a:t>SOCS </a:t>
            </a:r>
            <a:r>
              <a:rPr lang="en-US" sz="3600" dirty="0">
                <a:latin typeface="Times New Roman"/>
                <a:cs typeface="Times New Roman"/>
              </a:rPr>
              <a:t>- DRESS - SHOE - </a:t>
            </a:r>
            <a:r>
              <a:rPr lang="en-US" sz="3600" dirty="0" smtClean="0">
                <a:latin typeface="Times New Roman"/>
                <a:cs typeface="Times New Roman"/>
              </a:rPr>
              <a:t>BAG </a:t>
            </a:r>
            <a:r>
              <a:rPr lang="en-US" sz="3600" dirty="0">
                <a:latin typeface="Times New Roman"/>
                <a:cs typeface="Times New Roman"/>
              </a:rPr>
              <a:t>- HAT  </a:t>
            </a:r>
            <a:endParaRPr lang="fr-FR" sz="3600" dirty="0">
              <a:latin typeface="Times New Roman"/>
              <a:cs typeface="Times New Roman"/>
            </a:endParaRPr>
          </a:p>
        </p:txBody>
      </p:sp>
    </p:spTree>
    <p:extLst>
      <p:ext uri="{BB962C8B-B14F-4D97-AF65-F5344CB8AC3E}">
        <p14:creationId xmlns:p14="http://schemas.microsoft.com/office/powerpoint/2010/main" val="1048172235"/>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p:txBody>
          <a:bodyPr/>
          <a:lstStyle/>
          <a:p>
            <a:pPr marL="0" indent="0">
              <a:buNone/>
            </a:pPr>
            <a:endParaRPr lang="en-GB" dirty="0"/>
          </a:p>
          <a:p>
            <a:pPr marL="0" indent="0" algn="ctr">
              <a:buNone/>
            </a:pPr>
            <a:endParaRPr lang="en-GB" sz="4800" b="1" dirty="0" smtClean="0">
              <a:latin typeface="Times New Roman"/>
              <a:cs typeface="Times New Roman"/>
            </a:endParaRPr>
          </a:p>
          <a:p>
            <a:pPr marL="0" indent="0" algn="ctr">
              <a:buNone/>
            </a:pPr>
            <a:r>
              <a:rPr lang="en-GB" sz="4800" b="1" dirty="0" smtClean="0">
                <a:latin typeface="Times New Roman"/>
                <a:cs typeface="Times New Roman"/>
              </a:rPr>
              <a:t>Warming up</a:t>
            </a:r>
          </a:p>
          <a:p>
            <a:pPr marL="0" indent="0" algn="ctr">
              <a:buNone/>
            </a:pPr>
            <a:r>
              <a:rPr lang="en-GB" sz="4800" dirty="0" smtClean="0">
                <a:latin typeface="Times New Roman"/>
                <a:cs typeface="Times New Roman"/>
              </a:rPr>
              <a:t>Part II</a:t>
            </a:r>
          </a:p>
          <a:p>
            <a:pPr marL="0" indent="0" algn="ctr">
              <a:buNone/>
            </a:pPr>
            <a:r>
              <a:rPr lang="fr-FR" sz="4800" dirty="0">
                <a:latin typeface="Times New Roman"/>
                <a:cs typeface="Times New Roman"/>
              </a:rPr>
              <a:t>A</a:t>
            </a:r>
            <a:r>
              <a:rPr lang="en-GB" sz="4800" dirty="0" err="1" smtClean="0">
                <a:latin typeface="Times New Roman"/>
                <a:cs typeface="Times New Roman"/>
              </a:rPr>
              <a:t>rgumentation</a:t>
            </a:r>
            <a:r>
              <a:rPr lang="en-GB" sz="4800" dirty="0" smtClean="0">
                <a:latin typeface="Times New Roman"/>
                <a:cs typeface="Times New Roman"/>
              </a:rPr>
              <a:t> in English</a:t>
            </a:r>
          </a:p>
          <a:p>
            <a:pPr marL="0" indent="0" algn="ctr">
              <a:buNone/>
            </a:pPr>
            <a:endParaRPr lang="en-GB" sz="4800" dirty="0">
              <a:latin typeface="Times New Roman"/>
              <a:cs typeface="Times New Roman"/>
            </a:endParaRPr>
          </a:p>
        </p:txBody>
      </p:sp>
      <p:pic>
        <p:nvPicPr>
          <p:cNvPr id="4" name="Image 3" descr="Capture d’écran 2017-11-09 à 21.27.1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1363" y="841649"/>
            <a:ext cx="2239766" cy="2216911"/>
          </a:xfrm>
          <a:prstGeom prst="rect">
            <a:avLst/>
          </a:prstGeom>
        </p:spPr>
      </p:pic>
    </p:spTree>
    <p:extLst>
      <p:ext uri="{BB962C8B-B14F-4D97-AF65-F5344CB8AC3E}">
        <p14:creationId xmlns:p14="http://schemas.microsoft.com/office/powerpoint/2010/main" val="1029821423"/>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4352"/>
            <a:ext cx="8229600" cy="5581812"/>
          </a:xfrm>
        </p:spPr>
        <p:txBody>
          <a:bodyPr>
            <a:normAutofit/>
          </a:bodyPr>
          <a:lstStyle/>
          <a:p>
            <a:pPr marL="0" indent="0" algn="just">
              <a:buNone/>
            </a:pPr>
            <a:r>
              <a:rPr lang="en-GB" sz="4000" dirty="0" smtClean="0">
                <a:latin typeface="Times New Roman"/>
                <a:cs typeface="Times New Roman"/>
              </a:rPr>
              <a:t>An argument has two main components: a </a:t>
            </a:r>
            <a:r>
              <a:rPr lang="en-GB" sz="4000" b="1" dirty="0" smtClean="0">
                <a:latin typeface="Times New Roman"/>
                <a:cs typeface="Times New Roman"/>
              </a:rPr>
              <a:t>claim</a:t>
            </a:r>
            <a:r>
              <a:rPr lang="en-GB" sz="4000" dirty="0" smtClean="0">
                <a:latin typeface="Times New Roman"/>
                <a:cs typeface="Times New Roman"/>
              </a:rPr>
              <a:t> and a </a:t>
            </a:r>
            <a:r>
              <a:rPr lang="en-GB" sz="4000" b="1" dirty="0" smtClean="0">
                <a:latin typeface="Times New Roman"/>
                <a:cs typeface="Times New Roman"/>
              </a:rPr>
              <a:t>support</a:t>
            </a:r>
          </a:p>
          <a:p>
            <a:pPr marL="0" indent="0">
              <a:buNone/>
            </a:pPr>
            <a:endParaRPr lang="en-GB" sz="4000" dirty="0" smtClean="0">
              <a:latin typeface="Times New Roman"/>
              <a:cs typeface="Times New Roman"/>
            </a:endParaRPr>
          </a:p>
          <a:p>
            <a:pPr marL="0" indent="0" algn="just">
              <a:buNone/>
            </a:pPr>
            <a:r>
              <a:rPr lang="en-GB" sz="4000" b="1" dirty="0" smtClean="0">
                <a:latin typeface="Times New Roman"/>
                <a:cs typeface="Times New Roman"/>
              </a:rPr>
              <a:t>Claim: </a:t>
            </a:r>
            <a:r>
              <a:rPr lang="en-GB" sz="4000" dirty="0" smtClean="0">
                <a:latin typeface="Times New Roman"/>
                <a:cs typeface="Times New Roman"/>
              </a:rPr>
              <a:t>an assertion that something is true</a:t>
            </a:r>
          </a:p>
          <a:p>
            <a:pPr marL="0" indent="0" algn="just">
              <a:buNone/>
            </a:pPr>
            <a:endParaRPr lang="en-GB" sz="4000" dirty="0">
              <a:latin typeface="Times New Roman"/>
              <a:cs typeface="Times New Roman"/>
            </a:endParaRPr>
          </a:p>
          <a:p>
            <a:pPr marL="0" indent="0" algn="just">
              <a:buNone/>
            </a:pPr>
            <a:r>
              <a:rPr lang="en-GB" sz="4000" b="1" dirty="0" smtClean="0">
                <a:latin typeface="Times New Roman"/>
                <a:cs typeface="Times New Roman"/>
              </a:rPr>
              <a:t>Support</a:t>
            </a:r>
            <a:r>
              <a:rPr lang="en-GB" sz="4000" dirty="0" smtClean="0">
                <a:latin typeface="Times New Roman"/>
                <a:cs typeface="Times New Roman"/>
              </a:rPr>
              <a:t>: </a:t>
            </a:r>
            <a:r>
              <a:rPr lang="fr-FR" sz="4000" dirty="0" smtClean="0">
                <a:latin typeface="Times New Roman"/>
                <a:cs typeface="Times New Roman"/>
              </a:rPr>
              <a:t>the</a:t>
            </a:r>
            <a:r>
              <a:rPr lang="en-GB" sz="4000" dirty="0" smtClean="0">
                <a:latin typeface="Times New Roman"/>
                <a:cs typeface="Times New Roman"/>
              </a:rPr>
              <a:t> reason one gives in support of an assertion</a:t>
            </a:r>
            <a:endParaRPr lang="en-GB" sz="4000" dirty="0">
              <a:latin typeface="Times New Roman"/>
              <a:cs typeface="Times New Roman"/>
            </a:endParaRPr>
          </a:p>
        </p:txBody>
      </p:sp>
    </p:spTree>
    <p:extLst>
      <p:ext uri="{BB962C8B-B14F-4D97-AF65-F5344CB8AC3E}">
        <p14:creationId xmlns:p14="http://schemas.microsoft.com/office/powerpoint/2010/main" val="1569109827"/>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87914"/>
            <a:ext cx="8229600" cy="5538250"/>
          </a:xfrm>
        </p:spPr>
        <p:txBody>
          <a:bodyPr/>
          <a:lstStyle/>
          <a:p>
            <a:pPr marL="0" indent="0">
              <a:buNone/>
            </a:pPr>
            <a:r>
              <a:rPr lang="en-GB" sz="3600" dirty="0" smtClean="0">
                <a:latin typeface="Times New Roman"/>
                <a:cs typeface="Times New Roman"/>
              </a:rPr>
              <a:t>Example: </a:t>
            </a:r>
          </a:p>
          <a:p>
            <a:pPr marL="0" indent="0">
              <a:buNone/>
            </a:pPr>
            <a:r>
              <a:rPr lang="en-GB" sz="4000" dirty="0" smtClean="0">
                <a:latin typeface="Times New Roman"/>
                <a:cs typeface="Times New Roman"/>
              </a:rPr>
              <a:t>“People should not smoke because smoking is bad for health.”</a:t>
            </a:r>
          </a:p>
          <a:p>
            <a:pPr marL="0" indent="0">
              <a:buNone/>
            </a:pPr>
            <a:endParaRPr lang="en-GB" sz="4400" b="1" dirty="0" smtClean="0">
              <a:latin typeface="Times New Roman"/>
              <a:cs typeface="Times New Roman"/>
            </a:endParaRPr>
          </a:p>
          <a:p>
            <a:pPr marL="0" indent="0">
              <a:buNone/>
            </a:pPr>
            <a:r>
              <a:rPr lang="en-GB" sz="4400" b="1" dirty="0" smtClean="0">
                <a:latin typeface="Times New Roman"/>
                <a:cs typeface="Times New Roman"/>
              </a:rPr>
              <a:t>Claim:</a:t>
            </a:r>
            <a:r>
              <a:rPr lang="en-GB" sz="4400" dirty="0" smtClean="0">
                <a:latin typeface="Times New Roman"/>
                <a:cs typeface="Times New Roman"/>
              </a:rPr>
              <a:t> people should not smoke</a:t>
            </a:r>
          </a:p>
          <a:p>
            <a:pPr marL="0" indent="0">
              <a:buNone/>
            </a:pPr>
            <a:endParaRPr lang="en-GB" sz="4400" dirty="0">
              <a:latin typeface="Times New Roman"/>
              <a:cs typeface="Times New Roman"/>
            </a:endParaRPr>
          </a:p>
          <a:p>
            <a:pPr marL="0" indent="0">
              <a:buNone/>
            </a:pPr>
            <a:r>
              <a:rPr lang="en-GB" sz="4400" b="1" dirty="0" smtClean="0">
                <a:latin typeface="Times New Roman"/>
                <a:cs typeface="Times New Roman"/>
              </a:rPr>
              <a:t>Support: </a:t>
            </a:r>
            <a:r>
              <a:rPr lang="en-GB" sz="4400" dirty="0" smtClean="0">
                <a:latin typeface="Times New Roman"/>
                <a:cs typeface="Times New Roman"/>
              </a:rPr>
              <a:t>smoking is bad for health</a:t>
            </a:r>
            <a:endParaRPr lang="en-GB" sz="4400" dirty="0">
              <a:latin typeface="Times New Roman"/>
              <a:cs typeface="Times New Roman"/>
            </a:endParaRPr>
          </a:p>
        </p:txBody>
      </p:sp>
    </p:spTree>
    <p:extLst>
      <p:ext uri="{BB962C8B-B14F-4D97-AF65-F5344CB8AC3E}">
        <p14:creationId xmlns:p14="http://schemas.microsoft.com/office/powerpoint/2010/main" val="17562638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0330"/>
            <a:ext cx="8229600" cy="5655834"/>
          </a:xfrm>
        </p:spPr>
        <p:txBody>
          <a:bodyPr>
            <a:normAutofit/>
          </a:bodyPr>
          <a:lstStyle/>
          <a:p>
            <a:pPr algn="just">
              <a:buFont typeface="Wingdings" charset="2"/>
              <a:buChar char="Ø"/>
            </a:pPr>
            <a:r>
              <a:rPr lang="fr-FR" sz="3600" dirty="0" smtClean="0">
                <a:latin typeface="Times New Roman"/>
                <a:cs typeface="Times New Roman"/>
              </a:rPr>
              <a:t>A</a:t>
            </a:r>
            <a:r>
              <a:rPr lang="en-GB" sz="3600" dirty="0" err="1" smtClean="0">
                <a:latin typeface="Times New Roman"/>
                <a:cs typeface="Times New Roman"/>
              </a:rPr>
              <a:t>pprendre</a:t>
            </a:r>
            <a:r>
              <a:rPr lang="en-GB" sz="3600" dirty="0" smtClean="0">
                <a:latin typeface="Times New Roman"/>
                <a:cs typeface="Times New Roman"/>
              </a:rPr>
              <a:t> un </a:t>
            </a:r>
            <a:r>
              <a:rPr lang="en-GB" sz="3600" dirty="0" err="1" smtClean="0">
                <a:latin typeface="Times New Roman"/>
                <a:cs typeface="Times New Roman"/>
              </a:rPr>
              <a:t>métier</a:t>
            </a:r>
            <a:r>
              <a:rPr lang="en-GB" sz="3600" dirty="0" smtClean="0">
                <a:latin typeface="Times New Roman"/>
                <a:cs typeface="Times New Roman"/>
              </a:rPr>
              <a:t>: </a:t>
            </a:r>
            <a:r>
              <a:rPr lang="en-GB" sz="3600" i="1" dirty="0" smtClean="0">
                <a:latin typeface="Times New Roman"/>
                <a:cs typeface="Times New Roman"/>
              </a:rPr>
              <a:t>public speaker</a:t>
            </a:r>
          </a:p>
          <a:p>
            <a:pPr algn="just">
              <a:buFont typeface="Wingdings" charset="2"/>
              <a:buChar char="Ø"/>
            </a:pPr>
            <a:endParaRPr lang="en-GB" sz="3600" i="1" dirty="0" smtClean="0">
              <a:latin typeface="Times New Roman"/>
              <a:cs typeface="Times New Roman"/>
            </a:endParaRPr>
          </a:p>
          <a:p>
            <a:pPr algn="just">
              <a:buFont typeface="Wingdings" charset="2"/>
              <a:buChar char="Ø"/>
            </a:pPr>
            <a:r>
              <a:rPr lang="en-GB" sz="3600" dirty="0" err="1" smtClean="0">
                <a:latin typeface="Times New Roman"/>
                <a:cs typeface="Times New Roman"/>
              </a:rPr>
              <a:t>Développer</a:t>
            </a:r>
            <a:r>
              <a:rPr lang="en-GB" sz="3600" dirty="0" smtClean="0">
                <a:latin typeface="Times New Roman"/>
                <a:cs typeface="Times New Roman"/>
              </a:rPr>
              <a:t> </a:t>
            </a:r>
            <a:r>
              <a:rPr lang="en-GB" sz="3600" dirty="0" err="1" smtClean="0">
                <a:latin typeface="Times New Roman"/>
                <a:cs typeface="Times New Roman"/>
              </a:rPr>
              <a:t>vos</a:t>
            </a:r>
            <a:r>
              <a:rPr lang="en-GB" sz="3600" dirty="0" smtClean="0">
                <a:latin typeface="Times New Roman"/>
                <a:cs typeface="Times New Roman"/>
              </a:rPr>
              <a:t> </a:t>
            </a:r>
            <a:r>
              <a:rPr lang="en-GB" sz="3600" dirty="0" err="1" smtClean="0">
                <a:latin typeface="Times New Roman"/>
                <a:cs typeface="Times New Roman"/>
              </a:rPr>
              <a:t>compétences</a:t>
            </a:r>
            <a:r>
              <a:rPr lang="en-GB" sz="3600" dirty="0" smtClean="0">
                <a:latin typeface="Times New Roman"/>
                <a:cs typeface="Times New Roman"/>
              </a:rPr>
              <a:t> de prise en parole en public</a:t>
            </a:r>
            <a:r>
              <a:rPr lang="en-GB" sz="3600" dirty="0">
                <a:latin typeface="Times New Roman"/>
                <a:cs typeface="Times New Roman"/>
              </a:rPr>
              <a:t> </a:t>
            </a:r>
            <a:r>
              <a:rPr lang="en-GB" sz="3600" dirty="0" smtClean="0">
                <a:latin typeface="Times New Roman"/>
                <a:cs typeface="Times New Roman"/>
              </a:rPr>
              <a:t>&amp; </a:t>
            </a:r>
            <a:r>
              <a:rPr lang="en-GB" sz="3600" dirty="0" err="1">
                <a:latin typeface="Times New Roman"/>
                <a:cs typeface="Times New Roman"/>
              </a:rPr>
              <a:t>a</a:t>
            </a:r>
            <a:r>
              <a:rPr lang="en-GB" sz="3600" dirty="0" err="1" smtClean="0">
                <a:latin typeface="Times New Roman"/>
                <a:cs typeface="Times New Roman"/>
              </a:rPr>
              <a:t>pprofondir</a:t>
            </a:r>
            <a:r>
              <a:rPr lang="en-GB" sz="3600" dirty="0" smtClean="0">
                <a:latin typeface="Times New Roman"/>
                <a:cs typeface="Times New Roman"/>
              </a:rPr>
              <a:t> </a:t>
            </a:r>
            <a:r>
              <a:rPr lang="en-GB" sz="3600" dirty="0" err="1" smtClean="0">
                <a:latin typeface="Times New Roman"/>
                <a:cs typeface="Times New Roman"/>
              </a:rPr>
              <a:t>vos</a:t>
            </a:r>
            <a:r>
              <a:rPr lang="en-GB" sz="3600" dirty="0" smtClean="0">
                <a:latin typeface="Times New Roman"/>
                <a:cs typeface="Times New Roman"/>
              </a:rPr>
              <a:t> </a:t>
            </a:r>
            <a:r>
              <a:rPr lang="en-GB" sz="3600" dirty="0" err="1" smtClean="0">
                <a:latin typeface="Times New Roman"/>
                <a:cs typeface="Times New Roman"/>
              </a:rPr>
              <a:t>compétences</a:t>
            </a:r>
            <a:r>
              <a:rPr lang="en-GB" sz="3600" dirty="0" smtClean="0">
                <a:latin typeface="Times New Roman"/>
                <a:cs typeface="Times New Roman"/>
              </a:rPr>
              <a:t> en argumentation et en </a:t>
            </a:r>
            <a:r>
              <a:rPr lang="en-GB" sz="3600" dirty="0" err="1" smtClean="0">
                <a:latin typeface="Times New Roman"/>
                <a:cs typeface="Times New Roman"/>
              </a:rPr>
              <a:t>rhétorique</a:t>
            </a:r>
            <a:endParaRPr lang="en-GB" sz="3600" dirty="0" smtClean="0">
              <a:latin typeface="Times New Roman"/>
              <a:cs typeface="Times New Roman"/>
            </a:endParaRPr>
          </a:p>
          <a:p>
            <a:pPr algn="just">
              <a:buFont typeface="Wingdings" charset="2"/>
              <a:buChar char="Ø"/>
            </a:pPr>
            <a:endParaRPr lang="en-GB" sz="3600" dirty="0" smtClean="0">
              <a:latin typeface="Times New Roman"/>
              <a:cs typeface="Times New Roman"/>
            </a:endParaRPr>
          </a:p>
          <a:p>
            <a:pPr algn="just">
              <a:buFont typeface="Wingdings" charset="2"/>
              <a:buChar char="Ø"/>
            </a:pPr>
            <a:r>
              <a:rPr lang="en-GB" sz="3600" dirty="0" err="1" smtClean="0">
                <a:latin typeface="Times New Roman"/>
                <a:cs typeface="Times New Roman"/>
              </a:rPr>
              <a:t>Exercer</a:t>
            </a:r>
            <a:r>
              <a:rPr lang="en-GB" sz="3600" dirty="0" smtClean="0">
                <a:latin typeface="Times New Roman"/>
                <a:cs typeface="Times New Roman"/>
              </a:rPr>
              <a:t> </a:t>
            </a:r>
            <a:r>
              <a:rPr lang="en-GB" sz="3600" dirty="0" err="1" smtClean="0">
                <a:latin typeface="Times New Roman"/>
                <a:cs typeface="Times New Roman"/>
              </a:rPr>
              <a:t>votre</a:t>
            </a:r>
            <a:r>
              <a:rPr lang="en-GB" sz="3600" dirty="0" smtClean="0">
                <a:latin typeface="Times New Roman"/>
                <a:cs typeface="Times New Roman"/>
              </a:rPr>
              <a:t> </a:t>
            </a:r>
            <a:r>
              <a:rPr lang="en-GB" sz="3600" dirty="0" err="1" smtClean="0">
                <a:latin typeface="Times New Roman"/>
                <a:cs typeface="Times New Roman"/>
              </a:rPr>
              <a:t>capacité</a:t>
            </a:r>
            <a:r>
              <a:rPr lang="en-GB" sz="3600" dirty="0" smtClean="0">
                <a:latin typeface="Times New Roman"/>
                <a:cs typeface="Times New Roman"/>
              </a:rPr>
              <a:t> </a:t>
            </a:r>
            <a:r>
              <a:rPr lang="en-GB" sz="3600" dirty="0" err="1" smtClean="0">
                <a:latin typeface="Times New Roman"/>
                <a:cs typeface="Times New Roman"/>
              </a:rPr>
              <a:t>à</a:t>
            </a:r>
            <a:r>
              <a:rPr lang="en-GB" sz="3600" dirty="0" smtClean="0">
                <a:latin typeface="Times New Roman"/>
                <a:cs typeface="Times New Roman"/>
              </a:rPr>
              <a:t> </a:t>
            </a:r>
            <a:r>
              <a:rPr lang="en-GB" sz="3600" dirty="0" err="1" smtClean="0">
                <a:latin typeface="Times New Roman"/>
                <a:cs typeface="Times New Roman"/>
              </a:rPr>
              <a:t>vous</a:t>
            </a:r>
            <a:r>
              <a:rPr lang="en-GB" sz="3600" dirty="0" smtClean="0">
                <a:latin typeface="Times New Roman"/>
                <a:cs typeface="Times New Roman"/>
              </a:rPr>
              <a:t> </a:t>
            </a:r>
            <a:r>
              <a:rPr lang="en-GB" sz="3600" dirty="0" err="1" smtClean="0">
                <a:latin typeface="Times New Roman"/>
                <a:cs typeface="Times New Roman"/>
              </a:rPr>
              <a:t>exprimer</a:t>
            </a:r>
            <a:r>
              <a:rPr lang="en-GB" sz="3600" dirty="0" smtClean="0">
                <a:latin typeface="Times New Roman"/>
                <a:cs typeface="Times New Roman"/>
              </a:rPr>
              <a:t> en </a:t>
            </a:r>
            <a:r>
              <a:rPr lang="en-GB" sz="3600" dirty="0" err="1" smtClean="0">
                <a:latin typeface="Times New Roman"/>
                <a:cs typeface="Times New Roman"/>
              </a:rPr>
              <a:t>anglais</a:t>
            </a:r>
            <a:r>
              <a:rPr lang="en-GB" sz="3600" dirty="0" smtClean="0">
                <a:latin typeface="Times New Roman"/>
                <a:cs typeface="Times New Roman"/>
              </a:rPr>
              <a:t> (oral et </a:t>
            </a:r>
            <a:r>
              <a:rPr lang="en-GB" sz="3600" dirty="0" err="1" smtClean="0">
                <a:latin typeface="Times New Roman"/>
                <a:cs typeface="Times New Roman"/>
              </a:rPr>
              <a:t>écrit</a:t>
            </a:r>
            <a:r>
              <a:rPr lang="en-GB" sz="3600" dirty="0" smtClean="0">
                <a:latin typeface="Times New Roman"/>
                <a:cs typeface="Times New Roman"/>
              </a:rPr>
              <a:t>) </a:t>
            </a:r>
            <a:endParaRPr lang="en-GB" sz="3600" dirty="0">
              <a:latin typeface="Times New Roman"/>
              <a:cs typeface="Times New Roman"/>
            </a:endParaRPr>
          </a:p>
        </p:txBody>
      </p:sp>
    </p:spTree>
    <p:extLst>
      <p:ext uri="{BB962C8B-B14F-4D97-AF65-F5344CB8AC3E}">
        <p14:creationId xmlns:p14="http://schemas.microsoft.com/office/powerpoint/2010/main" val="343283294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p:txBody>
          <a:bodyPr/>
          <a:lstStyle/>
          <a:p>
            <a:pPr marL="0" indent="0">
              <a:buNone/>
            </a:pPr>
            <a:endParaRPr lang="en-GB" dirty="0" smtClean="0">
              <a:latin typeface="Times New Roman"/>
              <a:cs typeface="Times New Roman"/>
            </a:endParaRPr>
          </a:p>
          <a:p>
            <a:pPr marL="0" indent="0">
              <a:buNone/>
            </a:pPr>
            <a:endParaRPr lang="en-GB" dirty="0" smtClean="0">
              <a:latin typeface="Times New Roman"/>
              <a:cs typeface="Times New Roman"/>
            </a:endParaRPr>
          </a:p>
          <a:p>
            <a:pPr marL="0" indent="0">
              <a:buNone/>
            </a:pPr>
            <a:endParaRPr lang="en-GB" dirty="0">
              <a:latin typeface="Times New Roman"/>
              <a:cs typeface="Times New Roman"/>
            </a:endParaRPr>
          </a:p>
          <a:p>
            <a:pPr marL="0" indent="0">
              <a:buNone/>
            </a:pPr>
            <a:r>
              <a:rPr lang="en-GB" sz="4000" b="1" dirty="0" smtClean="0">
                <a:latin typeface="Times New Roman"/>
                <a:cs typeface="Times New Roman"/>
              </a:rPr>
              <a:t>Exercise 1: </a:t>
            </a:r>
            <a:r>
              <a:rPr lang="en-GB" sz="4000" dirty="0" smtClean="0">
                <a:latin typeface="Times New Roman"/>
                <a:cs typeface="Times New Roman"/>
              </a:rPr>
              <a:t>write down an argument !</a:t>
            </a:r>
            <a:endParaRPr lang="en-GB" sz="4000" dirty="0">
              <a:latin typeface="Times New Roman"/>
              <a:cs typeface="Times New Roman"/>
            </a:endParaRPr>
          </a:p>
        </p:txBody>
      </p:sp>
    </p:spTree>
    <p:extLst>
      <p:ext uri="{BB962C8B-B14F-4D97-AF65-F5344CB8AC3E}">
        <p14:creationId xmlns:p14="http://schemas.microsoft.com/office/powerpoint/2010/main" val="3407080880"/>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p:txBody>
          <a:bodyPr/>
          <a:lstStyle/>
          <a:p>
            <a:pPr marL="0" indent="0">
              <a:buNone/>
            </a:pPr>
            <a:endParaRPr lang="en-GB" b="1" dirty="0" smtClean="0">
              <a:latin typeface="Times New Roman"/>
              <a:cs typeface="Times New Roman"/>
            </a:endParaRPr>
          </a:p>
          <a:p>
            <a:pPr marL="0" indent="0">
              <a:buNone/>
            </a:pPr>
            <a:endParaRPr lang="en-GB" b="1" dirty="0" smtClean="0">
              <a:latin typeface="Times New Roman"/>
              <a:cs typeface="Times New Roman"/>
            </a:endParaRPr>
          </a:p>
          <a:p>
            <a:pPr marL="0" indent="0">
              <a:buNone/>
            </a:pPr>
            <a:endParaRPr lang="en-GB" b="1" dirty="0" smtClean="0">
              <a:latin typeface="Times New Roman"/>
              <a:cs typeface="Times New Roman"/>
            </a:endParaRPr>
          </a:p>
          <a:p>
            <a:pPr marL="0" indent="0">
              <a:buNone/>
            </a:pPr>
            <a:r>
              <a:rPr lang="en-GB" sz="4000" b="1" dirty="0" smtClean="0">
                <a:latin typeface="Times New Roman"/>
                <a:cs typeface="Times New Roman"/>
              </a:rPr>
              <a:t>Exercise 2</a:t>
            </a:r>
            <a:r>
              <a:rPr lang="en-GB" sz="4000" dirty="0" smtClean="0">
                <a:latin typeface="Times New Roman"/>
                <a:cs typeface="Times New Roman"/>
              </a:rPr>
              <a:t>: Identifying arguments</a:t>
            </a:r>
            <a:endParaRPr lang="en-GB" sz="4000" dirty="0">
              <a:latin typeface="Times New Roman"/>
              <a:cs typeface="Times New Roman"/>
            </a:endParaRPr>
          </a:p>
        </p:txBody>
      </p:sp>
    </p:spTree>
    <p:extLst>
      <p:ext uri="{BB962C8B-B14F-4D97-AF65-F5344CB8AC3E}">
        <p14:creationId xmlns:p14="http://schemas.microsoft.com/office/powerpoint/2010/main" val="547201571"/>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7342"/>
            <a:ext cx="8229600" cy="5548821"/>
          </a:xfrm>
        </p:spPr>
        <p:txBody>
          <a:bodyPr>
            <a:normAutofit/>
          </a:bodyPr>
          <a:lstStyle/>
          <a:p>
            <a:pPr marL="0" indent="0">
              <a:buNone/>
            </a:pPr>
            <a:endParaRPr lang="en-GB" dirty="0" smtClean="0">
              <a:latin typeface="Times New Roman"/>
              <a:ea typeface="ＭＳ 明朝"/>
            </a:endParaRPr>
          </a:p>
          <a:p>
            <a:pPr marL="0" indent="0">
              <a:buNone/>
            </a:pPr>
            <a:r>
              <a:rPr lang="en-GB" sz="3600" dirty="0" smtClean="0">
                <a:latin typeface="Times New Roman"/>
                <a:ea typeface="ＭＳ 明朝"/>
              </a:rPr>
              <a:t>Argument </a:t>
            </a:r>
            <a:r>
              <a:rPr lang="en-GB" sz="3600" dirty="0">
                <a:latin typeface="Times New Roman"/>
                <a:ea typeface="ＭＳ 明朝"/>
              </a:rPr>
              <a:t>or not? If your answer is yes, </a:t>
            </a:r>
            <a:r>
              <a:rPr lang="en-GB" sz="3600" dirty="0" smtClean="0">
                <a:latin typeface="Times New Roman"/>
                <a:ea typeface="ＭＳ 明朝"/>
              </a:rPr>
              <a:t>identify </a:t>
            </a:r>
            <a:r>
              <a:rPr lang="en-GB" sz="3600" dirty="0">
                <a:latin typeface="Times New Roman"/>
                <a:ea typeface="ＭＳ 明朝"/>
              </a:rPr>
              <a:t>the claim and its support(s). </a:t>
            </a:r>
            <a:endParaRPr lang="en-GB" sz="3600" dirty="0" smtClean="0">
              <a:latin typeface="Times New Roman"/>
              <a:ea typeface="ＭＳ 明朝"/>
            </a:endParaRPr>
          </a:p>
          <a:p>
            <a:pPr marL="0" indent="0">
              <a:buNone/>
            </a:pPr>
            <a:endParaRPr lang="en-GB" sz="3600" b="1" dirty="0"/>
          </a:p>
          <a:p>
            <a:pPr marL="0" indent="0" algn="just">
              <a:buNone/>
            </a:pPr>
            <a:r>
              <a:rPr lang="en-US" sz="3600" dirty="0" smtClean="0">
                <a:latin typeface="Times New Roman"/>
                <a:cs typeface="Times New Roman"/>
              </a:rPr>
              <a:t>1. “Donald </a:t>
            </a:r>
            <a:r>
              <a:rPr lang="en-US" sz="3600" dirty="0">
                <a:latin typeface="Times New Roman"/>
                <a:cs typeface="Times New Roman"/>
              </a:rPr>
              <a:t>J. Trump was elected in a stunning culmination of an explosive, populist and polarizing campaign</a:t>
            </a:r>
            <a:r>
              <a:rPr lang="en-US" sz="3600" dirty="0" smtClean="0">
                <a:latin typeface="Times New Roman"/>
                <a:cs typeface="Times New Roman"/>
              </a:rPr>
              <a:t>.”</a:t>
            </a:r>
            <a:endParaRPr lang="fr-FR" sz="3600" dirty="0">
              <a:latin typeface="Times New Roman"/>
              <a:cs typeface="Times New Roman"/>
            </a:endParaRPr>
          </a:p>
        </p:txBody>
      </p:sp>
    </p:spTree>
    <p:extLst>
      <p:ext uri="{BB962C8B-B14F-4D97-AF65-F5344CB8AC3E}">
        <p14:creationId xmlns:p14="http://schemas.microsoft.com/office/powerpoint/2010/main" val="2129126337"/>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p:txBody>
          <a:bodyPr/>
          <a:lstStyle/>
          <a:p>
            <a:pPr marL="0" indent="0">
              <a:buNone/>
            </a:pPr>
            <a:endParaRPr lang="en-GB" dirty="0" smtClean="0">
              <a:latin typeface="Times New Roman"/>
              <a:cs typeface="Times New Roman"/>
            </a:endParaRPr>
          </a:p>
          <a:p>
            <a:pPr marL="0" indent="0">
              <a:buNone/>
            </a:pPr>
            <a:endParaRPr lang="en-GB" dirty="0">
              <a:latin typeface="Times New Roman"/>
              <a:cs typeface="Times New Roman"/>
            </a:endParaRPr>
          </a:p>
          <a:p>
            <a:pPr marL="0" indent="0">
              <a:buNone/>
            </a:pPr>
            <a:endParaRPr lang="en-GB" dirty="0" smtClean="0">
              <a:latin typeface="Times New Roman"/>
              <a:cs typeface="Times New Roman"/>
            </a:endParaRPr>
          </a:p>
          <a:p>
            <a:pPr marL="0" indent="0">
              <a:buNone/>
            </a:pPr>
            <a:r>
              <a:rPr lang="en-GB" sz="4000" dirty="0" smtClean="0">
                <a:latin typeface="Times New Roman"/>
                <a:cs typeface="Times New Roman"/>
              </a:rPr>
              <a:t>Not an argument!</a:t>
            </a:r>
            <a:endParaRPr lang="en-GB" sz="4000" dirty="0">
              <a:latin typeface="Times New Roman"/>
              <a:cs typeface="Times New Roman"/>
            </a:endParaRPr>
          </a:p>
        </p:txBody>
      </p:sp>
    </p:spTree>
    <p:extLst>
      <p:ext uri="{BB962C8B-B14F-4D97-AF65-F5344CB8AC3E}">
        <p14:creationId xmlns:p14="http://schemas.microsoft.com/office/powerpoint/2010/main" val="495565105"/>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75288"/>
            <a:ext cx="8229600" cy="5350875"/>
          </a:xfrm>
        </p:spPr>
        <p:txBody>
          <a:bodyPr>
            <a:normAutofit/>
          </a:bodyPr>
          <a:lstStyle/>
          <a:p>
            <a:pPr marL="0" lvl="0" indent="0">
              <a:buNone/>
            </a:pPr>
            <a:endParaRPr lang="en-GB" dirty="0" smtClean="0">
              <a:latin typeface="Times New Roman"/>
              <a:cs typeface="Times New Roman"/>
            </a:endParaRPr>
          </a:p>
          <a:p>
            <a:pPr marL="0" indent="0" algn="just">
              <a:buNone/>
            </a:pPr>
            <a:r>
              <a:rPr lang="en-GB" sz="4400" dirty="0" smtClean="0">
                <a:latin typeface="Times New Roman"/>
                <a:cs typeface="Times New Roman"/>
              </a:rPr>
              <a:t>2. Opinion polls are inaccurate: they predicted that Hillary Clinton would win! </a:t>
            </a:r>
            <a:endParaRPr lang="en-GB" sz="4400" dirty="0">
              <a:latin typeface="Times New Roman"/>
              <a:cs typeface="Times New Roman"/>
            </a:endParaRPr>
          </a:p>
        </p:txBody>
      </p:sp>
    </p:spTree>
    <p:extLst>
      <p:ext uri="{BB962C8B-B14F-4D97-AF65-F5344CB8AC3E}">
        <p14:creationId xmlns:p14="http://schemas.microsoft.com/office/powerpoint/2010/main" val="2988695481"/>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en-US" sz="4000" dirty="0" smtClean="0">
                <a:latin typeface="Times New Roman"/>
                <a:cs typeface="Times New Roman"/>
              </a:rPr>
              <a:t>This is an argument. </a:t>
            </a:r>
          </a:p>
          <a:p>
            <a:pPr marL="0" indent="0">
              <a:buNone/>
            </a:pPr>
            <a:endParaRPr lang="en-US" sz="4000" dirty="0" smtClean="0">
              <a:latin typeface="Times New Roman"/>
              <a:cs typeface="Times New Roman"/>
            </a:endParaRPr>
          </a:p>
          <a:p>
            <a:pPr marL="0" indent="0">
              <a:buNone/>
            </a:pPr>
            <a:r>
              <a:rPr lang="en-US" sz="4000" b="1" dirty="0" smtClean="0">
                <a:latin typeface="Times New Roman"/>
                <a:cs typeface="Times New Roman"/>
              </a:rPr>
              <a:t>Claim: </a:t>
            </a:r>
            <a:r>
              <a:rPr lang="en-US" sz="4000" dirty="0" smtClean="0">
                <a:latin typeface="Times New Roman"/>
                <a:cs typeface="Times New Roman"/>
              </a:rPr>
              <a:t>“opinion polls are inaccurate”</a:t>
            </a:r>
          </a:p>
          <a:p>
            <a:pPr marL="0" indent="0">
              <a:buNone/>
            </a:pPr>
            <a:r>
              <a:rPr lang="en-US" sz="4000" b="1" dirty="0" smtClean="0">
                <a:latin typeface="Times New Roman"/>
                <a:cs typeface="Times New Roman"/>
              </a:rPr>
              <a:t>Support: </a:t>
            </a:r>
            <a:r>
              <a:rPr lang="en-US" sz="4000" dirty="0" smtClean="0">
                <a:latin typeface="Times New Roman"/>
                <a:cs typeface="Times New Roman"/>
              </a:rPr>
              <a:t>“</a:t>
            </a:r>
            <a:r>
              <a:rPr lang="en-GB" sz="4000" dirty="0">
                <a:latin typeface="Times New Roman"/>
                <a:cs typeface="Times New Roman"/>
              </a:rPr>
              <a:t>they predicted that Hillary Clinton would win</a:t>
            </a:r>
            <a:r>
              <a:rPr lang="en-GB" sz="4000" dirty="0" smtClean="0">
                <a:latin typeface="Times New Roman"/>
                <a:cs typeface="Times New Roman"/>
              </a:rPr>
              <a:t>!” </a:t>
            </a:r>
            <a:endParaRPr lang="en-GB" sz="4000" dirty="0">
              <a:latin typeface="Times New Roman"/>
              <a:cs typeface="Times New Roman"/>
            </a:endParaRPr>
          </a:p>
          <a:p>
            <a:pPr marL="0" indent="0">
              <a:buNone/>
            </a:pPr>
            <a:endParaRPr lang="en-US" sz="4000" dirty="0">
              <a:latin typeface="Times New Roman"/>
              <a:cs typeface="Times New Roman"/>
            </a:endParaRPr>
          </a:p>
        </p:txBody>
      </p:sp>
    </p:spTree>
    <p:extLst>
      <p:ext uri="{BB962C8B-B14F-4D97-AF65-F5344CB8AC3E}">
        <p14:creationId xmlns:p14="http://schemas.microsoft.com/office/powerpoint/2010/main" val="2529339252"/>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46594"/>
            <a:ext cx="8229600" cy="5279569"/>
          </a:xfrm>
        </p:spPr>
        <p:txBody>
          <a:bodyPr>
            <a:noAutofit/>
          </a:bodyPr>
          <a:lstStyle/>
          <a:p>
            <a:pPr marL="0" indent="0" algn="just">
              <a:buNone/>
            </a:pPr>
            <a:r>
              <a:rPr lang="en-GB" sz="5400" dirty="0" smtClean="0">
                <a:latin typeface="Times New Roman"/>
                <a:ea typeface="Times New Roman"/>
                <a:cs typeface="Times New Roman"/>
              </a:rPr>
              <a:t>3. “</a:t>
            </a:r>
            <a:r>
              <a:rPr lang="en-US" sz="6000" dirty="0" smtClean="0">
                <a:latin typeface="Times New Roman"/>
                <a:cs typeface="Times New Roman"/>
              </a:rPr>
              <a:t>The </a:t>
            </a:r>
            <a:r>
              <a:rPr lang="en-US" sz="6000" dirty="0">
                <a:latin typeface="Times New Roman"/>
                <a:cs typeface="Times New Roman"/>
              </a:rPr>
              <a:t>media didn’t want to believe Trump could win. So they looked the other way</a:t>
            </a:r>
            <a:r>
              <a:rPr lang="en-US" sz="6000" dirty="0" smtClean="0">
                <a:latin typeface="Times New Roman"/>
                <a:cs typeface="Times New Roman"/>
              </a:rPr>
              <a:t>.”</a:t>
            </a:r>
            <a:endParaRPr lang="en-US" sz="6000" dirty="0">
              <a:latin typeface="Times New Roman"/>
              <a:cs typeface="Times New Roman"/>
            </a:endParaRPr>
          </a:p>
          <a:p>
            <a:pPr marL="0" lvl="0" indent="0" algn="just">
              <a:buNone/>
            </a:pPr>
            <a:endParaRPr lang="fr-FR" sz="4400" dirty="0">
              <a:latin typeface="Times New Roman"/>
              <a:ea typeface="ＭＳ 明朝"/>
              <a:cs typeface="Times New Roman"/>
            </a:endParaRPr>
          </a:p>
        </p:txBody>
      </p:sp>
    </p:spTree>
    <p:extLst>
      <p:ext uri="{BB962C8B-B14F-4D97-AF65-F5344CB8AC3E}">
        <p14:creationId xmlns:p14="http://schemas.microsoft.com/office/powerpoint/2010/main" val="2305176118"/>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sz="4800" dirty="0" smtClean="0"/>
          </a:p>
          <a:p>
            <a:pPr marL="0" indent="0">
              <a:buNone/>
            </a:pPr>
            <a:r>
              <a:rPr lang="fr-FR" sz="4800" dirty="0" smtClean="0">
                <a:latin typeface="Times New Roman"/>
                <a:cs typeface="Times New Roman"/>
              </a:rPr>
              <a:t>Not an argument!</a:t>
            </a:r>
          </a:p>
        </p:txBody>
      </p:sp>
    </p:spTree>
    <p:extLst>
      <p:ext uri="{BB962C8B-B14F-4D97-AF65-F5344CB8AC3E}">
        <p14:creationId xmlns:p14="http://schemas.microsoft.com/office/powerpoint/2010/main" val="867251958"/>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just">
              <a:buNone/>
            </a:pPr>
            <a:r>
              <a:rPr lang="en-US" sz="4800" dirty="0" smtClean="0">
                <a:latin typeface="Times New Roman"/>
                <a:cs typeface="Times New Roman"/>
              </a:rPr>
              <a:t>4. « American people elected Donald Trump because they were fed up with the current system »</a:t>
            </a:r>
            <a:endParaRPr lang="en-US" sz="4800" dirty="0">
              <a:latin typeface="Times New Roman"/>
              <a:cs typeface="Times New Roman"/>
            </a:endParaRPr>
          </a:p>
        </p:txBody>
      </p:sp>
    </p:spTree>
    <p:extLst>
      <p:ext uri="{BB962C8B-B14F-4D97-AF65-F5344CB8AC3E}">
        <p14:creationId xmlns:p14="http://schemas.microsoft.com/office/powerpoint/2010/main" val="3115479467"/>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r>
              <a:rPr lang="fr-FR" dirty="0" smtClean="0">
                <a:latin typeface="Times New Roman"/>
                <a:cs typeface="Times New Roman"/>
              </a:rPr>
              <a:t>It looks </a:t>
            </a:r>
            <a:r>
              <a:rPr lang="fr-FR" dirty="0" err="1" smtClean="0">
                <a:latin typeface="Times New Roman"/>
                <a:cs typeface="Times New Roman"/>
              </a:rPr>
              <a:t>like</a:t>
            </a:r>
            <a:r>
              <a:rPr lang="fr-FR" dirty="0" smtClean="0">
                <a:latin typeface="Times New Roman"/>
                <a:cs typeface="Times New Roman"/>
              </a:rPr>
              <a:t> an argument but </a:t>
            </a:r>
            <a:r>
              <a:rPr lang="fr-FR" dirty="0" err="1" smtClean="0">
                <a:latin typeface="Times New Roman"/>
                <a:cs typeface="Times New Roman"/>
              </a:rPr>
              <a:t>it</a:t>
            </a:r>
            <a:r>
              <a:rPr lang="fr-FR" dirty="0" smtClean="0">
                <a:latin typeface="Times New Roman"/>
                <a:cs typeface="Times New Roman"/>
              </a:rPr>
              <a:t> </a:t>
            </a:r>
            <a:r>
              <a:rPr lang="fr-FR" dirty="0" err="1" smtClean="0">
                <a:latin typeface="Times New Roman"/>
                <a:cs typeface="Times New Roman"/>
              </a:rPr>
              <a:t>is</a:t>
            </a:r>
            <a:r>
              <a:rPr lang="fr-FR" dirty="0" smtClean="0">
                <a:latin typeface="Times New Roman"/>
                <a:cs typeface="Times New Roman"/>
              </a:rPr>
              <a:t> more a comment </a:t>
            </a:r>
            <a:r>
              <a:rPr lang="fr-FR" dirty="0" err="1" smtClean="0">
                <a:latin typeface="Times New Roman"/>
                <a:cs typeface="Times New Roman"/>
              </a:rPr>
              <a:t>than</a:t>
            </a:r>
            <a:r>
              <a:rPr lang="fr-FR" dirty="0" smtClean="0">
                <a:latin typeface="Times New Roman"/>
                <a:cs typeface="Times New Roman"/>
              </a:rPr>
              <a:t> an argument.</a:t>
            </a:r>
            <a:endParaRPr lang="fr-FR" dirty="0">
              <a:latin typeface="Times New Roman"/>
              <a:cs typeface="Times New Roman"/>
            </a:endParaRPr>
          </a:p>
        </p:txBody>
      </p:sp>
    </p:spTree>
    <p:extLst>
      <p:ext uri="{BB962C8B-B14F-4D97-AF65-F5344CB8AC3E}">
        <p14:creationId xmlns:p14="http://schemas.microsoft.com/office/powerpoint/2010/main" val="194420692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64396"/>
            <a:ext cx="8229600" cy="5561767"/>
          </a:xfrm>
        </p:spPr>
        <p:txBody>
          <a:bodyPr>
            <a:normAutofit lnSpcReduction="10000"/>
          </a:bodyPr>
          <a:lstStyle/>
          <a:p>
            <a:pPr marL="0" indent="0">
              <a:buNone/>
            </a:pPr>
            <a:r>
              <a:rPr lang="fr-FR" b="1" i="1" dirty="0" smtClean="0">
                <a:latin typeface="Times New Roman"/>
                <a:cs typeface="Times New Roman"/>
              </a:rPr>
              <a:t>Objectif 1</a:t>
            </a:r>
          </a:p>
          <a:p>
            <a:pPr marL="0" indent="0">
              <a:buNone/>
            </a:pPr>
            <a:r>
              <a:rPr lang="fr-FR" b="1" dirty="0" smtClean="0">
                <a:latin typeface="Times New Roman"/>
                <a:cs typeface="Times New Roman"/>
              </a:rPr>
              <a:t>Apprendre un nouveau métier: </a:t>
            </a:r>
            <a:r>
              <a:rPr lang="fr-FR" b="1" i="1" dirty="0" smtClean="0">
                <a:latin typeface="Times New Roman"/>
                <a:cs typeface="Times New Roman"/>
              </a:rPr>
              <a:t>public speaker</a:t>
            </a:r>
          </a:p>
          <a:p>
            <a:pPr marL="0" indent="0">
              <a:buNone/>
            </a:pPr>
            <a:endParaRPr lang="fr-FR" i="1" dirty="0" smtClean="0">
              <a:latin typeface="Times New Roman"/>
              <a:cs typeface="Times New Roman"/>
            </a:endParaRPr>
          </a:p>
          <a:p>
            <a:pPr algn="just"/>
            <a:r>
              <a:rPr lang="fr-FR" dirty="0" smtClean="0">
                <a:latin typeface="Times New Roman"/>
                <a:cs typeface="Times New Roman"/>
              </a:rPr>
              <a:t>Un très vieux métier (les orateurs de l’antiquité grecque et romaine.</a:t>
            </a:r>
          </a:p>
          <a:p>
            <a:pPr algn="just"/>
            <a:r>
              <a:rPr lang="fr-FR" dirty="0" smtClean="0">
                <a:latin typeface="Times New Roman"/>
                <a:cs typeface="Times New Roman"/>
              </a:rPr>
              <a:t>Aujourd’hui en pleine expansion : </a:t>
            </a:r>
          </a:p>
          <a:p>
            <a:pPr lvl="1" algn="just"/>
            <a:r>
              <a:rPr lang="fr-FR" dirty="0">
                <a:latin typeface="Times New Roman"/>
                <a:cs typeface="Times New Roman"/>
              </a:rPr>
              <a:t>L</a:t>
            </a:r>
            <a:r>
              <a:rPr lang="fr-FR" dirty="0" smtClean="0">
                <a:latin typeface="Times New Roman"/>
                <a:cs typeface="Times New Roman"/>
              </a:rPr>
              <a:t>es chefs d’entreprise, les hommes politiques, les avocats, les manageurs sont demandeurs de formations en </a:t>
            </a:r>
            <a:r>
              <a:rPr lang="fr-FR" i="1" dirty="0" smtClean="0">
                <a:latin typeface="Times New Roman"/>
                <a:cs typeface="Times New Roman"/>
              </a:rPr>
              <a:t>public </a:t>
            </a:r>
            <a:r>
              <a:rPr lang="fr-FR" i="1" dirty="0" err="1" smtClean="0">
                <a:latin typeface="Times New Roman"/>
                <a:cs typeface="Times New Roman"/>
              </a:rPr>
              <a:t>speaking</a:t>
            </a:r>
            <a:endParaRPr lang="fr-FR" i="1" dirty="0" smtClean="0">
              <a:latin typeface="Times New Roman"/>
              <a:cs typeface="Times New Roman"/>
            </a:endParaRPr>
          </a:p>
          <a:p>
            <a:pPr lvl="1" algn="just"/>
            <a:r>
              <a:rPr lang="fr-FR" dirty="0">
                <a:latin typeface="Times New Roman"/>
                <a:cs typeface="Times New Roman"/>
              </a:rPr>
              <a:t>M</a:t>
            </a:r>
            <a:r>
              <a:rPr lang="fr-FR" dirty="0" smtClean="0">
                <a:latin typeface="Times New Roman"/>
                <a:cs typeface="Times New Roman"/>
              </a:rPr>
              <a:t>aîtrise d’un sujet + art de la prise de parole + </a:t>
            </a:r>
            <a:r>
              <a:rPr lang="fr-FR" i="1" dirty="0" smtClean="0">
                <a:latin typeface="Times New Roman"/>
                <a:cs typeface="Times New Roman"/>
              </a:rPr>
              <a:t>content marketing</a:t>
            </a:r>
            <a:r>
              <a:rPr lang="fr-FR" dirty="0" smtClean="0">
                <a:latin typeface="Times New Roman"/>
                <a:cs typeface="Times New Roman"/>
              </a:rPr>
              <a:t> = conférences rémunérées</a:t>
            </a:r>
          </a:p>
          <a:p>
            <a:endParaRPr lang="fr-FR" dirty="0">
              <a:latin typeface="Times New Roman"/>
              <a:cs typeface="Times New Roman"/>
            </a:endParaRPr>
          </a:p>
        </p:txBody>
      </p:sp>
    </p:spTree>
    <p:extLst>
      <p:ext uri="{BB962C8B-B14F-4D97-AF65-F5344CB8AC3E}">
        <p14:creationId xmlns:p14="http://schemas.microsoft.com/office/powerpoint/2010/main" val="3075758685"/>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lgn="ctr">
              <a:buNone/>
            </a:pPr>
            <a:r>
              <a:rPr lang="fr-FR" sz="4800" b="1" dirty="0" smtClean="0">
                <a:latin typeface="Times New Roman"/>
                <a:cs typeface="Times New Roman"/>
              </a:rPr>
              <a:t>Introduction to part 1:</a:t>
            </a:r>
          </a:p>
          <a:p>
            <a:pPr marL="0" indent="0" algn="ctr">
              <a:buNone/>
            </a:pPr>
            <a:endParaRPr lang="fr-FR" sz="4800" b="1" dirty="0" smtClean="0">
              <a:latin typeface="Times New Roman"/>
              <a:cs typeface="Times New Roman"/>
            </a:endParaRPr>
          </a:p>
          <a:p>
            <a:pPr marL="0" indent="0" algn="ctr">
              <a:buNone/>
            </a:pPr>
            <a:r>
              <a:rPr lang="fr-FR" sz="4800" b="1" dirty="0" err="1" smtClean="0">
                <a:latin typeface="Times New Roman"/>
                <a:cs typeface="Times New Roman"/>
              </a:rPr>
              <a:t>Your</a:t>
            </a:r>
            <a:r>
              <a:rPr lang="fr-FR" sz="4800" b="1" dirty="0" smtClean="0">
                <a:latin typeface="Times New Roman"/>
                <a:cs typeface="Times New Roman"/>
              </a:rPr>
              <a:t> CV in English</a:t>
            </a:r>
          </a:p>
          <a:p>
            <a:pPr marL="0" indent="0">
              <a:buNone/>
            </a:pPr>
            <a:endParaRPr lang="fr-FR" sz="4800" dirty="0">
              <a:latin typeface="Times New Roman"/>
              <a:cs typeface="Times New Roman"/>
            </a:endParaRPr>
          </a:p>
        </p:txBody>
      </p:sp>
    </p:spTree>
    <p:extLst>
      <p:ext uri="{BB962C8B-B14F-4D97-AF65-F5344CB8AC3E}">
        <p14:creationId xmlns:p14="http://schemas.microsoft.com/office/powerpoint/2010/main" val="3670395986"/>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62888"/>
            <a:ext cx="8229600" cy="5763276"/>
          </a:xfrm>
        </p:spPr>
        <p:txBody>
          <a:bodyPr/>
          <a:lstStyle/>
          <a:p>
            <a:pPr marL="0" indent="0">
              <a:buNone/>
            </a:pPr>
            <a:endParaRPr lang="fr-FR" b="1" dirty="0" smtClean="0">
              <a:latin typeface="Times New Roman"/>
              <a:cs typeface="Times New Roman"/>
            </a:endParaRPr>
          </a:p>
          <a:p>
            <a:pPr marL="0" indent="0">
              <a:buNone/>
            </a:pPr>
            <a:endParaRPr lang="fr-FR" sz="3600" dirty="0" smtClean="0">
              <a:latin typeface="Times New Roman"/>
              <a:cs typeface="Times New Roman"/>
            </a:endParaRPr>
          </a:p>
          <a:p>
            <a:pPr marL="0" indent="0">
              <a:buNone/>
            </a:pPr>
            <a:endParaRPr lang="fr-FR" sz="3600" dirty="0">
              <a:latin typeface="Times New Roman"/>
              <a:cs typeface="Times New Roman"/>
            </a:endParaRPr>
          </a:p>
          <a:p>
            <a:r>
              <a:rPr lang="fr-FR" sz="4400" dirty="0" smtClean="0">
                <a:latin typeface="Times New Roman"/>
                <a:cs typeface="Times New Roman"/>
              </a:rPr>
              <a:t>The five canons of </a:t>
            </a:r>
            <a:r>
              <a:rPr lang="fr-FR" sz="4400" dirty="0" err="1">
                <a:latin typeface="Times New Roman"/>
                <a:cs typeface="Times New Roman"/>
              </a:rPr>
              <a:t>r</a:t>
            </a:r>
            <a:r>
              <a:rPr lang="fr-FR" sz="4400" dirty="0" err="1" smtClean="0">
                <a:latin typeface="Times New Roman"/>
                <a:cs typeface="Times New Roman"/>
              </a:rPr>
              <a:t>hetoric</a:t>
            </a:r>
            <a:r>
              <a:rPr lang="fr-FR" sz="4400" dirty="0" smtClean="0">
                <a:latin typeface="Times New Roman"/>
                <a:cs typeface="Times New Roman"/>
              </a:rPr>
              <a:t> </a:t>
            </a:r>
          </a:p>
          <a:p>
            <a:r>
              <a:rPr lang="fr-FR" sz="4400" dirty="0" smtClean="0">
                <a:latin typeface="Times New Roman"/>
                <a:cs typeface="Times New Roman"/>
              </a:rPr>
              <a:t>How to </a:t>
            </a:r>
            <a:r>
              <a:rPr lang="fr-FR" sz="4400" dirty="0" err="1" smtClean="0">
                <a:latin typeface="Times New Roman"/>
                <a:cs typeface="Times New Roman"/>
              </a:rPr>
              <a:t>apply</a:t>
            </a:r>
            <a:r>
              <a:rPr lang="fr-FR" sz="4400" dirty="0" smtClean="0">
                <a:latin typeface="Times New Roman"/>
                <a:cs typeface="Times New Roman"/>
              </a:rPr>
              <a:t> </a:t>
            </a:r>
            <a:r>
              <a:rPr lang="fr-FR" sz="4400" dirty="0" err="1" smtClean="0">
                <a:latin typeface="Times New Roman"/>
                <a:cs typeface="Times New Roman"/>
              </a:rPr>
              <a:t>them</a:t>
            </a:r>
            <a:r>
              <a:rPr lang="fr-FR" sz="4400" dirty="0" smtClean="0">
                <a:latin typeface="Times New Roman"/>
                <a:cs typeface="Times New Roman"/>
              </a:rPr>
              <a:t> to the </a:t>
            </a:r>
            <a:r>
              <a:rPr lang="fr-FR" sz="4400" dirty="0" err="1" smtClean="0">
                <a:latin typeface="Times New Roman"/>
                <a:cs typeface="Times New Roman"/>
              </a:rPr>
              <a:t>writing</a:t>
            </a:r>
            <a:r>
              <a:rPr lang="fr-FR" sz="4400" dirty="0" smtClean="0">
                <a:latin typeface="Times New Roman"/>
                <a:cs typeface="Times New Roman"/>
              </a:rPr>
              <a:t> of </a:t>
            </a:r>
            <a:r>
              <a:rPr lang="fr-FR" sz="4400" dirty="0" err="1" smtClean="0">
                <a:latin typeface="Times New Roman"/>
                <a:cs typeface="Times New Roman"/>
              </a:rPr>
              <a:t>your</a:t>
            </a:r>
            <a:r>
              <a:rPr lang="fr-FR" sz="4400" dirty="0" smtClean="0">
                <a:latin typeface="Times New Roman"/>
                <a:cs typeface="Times New Roman"/>
              </a:rPr>
              <a:t> CV: the </a:t>
            </a:r>
            <a:r>
              <a:rPr lang="fr-FR" sz="4400" dirty="0" err="1" smtClean="0">
                <a:latin typeface="Times New Roman"/>
                <a:cs typeface="Times New Roman"/>
              </a:rPr>
              <a:t>evaluation</a:t>
            </a:r>
            <a:r>
              <a:rPr lang="fr-FR" sz="4400" dirty="0" smtClean="0">
                <a:latin typeface="Times New Roman"/>
                <a:cs typeface="Times New Roman"/>
              </a:rPr>
              <a:t> </a:t>
            </a:r>
            <a:r>
              <a:rPr lang="fr-FR" sz="4400" dirty="0" err="1" smtClean="0">
                <a:latin typeface="Times New Roman"/>
                <a:cs typeface="Times New Roman"/>
              </a:rPr>
              <a:t>form</a:t>
            </a:r>
            <a:r>
              <a:rPr lang="fr-FR" sz="4400" dirty="0" smtClean="0">
                <a:latin typeface="Times New Roman"/>
                <a:cs typeface="Times New Roman"/>
              </a:rPr>
              <a:t>! </a:t>
            </a:r>
          </a:p>
        </p:txBody>
      </p:sp>
    </p:spTree>
    <p:extLst>
      <p:ext uri="{BB962C8B-B14F-4D97-AF65-F5344CB8AC3E}">
        <p14:creationId xmlns:p14="http://schemas.microsoft.com/office/powerpoint/2010/main" val="242368658"/>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93816"/>
            <a:ext cx="8229600" cy="5332347"/>
          </a:xfrm>
        </p:spPr>
        <p:txBody>
          <a:bodyPr>
            <a:normAutofit fontScale="92500"/>
          </a:bodyPr>
          <a:lstStyle/>
          <a:p>
            <a:pPr marL="0" indent="0">
              <a:buNone/>
            </a:pPr>
            <a:r>
              <a:rPr lang="en-US" sz="4000" dirty="0" smtClean="0">
                <a:latin typeface="Times New Roman"/>
                <a:cs typeface="Times New Roman"/>
              </a:rPr>
              <a:t>The 5 canons of rhetoric: the five steps to prepare a great speech</a:t>
            </a:r>
          </a:p>
          <a:p>
            <a:r>
              <a:rPr lang="en-US" sz="4000" b="1" dirty="0" smtClean="0">
                <a:latin typeface="Times New Roman"/>
                <a:cs typeface="Times New Roman"/>
              </a:rPr>
              <a:t>Invention: </a:t>
            </a:r>
            <a:r>
              <a:rPr lang="en-US" sz="4000" dirty="0" smtClean="0">
                <a:latin typeface="Times New Roman"/>
                <a:cs typeface="Times New Roman"/>
              </a:rPr>
              <a:t>finding the material for your speech</a:t>
            </a:r>
          </a:p>
          <a:p>
            <a:r>
              <a:rPr lang="en-US" sz="4000" b="1" dirty="0" smtClean="0">
                <a:latin typeface="Times New Roman"/>
                <a:cs typeface="Times New Roman"/>
              </a:rPr>
              <a:t>Disposition: </a:t>
            </a:r>
            <a:r>
              <a:rPr lang="en-US" sz="4000" dirty="0" smtClean="0">
                <a:latin typeface="Times New Roman"/>
                <a:cs typeface="Times New Roman"/>
              </a:rPr>
              <a:t>organizing your speech</a:t>
            </a:r>
          </a:p>
          <a:p>
            <a:r>
              <a:rPr lang="en-US" sz="4000" b="1" dirty="0" smtClean="0">
                <a:latin typeface="Times New Roman"/>
                <a:cs typeface="Times New Roman"/>
              </a:rPr>
              <a:t>Style</a:t>
            </a:r>
            <a:r>
              <a:rPr lang="en-US" sz="4000" dirty="0" smtClean="0">
                <a:latin typeface="Times New Roman"/>
                <a:cs typeface="Times New Roman"/>
              </a:rPr>
              <a:t>: finding the most powerful words</a:t>
            </a:r>
          </a:p>
          <a:p>
            <a:r>
              <a:rPr lang="en-US" sz="4000" b="1" dirty="0" smtClean="0">
                <a:latin typeface="Times New Roman"/>
                <a:cs typeface="Times New Roman"/>
              </a:rPr>
              <a:t>Memory: </a:t>
            </a:r>
            <a:r>
              <a:rPr lang="en-US" sz="4000" dirty="0" smtClean="0">
                <a:latin typeface="Times New Roman"/>
                <a:cs typeface="Times New Roman"/>
              </a:rPr>
              <a:t>memorizing your speech</a:t>
            </a:r>
          </a:p>
          <a:p>
            <a:r>
              <a:rPr lang="en-US" sz="4000" b="1" dirty="0" smtClean="0">
                <a:latin typeface="Times New Roman"/>
                <a:cs typeface="Times New Roman"/>
              </a:rPr>
              <a:t>Performance: </a:t>
            </a:r>
            <a:r>
              <a:rPr lang="en-US" sz="4000" dirty="0" smtClean="0">
                <a:latin typeface="Times New Roman"/>
                <a:cs typeface="Times New Roman"/>
              </a:rPr>
              <a:t>delivering your speech</a:t>
            </a:r>
            <a:endParaRPr lang="en-US" sz="4000" b="1" dirty="0">
              <a:latin typeface="Times New Roman"/>
              <a:cs typeface="Times New Roman"/>
            </a:endParaRPr>
          </a:p>
        </p:txBody>
      </p:sp>
    </p:spTree>
    <p:extLst>
      <p:ext uri="{BB962C8B-B14F-4D97-AF65-F5344CB8AC3E}">
        <p14:creationId xmlns:p14="http://schemas.microsoft.com/office/powerpoint/2010/main" val="185848237"/>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64396"/>
            <a:ext cx="8229600" cy="5561767"/>
          </a:xfrm>
        </p:spPr>
        <p:txBody>
          <a:bodyPr>
            <a:normAutofit/>
          </a:bodyPr>
          <a:lstStyle/>
          <a:p>
            <a:pPr marL="0" indent="0">
              <a:buNone/>
            </a:pPr>
            <a:r>
              <a:rPr lang="en-GB" sz="4400" dirty="0" smtClean="0">
                <a:latin typeface="Times New Roman"/>
                <a:cs typeface="Times New Roman"/>
              </a:rPr>
              <a:t>When preparing your CV, three canons are relevant: </a:t>
            </a:r>
          </a:p>
          <a:p>
            <a:pPr marL="0" indent="0">
              <a:buNone/>
            </a:pPr>
            <a:endParaRPr lang="en-GB" sz="4400" dirty="0" smtClean="0">
              <a:latin typeface="Times New Roman"/>
              <a:cs typeface="Times New Roman"/>
            </a:endParaRPr>
          </a:p>
          <a:p>
            <a:pPr marL="0" indent="0">
              <a:buNone/>
            </a:pPr>
            <a:r>
              <a:rPr lang="en-GB" sz="4400" b="1" dirty="0" smtClean="0">
                <a:latin typeface="Times New Roman"/>
                <a:cs typeface="Times New Roman"/>
              </a:rPr>
              <a:t>Invention</a:t>
            </a:r>
          </a:p>
          <a:p>
            <a:pPr marL="0" indent="0">
              <a:buNone/>
            </a:pPr>
            <a:r>
              <a:rPr lang="en-GB" sz="4400" b="1" dirty="0" smtClean="0">
                <a:latin typeface="Times New Roman"/>
                <a:cs typeface="Times New Roman"/>
              </a:rPr>
              <a:t>Disposition </a:t>
            </a:r>
          </a:p>
          <a:p>
            <a:pPr marL="0" indent="0">
              <a:buNone/>
            </a:pPr>
            <a:r>
              <a:rPr lang="en-GB" sz="4400" b="1" dirty="0" smtClean="0">
                <a:latin typeface="Times New Roman"/>
                <a:cs typeface="Times New Roman"/>
              </a:rPr>
              <a:t>Style </a:t>
            </a:r>
            <a:endParaRPr lang="en-GB" sz="4400" b="1" dirty="0">
              <a:latin typeface="Times New Roman"/>
              <a:cs typeface="Times New Roman"/>
            </a:endParaRPr>
          </a:p>
        </p:txBody>
      </p:sp>
    </p:spTree>
    <p:extLst>
      <p:ext uri="{BB962C8B-B14F-4D97-AF65-F5344CB8AC3E}">
        <p14:creationId xmlns:p14="http://schemas.microsoft.com/office/powerpoint/2010/main" val="3297095987"/>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67012"/>
            <a:ext cx="8229600" cy="5559152"/>
          </a:xfrm>
        </p:spPr>
        <p:txBody>
          <a:bodyPr>
            <a:normAutofit fontScale="92500" lnSpcReduction="20000"/>
          </a:bodyPr>
          <a:lstStyle/>
          <a:p>
            <a:pPr marL="0" indent="0">
              <a:buNone/>
            </a:pPr>
            <a:r>
              <a:rPr lang="en-US" sz="4300" b="1" dirty="0" smtClean="0">
                <a:latin typeface="Times New Roman"/>
                <a:cs typeface="Times New Roman"/>
              </a:rPr>
              <a:t>Invention: </a:t>
            </a:r>
            <a:r>
              <a:rPr lang="en-US" sz="4300" dirty="0" smtClean="0">
                <a:latin typeface="Times New Roman"/>
                <a:cs typeface="Times New Roman"/>
              </a:rPr>
              <a:t>gathering material for you CV</a:t>
            </a:r>
            <a:endParaRPr lang="en-US" sz="4300" b="1" dirty="0" smtClean="0">
              <a:latin typeface="Times New Roman"/>
              <a:cs typeface="Times New Roman"/>
            </a:endParaRPr>
          </a:p>
          <a:p>
            <a:pPr marL="0" indent="0">
              <a:buNone/>
            </a:pPr>
            <a:endParaRPr lang="en-US" sz="3900" dirty="0" smtClean="0">
              <a:latin typeface="Times New Roman"/>
              <a:cs typeface="Times New Roman"/>
            </a:endParaRPr>
          </a:p>
          <a:p>
            <a:r>
              <a:rPr lang="en-US" sz="3900" b="1" dirty="0" smtClean="0">
                <a:latin typeface="Times New Roman"/>
                <a:cs typeface="Times New Roman"/>
              </a:rPr>
              <a:t>What did I do so far? </a:t>
            </a:r>
            <a:r>
              <a:rPr lang="en-US" sz="3900" dirty="0" smtClean="0">
                <a:latin typeface="Times New Roman"/>
                <a:cs typeface="Times New Roman"/>
              </a:rPr>
              <a:t>(Education, professional experience, projects, achievements…)</a:t>
            </a:r>
          </a:p>
          <a:p>
            <a:r>
              <a:rPr lang="en-US" sz="3900" b="1" dirty="0" smtClean="0">
                <a:latin typeface="Times New Roman"/>
                <a:cs typeface="Times New Roman"/>
              </a:rPr>
              <a:t>What am I the most proud of? </a:t>
            </a:r>
          </a:p>
          <a:p>
            <a:r>
              <a:rPr lang="en-US" sz="3900" b="1" dirty="0" smtClean="0">
                <a:latin typeface="Times New Roman"/>
                <a:cs typeface="Times New Roman"/>
              </a:rPr>
              <a:t>What can I do better than anybody else? </a:t>
            </a:r>
          </a:p>
          <a:p>
            <a:r>
              <a:rPr lang="en-US" sz="3900" b="1" dirty="0" smtClean="0">
                <a:latin typeface="Times New Roman"/>
                <a:cs typeface="Times New Roman"/>
              </a:rPr>
              <a:t>What kind of job I am looking for? </a:t>
            </a:r>
          </a:p>
        </p:txBody>
      </p:sp>
    </p:spTree>
    <p:extLst>
      <p:ext uri="{BB962C8B-B14F-4D97-AF65-F5344CB8AC3E}">
        <p14:creationId xmlns:p14="http://schemas.microsoft.com/office/powerpoint/2010/main" val="2205022160"/>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62888"/>
            <a:ext cx="8229600" cy="5580714"/>
          </a:xfrm>
        </p:spPr>
        <p:txBody>
          <a:bodyPr>
            <a:normAutofit/>
          </a:bodyPr>
          <a:lstStyle/>
          <a:p>
            <a:pPr marL="0" indent="0">
              <a:buNone/>
            </a:pPr>
            <a:r>
              <a:rPr lang="en-GB" sz="4000" b="1" dirty="0" smtClean="0">
                <a:latin typeface="Times New Roman"/>
                <a:cs typeface="Times New Roman"/>
              </a:rPr>
              <a:t>Disposition</a:t>
            </a:r>
          </a:p>
          <a:p>
            <a:pPr marL="0" indent="0">
              <a:buNone/>
            </a:pPr>
            <a:endParaRPr lang="en-GB" sz="3600" b="1" dirty="0" smtClean="0">
              <a:latin typeface="Times New Roman"/>
              <a:cs typeface="Times New Roman"/>
            </a:endParaRPr>
          </a:p>
          <a:p>
            <a:r>
              <a:rPr lang="en-GB" sz="3600" dirty="0" smtClean="0">
                <a:latin typeface="Times New Roman"/>
                <a:cs typeface="Times New Roman"/>
              </a:rPr>
              <a:t>How should I organize my material? </a:t>
            </a:r>
            <a:endParaRPr lang="en-GB" sz="3600" dirty="0">
              <a:latin typeface="Times New Roman"/>
              <a:cs typeface="Times New Roman"/>
            </a:endParaRPr>
          </a:p>
          <a:p>
            <a:endParaRPr lang="en-GB" sz="3600" dirty="0" smtClean="0">
              <a:latin typeface="Times New Roman"/>
              <a:cs typeface="Times New Roman"/>
            </a:endParaRPr>
          </a:p>
          <a:p>
            <a:pPr marL="0" indent="0">
              <a:buNone/>
            </a:pPr>
            <a:r>
              <a:rPr lang="en-GB" sz="3600" dirty="0" smtClean="0">
                <a:latin typeface="Times New Roman"/>
                <a:cs typeface="Times New Roman"/>
              </a:rPr>
              <a:t>(Google image search =&gt; “CV template”)</a:t>
            </a:r>
          </a:p>
          <a:p>
            <a:endParaRPr lang="en-GB" sz="3600" dirty="0">
              <a:latin typeface="Times New Roman"/>
              <a:cs typeface="Times New Roman"/>
            </a:endParaRPr>
          </a:p>
        </p:txBody>
      </p:sp>
    </p:spTree>
    <p:extLst>
      <p:ext uri="{BB962C8B-B14F-4D97-AF65-F5344CB8AC3E}">
        <p14:creationId xmlns:p14="http://schemas.microsoft.com/office/powerpoint/2010/main" val="886678094"/>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12372"/>
            <a:ext cx="8229600" cy="5513791"/>
          </a:xfrm>
        </p:spPr>
        <p:txBody>
          <a:bodyPr>
            <a:normAutofit/>
          </a:bodyPr>
          <a:lstStyle/>
          <a:p>
            <a:pPr marL="0" indent="0">
              <a:buNone/>
            </a:pPr>
            <a:r>
              <a:rPr lang="en-US" sz="4000" b="1" dirty="0" smtClean="0">
                <a:latin typeface="Times New Roman"/>
                <a:cs typeface="Times New Roman"/>
              </a:rPr>
              <a:t>Style</a:t>
            </a:r>
          </a:p>
          <a:p>
            <a:pPr marL="0" indent="0">
              <a:buNone/>
            </a:pPr>
            <a:endParaRPr lang="en-US" sz="4000" b="1" dirty="0" smtClean="0">
              <a:latin typeface="Times New Roman"/>
              <a:cs typeface="Times New Roman"/>
            </a:endParaRPr>
          </a:p>
          <a:p>
            <a:r>
              <a:rPr lang="en-US" sz="4000" dirty="0" smtClean="0">
                <a:latin typeface="Times New Roman"/>
                <a:cs typeface="Times New Roman"/>
              </a:rPr>
              <a:t>Grammar, spelling, punctuation: check and re-check</a:t>
            </a:r>
          </a:p>
          <a:p>
            <a:r>
              <a:rPr lang="en-US" sz="4000" dirty="0" smtClean="0">
                <a:latin typeface="Times New Roman"/>
                <a:cs typeface="Times New Roman"/>
              </a:rPr>
              <a:t>Make clear and simple sentences</a:t>
            </a:r>
          </a:p>
          <a:p>
            <a:r>
              <a:rPr lang="en-US" sz="4000" dirty="0" smtClean="0">
                <a:latin typeface="Times New Roman"/>
                <a:cs typeface="Times New Roman"/>
              </a:rPr>
              <a:t>How do you want to look like? (Serious? Original? Friendly?...)</a:t>
            </a:r>
          </a:p>
        </p:txBody>
      </p:sp>
    </p:spTree>
    <p:extLst>
      <p:ext uri="{BB962C8B-B14F-4D97-AF65-F5344CB8AC3E}">
        <p14:creationId xmlns:p14="http://schemas.microsoft.com/office/powerpoint/2010/main" val="3698248695"/>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marL="0" indent="0"/>
            <a:r>
              <a:rPr lang="fr-FR" dirty="0">
                <a:latin typeface="Times New Roman"/>
                <a:cs typeface="Times New Roman"/>
              </a:rPr>
              <a:t>QUIZZ TIME !</a:t>
            </a:r>
            <a:br>
              <a:rPr lang="fr-FR" dirty="0">
                <a:latin typeface="Times New Roman"/>
                <a:cs typeface="Times New Roman"/>
              </a:rPr>
            </a:br>
            <a:r>
              <a:rPr lang="fr-FR" dirty="0">
                <a:latin typeface="Times New Roman"/>
                <a:cs typeface="Times New Roman"/>
              </a:rPr>
              <a:t/>
            </a:r>
            <a:br>
              <a:rPr lang="fr-FR" dirty="0">
                <a:latin typeface="Times New Roman"/>
                <a:cs typeface="Times New Roman"/>
              </a:rPr>
            </a:br>
            <a:r>
              <a:rPr lang="fr-FR" dirty="0">
                <a:latin typeface="Times New Roman"/>
                <a:cs typeface="Times New Roman"/>
              </a:rPr>
              <a:t/>
            </a:r>
            <a:br>
              <a:rPr lang="fr-FR" dirty="0">
                <a:latin typeface="Times New Roman"/>
                <a:cs typeface="Times New Roman"/>
              </a:rPr>
            </a:br>
            <a:r>
              <a:rPr lang="fr-FR" dirty="0">
                <a:latin typeface="Times New Roman"/>
                <a:cs typeface="Times New Roman"/>
              </a:rPr>
              <a:t>QUIZZ TIME !</a:t>
            </a:r>
            <a:br>
              <a:rPr lang="fr-FR" dirty="0">
                <a:latin typeface="Times New Roman"/>
                <a:cs typeface="Times New Roman"/>
              </a:rPr>
            </a:br>
            <a:r>
              <a:rPr lang="fr-FR" dirty="0">
                <a:latin typeface="Times New Roman"/>
                <a:cs typeface="Times New Roman"/>
              </a:rPr>
              <a:t/>
            </a:r>
            <a:br>
              <a:rPr lang="fr-FR" dirty="0">
                <a:latin typeface="Times New Roman"/>
                <a:cs typeface="Times New Roman"/>
              </a:rPr>
            </a:br>
            <a:r>
              <a:rPr lang="fr-FR" dirty="0">
                <a:latin typeface="Times New Roman"/>
                <a:cs typeface="Times New Roman"/>
              </a:rPr>
              <a:t/>
            </a:r>
            <a:br>
              <a:rPr lang="fr-FR" dirty="0">
                <a:latin typeface="Times New Roman"/>
                <a:cs typeface="Times New Roman"/>
              </a:rPr>
            </a:br>
            <a:r>
              <a:rPr lang="fr-FR" dirty="0">
                <a:latin typeface="Times New Roman"/>
                <a:cs typeface="Times New Roman"/>
              </a:rPr>
              <a:t/>
            </a:r>
            <a:br>
              <a:rPr lang="fr-FR" dirty="0">
                <a:latin typeface="Times New Roman"/>
                <a:cs typeface="Times New Roman"/>
              </a:rPr>
            </a:br>
            <a:r>
              <a:rPr lang="fr-FR" dirty="0">
                <a:latin typeface="Times New Roman"/>
                <a:cs typeface="Times New Roman"/>
              </a:rPr>
              <a:t/>
            </a:r>
            <a:br>
              <a:rPr lang="fr-FR" dirty="0">
                <a:latin typeface="Times New Roman"/>
                <a:cs typeface="Times New Roman"/>
              </a:rPr>
            </a:br>
            <a:r>
              <a:rPr lang="fr-FR" dirty="0">
                <a:latin typeface="Times New Roman"/>
                <a:cs typeface="Times New Roman"/>
              </a:rPr>
              <a:t/>
            </a:r>
            <a:br>
              <a:rPr lang="fr-FR" dirty="0">
                <a:latin typeface="Times New Roman"/>
                <a:cs typeface="Times New Roman"/>
              </a:rPr>
            </a:br>
            <a:r>
              <a:rPr lang="fr-FR" dirty="0">
                <a:latin typeface="Times New Roman"/>
                <a:cs typeface="Times New Roman"/>
              </a:rPr>
              <a:t/>
            </a:r>
            <a:br>
              <a:rPr lang="fr-FR" dirty="0">
                <a:latin typeface="Times New Roman"/>
                <a:cs typeface="Times New Roman"/>
              </a:rPr>
            </a:br>
            <a:r>
              <a:rPr lang="fr-FR" dirty="0">
                <a:latin typeface="Times New Roman"/>
                <a:cs typeface="Times New Roman"/>
              </a:rPr>
              <a:t/>
            </a:r>
            <a:br>
              <a:rPr lang="fr-FR" dirty="0">
                <a:latin typeface="Times New Roman"/>
                <a:cs typeface="Times New Roman"/>
              </a:rPr>
            </a:br>
            <a:r>
              <a:rPr lang="fr-FR" dirty="0">
                <a:latin typeface="Times New Roman"/>
                <a:cs typeface="Times New Roman"/>
              </a:rPr>
              <a:t/>
            </a:r>
            <a:br>
              <a:rPr lang="fr-FR" dirty="0">
                <a:latin typeface="Times New Roman"/>
                <a:cs typeface="Times New Roman"/>
              </a:rPr>
            </a:br>
            <a:endParaRPr lang="fr-FR" dirty="0"/>
          </a:p>
        </p:txBody>
      </p:sp>
      <p:pic>
        <p:nvPicPr>
          <p:cNvPr id="4" name="Espace réservé du contenu 3" descr="1-Dollarphotoclub_54825547.jpg"/>
          <p:cNvPicPr>
            <a:picLocks noGrp="1" noChangeAspect="1"/>
          </p:cNvPicPr>
          <p:nvPr>
            <p:ph idx="1"/>
          </p:nvPr>
        </p:nvPicPr>
        <p:blipFill>
          <a:blip r:embed="rId2">
            <a:extLst>
              <a:ext uri="{28A0092B-C50C-407E-A947-70E740481C1C}">
                <a14:useLocalDpi xmlns:a14="http://schemas.microsoft.com/office/drawing/2010/main" val="0"/>
              </a:ext>
            </a:extLst>
          </a:blip>
          <a:srcRect t="8701" b="8701"/>
          <a:stretch>
            <a:fillRect/>
          </a:stretch>
        </p:blipFill>
        <p:spPr/>
      </p:pic>
    </p:spTree>
    <p:extLst>
      <p:ext uri="{BB962C8B-B14F-4D97-AF65-F5344CB8AC3E}">
        <p14:creationId xmlns:p14="http://schemas.microsoft.com/office/powerpoint/2010/main" val="4130723921"/>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99562"/>
            <a:ext cx="8229600" cy="5326602"/>
          </a:xfrm>
        </p:spPr>
        <p:txBody>
          <a:bodyPr>
            <a:normAutofit lnSpcReduction="10000"/>
          </a:bodyPr>
          <a:lstStyle/>
          <a:p>
            <a:pPr marL="0" indent="0">
              <a:buNone/>
            </a:pPr>
            <a:r>
              <a:rPr lang="en-AU" sz="3600" dirty="0" smtClean="0">
                <a:latin typeface="Times New Roman"/>
                <a:cs typeface="Times New Roman"/>
              </a:rPr>
              <a:t>1. The main challenge of an informative speech is: </a:t>
            </a:r>
          </a:p>
          <a:p>
            <a:pPr marL="0" indent="0">
              <a:buNone/>
            </a:pPr>
            <a:endParaRPr lang="en-AU" sz="3600" dirty="0" smtClean="0">
              <a:latin typeface="Times New Roman"/>
              <a:cs typeface="Times New Roman"/>
            </a:endParaRPr>
          </a:p>
          <a:p>
            <a:pPr marL="514350" indent="-514350">
              <a:buAutoNum type="alphaUcPeriod"/>
            </a:pPr>
            <a:r>
              <a:rPr lang="en-AU" sz="3600" dirty="0" smtClean="0">
                <a:latin typeface="Times New Roman"/>
                <a:cs typeface="Times New Roman"/>
              </a:rPr>
              <a:t>To persuade your audience to do something</a:t>
            </a:r>
          </a:p>
          <a:p>
            <a:pPr marL="514350" indent="-514350">
              <a:buAutoNum type="alphaUcPeriod"/>
            </a:pPr>
            <a:r>
              <a:rPr lang="en-AU" sz="3600" dirty="0" smtClean="0">
                <a:latin typeface="Times New Roman"/>
                <a:cs typeface="Times New Roman"/>
              </a:rPr>
              <a:t>To talk about a technical subject in a clear and interesting way</a:t>
            </a:r>
          </a:p>
          <a:p>
            <a:pPr marL="514350" indent="-514350">
              <a:buAutoNum type="alphaUcPeriod"/>
            </a:pPr>
            <a:r>
              <a:rPr lang="en-AU" sz="3600" dirty="0" smtClean="0">
                <a:latin typeface="Times New Roman"/>
                <a:cs typeface="Times New Roman"/>
              </a:rPr>
              <a:t>To support your opinion with strong arguments</a:t>
            </a:r>
          </a:p>
          <a:p>
            <a:pPr marL="514350" indent="-514350">
              <a:buAutoNum type="alphaUcPeriod"/>
            </a:pPr>
            <a:endParaRPr lang="en-AU" dirty="0" smtClean="0">
              <a:latin typeface="Times New Roman"/>
              <a:cs typeface="Times New Roman"/>
            </a:endParaRPr>
          </a:p>
          <a:p>
            <a:pPr marL="514350" indent="-514350">
              <a:buAutoNum type="alphaUcPeriod"/>
            </a:pPr>
            <a:endParaRPr lang="en-AU" dirty="0" smtClean="0">
              <a:latin typeface="Times New Roman"/>
              <a:cs typeface="Times New Roman"/>
            </a:endParaRPr>
          </a:p>
          <a:p>
            <a:pPr marL="514350" indent="-514350">
              <a:buAutoNum type="arabicPeriod"/>
            </a:pPr>
            <a:endParaRPr lang="en-AU" dirty="0">
              <a:latin typeface="Times New Roman"/>
              <a:cs typeface="Times New Roman"/>
            </a:endParaRPr>
          </a:p>
        </p:txBody>
      </p:sp>
    </p:spTree>
    <p:extLst>
      <p:ext uri="{BB962C8B-B14F-4D97-AF65-F5344CB8AC3E}">
        <p14:creationId xmlns:p14="http://schemas.microsoft.com/office/powerpoint/2010/main" val="1113326064"/>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87914"/>
            <a:ext cx="8229600" cy="5538250"/>
          </a:xfrm>
        </p:spPr>
        <p:txBody>
          <a:bodyPr>
            <a:normAutofit/>
          </a:bodyPr>
          <a:lstStyle/>
          <a:p>
            <a:pPr marL="0" indent="0" algn="just">
              <a:buNone/>
            </a:pPr>
            <a:r>
              <a:rPr lang="en-AU" sz="4400" dirty="0">
                <a:latin typeface="Times New Roman"/>
                <a:cs typeface="Times New Roman"/>
              </a:rPr>
              <a:t>2</a:t>
            </a:r>
            <a:r>
              <a:rPr lang="en-AU" sz="4400" dirty="0" smtClean="0">
                <a:latin typeface="Times New Roman"/>
                <a:cs typeface="Times New Roman"/>
              </a:rPr>
              <a:t>. « People should not smoke because smoking is bad for health »</a:t>
            </a:r>
          </a:p>
          <a:p>
            <a:pPr marL="0" indent="0" algn="just">
              <a:buNone/>
            </a:pPr>
            <a:endParaRPr lang="en-AU" sz="4400" dirty="0" smtClean="0">
              <a:latin typeface="Times New Roman"/>
              <a:cs typeface="Times New Roman"/>
            </a:endParaRPr>
          </a:p>
          <a:p>
            <a:pPr marL="0" indent="0" algn="just">
              <a:buNone/>
            </a:pPr>
            <a:r>
              <a:rPr lang="en-AU" sz="4400" dirty="0" smtClean="0">
                <a:latin typeface="Times New Roman"/>
                <a:cs typeface="Times New Roman"/>
              </a:rPr>
              <a:t>The support is: </a:t>
            </a:r>
          </a:p>
          <a:p>
            <a:pPr marL="0" indent="0" algn="just">
              <a:buNone/>
            </a:pPr>
            <a:endParaRPr lang="en-AU" sz="4400" dirty="0" smtClean="0">
              <a:latin typeface="Times New Roman"/>
              <a:cs typeface="Times New Roman"/>
            </a:endParaRPr>
          </a:p>
          <a:p>
            <a:pPr marL="0" indent="0" algn="just">
              <a:buNone/>
            </a:pPr>
            <a:r>
              <a:rPr lang="en-AU" sz="4400" dirty="0" smtClean="0">
                <a:latin typeface="Times New Roman"/>
                <a:cs typeface="Times New Roman"/>
              </a:rPr>
              <a:t>A. People should not smoke</a:t>
            </a:r>
          </a:p>
          <a:p>
            <a:pPr marL="0" indent="0" algn="just">
              <a:buNone/>
            </a:pPr>
            <a:r>
              <a:rPr lang="en-AU" sz="4400" dirty="0" smtClean="0">
                <a:latin typeface="Times New Roman"/>
                <a:cs typeface="Times New Roman"/>
              </a:rPr>
              <a:t>B. Smoking is bad for health</a:t>
            </a:r>
            <a:endParaRPr lang="en-AU" sz="4400" dirty="0">
              <a:latin typeface="Times New Roman"/>
              <a:cs typeface="Times New Roman"/>
            </a:endParaRPr>
          </a:p>
        </p:txBody>
      </p:sp>
    </p:spTree>
    <p:extLst>
      <p:ext uri="{BB962C8B-B14F-4D97-AF65-F5344CB8AC3E}">
        <p14:creationId xmlns:p14="http://schemas.microsoft.com/office/powerpoint/2010/main" val="363068117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64178"/>
            <a:ext cx="8229600" cy="5161986"/>
          </a:xfrm>
        </p:spPr>
        <p:txBody>
          <a:bodyPr>
            <a:normAutofit/>
          </a:bodyPr>
          <a:lstStyle/>
          <a:p>
            <a:pPr marL="0" indent="0">
              <a:buNone/>
            </a:pPr>
            <a:r>
              <a:rPr lang="fr-FR" sz="4000" dirty="0" smtClean="0">
                <a:latin typeface="Times New Roman"/>
                <a:cs typeface="Times New Roman"/>
              </a:rPr>
              <a:t>Pour atteindre cet objectif, ce cours vous propose: </a:t>
            </a:r>
          </a:p>
          <a:p>
            <a:pPr marL="0" indent="0">
              <a:buNone/>
            </a:pPr>
            <a:endParaRPr lang="fr-FR" sz="4000" dirty="0" smtClean="0">
              <a:latin typeface="Times New Roman"/>
              <a:cs typeface="Times New Roman"/>
            </a:endParaRPr>
          </a:p>
          <a:p>
            <a:r>
              <a:rPr lang="fr-FR" sz="4000" dirty="0" smtClean="0">
                <a:latin typeface="Times New Roman"/>
                <a:cs typeface="Times New Roman"/>
              </a:rPr>
              <a:t>Une immersion dans le métier de public speaker</a:t>
            </a:r>
          </a:p>
          <a:p>
            <a:r>
              <a:rPr lang="fr-FR" sz="4000" dirty="0" smtClean="0">
                <a:latin typeface="Times New Roman"/>
                <a:cs typeface="Times New Roman"/>
              </a:rPr>
              <a:t>Une boîte à outils</a:t>
            </a:r>
            <a:endParaRPr lang="fr-FR" sz="4000" dirty="0">
              <a:latin typeface="Times New Roman"/>
              <a:cs typeface="Times New Roman"/>
            </a:endParaRPr>
          </a:p>
        </p:txBody>
      </p:sp>
    </p:spTree>
    <p:extLst>
      <p:ext uri="{BB962C8B-B14F-4D97-AF65-F5344CB8AC3E}">
        <p14:creationId xmlns:p14="http://schemas.microsoft.com/office/powerpoint/2010/main" val="3947037306"/>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87914"/>
            <a:ext cx="8229600" cy="5538250"/>
          </a:xfrm>
        </p:spPr>
        <p:txBody>
          <a:bodyPr>
            <a:normAutofit lnSpcReduction="10000"/>
          </a:bodyPr>
          <a:lstStyle/>
          <a:p>
            <a:pPr marL="0" indent="0">
              <a:buNone/>
            </a:pPr>
            <a:r>
              <a:rPr lang="en-GB" sz="4400" dirty="0" smtClean="0">
                <a:latin typeface="Times New Roman"/>
                <a:cs typeface="Times New Roman"/>
              </a:rPr>
              <a:t>3. The canon of invention is concerned with:</a:t>
            </a:r>
          </a:p>
          <a:p>
            <a:pPr marL="0" indent="0">
              <a:buNone/>
            </a:pPr>
            <a:endParaRPr lang="en-GB" sz="4400" dirty="0">
              <a:latin typeface="Times New Roman"/>
              <a:cs typeface="Times New Roman"/>
            </a:endParaRPr>
          </a:p>
          <a:p>
            <a:pPr marL="0" indent="0">
              <a:buNone/>
            </a:pPr>
            <a:r>
              <a:rPr lang="en-GB" sz="4400" dirty="0" smtClean="0">
                <a:latin typeface="Times New Roman"/>
                <a:cs typeface="Times New Roman"/>
              </a:rPr>
              <a:t>A. Memorizing your speech</a:t>
            </a:r>
          </a:p>
          <a:p>
            <a:pPr marL="0" indent="0">
              <a:buNone/>
            </a:pPr>
            <a:r>
              <a:rPr lang="en-GB" sz="4400" dirty="0" smtClean="0">
                <a:latin typeface="Times New Roman"/>
                <a:cs typeface="Times New Roman"/>
              </a:rPr>
              <a:t>B. Finding the most powerful words</a:t>
            </a:r>
          </a:p>
          <a:p>
            <a:pPr marL="0" indent="0">
              <a:buNone/>
            </a:pPr>
            <a:r>
              <a:rPr lang="en-GB" sz="4400" dirty="0" smtClean="0">
                <a:latin typeface="Times New Roman"/>
                <a:cs typeface="Times New Roman"/>
              </a:rPr>
              <a:t>C. Finding the materials for your speech</a:t>
            </a:r>
            <a:endParaRPr lang="en-GB" sz="4400" dirty="0">
              <a:latin typeface="Times New Roman"/>
              <a:cs typeface="Times New Roman"/>
            </a:endParaRPr>
          </a:p>
        </p:txBody>
      </p:sp>
    </p:spTree>
    <p:extLst>
      <p:ext uri="{BB962C8B-B14F-4D97-AF65-F5344CB8AC3E}">
        <p14:creationId xmlns:p14="http://schemas.microsoft.com/office/powerpoint/2010/main" val="4154281665"/>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17144"/>
            <a:ext cx="8229600" cy="5209019"/>
          </a:xfrm>
        </p:spPr>
        <p:txBody>
          <a:bodyPr>
            <a:normAutofit/>
          </a:bodyPr>
          <a:lstStyle/>
          <a:p>
            <a:pPr marL="0" indent="0">
              <a:buNone/>
            </a:pPr>
            <a:r>
              <a:rPr lang="fr-FR" sz="4000" dirty="0" smtClean="0">
                <a:latin typeface="Times New Roman"/>
                <a:cs typeface="Times New Roman"/>
              </a:rPr>
              <a:t>4. The canon of style </a:t>
            </a:r>
            <a:r>
              <a:rPr lang="fr-FR" sz="4000" dirty="0" err="1" smtClean="0">
                <a:latin typeface="Times New Roman"/>
                <a:cs typeface="Times New Roman"/>
              </a:rPr>
              <a:t>is</a:t>
            </a:r>
            <a:r>
              <a:rPr lang="fr-FR" sz="4000" dirty="0" smtClean="0">
                <a:latin typeface="Times New Roman"/>
                <a:cs typeface="Times New Roman"/>
              </a:rPr>
              <a:t> </a:t>
            </a:r>
            <a:r>
              <a:rPr lang="fr-FR" sz="4000" dirty="0" err="1" smtClean="0">
                <a:latin typeface="Times New Roman"/>
                <a:cs typeface="Times New Roman"/>
              </a:rPr>
              <a:t>concerned</a:t>
            </a:r>
            <a:r>
              <a:rPr lang="fr-FR" sz="4000" dirty="0" smtClean="0">
                <a:latin typeface="Times New Roman"/>
                <a:cs typeface="Times New Roman"/>
              </a:rPr>
              <a:t> </a:t>
            </a:r>
            <a:r>
              <a:rPr lang="fr-FR" sz="4000" dirty="0" err="1" smtClean="0">
                <a:latin typeface="Times New Roman"/>
                <a:cs typeface="Times New Roman"/>
              </a:rPr>
              <a:t>with</a:t>
            </a:r>
            <a:r>
              <a:rPr lang="fr-FR" sz="4000" dirty="0" smtClean="0">
                <a:latin typeface="Times New Roman"/>
                <a:cs typeface="Times New Roman"/>
              </a:rPr>
              <a:t>: </a:t>
            </a:r>
          </a:p>
          <a:p>
            <a:pPr marL="0" indent="0">
              <a:buNone/>
            </a:pPr>
            <a:endParaRPr lang="fr-FR" sz="4000" dirty="0">
              <a:latin typeface="Times New Roman"/>
              <a:cs typeface="Times New Roman"/>
            </a:endParaRPr>
          </a:p>
          <a:p>
            <a:pPr marL="0" indent="0">
              <a:buNone/>
            </a:pPr>
            <a:r>
              <a:rPr lang="en-GB" sz="4000" dirty="0">
                <a:latin typeface="Times New Roman"/>
                <a:cs typeface="Times New Roman"/>
              </a:rPr>
              <a:t>A. Finding the materials </a:t>
            </a:r>
            <a:r>
              <a:rPr lang="en-GB" sz="4000" dirty="0" smtClean="0">
                <a:latin typeface="Times New Roman"/>
                <a:cs typeface="Times New Roman"/>
              </a:rPr>
              <a:t>for </a:t>
            </a:r>
            <a:r>
              <a:rPr lang="en-GB" sz="4000" dirty="0">
                <a:latin typeface="Times New Roman"/>
                <a:cs typeface="Times New Roman"/>
              </a:rPr>
              <a:t>your speech</a:t>
            </a:r>
          </a:p>
          <a:p>
            <a:pPr marL="0" indent="0">
              <a:buNone/>
            </a:pPr>
            <a:r>
              <a:rPr lang="en-GB" sz="4000" dirty="0" smtClean="0">
                <a:latin typeface="Times New Roman"/>
                <a:cs typeface="Times New Roman"/>
              </a:rPr>
              <a:t>B</a:t>
            </a:r>
            <a:r>
              <a:rPr lang="en-GB" sz="4000" dirty="0">
                <a:latin typeface="Times New Roman"/>
                <a:cs typeface="Times New Roman"/>
              </a:rPr>
              <a:t>. Finding the most powerful words</a:t>
            </a:r>
          </a:p>
          <a:p>
            <a:pPr marL="0" indent="0">
              <a:buNone/>
            </a:pPr>
            <a:r>
              <a:rPr lang="en-GB" sz="4000" dirty="0">
                <a:latin typeface="Times New Roman"/>
                <a:cs typeface="Times New Roman"/>
              </a:rPr>
              <a:t>C. </a:t>
            </a:r>
            <a:r>
              <a:rPr lang="en-GB" sz="4000" dirty="0" smtClean="0">
                <a:latin typeface="Times New Roman"/>
                <a:cs typeface="Times New Roman"/>
              </a:rPr>
              <a:t>Organizing your speech</a:t>
            </a:r>
            <a:endParaRPr lang="fr-FR" sz="4000" dirty="0" smtClean="0">
              <a:latin typeface="Times New Roman"/>
              <a:cs typeface="Times New Roman"/>
            </a:endParaRPr>
          </a:p>
          <a:p>
            <a:pPr marL="0" indent="0">
              <a:buNone/>
            </a:pPr>
            <a:endParaRPr lang="fr-FR" sz="4000" dirty="0">
              <a:latin typeface="Times New Roman"/>
              <a:cs typeface="Times New Roman"/>
            </a:endParaRPr>
          </a:p>
          <a:p>
            <a:pPr marL="0" indent="0">
              <a:buNone/>
            </a:pPr>
            <a:endParaRPr lang="fr-FR" sz="4000" dirty="0">
              <a:latin typeface="Times New Roman"/>
              <a:cs typeface="Times New Roman"/>
            </a:endParaRPr>
          </a:p>
        </p:txBody>
      </p:sp>
    </p:spTree>
    <p:extLst>
      <p:ext uri="{BB962C8B-B14F-4D97-AF65-F5344CB8AC3E}">
        <p14:creationId xmlns:p14="http://schemas.microsoft.com/office/powerpoint/2010/main" val="388440900"/>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29012"/>
            <a:ext cx="8229600" cy="5397151"/>
          </a:xfrm>
        </p:spPr>
        <p:txBody>
          <a:bodyPr>
            <a:normAutofit/>
          </a:bodyPr>
          <a:lstStyle/>
          <a:p>
            <a:pPr marL="0" lvl="0" indent="0" algn="just">
              <a:buNone/>
            </a:pPr>
            <a:r>
              <a:rPr lang="en-US" sz="3600" dirty="0" smtClean="0">
                <a:latin typeface="Times New Roman"/>
                <a:cs typeface="Times New Roman"/>
              </a:rPr>
              <a:t>5. “People have many reasons for engaging in public speaking, but the skills necessary for public speaking are applicable whether someone is speaking for informative, persuasive, or entertainment reasons.”</a:t>
            </a:r>
          </a:p>
          <a:p>
            <a:pPr marL="0" indent="0" algn="just">
              <a:buNone/>
            </a:pPr>
            <a:endParaRPr lang="en-US" sz="3600" dirty="0" smtClean="0">
              <a:latin typeface="Times New Roman"/>
              <a:cs typeface="Times New Roman"/>
            </a:endParaRPr>
          </a:p>
          <a:p>
            <a:pPr marL="742950" indent="-742950" algn="just">
              <a:buAutoNum type="alphaUcPeriod"/>
            </a:pPr>
            <a:r>
              <a:rPr lang="en-US" sz="3600" dirty="0" smtClean="0">
                <a:latin typeface="Times New Roman"/>
                <a:cs typeface="Times New Roman"/>
              </a:rPr>
              <a:t>This is not an argument</a:t>
            </a:r>
          </a:p>
          <a:p>
            <a:pPr marL="742950" indent="-742950" algn="just">
              <a:buAutoNum type="alphaUcPeriod"/>
            </a:pPr>
            <a:r>
              <a:rPr lang="en-US" sz="3600" dirty="0" smtClean="0">
                <a:latin typeface="Times New Roman"/>
                <a:cs typeface="Times New Roman"/>
              </a:rPr>
              <a:t>This is an argument</a:t>
            </a:r>
            <a:endParaRPr lang="en-US" sz="3600" dirty="0">
              <a:latin typeface="Times New Roman"/>
              <a:cs typeface="Times New Roman"/>
            </a:endParaRPr>
          </a:p>
        </p:txBody>
      </p:sp>
    </p:spTree>
    <p:extLst>
      <p:ext uri="{BB962C8B-B14F-4D97-AF65-F5344CB8AC3E}">
        <p14:creationId xmlns:p14="http://schemas.microsoft.com/office/powerpoint/2010/main" val="617079388"/>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11430"/>
            <a:ext cx="8229600" cy="5514734"/>
          </a:xfrm>
        </p:spPr>
        <p:txBody>
          <a:bodyPr/>
          <a:lstStyle/>
          <a:p>
            <a:pPr marL="0" indent="0">
              <a:buNone/>
            </a:pPr>
            <a:r>
              <a:rPr lang="fr-FR" sz="4000" dirty="0" smtClean="0">
                <a:latin typeface="Times New Roman"/>
                <a:cs typeface="Times New Roman"/>
              </a:rPr>
              <a:t>Solutions: </a:t>
            </a:r>
          </a:p>
          <a:p>
            <a:pPr marL="0" indent="0">
              <a:buNone/>
            </a:pPr>
            <a:endParaRPr lang="fr-FR" sz="4000" dirty="0">
              <a:latin typeface="Times New Roman"/>
              <a:cs typeface="Times New Roman"/>
            </a:endParaRPr>
          </a:p>
          <a:p>
            <a:pPr marL="0" indent="0">
              <a:buNone/>
            </a:pPr>
            <a:r>
              <a:rPr lang="fr-FR" sz="4000" dirty="0" smtClean="0">
                <a:latin typeface="Times New Roman"/>
                <a:cs typeface="Times New Roman"/>
              </a:rPr>
              <a:t>1. B</a:t>
            </a:r>
          </a:p>
          <a:p>
            <a:pPr marL="0" indent="0">
              <a:buNone/>
            </a:pPr>
            <a:r>
              <a:rPr lang="fr-FR" sz="4000" dirty="0">
                <a:latin typeface="Times New Roman"/>
                <a:cs typeface="Times New Roman"/>
              </a:rPr>
              <a:t>2</a:t>
            </a:r>
            <a:r>
              <a:rPr lang="fr-FR" sz="4000" dirty="0" smtClean="0">
                <a:latin typeface="Times New Roman"/>
                <a:cs typeface="Times New Roman"/>
              </a:rPr>
              <a:t>. B </a:t>
            </a:r>
          </a:p>
          <a:p>
            <a:pPr marL="0" indent="0">
              <a:buNone/>
            </a:pPr>
            <a:r>
              <a:rPr lang="fr-FR" sz="4000" dirty="0" smtClean="0">
                <a:latin typeface="Times New Roman"/>
                <a:cs typeface="Times New Roman"/>
              </a:rPr>
              <a:t>3. C</a:t>
            </a:r>
          </a:p>
          <a:p>
            <a:pPr marL="0" indent="0">
              <a:buNone/>
            </a:pPr>
            <a:r>
              <a:rPr lang="fr-FR" sz="4000" dirty="0" smtClean="0">
                <a:latin typeface="Times New Roman"/>
                <a:cs typeface="Times New Roman"/>
              </a:rPr>
              <a:t>4. B</a:t>
            </a:r>
          </a:p>
          <a:p>
            <a:pPr marL="0" indent="0">
              <a:buNone/>
            </a:pPr>
            <a:r>
              <a:rPr lang="fr-FR" sz="4000" dirty="0" smtClean="0">
                <a:latin typeface="Times New Roman"/>
                <a:cs typeface="Times New Roman"/>
              </a:rPr>
              <a:t>5. A</a:t>
            </a:r>
            <a:endParaRPr lang="fr-FR" sz="4000" dirty="0">
              <a:latin typeface="Times New Roman"/>
              <a:cs typeface="Times New Roman"/>
            </a:endParaRPr>
          </a:p>
        </p:txBody>
      </p:sp>
    </p:spTree>
    <p:extLst>
      <p:ext uri="{BB962C8B-B14F-4D97-AF65-F5344CB8AC3E}">
        <p14:creationId xmlns:p14="http://schemas.microsoft.com/office/powerpoint/2010/main" val="1239926526"/>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30938"/>
            <a:ext cx="8229600" cy="5895226"/>
          </a:xfrm>
        </p:spPr>
        <p:txBody>
          <a:bodyPr>
            <a:normAutofit lnSpcReduction="10000"/>
          </a:bodyPr>
          <a:lstStyle/>
          <a:p>
            <a:pPr marL="0" indent="0">
              <a:buNone/>
            </a:pPr>
            <a:r>
              <a:rPr lang="en-GB" sz="4000" dirty="0" smtClean="0">
                <a:latin typeface="Times New Roman"/>
                <a:cs typeface="Times New Roman"/>
              </a:rPr>
              <a:t>In preparation of the next course: </a:t>
            </a:r>
          </a:p>
          <a:p>
            <a:pPr marL="0" indent="0">
              <a:buNone/>
            </a:pPr>
            <a:endParaRPr lang="en-GB" sz="4000" dirty="0">
              <a:latin typeface="Times New Roman"/>
              <a:cs typeface="Times New Roman"/>
            </a:endParaRPr>
          </a:p>
          <a:p>
            <a:pPr marL="0" indent="0">
              <a:buNone/>
            </a:pPr>
            <a:endParaRPr lang="en-GB" sz="4000" dirty="0">
              <a:latin typeface="Times New Roman"/>
              <a:cs typeface="Times New Roman"/>
            </a:endParaRPr>
          </a:p>
          <a:p>
            <a:r>
              <a:rPr lang="fr-FR" sz="4400" dirty="0" err="1">
                <a:latin typeface="Times New Roman"/>
                <a:cs typeface="Times New Roman"/>
              </a:rPr>
              <a:t>B</a:t>
            </a:r>
            <a:r>
              <a:rPr lang="fr-FR" sz="4400" dirty="0" err="1" smtClean="0">
                <a:latin typeface="Times New Roman"/>
                <a:cs typeface="Times New Roman"/>
              </a:rPr>
              <a:t>ring</a:t>
            </a:r>
            <a:r>
              <a:rPr lang="fr-FR" sz="4400" dirty="0" smtClean="0">
                <a:latin typeface="Times New Roman"/>
                <a:cs typeface="Times New Roman"/>
              </a:rPr>
              <a:t> the </a:t>
            </a:r>
            <a:r>
              <a:rPr lang="fr-FR" sz="4400" dirty="0" err="1" smtClean="0">
                <a:latin typeface="Times New Roman"/>
                <a:cs typeface="Times New Roman"/>
              </a:rPr>
              <a:t>evaluation</a:t>
            </a:r>
            <a:r>
              <a:rPr lang="fr-FR" sz="4400" dirty="0" smtClean="0">
                <a:latin typeface="Times New Roman"/>
                <a:cs typeface="Times New Roman"/>
              </a:rPr>
              <a:t> </a:t>
            </a:r>
            <a:r>
              <a:rPr lang="fr-FR" sz="4400" dirty="0" err="1" smtClean="0">
                <a:latin typeface="Times New Roman"/>
                <a:cs typeface="Times New Roman"/>
              </a:rPr>
              <a:t>form</a:t>
            </a:r>
            <a:r>
              <a:rPr lang="fr-FR" sz="4400" dirty="0" smtClean="0">
                <a:latin typeface="Times New Roman"/>
                <a:cs typeface="Times New Roman"/>
              </a:rPr>
              <a:t> </a:t>
            </a:r>
            <a:r>
              <a:rPr lang="fr-FR" sz="4400" dirty="0">
                <a:latin typeface="Times New Roman"/>
                <a:cs typeface="Times New Roman"/>
              </a:rPr>
              <a:t>n</a:t>
            </a:r>
            <a:r>
              <a:rPr lang="fr-FR" sz="4400" dirty="0" smtClean="0">
                <a:latin typeface="Times New Roman"/>
                <a:cs typeface="Times New Roman"/>
              </a:rPr>
              <a:t>°1</a:t>
            </a:r>
            <a:endParaRPr lang="fr-FR" sz="4400" dirty="0">
              <a:latin typeface="Times New Roman"/>
              <a:cs typeface="Times New Roman"/>
            </a:endParaRPr>
          </a:p>
          <a:p>
            <a:r>
              <a:rPr lang="fr-FR" sz="4400" dirty="0" smtClean="0">
                <a:latin typeface="Times New Roman"/>
                <a:cs typeface="Times New Roman"/>
              </a:rPr>
              <a:t>Have a look </a:t>
            </a:r>
            <a:r>
              <a:rPr lang="fr-FR" sz="4400" dirty="0" err="1" smtClean="0">
                <a:latin typeface="Times New Roman"/>
                <a:cs typeface="Times New Roman"/>
              </a:rPr>
              <a:t>at</a:t>
            </a:r>
            <a:r>
              <a:rPr lang="fr-FR" sz="4400" dirty="0" smtClean="0">
                <a:latin typeface="Times New Roman"/>
                <a:cs typeface="Times New Roman"/>
              </a:rPr>
              <a:t>: </a:t>
            </a:r>
            <a:endParaRPr lang="fr-FR" sz="4400" dirty="0">
              <a:latin typeface="Times New Roman"/>
              <a:cs typeface="Times New Roman"/>
            </a:endParaRPr>
          </a:p>
          <a:p>
            <a:pPr marL="0" indent="0">
              <a:buNone/>
            </a:pPr>
            <a:r>
              <a:rPr lang="en-US" sz="4400" dirty="0">
                <a:latin typeface="Times New Roman"/>
                <a:cs typeface="Times New Roman"/>
                <a:hlinkClick r:id="rId2"/>
              </a:rPr>
              <a:t>http://www.careerealism.com</a:t>
            </a:r>
            <a:r>
              <a:rPr lang="en-US" sz="4400" dirty="0" smtClean="0">
                <a:latin typeface="Times New Roman"/>
                <a:cs typeface="Times New Roman"/>
                <a:hlinkClick r:id="rId2"/>
              </a:rPr>
              <a:t>/</a:t>
            </a:r>
            <a:endParaRPr lang="en-US" sz="4400" dirty="0" smtClean="0">
              <a:latin typeface="Times New Roman"/>
              <a:cs typeface="Times New Roman"/>
            </a:endParaRPr>
          </a:p>
          <a:p>
            <a:r>
              <a:rPr lang="en-US" sz="4400" dirty="0" smtClean="0">
                <a:latin typeface="Times New Roman"/>
                <a:cs typeface="Times New Roman"/>
              </a:rPr>
              <a:t>Start to think on how to translate and improve your CV !</a:t>
            </a:r>
            <a:endParaRPr lang="en-US" sz="4400" dirty="0">
              <a:latin typeface="Times New Roman"/>
              <a:cs typeface="Times New Roman"/>
            </a:endParaRPr>
          </a:p>
          <a:p>
            <a:pPr marL="0" indent="0">
              <a:buNone/>
            </a:pPr>
            <a:endParaRPr lang="en-GB" dirty="0">
              <a:latin typeface="Times New Roman"/>
              <a:cs typeface="Times New Roman"/>
            </a:endParaRPr>
          </a:p>
        </p:txBody>
      </p:sp>
    </p:spTree>
    <p:extLst>
      <p:ext uri="{BB962C8B-B14F-4D97-AF65-F5344CB8AC3E}">
        <p14:creationId xmlns:p14="http://schemas.microsoft.com/office/powerpoint/2010/main" val="285433174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i="1" dirty="0">
                <a:latin typeface="Times New Roman"/>
                <a:cs typeface="Times New Roman"/>
              </a:rPr>
              <a:t>I</a:t>
            </a:r>
            <a:r>
              <a:rPr lang="en-GB" i="1" dirty="0" smtClean="0">
                <a:latin typeface="Times New Roman"/>
                <a:cs typeface="Times New Roman"/>
              </a:rPr>
              <a:t>mmersion </a:t>
            </a:r>
            <a:r>
              <a:rPr lang="en-GB" i="1" dirty="0" err="1" smtClean="0">
                <a:latin typeface="Times New Roman"/>
                <a:cs typeface="Times New Roman"/>
              </a:rPr>
              <a:t>dans</a:t>
            </a:r>
            <a:r>
              <a:rPr lang="en-GB" i="1" dirty="0" smtClean="0">
                <a:latin typeface="Times New Roman"/>
                <a:cs typeface="Times New Roman"/>
              </a:rPr>
              <a:t> le </a:t>
            </a:r>
            <a:r>
              <a:rPr lang="en-GB" i="1" dirty="0" err="1" smtClean="0">
                <a:latin typeface="Times New Roman"/>
                <a:cs typeface="Times New Roman"/>
              </a:rPr>
              <a:t>métier</a:t>
            </a:r>
            <a:r>
              <a:rPr lang="en-GB" i="1" dirty="0" smtClean="0">
                <a:latin typeface="Times New Roman"/>
                <a:cs typeface="Times New Roman"/>
              </a:rPr>
              <a:t> de public speaker</a:t>
            </a:r>
            <a:endParaRPr lang="en-GB" i="1" dirty="0">
              <a:latin typeface="Times New Roman"/>
              <a:cs typeface="Times New Roman"/>
            </a:endParaRPr>
          </a:p>
        </p:txBody>
      </p:sp>
      <p:sp>
        <p:nvSpPr>
          <p:cNvPr id="3" name="Espace réservé du contenu 2"/>
          <p:cNvSpPr>
            <a:spLocks noGrp="1"/>
          </p:cNvSpPr>
          <p:nvPr>
            <p:ph idx="1"/>
          </p:nvPr>
        </p:nvSpPr>
        <p:spPr/>
        <p:txBody>
          <a:bodyPr>
            <a:normAutofit fontScale="92500" lnSpcReduction="10000"/>
          </a:bodyPr>
          <a:lstStyle/>
          <a:p>
            <a:pPr marL="0" indent="0">
              <a:buNone/>
            </a:pPr>
            <a:r>
              <a:rPr lang="fr-FR" dirty="0" smtClean="0">
                <a:latin typeface="Times New Roman"/>
                <a:cs typeface="Times New Roman"/>
              </a:rPr>
              <a:t>Sur la page Facebook du cours: </a:t>
            </a:r>
          </a:p>
          <a:p>
            <a:pPr marL="0" indent="0">
              <a:buNone/>
            </a:pPr>
            <a:endParaRPr lang="fr-FR" dirty="0" smtClean="0">
              <a:latin typeface="Times New Roman"/>
              <a:cs typeface="Times New Roman"/>
            </a:endParaRPr>
          </a:p>
          <a:p>
            <a:pPr marL="0" indent="0" algn="ctr">
              <a:buNone/>
            </a:pPr>
            <a:r>
              <a:rPr lang="en-US" dirty="0" smtClean="0">
                <a:latin typeface="Times New Roman"/>
                <a:cs typeface="Times New Roman"/>
                <a:hlinkClick r:id="rId3"/>
              </a:rPr>
              <a:t>https://www.facebook.com/SpeakingESCG</a:t>
            </a:r>
            <a:endParaRPr lang="en-US" dirty="0" smtClean="0">
              <a:latin typeface="Times New Roman"/>
              <a:cs typeface="Times New Roman"/>
            </a:endParaRPr>
          </a:p>
          <a:p>
            <a:pPr marL="0" indent="0">
              <a:buNone/>
            </a:pPr>
            <a:endParaRPr lang="fr-FR" dirty="0" smtClean="0">
              <a:latin typeface="Times New Roman"/>
              <a:cs typeface="Times New Roman"/>
            </a:endParaRPr>
          </a:p>
          <a:p>
            <a:r>
              <a:rPr lang="fr-FR" dirty="0" smtClean="0">
                <a:latin typeface="Times New Roman"/>
                <a:cs typeface="Times New Roman"/>
              </a:rPr>
              <a:t>Ressources sur le métier de </a:t>
            </a:r>
            <a:r>
              <a:rPr lang="fr-FR" i="1" dirty="0" smtClean="0">
                <a:latin typeface="Times New Roman"/>
                <a:cs typeface="Times New Roman"/>
              </a:rPr>
              <a:t>public speaker </a:t>
            </a:r>
            <a:r>
              <a:rPr lang="fr-FR" dirty="0" smtClean="0">
                <a:latin typeface="Times New Roman"/>
                <a:cs typeface="Times New Roman"/>
              </a:rPr>
              <a:t>(vidéos, </a:t>
            </a:r>
            <a:r>
              <a:rPr lang="fr-FR" dirty="0" err="1" smtClean="0">
                <a:latin typeface="Times New Roman"/>
                <a:cs typeface="Times New Roman"/>
              </a:rPr>
              <a:t>podcasts</a:t>
            </a:r>
            <a:r>
              <a:rPr lang="fr-FR" dirty="0" smtClean="0">
                <a:latin typeface="Times New Roman"/>
                <a:cs typeface="Times New Roman"/>
              </a:rPr>
              <a:t>, conseils…)</a:t>
            </a:r>
            <a:endParaRPr lang="fr-FR" i="1" dirty="0" smtClean="0">
              <a:latin typeface="Times New Roman"/>
              <a:cs typeface="Times New Roman"/>
            </a:endParaRPr>
          </a:p>
          <a:p>
            <a:r>
              <a:rPr lang="fr-FR" dirty="0" smtClean="0">
                <a:latin typeface="Times New Roman"/>
                <a:cs typeface="Times New Roman"/>
              </a:rPr>
              <a:t>Vidéos de discours exemplaires</a:t>
            </a:r>
          </a:p>
          <a:p>
            <a:endParaRPr lang="fr-FR" dirty="0" smtClean="0">
              <a:latin typeface="Times New Roman"/>
              <a:cs typeface="Times New Roman"/>
            </a:endParaRPr>
          </a:p>
          <a:p>
            <a:pPr marL="0" indent="0">
              <a:buNone/>
            </a:pPr>
            <a:r>
              <a:rPr lang="fr-FR" dirty="0" smtClean="0">
                <a:latin typeface="Times New Roman"/>
                <a:cs typeface="Times New Roman"/>
              </a:rPr>
              <a:t>+ Ressources pour le cours (</a:t>
            </a:r>
            <a:r>
              <a:rPr lang="fr-FR" dirty="0" err="1" smtClean="0">
                <a:latin typeface="Times New Roman"/>
                <a:cs typeface="Times New Roman"/>
              </a:rPr>
              <a:t>pwt</a:t>
            </a:r>
            <a:r>
              <a:rPr lang="fr-FR" dirty="0" smtClean="0">
                <a:latin typeface="Times New Roman"/>
                <a:cs typeface="Times New Roman"/>
              </a:rPr>
              <a:t>, exercices, etc.)</a:t>
            </a:r>
          </a:p>
        </p:txBody>
      </p:sp>
    </p:spTree>
    <p:extLst>
      <p:ext uri="{BB962C8B-B14F-4D97-AF65-F5344CB8AC3E}">
        <p14:creationId xmlns:p14="http://schemas.microsoft.com/office/powerpoint/2010/main" val="28359336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dirty="0"/>
          </a:p>
        </p:txBody>
      </p:sp>
      <p:sp>
        <p:nvSpPr>
          <p:cNvPr id="3" name="Espace réservé du contenu 2"/>
          <p:cNvSpPr>
            <a:spLocks noGrp="1"/>
          </p:cNvSpPr>
          <p:nvPr>
            <p:ph idx="1"/>
          </p:nvPr>
        </p:nvSpPr>
        <p:spPr/>
        <p:txBody>
          <a:bodyPr/>
          <a:lstStyle/>
          <a:p>
            <a:endParaRPr lang="en-GB" dirty="0" smtClean="0"/>
          </a:p>
          <a:p>
            <a:endParaRPr lang="en-GB" dirty="0"/>
          </a:p>
        </p:txBody>
      </p:sp>
      <p:pic>
        <p:nvPicPr>
          <p:cNvPr id="4" name="Image 3"/>
          <p:cNvPicPr>
            <a:picLocks noChangeAspect="1"/>
          </p:cNvPicPr>
          <p:nvPr/>
        </p:nvPicPr>
        <p:blipFill>
          <a:blip r:embed="rId3"/>
          <a:stretch>
            <a:fillRect/>
          </a:stretch>
        </p:blipFill>
        <p:spPr>
          <a:xfrm>
            <a:off x="468541" y="1600200"/>
            <a:ext cx="8218259" cy="3447421"/>
          </a:xfrm>
          <a:prstGeom prst="rect">
            <a:avLst/>
          </a:prstGeom>
        </p:spPr>
      </p:pic>
      <p:sp>
        <p:nvSpPr>
          <p:cNvPr id="6" name="ZoneTexte 5"/>
          <p:cNvSpPr txBox="1"/>
          <p:nvPr/>
        </p:nvSpPr>
        <p:spPr>
          <a:xfrm>
            <a:off x="1220575" y="0"/>
            <a:ext cx="6588608" cy="523220"/>
          </a:xfrm>
          <a:prstGeom prst="rect">
            <a:avLst/>
          </a:prstGeom>
          <a:noFill/>
        </p:spPr>
        <p:txBody>
          <a:bodyPr wrap="square" rtlCol="0">
            <a:spAutoFit/>
          </a:bodyPr>
          <a:lstStyle/>
          <a:p>
            <a:endParaRPr lang="en-GB" sz="2800" dirty="0">
              <a:latin typeface="Times New Roman"/>
              <a:cs typeface="Times New Roman"/>
            </a:endParaRPr>
          </a:p>
        </p:txBody>
      </p:sp>
      <p:sp>
        <p:nvSpPr>
          <p:cNvPr id="5" name="ZoneTexte 4"/>
          <p:cNvSpPr txBox="1"/>
          <p:nvPr/>
        </p:nvSpPr>
        <p:spPr>
          <a:xfrm>
            <a:off x="2243217" y="5726053"/>
            <a:ext cx="4724370" cy="800219"/>
          </a:xfrm>
          <a:prstGeom prst="rect">
            <a:avLst/>
          </a:prstGeom>
          <a:noFill/>
        </p:spPr>
        <p:txBody>
          <a:bodyPr wrap="none" rtlCol="0">
            <a:spAutoFit/>
          </a:bodyPr>
          <a:lstStyle/>
          <a:p>
            <a:r>
              <a:rPr lang="en-US" sz="2800" dirty="0">
                <a:latin typeface="Times New Roman"/>
                <a:cs typeface="Times New Roman"/>
                <a:hlinkClick r:id="rId4"/>
              </a:rPr>
              <a:t>http://iseesomethinginyou.com/</a:t>
            </a:r>
            <a:endParaRPr lang="en-US" sz="2800" dirty="0">
              <a:latin typeface="Times New Roman"/>
              <a:cs typeface="Times New Roman"/>
            </a:endParaRPr>
          </a:p>
          <a:p>
            <a:endParaRPr lang="fr-FR" dirty="0"/>
          </a:p>
        </p:txBody>
      </p:sp>
    </p:spTree>
    <p:extLst>
      <p:ext uri="{BB962C8B-B14F-4D97-AF65-F5344CB8AC3E}">
        <p14:creationId xmlns:p14="http://schemas.microsoft.com/office/powerpoint/2010/main" val="93269225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pic>
        <p:nvPicPr>
          <p:cNvPr id="9" name="Espace réservé du contenu 8"/>
          <p:cNvPicPr>
            <a:picLocks noGrp="1" noChangeAspect="1"/>
          </p:cNvPicPr>
          <p:nvPr>
            <p:ph idx="1"/>
          </p:nvPr>
        </p:nvPicPr>
        <p:blipFill>
          <a:blip r:embed="rId3"/>
          <a:srcRect t="-55293" b="-55293"/>
          <a:stretch>
            <a:fillRect/>
          </a:stretch>
        </p:blipFill>
        <p:spPr>
          <a:xfrm>
            <a:off x="198775" y="1095061"/>
            <a:ext cx="8945225" cy="4919529"/>
          </a:xfrm>
        </p:spPr>
      </p:pic>
      <p:sp>
        <p:nvSpPr>
          <p:cNvPr id="10" name="ZoneTexte 9"/>
          <p:cNvSpPr txBox="1"/>
          <p:nvPr/>
        </p:nvSpPr>
        <p:spPr>
          <a:xfrm>
            <a:off x="1665920" y="5122038"/>
            <a:ext cx="6168849" cy="892552"/>
          </a:xfrm>
          <a:prstGeom prst="rect">
            <a:avLst/>
          </a:prstGeom>
          <a:noFill/>
        </p:spPr>
        <p:txBody>
          <a:bodyPr wrap="square" rtlCol="0">
            <a:spAutoFit/>
          </a:bodyPr>
          <a:lstStyle/>
          <a:p>
            <a:r>
              <a:rPr lang="en-US" sz="2800" dirty="0" smtClean="0">
                <a:latin typeface="Times New Roman"/>
                <a:cs typeface="Times New Roman"/>
                <a:hlinkClick r:id="rId4"/>
              </a:rPr>
              <a:t>http://www.voice4leadership.de/us/</a:t>
            </a:r>
            <a:endParaRPr lang="en-US" sz="2800" dirty="0" smtClean="0">
              <a:latin typeface="Times New Roman"/>
              <a:cs typeface="Times New Roman"/>
            </a:endParaRPr>
          </a:p>
          <a:p>
            <a:endParaRPr lang="en-GB" sz="2400" dirty="0">
              <a:latin typeface="Times New Roman"/>
              <a:cs typeface="Times New Roman"/>
            </a:endParaRPr>
          </a:p>
        </p:txBody>
      </p:sp>
    </p:spTree>
    <p:extLst>
      <p:ext uri="{BB962C8B-B14F-4D97-AF65-F5344CB8AC3E}">
        <p14:creationId xmlns:p14="http://schemas.microsoft.com/office/powerpoint/2010/main" val="427369714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1263</TotalTime>
  <Words>1731</Words>
  <Application>Microsoft Macintosh PowerPoint</Application>
  <PresentationFormat>Présentation à l'écran (4:3)</PresentationFormat>
  <Paragraphs>323</Paragraphs>
  <Slides>64</Slides>
  <Notes>19</Notes>
  <HiddenSlides>0</HiddenSlides>
  <MMClips>0</MMClips>
  <ScaleCrop>false</ScaleCrop>
  <HeadingPairs>
    <vt:vector size="4" baseType="variant">
      <vt:variant>
        <vt:lpstr>Thème</vt:lpstr>
      </vt:variant>
      <vt:variant>
        <vt:i4>1</vt:i4>
      </vt:variant>
      <vt:variant>
        <vt:lpstr>Titres des diapositives</vt:lpstr>
      </vt:variant>
      <vt:variant>
        <vt:i4>64</vt:i4>
      </vt:variant>
    </vt:vector>
  </HeadingPairs>
  <TitlesOfParts>
    <vt:vector size="65" baseType="lpstr">
      <vt:lpstr>Thème Office</vt:lpstr>
      <vt:lpstr>Public Speaking and Speech Writing Pr. Victor Ferry</vt:lpstr>
      <vt:lpstr>Présentation PowerPoint</vt:lpstr>
      <vt:lpstr>Présentation PowerPoint</vt:lpstr>
      <vt:lpstr>Présentation PowerPoint</vt:lpstr>
      <vt:lpstr>Présentation PowerPoint</vt:lpstr>
      <vt:lpstr>Présentation PowerPoint</vt:lpstr>
      <vt:lpstr>Immersion dans le métier de public speaker</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QUIZZ TIME !   QUIZZ TIME !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ULB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Speaking and Speech Writing Pr. Victor Ferry</dc:title>
  <dc:creator>Victor Ferry</dc:creator>
  <cp:lastModifiedBy>Victor Ferry</cp:lastModifiedBy>
  <cp:revision>99</cp:revision>
  <cp:lastPrinted>2016-11-10T19:35:58Z</cp:lastPrinted>
  <dcterms:created xsi:type="dcterms:W3CDTF">2015-10-27T10:35:31Z</dcterms:created>
  <dcterms:modified xsi:type="dcterms:W3CDTF">2017-11-10T10:47:40Z</dcterms:modified>
</cp:coreProperties>
</file>