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7" r:id="rId4"/>
    <p:sldId id="258" r:id="rId5"/>
    <p:sldId id="278" r:id="rId6"/>
    <p:sldId id="279" r:id="rId7"/>
    <p:sldId id="282" r:id="rId8"/>
    <p:sldId id="281" r:id="rId9"/>
    <p:sldId id="280" r:id="rId10"/>
    <p:sldId id="259" r:id="rId11"/>
    <p:sldId id="260" r:id="rId12"/>
    <p:sldId id="262" r:id="rId13"/>
    <p:sldId id="263" r:id="rId14"/>
    <p:sldId id="261" r:id="rId15"/>
    <p:sldId id="264" r:id="rId16"/>
    <p:sldId id="265" r:id="rId17"/>
    <p:sldId id="266" r:id="rId18"/>
    <p:sldId id="267" r:id="rId19"/>
    <p:sldId id="269" r:id="rId20"/>
    <p:sldId id="272" r:id="rId21"/>
    <p:sldId id="270" r:id="rId22"/>
    <p:sldId id="271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2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3B368-EF53-3449-A849-1CA7407738B9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C0486-B6DB-6C4D-9152-99539E1633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Souvent, lorsqu’on parle avec quelqu’un d’une autre culture,</a:t>
            </a:r>
            <a:r>
              <a:rPr lang="fr-FR" baseline="0" dirty="0" smtClean="0"/>
              <a:t> on fait comme si on ne voyait pas les différences/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0486-B6DB-6C4D-9152-99539E1633D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33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bagage de la communication interculturelle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0486-B6DB-6C4D-9152-99539E1633D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70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zones de tensions interculturelles dans la cité: 1. est-ce qu’on s’accorder sur des</a:t>
            </a:r>
            <a:r>
              <a:rPr lang="fr-FR" baseline="0" dirty="0" smtClean="0"/>
              <a:t> principes et des règles communes? (les droits de l’homme) 2. Comment peut-on vivre ensemble malgré des idéologies différentes? 3. Comment vivre ensemble malgré des religions différentes?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0486-B6DB-6C4D-9152-99539E1633D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70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zones de tensions interculturelles dans la cité: 1. est-ce qu’on s’accorder sur des</a:t>
            </a:r>
            <a:r>
              <a:rPr lang="fr-FR" baseline="0" dirty="0" smtClean="0"/>
              <a:t> principes et des règles communes? (les droits de l’homme) 2. Comment peut-on vivre ensemble malgré des idéologies différentes? 3. Comment vivre ensemble malgré des religions différentes?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0486-B6DB-6C4D-9152-99539E1633D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70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0486-B6DB-6C4D-9152-99539E1633D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27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28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1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0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61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5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3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66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04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83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77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0D1A-778E-524E-B388-A4651013F415}" type="datetimeFigureOut">
              <a:rPr lang="fr-FR" smtClean="0"/>
              <a:t>09/11/17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2E5B7-E282-6040-84D5-F3808D7067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35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Pratique-du-Dialogue-Interculturel-998124916926384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Pratique du dialogue interculturel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Année 2016-2017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Pr. Victor Ferry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27" y="424507"/>
            <a:ext cx="1435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5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87914"/>
            <a:ext cx="8229600" cy="5538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smtClean="0">
                <a:latin typeface="Times New Roman"/>
                <a:cs typeface="Times New Roman"/>
              </a:rPr>
              <a:t>Méthode:</a:t>
            </a:r>
          </a:p>
          <a:p>
            <a:pPr marL="0" indent="0" algn="just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Une séquence de cours se divise en deux temps: </a:t>
            </a:r>
          </a:p>
          <a:p>
            <a:pPr marL="0" indent="0" algn="just">
              <a:buNone/>
            </a:pPr>
            <a:endParaRPr lang="fr-FR" sz="4800" dirty="0">
              <a:latin typeface="Times New Roman"/>
              <a:cs typeface="Times New Roman"/>
            </a:endParaRPr>
          </a:p>
          <a:p>
            <a:pPr marL="914400" indent="-914400" algn="just">
              <a:buAutoNum type="arabicPeriod"/>
            </a:pPr>
            <a:r>
              <a:rPr lang="fr-FR" sz="4800" dirty="0" smtClean="0">
                <a:latin typeface="Times New Roman"/>
                <a:cs typeface="Times New Roman"/>
              </a:rPr>
              <a:t>La partie théorique</a:t>
            </a:r>
          </a:p>
          <a:p>
            <a:pPr marL="914400" indent="-914400" algn="just">
              <a:buAutoNum type="arabicPeriod"/>
            </a:pPr>
            <a:r>
              <a:rPr lang="fr-FR" sz="4800" dirty="0" smtClean="0">
                <a:latin typeface="Times New Roman"/>
                <a:cs typeface="Times New Roman"/>
              </a:rPr>
              <a:t>La partie pratique</a:t>
            </a:r>
          </a:p>
          <a:p>
            <a:pPr marL="914400" indent="-914400" algn="just">
              <a:buAutoNum type="arabicPeriod"/>
            </a:pPr>
            <a:endParaRPr lang="fr-FR" sz="5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98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671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Times New Roman"/>
                <a:cs typeface="Times New Roman"/>
              </a:rPr>
              <a:t>La partie théorique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523" y="1152309"/>
            <a:ext cx="8948477" cy="53881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sz="5900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5900" b="1" dirty="0" smtClean="0">
                <a:latin typeface="Times New Roman"/>
                <a:cs typeface="Times New Roman"/>
              </a:rPr>
              <a:t>I. S’équiper </a:t>
            </a:r>
            <a:r>
              <a:rPr lang="fr-FR" sz="5900" b="1" dirty="0">
                <a:latin typeface="Times New Roman"/>
                <a:cs typeface="Times New Roman"/>
              </a:rPr>
              <a:t>pour le dialogue </a:t>
            </a:r>
            <a:r>
              <a:rPr lang="fr-FR" sz="5900" b="1" dirty="0" smtClean="0">
                <a:latin typeface="Times New Roman"/>
                <a:cs typeface="Times New Roman"/>
              </a:rPr>
              <a:t>interculturel</a:t>
            </a:r>
          </a:p>
          <a:p>
            <a:pPr marL="0" indent="0">
              <a:buNone/>
            </a:pPr>
            <a:endParaRPr lang="en-GB" sz="5900" dirty="0">
              <a:latin typeface="Times New Roman"/>
              <a:cs typeface="Times New Roman"/>
            </a:endParaRPr>
          </a:p>
          <a:p>
            <a:r>
              <a:rPr lang="fr-FR" sz="5900" dirty="0" smtClean="0">
                <a:latin typeface="Times New Roman"/>
                <a:cs typeface="Times New Roman"/>
              </a:rPr>
              <a:t>La culture</a:t>
            </a:r>
          </a:p>
          <a:p>
            <a:r>
              <a:rPr lang="fr-FR" sz="5900" dirty="0" smtClean="0">
                <a:latin typeface="Times New Roman"/>
                <a:cs typeface="Times New Roman"/>
              </a:rPr>
              <a:t>Les différences culturelles </a:t>
            </a:r>
            <a:endParaRPr lang="fr-FR" sz="5900" dirty="0">
              <a:latin typeface="Times New Roman"/>
              <a:cs typeface="Times New Roman"/>
            </a:endParaRPr>
          </a:p>
          <a:p>
            <a:r>
              <a:rPr lang="fr-FR" sz="5900" dirty="0">
                <a:latin typeface="Times New Roman"/>
                <a:cs typeface="Times New Roman"/>
              </a:rPr>
              <a:t>L</a:t>
            </a:r>
            <a:r>
              <a:rPr lang="fr-FR" sz="5900" dirty="0" smtClean="0">
                <a:latin typeface="Times New Roman"/>
                <a:cs typeface="Times New Roman"/>
              </a:rPr>
              <a:t>es stéréotypes</a:t>
            </a:r>
          </a:p>
          <a:p>
            <a:r>
              <a:rPr lang="fr-FR" sz="5900" dirty="0" smtClean="0">
                <a:latin typeface="Times New Roman"/>
                <a:cs typeface="Times New Roman"/>
              </a:rPr>
              <a:t>L’empathie</a:t>
            </a:r>
          </a:p>
          <a:p>
            <a:r>
              <a:rPr lang="fr-FR" sz="5900" dirty="0" smtClean="0">
                <a:latin typeface="Times New Roman"/>
                <a:cs typeface="Times New Roman"/>
              </a:rPr>
              <a:t>Les </a:t>
            </a:r>
            <a:r>
              <a:rPr lang="fr-FR" sz="5900" dirty="0">
                <a:latin typeface="Times New Roman"/>
                <a:cs typeface="Times New Roman"/>
              </a:rPr>
              <a:t>types de désaccord </a:t>
            </a:r>
            <a:endParaRPr lang="fr-FR" sz="5900" dirty="0" smtClean="0">
              <a:latin typeface="Times New Roman"/>
              <a:cs typeface="Times New Roman"/>
            </a:endParaRPr>
          </a:p>
          <a:p>
            <a:r>
              <a:rPr lang="fr-FR" sz="5900" dirty="0">
                <a:latin typeface="Times New Roman"/>
                <a:cs typeface="Times New Roman"/>
              </a:rPr>
              <a:t>L</a:t>
            </a:r>
            <a:r>
              <a:rPr lang="fr-FR" sz="5900" dirty="0" smtClean="0">
                <a:latin typeface="Times New Roman"/>
                <a:cs typeface="Times New Roman"/>
              </a:rPr>
              <a:t>’intelligence émotionnelle</a:t>
            </a:r>
          </a:p>
          <a:p>
            <a:r>
              <a:rPr lang="fr-FR" sz="5900" dirty="0" smtClean="0">
                <a:latin typeface="Times New Roman"/>
                <a:cs typeface="Times New Roman"/>
              </a:rPr>
              <a:t>L’esprit critique</a:t>
            </a:r>
            <a:r>
              <a:rPr lang="fr-FR" sz="6700" b="1" dirty="0">
                <a:latin typeface="Times New Roman"/>
                <a:cs typeface="Times New Roman"/>
              </a:rPr>
              <a:t> </a:t>
            </a:r>
            <a:endParaRPr lang="en-GB" sz="67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982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67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La partie théorique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523" y="1552090"/>
            <a:ext cx="8948477" cy="5705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 smtClean="0">
                <a:latin typeface="Times New Roman"/>
                <a:cs typeface="Times New Roman"/>
              </a:rPr>
              <a:t>II. Les défis de la multiculturalité</a:t>
            </a:r>
          </a:p>
          <a:p>
            <a:pPr marL="0" indent="0">
              <a:buNone/>
            </a:pPr>
            <a:endParaRPr lang="fr-FR" sz="4000" b="1" dirty="0" smtClean="0">
              <a:latin typeface="Times New Roman"/>
              <a:cs typeface="Times New Roman"/>
            </a:endParaRPr>
          </a:p>
          <a:p>
            <a:r>
              <a:rPr lang="fr-FR" sz="4000" dirty="0" smtClean="0">
                <a:latin typeface="Times New Roman"/>
                <a:cs typeface="Times New Roman"/>
              </a:rPr>
              <a:t>Les </a:t>
            </a:r>
            <a:r>
              <a:rPr lang="fr-FR" sz="4000" dirty="0">
                <a:latin typeface="Times New Roman"/>
                <a:cs typeface="Times New Roman"/>
              </a:rPr>
              <a:t>droits de </a:t>
            </a:r>
            <a:r>
              <a:rPr lang="fr-FR" sz="4000" dirty="0" smtClean="0">
                <a:latin typeface="Times New Roman"/>
                <a:cs typeface="Times New Roman"/>
              </a:rPr>
              <a:t>l’homme</a:t>
            </a:r>
            <a:endParaRPr lang="fr-FR" sz="4000" dirty="0">
              <a:latin typeface="Times New Roman"/>
              <a:cs typeface="Times New Roman"/>
            </a:endParaRPr>
          </a:p>
          <a:p>
            <a:r>
              <a:rPr lang="fr-FR" sz="4000" dirty="0" smtClean="0">
                <a:latin typeface="Times New Roman"/>
                <a:cs typeface="Times New Roman"/>
              </a:rPr>
              <a:t>Idéologies </a:t>
            </a:r>
            <a:r>
              <a:rPr lang="fr-FR" sz="4000" dirty="0">
                <a:latin typeface="Times New Roman"/>
                <a:cs typeface="Times New Roman"/>
              </a:rPr>
              <a:t>&amp; p</a:t>
            </a:r>
            <a:r>
              <a:rPr lang="fr-FR" sz="4000" dirty="0" smtClean="0">
                <a:latin typeface="Times New Roman"/>
                <a:cs typeface="Times New Roman"/>
              </a:rPr>
              <a:t>olitique</a:t>
            </a:r>
          </a:p>
          <a:p>
            <a:r>
              <a:rPr lang="fr-FR" sz="4000" dirty="0">
                <a:latin typeface="Times New Roman"/>
                <a:cs typeface="Times New Roman"/>
              </a:rPr>
              <a:t>R</a:t>
            </a:r>
            <a:r>
              <a:rPr lang="fr-FR" sz="4000" dirty="0" smtClean="0">
                <a:latin typeface="Times New Roman"/>
                <a:cs typeface="Times New Roman"/>
              </a:rPr>
              <a:t>eligion &amp; laïcité</a:t>
            </a:r>
            <a:endParaRPr lang="en-GB" sz="4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061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67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La partie théorique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523" y="1552090"/>
            <a:ext cx="8948477" cy="5705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 smtClean="0">
                <a:latin typeface="Times New Roman"/>
                <a:cs typeface="Times New Roman"/>
              </a:rPr>
              <a:t>III. Valoriser vos compétences interculturelles</a:t>
            </a:r>
          </a:p>
          <a:p>
            <a:pPr marL="0" indent="0">
              <a:buNone/>
            </a:pPr>
            <a:endParaRPr lang="fr-FR" sz="4000" b="1" dirty="0" smtClean="0">
              <a:latin typeface="Times New Roman"/>
              <a:cs typeface="Times New Roman"/>
            </a:endParaRPr>
          </a:p>
          <a:p>
            <a:r>
              <a:rPr lang="fr-FR" sz="4000" dirty="0" smtClean="0">
                <a:latin typeface="Times New Roman"/>
                <a:cs typeface="Times New Roman"/>
              </a:rPr>
              <a:t>Une culture d’entreprise ou des cultures d’entreprise?</a:t>
            </a:r>
          </a:p>
          <a:p>
            <a:r>
              <a:rPr lang="fr-FR" sz="4000" dirty="0" smtClean="0">
                <a:latin typeface="Times New Roman"/>
                <a:cs typeface="Times New Roman"/>
              </a:rPr>
              <a:t>La gestion des différences culturelles en entreprise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388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Times New Roman"/>
                <a:cs typeface="Times New Roman"/>
              </a:rPr>
              <a:t>La partie pratique</a:t>
            </a:r>
            <a:endParaRPr lang="fr-FR" sz="5400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Création d’une situation de dialogue interculturel en classe:</a:t>
            </a:r>
          </a:p>
          <a:p>
            <a:pPr marL="0" indent="0">
              <a:buNone/>
            </a:pPr>
            <a:endParaRPr lang="fr-FR" sz="4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800" dirty="0">
                <a:latin typeface="Times New Roman"/>
                <a:cs typeface="Times New Roman"/>
              </a:rPr>
              <a:t>L</a:t>
            </a:r>
            <a:r>
              <a:rPr lang="fr-FR" sz="4800" dirty="0" smtClean="0">
                <a:latin typeface="Times New Roman"/>
                <a:cs typeface="Times New Roman"/>
              </a:rPr>
              <a:t>e </a:t>
            </a:r>
            <a:r>
              <a:rPr lang="fr-FR" sz="4800" i="1" dirty="0">
                <a:latin typeface="Times New Roman"/>
                <a:cs typeface="Times New Roman"/>
              </a:rPr>
              <a:t>l</a:t>
            </a:r>
            <a:r>
              <a:rPr lang="fr-FR" sz="4800" i="1" dirty="0" smtClean="0">
                <a:latin typeface="Times New Roman"/>
                <a:cs typeface="Times New Roman"/>
              </a:rPr>
              <a:t>aboratoire du désaccord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40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29012"/>
            <a:ext cx="8229600" cy="539715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En pratique: </a:t>
            </a: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  <a:p>
            <a:r>
              <a:rPr lang="fr-FR" dirty="0" smtClean="0">
                <a:latin typeface="Times New Roman"/>
                <a:cs typeface="Times New Roman"/>
              </a:rPr>
              <a:t>Vous identifiez un sujet qui vous confronte à votre </a:t>
            </a:r>
            <a:r>
              <a:rPr lang="fr-FR" i="1" dirty="0" smtClean="0">
                <a:latin typeface="Times New Roman"/>
                <a:cs typeface="Times New Roman"/>
              </a:rPr>
              <a:t>seuil de tolérance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Vous présentez votre opinion sur le sujet à vos camarades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Vous répondez à leurs questions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Ils évaluent votre compétence interculturelle à l’aide de l’outil de mesure</a:t>
            </a:r>
          </a:p>
          <a:p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63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Évaluation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fr-FR" sz="4000" dirty="0">
                <a:latin typeface="Times New Roman"/>
                <a:cs typeface="Times New Roman"/>
              </a:rPr>
              <a:t>Une présentation en cours </a:t>
            </a:r>
            <a:r>
              <a:rPr lang="fr-FR" sz="4000" dirty="0" smtClean="0">
                <a:latin typeface="Times New Roman"/>
                <a:cs typeface="Times New Roman"/>
              </a:rPr>
              <a:t>(</a:t>
            </a:r>
            <a:r>
              <a:rPr lang="fr-FR" sz="4000" b="1" dirty="0">
                <a:latin typeface="Times New Roman"/>
                <a:cs typeface="Times New Roman"/>
              </a:rPr>
              <a:t>8 pts</a:t>
            </a:r>
            <a:r>
              <a:rPr lang="fr-FR" sz="4000" dirty="0">
                <a:latin typeface="Times New Roman"/>
                <a:cs typeface="Times New Roman"/>
              </a:rPr>
              <a:t>)</a:t>
            </a:r>
            <a:r>
              <a:rPr lang="fr-FR" sz="4000" dirty="0" smtClean="0">
                <a:latin typeface="Times New Roman"/>
                <a:cs typeface="Times New Roman"/>
              </a:rPr>
              <a:t>.</a:t>
            </a:r>
          </a:p>
          <a:p>
            <a:pPr lvl="0" algn="just"/>
            <a:endParaRPr lang="en-GB" sz="4000" dirty="0">
              <a:latin typeface="Times New Roman"/>
              <a:cs typeface="Times New Roman"/>
            </a:endParaRPr>
          </a:p>
          <a:p>
            <a:pPr lvl="0" algn="just"/>
            <a:r>
              <a:rPr lang="fr-FR" sz="4000" dirty="0">
                <a:latin typeface="Times New Roman"/>
                <a:cs typeface="Times New Roman"/>
              </a:rPr>
              <a:t>Votre contribution au </a:t>
            </a:r>
            <a:r>
              <a:rPr lang="fr-FR" sz="4000" i="1" dirty="0">
                <a:latin typeface="Times New Roman"/>
                <a:cs typeface="Times New Roman"/>
              </a:rPr>
              <a:t>laboratoire du désaccord </a:t>
            </a:r>
            <a:r>
              <a:rPr lang="fr-FR" sz="4000" dirty="0" smtClean="0">
                <a:latin typeface="Times New Roman"/>
                <a:cs typeface="Times New Roman"/>
              </a:rPr>
              <a:t>(discussion et évaluation de vos camarades) (</a:t>
            </a:r>
            <a:r>
              <a:rPr lang="fr-FR" sz="4000" b="1" dirty="0">
                <a:latin typeface="Times New Roman"/>
                <a:cs typeface="Times New Roman"/>
              </a:rPr>
              <a:t>2 pts)</a:t>
            </a:r>
            <a:r>
              <a:rPr lang="fr-FR" sz="4000" dirty="0" smtClean="0">
                <a:latin typeface="Times New Roman"/>
                <a:cs typeface="Times New Roman"/>
              </a:rPr>
              <a:t>.</a:t>
            </a:r>
          </a:p>
          <a:p>
            <a:pPr lvl="0" algn="just"/>
            <a:endParaRPr lang="en-GB" sz="4000" dirty="0">
              <a:latin typeface="Times New Roman"/>
              <a:cs typeface="Times New Roman"/>
            </a:endParaRPr>
          </a:p>
          <a:p>
            <a:pPr lvl="0" algn="just"/>
            <a:r>
              <a:rPr lang="fr-FR" sz="4000" dirty="0">
                <a:latin typeface="Times New Roman"/>
                <a:cs typeface="Times New Roman"/>
              </a:rPr>
              <a:t>La remise d’un travail écrit sur le sujet présenté en cours (</a:t>
            </a:r>
            <a:r>
              <a:rPr lang="fr-FR" sz="4000" b="1" dirty="0">
                <a:latin typeface="Times New Roman"/>
                <a:cs typeface="Times New Roman"/>
              </a:rPr>
              <a:t>10 pts</a:t>
            </a:r>
            <a:r>
              <a:rPr lang="fr-FR" sz="4000" dirty="0">
                <a:latin typeface="Times New Roman"/>
                <a:cs typeface="Times New Roman"/>
              </a:rPr>
              <a:t>, deadline : </a:t>
            </a:r>
            <a:r>
              <a:rPr lang="fr-FR" sz="4000" b="1" dirty="0">
                <a:latin typeface="Times New Roman"/>
                <a:cs typeface="Times New Roman"/>
              </a:rPr>
              <a:t>29 avril 2017</a:t>
            </a:r>
            <a:r>
              <a:rPr lang="fr-FR" sz="4000" dirty="0">
                <a:latin typeface="Times New Roman"/>
                <a:cs typeface="Times New Roman"/>
              </a:rPr>
              <a:t>).</a:t>
            </a:r>
            <a:endParaRPr lang="en-GB" sz="4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183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Exercice: la défense culturelle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930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La boîte à outils: les 5 compétences pour le dialogue interculturel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56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atin typeface="Times New Roman"/>
                <a:cs typeface="Times New Roman"/>
              </a:rPr>
              <a:t>1. L’introspection</a:t>
            </a:r>
            <a:endParaRPr lang="fr-FR" sz="6000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AAEAAQAAAAAAAAKFAAAAJDAzYTQxOWU0LTYxNzctNDFjMC05NGI5LTBhNTcwODJmOGRiN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" b="2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24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Présentation du cours: objectifs, méthode, organisation, évaluation</a:t>
            </a:r>
          </a:p>
          <a:p>
            <a:pPr marL="514350" indent="-514350" algn="just">
              <a:buAutoNum type="arabicPeriod"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514350" indent="-514350" algn="just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Un premier exercice</a:t>
            </a:r>
          </a:p>
          <a:p>
            <a:pPr marL="514350" indent="-514350" algn="just">
              <a:buAutoNum type="arabicPeriod"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514350" indent="-514350" algn="just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La boîte à outils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705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400" dirty="0" smtClean="0">
              <a:latin typeface="Times New Roman"/>
              <a:cs typeface="Times New Roman"/>
            </a:endParaRPr>
          </a:p>
          <a:p>
            <a:r>
              <a:rPr lang="fr-FR" sz="4400" dirty="0" smtClean="0">
                <a:latin typeface="Times New Roman"/>
                <a:cs typeface="Times New Roman"/>
              </a:rPr>
              <a:t>Quelle est ma culture? </a:t>
            </a:r>
          </a:p>
          <a:p>
            <a:pPr marL="0" indent="0">
              <a:buNone/>
            </a:pPr>
            <a:endParaRPr lang="fr-FR" sz="4400" dirty="0" smtClean="0">
              <a:latin typeface="Times New Roman"/>
              <a:cs typeface="Times New Roman"/>
            </a:endParaRPr>
          </a:p>
          <a:p>
            <a:r>
              <a:rPr lang="fr-FR" sz="4400" dirty="0" smtClean="0">
                <a:latin typeface="Times New Roman"/>
                <a:cs typeface="Times New Roman"/>
              </a:rPr>
              <a:t>En quoi ma culture influence ma vision du monde et mon rapport aux autres? 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247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2. La flexibilité des points de vue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diffrents-points-de-vue-5088464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 r="2090" b="9841"/>
          <a:stretch/>
        </p:blipFill>
        <p:spPr>
          <a:xfrm>
            <a:off x="1364250" y="1928353"/>
            <a:ext cx="5950951" cy="4509205"/>
          </a:xfrm>
        </p:spPr>
      </p:pic>
    </p:spTree>
    <p:extLst>
      <p:ext uri="{BB962C8B-B14F-4D97-AF65-F5344CB8AC3E}">
        <p14:creationId xmlns:p14="http://schemas.microsoft.com/office/powerpoint/2010/main" val="73338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Times New Roman"/>
                <a:cs typeface="Times New Roman"/>
              </a:rPr>
              <a:t>Point de vue égocentré: qu’est-ce que j’en pense? </a:t>
            </a:r>
          </a:p>
          <a:p>
            <a:r>
              <a:rPr lang="fr-FR" sz="4000" dirty="0" smtClean="0">
                <a:latin typeface="Times New Roman"/>
                <a:cs typeface="Times New Roman"/>
              </a:rPr>
              <a:t>Point de vue hétérocentré: qu’est-ce que tu en penses? </a:t>
            </a:r>
          </a:p>
          <a:p>
            <a:r>
              <a:rPr lang="fr-FR" sz="4000" dirty="0" smtClean="0">
                <a:latin typeface="Times New Roman"/>
                <a:cs typeface="Times New Roman"/>
              </a:rPr>
              <a:t>Point de vue allocentré: que peut-on en penser? 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233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3. Prudence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ob_fd4b30_ask-question-2-fb180173e13f21ad6ae73b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b="3210"/>
          <a:stretch/>
        </p:blipFill>
        <p:spPr>
          <a:xfrm>
            <a:off x="2033143" y="1788334"/>
            <a:ext cx="5070362" cy="4681613"/>
          </a:xfrm>
        </p:spPr>
      </p:pic>
    </p:spTree>
    <p:extLst>
      <p:ext uri="{BB962C8B-B14F-4D97-AF65-F5344CB8AC3E}">
        <p14:creationId xmlns:p14="http://schemas.microsoft.com/office/powerpoint/2010/main" val="232033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4. Intelligence émotionnelle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6" name="Espace réservé du contenu 5" descr="facetoassbook-640x19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3" r="-300"/>
          <a:stretch/>
        </p:blipFill>
        <p:spPr>
          <a:xfrm>
            <a:off x="2046375" y="2399762"/>
            <a:ext cx="5504040" cy="2507274"/>
          </a:xfrm>
        </p:spPr>
      </p:pic>
    </p:spTree>
    <p:extLst>
      <p:ext uri="{BB962C8B-B14F-4D97-AF65-F5344CB8AC3E}">
        <p14:creationId xmlns:p14="http://schemas.microsoft.com/office/powerpoint/2010/main" val="142712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Times New Roman"/>
                <a:cs typeface="Times New Roman"/>
              </a:rPr>
              <a:t>5. Agilité rhétorique</a:t>
            </a:r>
            <a:endParaRPr lang="fr-FR" sz="5400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JO-de-Rio-2016-Escrime-les-fleurettistes-francais-elimin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087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5716"/>
            <a:ext cx="8229600" cy="5820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En vue de la prochaine séance sur la culture:</a:t>
            </a: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r>
              <a:rPr lang="fr-FR" sz="4000" dirty="0" smtClean="0">
                <a:latin typeface="Times New Roman"/>
                <a:cs typeface="Times New Roman"/>
              </a:rPr>
              <a:t>Lisez et apportez les textes (disponibles sur la page du cours)</a:t>
            </a:r>
          </a:p>
          <a:p>
            <a:endParaRPr lang="fr-FR" sz="4000" dirty="0" smtClean="0">
              <a:latin typeface="Times New Roman"/>
              <a:cs typeface="Times New Roman"/>
            </a:endParaRPr>
          </a:p>
          <a:p>
            <a:r>
              <a:rPr lang="fr-FR" sz="4000" dirty="0" smtClean="0">
                <a:latin typeface="Times New Roman"/>
                <a:cs typeface="Times New Roman"/>
              </a:rPr>
              <a:t>Trouvez votre sujet pour le laboratoire du désaccord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92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Page </a:t>
            </a:r>
            <a:r>
              <a:rPr lang="fr-FR" sz="4400" dirty="0" err="1" smtClean="0">
                <a:latin typeface="Times New Roman"/>
                <a:cs typeface="Times New Roman"/>
              </a:rPr>
              <a:t>facebook</a:t>
            </a:r>
            <a:r>
              <a:rPr lang="fr-FR" sz="4400" dirty="0" smtClean="0">
                <a:latin typeface="Times New Roman"/>
                <a:cs typeface="Times New Roman"/>
              </a:rPr>
              <a:t> du cours: </a:t>
            </a:r>
          </a:p>
          <a:p>
            <a:pPr marL="0" indent="0" algn="ctr">
              <a:buNone/>
            </a:pPr>
            <a:r>
              <a:rPr lang="fr-FR" sz="4400" dirty="0">
                <a:latin typeface="Times New Roman"/>
                <a:cs typeface="Times New Roman"/>
                <a:hlinkClick r:id="rId2"/>
              </a:rPr>
              <a:t>https://www.facebook.com/Pratique-du-Dialogue-Interculturel-998124916926384</a:t>
            </a:r>
            <a:r>
              <a:rPr lang="fr-FR" sz="4400" dirty="0" smtClean="0">
                <a:latin typeface="Times New Roman"/>
                <a:cs typeface="Times New Roman"/>
                <a:hlinkClick r:id="rId2"/>
              </a:rPr>
              <a:t>/</a:t>
            </a:r>
            <a:endParaRPr lang="fr-FR" sz="44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fr-FR" sz="4400" dirty="0">
              <a:latin typeface="Times New Roman"/>
              <a:cs typeface="Times New Roman"/>
            </a:endParaRPr>
          </a:p>
          <a:p>
            <a:pPr algn="ctr"/>
            <a:r>
              <a:rPr lang="fr-FR" sz="4400" dirty="0" smtClean="0">
                <a:latin typeface="Times New Roman"/>
                <a:cs typeface="Times New Roman"/>
              </a:rPr>
              <a:t>Les documents</a:t>
            </a:r>
          </a:p>
          <a:p>
            <a:pPr algn="ctr"/>
            <a:r>
              <a:rPr lang="fr-FR" sz="4400" dirty="0" smtClean="0">
                <a:latin typeface="Times New Roman"/>
                <a:cs typeface="Times New Roman"/>
              </a:rPr>
              <a:t>Les ressources</a:t>
            </a:r>
          </a:p>
          <a:p>
            <a:pPr algn="ctr"/>
            <a:r>
              <a:rPr lang="fr-FR" sz="4400" dirty="0" smtClean="0">
                <a:latin typeface="Times New Roman"/>
                <a:cs typeface="Times New Roman"/>
              </a:rPr>
              <a:t>Les power points</a:t>
            </a:r>
          </a:p>
          <a:p>
            <a:pPr marL="0" indent="0" algn="ctr">
              <a:buNone/>
            </a:pPr>
            <a:endParaRPr lang="fr-FR" sz="44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541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76046"/>
            <a:ext cx="8229600" cy="5350118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Objectifs: 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514350" indent="-514350" algn="just">
              <a:buAutoNum type="arabicPeriod"/>
            </a:pPr>
            <a:r>
              <a:rPr lang="fr-FR" b="1" dirty="0" smtClean="0">
                <a:latin typeface="Times New Roman"/>
                <a:cs typeface="Times New Roman"/>
              </a:rPr>
              <a:t>Théorique: </a:t>
            </a:r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dirty="0" smtClean="0">
                <a:latin typeface="Times New Roman"/>
                <a:cs typeface="Times New Roman"/>
              </a:rPr>
              <a:t>evenir des experts de la culture et des différences culturelles</a:t>
            </a:r>
          </a:p>
          <a:p>
            <a:pPr marL="514350" indent="-514350" algn="just">
              <a:buAutoNum type="arabicPeriod"/>
            </a:pPr>
            <a:r>
              <a:rPr lang="fr-FR" b="1" dirty="0" smtClean="0">
                <a:latin typeface="Times New Roman"/>
                <a:cs typeface="Times New Roman"/>
              </a:rPr>
              <a:t>Pratique: </a:t>
            </a:r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dirty="0" smtClean="0">
                <a:latin typeface="Times New Roman"/>
                <a:cs typeface="Times New Roman"/>
              </a:rPr>
              <a:t>évelopper les compétences pour négocier les situations de désaccord interculturel</a:t>
            </a:r>
          </a:p>
          <a:p>
            <a:pPr marL="514350" indent="-514350" algn="just">
              <a:buAutoNum type="arabicPeriod"/>
            </a:pPr>
            <a:r>
              <a:rPr lang="fr-FR" b="1" dirty="0" smtClean="0">
                <a:latin typeface="Times New Roman"/>
                <a:cs typeface="Times New Roman"/>
              </a:rPr>
              <a:t>Professionnel: </a:t>
            </a:r>
            <a:r>
              <a:rPr lang="fr-FR" dirty="0" smtClean="0">
                <a:latin typeface="Times New Roman"/>
                <a:cs typeface="Times New Roman"/>
              </a:rPr>
              <a:t>Valoriser vos compétences pour le dialogue interculturel en entreprise</a:t>
            </a:r>
            <a:endParaRPr lang="fr-FR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26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6000" dirty="0" smtClean="0">
                <a:latin typeface="Times New Roman"/>
                <a:cs typeface="Times New Roman"/>
              </a:rPr>
              <a:t>Qu’est-ce que le dialogue interculturel? </a:t>
            </a:r>
            <a:endParaRPr lang="fr-FR" sz="6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306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sz="4800" dirty="0" smtClean="0">
                <a:latin typeface="Times New Roman"/>
                <a:cs typeface="Times New Roman"/>
              </a:rPr>
              <a:t>C’est un échange entre personnes de cultures différentes </a:t>
            </a:r>
          </a:p>
          <a:p>
            <a:pPr marL="0" indent="0" algn="just">
              <a:buNone/>
            </a:pPr>
            <a:r>
              <a:rPr lang="fr-FR" sz="4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(très courant)</a:t>
            </a:r>
          </a:p>
          <a:p>
            <a:pPr algn="just"/>
            <a:r>
              <a:rPr lang="fr-FR" sz="4800" dirty="0" smtClean="0">
                <a:latin typeface="Times New Roman"/>
                <a:cs typeface="Times New Roman"/>
              </a:rPr>
              <a:t>Le but de cet échange est d’arriver à une meilleure compréhension de la culture de l’autre</a:t>
            </a:r>
          </a:p>
          <a:p>
            <a:pPr marL="0" indent="0" algn="just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 </a:t>
            </a:r>
            <a:r>
              <a:rPr lang="fr-FR" sz="4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(très rare!)</a:t>
            </a:r>
          </a:p>
        </p:txBody>
      </p:sp>
    </p:spTree>
    <p:extLst>
      <p:ext uri="{BB962C8B-B14F-4D97-AF65-F5344CB8AC3E}">
        <p14:creationId xmlns:p14="http://schemas.microsoft.com/office/powerpoint/2010/main" val="113593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4800" dirty="0" smtClean="0">
                <a:latin typeface="Times New Roman"/>
                <a:cs typeface="Times New Roman"/>
              </a:rPr>
              <a:t>Décrivez une situation où vous avez été confronté à une différence culturelle</a:t>
            </a:r>
          </a:p>
          <a:p>
            <a:pPr algn="just"/>
            <a:r>
              <a:rPr lang="fr-FR" sz="4800" dirty="0" smtClean="0">
                <a:latin typeface="Times New Roman"/>
                <a:cs typeface="Times New Roman"/>
              </a:rPr>
              <a:t>Quelle a été votre réaction? 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25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2 attitudes nous emp</a:t>
            </a:r>
            <a:r>
              <a:rPr lang="fr-FR" dirty="0" smtClean="0">
                <a:latin typeface="Times New Roman"/>
                <a:cs typeface="Times New Roman"/>
              </a:rPr>
              <a:t>êchent de pratiquer le dialogue interculturelle: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algn="just"/>
            <a:r>
              <a:rPr lang="fr-FR" dirty="0" smtClean="0">
                <a:latin typeface="Times New Roman"/>
                <a:cs typeface="Times New Roman"/>
              </a:rPr>
              <a:t>Attitude diplomatique: je ne vois pas la différence /  je ne veux pas voir la différence </a:t>
            </a:r>
          </a:p>
          <a:p>
            <a:pPr algn="just"/>
            <a:r>
              <a:rPr lang="fr-FR" dirty="0" smtClean="0">
                <a:latin typeface="Times New Roman"/>
                <a:cs typeface="Times New Roman"/>
              </a:rPr>
              <a:t>Attitude conflictuelle: nous sommes trop différents, ça ne sert à rien de discuter</a:t>
            </a:r>
          </a:p>
          <a:p>
            <a:endParaRPr lang="fr-F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35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sz="4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Avez-vous déjà fait l’expérience d’un dialogue interculturel? 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14953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610</Words>
  <Application>Microsoft Macintosh PowerPoint</Application>
  <PresentationFormat>Présentation à l'écran (4:3)</PresentationFormat>
  <Paragraphs>112</Paragraphs>
  <Slides>26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Pratique du dialogue interculturel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partie théorique</vt:lpstr>
      <vt:lpstr>La partie théorique</vt:lpstr>
      <vt:lpstr>La partie théorique</vt:lpstr>
      <vt:lpstr>La partie pratique</vt:lpstr>
      <vt:lpstr>Présentation PowerPoint</vt:lpstr>
      <vt:lpstr>Évaluation</vt:lpstr>
      <vt:lpstr>Présentation PowerPoint</vt:lpstr>
      <vt:lpstr>Présentation PowerPoint</vt:lpstr>
      <vt:lpstr>1. L’introspection</vt:lpstr>
      <vt:lpstr>Présentation PowerPoint</vt:lpstr>
      <vt:lpstr>2. La flexibilité des points de vue</vt:lpstr>
      <vt:lpstr>Présentation PowerPoint</vt:lpstr>
      <vt:lpstr>3. Prudence</vt:lpstr>
      <vt:lpstr>4. Intelligence émotionnelle</vt:lpstr>
      <vt:lpstr>5. Agilité rhétorique</vt:lpstr>
      <vt:lpstr>Présentation PowerPoint</vt:lpstr>
    </vt:vector>
  </TitlesOfParts>
  <Company>ULB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Pratique du dialogue interculturel</dc:title>
  <dc:creator>Victor Ferry</dc:creator>
  <cp:lastModifiedBy>Victor Ferry</cp:lastModifiedBy>
  <cp:revision>16</cp:revision>
  <dcterms:created xsi:type="dcterms:W3CDTF">2016-11-09T14:10:26Z</dcterms:created>
  <dcterms:modified xsi:type="dcterms:W3CDTF">2017-11-09T20:01:20Z</dcterms:modified>
</cp:coreProperties>
</file>