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0"/>
  </p:notesMasterIdLst>
  <p:sldIdLst>
    <p:sldId id="257" r:id="rId2"/>
    <p:sldId id="323" r:id="rId3"/>
    <p:sldId id="324" r:id="rId4"/>
    <p:sldId id="258" r:id="rId5"/>
    <p:sldId id="351" r:id="rId6"/>
    <p:sldId id="331" r:id="rId7"/>
    <p:sldId id="347" r:id="rId8"/>
    <p:sldId id="330" r:id="rId9"/>
    <p:sldId id="332" r:id="rId10"/>
    <p:sldId id="348" r:id="rId11"/>
    <p:sldId id="349" r:id="rId12"/>
    <p:sldId id="350" r:id="rId13"/>
    <p:sldId id="259" r:id="rId14"/>
    <p:sldId id="263" r:id="rId15"/>
    <p:sldId id="262" r:id="rId16"/>
    <p:sldId id="337" r:id="rId17"/>
    <p:sldId id="338" r:id="rId18"/>
    <p:sldId id="342" r:id="rId19"/>
    <p:sldId id="343" r:id="rId20"/>
    <p:sldId id="344" r:id="rId21"/>
    <p:sldId id="345" r:id="rId22"/>
    <p:sldId id="352" r:id="rId23"/>
    <p:sldId id="264" r:id="rId24"/>
    <p:sldId id="314" r:id="rId25"/>
    <p:sldId id="335" r:id="rId26"/>
    <p:sldId id="265" r:id="rId27"/>
    <p:sldId id="339" r:id="rId28"/>
    <p:sldId id="340" r:id="rId29"/>
    <p:sldId id="346" r:id="rId30"/>
    <p:sldId id="341" r:id="rId31"/>
    <p:sldId id="284" r:id="rId32"/>
    <p:sldId id="285" r:id="rId33"/>
    <p:sldId id="286" r:id="rId34"/>
    <p:sldId id="288" r:id="rId35"/>
    <p:sldId id="289" r:id="rId36"/>
    <p:sldId id="290" r:id="rId37"/>
    <p:sldId id="291" r:id="rId38"/>
    <p:sldId id="293" r:id="rId39"/>
    <p:sldId id="292" r:id="rId40"/>
    <p:sldId id="294" r:id="rId41"/>
    <p:sldId id="296" r:id="rId42"/>
    <p:sldId id="297" r:id="rId43"/>
    <p:sldId id="298" r:id="rId44"/>
    <p:sldId id="299" r:id="rId45"/>
    <p:sldId id="300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5" r:id="rId56"/>
    <p:sldId id="316" r:id="rId57"/>
    <p:sldId id="321" r:id="rId58"/>
    <p:sldId id="329" r:id="rId5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26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40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3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notesMaster" Target="notesMasters/notesMaster1.xml"/><Relationship Id="rId61" Type="http://schemas.openxmlformats.org/officeDocument/2006/relationships/printerSettings" Target="printerSettings/printerSettings1.bin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6429C-6F4B-C241-A9CC-32FBCDE20B02}" type="datetimeFigureOut">
              <a:rPr lang="fr-FR" smtClean="0"/>
              <a:t>22/11/17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C2B5E-78D8-1646-9DCD-BF153B8917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7119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1BFF8-AAEC-5D45-B13C-FE4852C0A68F}" type="datetimeFigureOut">
              <a:rPr lang="fr-FR" smtClean="0"/>
              <a:t>22/11/17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B508-D4E6-614D-AA8A-F370DEFAB6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8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1BFF8-AAEC-5D45-B13C-FE4852C0A68F}" type="datetimeFigureOut">
              <a:rPr lang="fr-FR" smtClean="0"/>
              <a:t>22/11/17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B508-D4E6-614D-AA8A-F370DEFAB6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929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1BFF8-AAEC-5D45-B13C-FE4852C0A68F}" type="datetimeFigureOut">
              <a:rPr lang="fr-FR" smtClean="0"/>
              <a:t>22/11/17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B508-D4E6-614D-AA8A-F370DEFAB6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44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1BFF8-AAEC-5D45-B13C-FE4852C0A68F}" type="datetimeFigureOut">
              <a:rPr lang="fr-FR" smtClean="0"/>
              <a:t>22/11/17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B508-D4E6-614D-AA8A-F370DEFAB6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94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1BFF8-AAEC-5D45-B13C-FE4852C0A68F}" type="datetimeFigureOut">
              <a:rPr lang="fr-FR" smtClean="0"/>
              <a:t>22/11/17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B508-D4E6-614D-AA8A-F370DEFAB6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38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1BFF8-AAEC-5D45-B13C-FE4852C0A68F}" type="datetimeFigureOut">
              <a:rPr lang="fr-FR" smtClean="0"/>
              <a:t>22/11/17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B508-D4E6-614D-AA8A-F370DEFAB6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1177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1BFF8-AAEC-5D45-B13C-FE4852C0A68F}" type="datetimeFigureOut">
              <a:rPr lang="fr-FR" smtClean="0"/>
              <a:t>22/11/17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B508-D4E6-614D-AA8A-F370DEFAB6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703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1BFF8-AAEC-5D45-B13C-FE4852C0A68F}" type="datetimeFigureOut">
              <a:rPr lang="fr-FR" smtClean="0"/>
              <a:t>22/11/17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B508-D4E6-614D-AA8A-F370DEFAB6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250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1BFF8-AAEC-5D45-B13C-FE4852C0A68F}" type="datetimeFigureOut">
              <a:rPr lang="fr-FR" smtClean="0"/>
              <a:t>22/11/17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B508-D4E6-614D-AA8A-F370DEFAB6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04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1BFF8-AAEC-5D45-B13C-FE4852C0A68F}" type="datetimeFigureOut">
              <a:rPr lang="fr-FR" smtClean="0"/>
              <a:t>22/11/17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B508-D4E6-614D-AA8A-F370DEFAB6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33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1BFF8-AAEC-5D45-B13C-FE4852C0A68F}" type="datetimeFigureOut">
              <a:rPr lang="fr-FR" smtClean="0"/>
              <a:t>22/11/17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B508-D4E6-614D-AA8A-F370DEFAB6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936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1BFF8-AAEC-5D45-B13C-FE4852C0A68F}" type="datetimeFigureOut">
              <a:rPr lang="fr-FR" smtClean="0"/>
              <a:t>22/11/17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1B508-D4E6-614D-AA8A-F370DEFAB66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97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Logique et Argumentation 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ESCG 2017-2018</a:t>
            </a:r>
          </a:p>
          <a:p>
            <a:r>
              <a:rPr lang="fr-FR" dirty="0" smtClean="0">
                <a:latin typeface="Times New Roman"/>
                <a:cs typeface="Times New Roman"/>
              </a:rPr>
              <a:t>Pr. Victor Ferry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227" y="424507"/>
            <a:ext cx="14351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544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 smtClean="0">
                <a:latin typeface="Times New Roman"/>
                <a:cs typeface="Times New Roman"/>
              </a:rPr>
              <a:t>Exemple: faut-il interdire le centre-ville </a:t>
            </a:r>
            <a:r>
              <a:rPr lang="fr-FR" sz="3200" dirty="0" smtClean="0">
                <a:latin typeface="Times New Roman"/>
                <a:cs typeface="Times New Roman"/>
              </a:rPr>
              <a:t>de Bruxelles aux </a:t>
            </a:r>
            <a:r>
              <a:rPr lang="fr-FR" sz="3200" dirty="0" smtClean="0">
                <a:latin typeface="Times New Roman"/>
                <a:cs typeface="Times New Roman"/>
              </a:rPr>
              <a:t>voitures? </a:t>
            </a:r>
            <a:endParaRPr lang="fr-FR" sz="3200" dirty="0">
              <a:latin typeface="Times New Roman"/>
              <a:cs typeface="Times New Roman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913678"/>
              </p:ext>
            </p:extLst>
          </p:nvPr>
        </p:nvGraphicFramePr>
        <p:xfrm>
          <a:off x="457200" y="1600200"/>
          <a:ext cx="82296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943"/>
                <a:gridCol w="3131457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latin typeface="Times New Roman"/>
                          <a:cs typeface="Times New Roman"/>
                        </a:rPr>
                        <a:t>Pour </a:t>
                      </a:r>
                      <a:endParaRPr lang="fr-FR" sz="40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>
                          <a:latin typeface="Times New Roman"/>
                          <a:cs typeface="Times New Roman"/>
                        </a:rPr>
                        <a:t>Contre</a:t>
                      </a:r>
                      <a:endParaRPr lang="fr-FR" sz="40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Faisabilité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2800" dirty="0" smtClean="0">
                          <a:latin typeface="Times New Roman"/>
                          <a:cs typeface="Times New Roman"/>
                        </a:rPr>
                        <a:t>Certaines ont déjà limité l’accès des voitures au centre ville</a:t>
                      </a:r>
                      <a:r>
                        <a:rPr lang="fr-FR" sz="2800" baseline="0" dirty="0" smtClean="0">
                          <a:latin typeface="Times New Roman"/>
                          <a:cs typeface="Times New Roman"/>
                        </a:rPr>
                        <a:t> (Londres, Copenhague)</a:t>
                      </a:r>
                    </a:p>
                    <a:p>
                      <a:pPr algn="just"/>
                      <a:r>
                        <a:rPr lang="fr-FR" sz="2800" baseline="0" dirty="0" smtClean="0">
                          <a:latin typeface="Times New Roman"/>
                          <a:cs typeface="Times New Roman"/>
                        </a:rPr>
                        <a:t>+ Il existe une journée sans voitures à Bruxelles qui est respectée</a:t>
                      </a:r>
                    </a:p>
                    <a:p>
                      <a:pPr algn="just"/>
                      <a:r>
                        <a:rPr lang="fr-FR" sz="2800" baseline="0" dirty="0" smtClean="0">
                          <a:latin typeface="Times New Roman"/>
                          <a:cs typeface="Times New Roman"/>
                        </a:rPr>
                        <a:t>=&gt; C’est possible!</a:t>
                      </a:r>
                      <a:endParaRPr lang="fr-FR" sz="28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Times New Roman"/>
                          <a:cs typeface="Times New Roman"/>
                        </a:rPr>
                        <a:t>Les conducteurs n’accepterons jamais d’abandonner</a:t>
                      </a:r>
                      <a:r>
                        <a:rPr lang="fr-FR" sz="2800" baseline="0" dirty="0" smtClean="0">
                          <a:latin typeface="Times New Roman"/>
                          <a:cs typeface="Times New Roman"/>
                        </a:rPr>
                        <a:t> leurs voitures</a:t>
                      </a:r>
                    </a:p>
                    <a:p>
                      <a:r>
                        <a:rPr lang="fr-FR" sz="2800" baseline="0" dirty="0" smtClean="0">
                          <a:latin typeface="Times New Roman"/>
                          <a:cs typeface="Times New Roman"/>
                        </a:rPr>
                        <a:t>Limiter l’accès est possible, l’interdire est impossible</a:t>
                      </a:r>
                      <a:endParaRPr lang="fr-FR" sz="28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7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 smtClean="0">
                <a:latin typeface="Times New Roman"/>
                <a:cs typeface="Times New Roman"/>
              </a:rPr>
              <a:t>Exemple: faut-il interdire le centre-ville aux voitures? </a:t>
            </a:r>
            <a:endParaRPr lang="fr-FR" sz="3200" dirty="0">
              <a:latin typeface="Times New Roman"/>
              <a:cs typeface="Times New Roman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150101"/>
              </p:ext>
            </p:extLst>
          </p:nvPr>
        </p:nvGraphicFramePr>
        <p:xfrm>
          <a:off x="457200" y="1600200"/>
          <a:ext cx="82296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943"/>
                <a:gridCol w="3131457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latin typeface="Times New Roman"/>
                          <a:cs typeface="Times New Roman"/>
                        </a:rPr>
                        <a:t>Pour </a:t>
                      </a:r>
                      <a:endParaRPr lang="fr-FR" sz="40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>
                          <a:latin typeface="Times New Roman"/>
                          <a:cs typeface="Times New Roman"/>
                        </a:rPr>
                        <a:t>Contre</a:t>
                      </a:r>
                      <a:endParaRPr lang="fr-FR" sz="40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Utilité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2400" dirty="0" smtClean="0">
                          <a:latin typeface="Times New Roman"/>
                          <a:cs typeface="Times New Roman"/>
                        </a:rPr>
                        <a:t>Bruxelles est la ville la</a:t>
                      </a:r>
                      <a:r>
                        <a:rPr lang="fr-FR" sz="2400" baseline="0" dirty="0" smtClean="0">
                          <a:latin typeface="Times New Roman"/>
                          <a:cs typeface="Times New Roman"/>
                        </a:rPr>
                        <a:t> plus encombrée d’Europe: les gens perdent un temps fou dans les embouteillages. En les incitants à changer de moyen de transport, on leur simplifie la vie. </a:t>
                      </a:r>
                    </a:p>
                    <a:p>
                      <a:pPr algn="just"/>
                      <a:r>
                        <a:rPr lang="fr-FR" sz="24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</a:p>
                    <a:p>
                      <a:pPr algn="just"/>
                      <a:endParaRPr lang="fr-FR" sz="24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2000" dirty="0" smtClean="0">
                          <a:latin typeface="Times New Roman"/>
                          <a:cs typeface="Times New Roman"/>
                        </a:rPr>
                        <a:t>La voiture est le moyen de plus pratique et le confortable</a:t>
                      </a:r>
                      <a:r>
                        <a:rPr lang="fr-FR" sz="2000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fr-FR" sz="2000" dirty="0" smtClean="0">
                          <a:latin typeface="Times New Roman"/>
                          <a:cs typeface="Times New Roman"/>
                        </a:rPr>
                        <a:t>pour</a:t>
                      </a:r>
                      <a:r>
                        <a:rPr lang="fr-FR" sz="2000" baseline="0" dirty="0" smtClean="0">
                          <a:latin typeface="Times New Roman"/>
                          <a:cs typeface="Times New Roman"/>
                        </a:rPr>
                        <a:t> aller de son domicile à un point précis. C’est très difficile de porter des courses ou des enfants en bas </a:t>
                      </a:r>
                      <a:r>
                        <a:rPr lang="fr-FR" sz="2000" baseline="0" dirty="0" smtClean="0">
                          <a:latin typeface="Times New Roman"/>
                          <a:cs typeface="Times New Roman"/>
                        </a:rPr>
                        <a:t>âges en vélo ou en transports publics.</a:t>
                      </a:r>
                      <a:r>
                        <a:rPr lang="fr-FR" sz="2000" baseline="0" dirty="0" smtClean="0">
                          <a:latin typeface="Times New Roman"/>
                          <a:cs typeface="Times New Roman"/>
                        </a:rPr>
                        <a:t> Interdire la voiture en ville va compliquer la vie des gens.</a:t>
                      </a:r>
                      <a:endParaRPr lang="fr-FR" sz="20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756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 smtClean="0">
                <a:latin typeface="Times New Roman"/>
                <a:cs typeface="Times New Roman"/>
              </a:rPr>
              <a:t>Exemple: faut-il interdire le centre-ville aux voitures? </a:t>
            </a:r>
            <a:endParaRPr lang="fr-FR" sz="3200" dirty="0">
              <a:latin typeface="Times New Roman"/>
              <a:cs typeface="Times New Roman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625807"/>
              </p:ext>
            </p:extLst>
          </p:nvPr>
        </p:nvGraphicFramePr>
        <p:xfrm>
          <a:off x="457200" y="1600200"/>
          <a:ext cx="82296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943"/>
                <a:gridCol w="3131457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latin typeface="Times New Roman"/>
                          <a:cs typeface="Times New Roman"/>
                        </a:rPr>
                        <a:t>Pour </a:t>
                      </a:r>
                      <a:endParaRPr lang="fr-FR" sz="40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>
                          <a:latin typeface="Times New Roman"/>
                          <a:cs typeface="Times New Roman"/>
                        </a:rPr>
                        <a:t>Contre</a:t>
                      </a:r>
                      <a:endParaRPr lang="fr-FR" sz="40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Moralité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latin typeface="Times New Roman"/>
                          <a:cs typeface="Times New Roman"/>
                        </a:rPr>
                        <a:t>Les gaz</a:t>
                      </a:r>
                      <a:r>
                        <a:rPr lang="fr-FR" sz="2400" baseline="0" dirty="0" smtClean="0">
                          <a:latin typeface="Times New Roman"/>
                          <a:cs typeface="Times New Roman"/>
                        </a:rPr>
                        <a:t> d’échappements sont très nocifs pour la santé: c’est immoral de ne pas tout faire pour préserver la vie humaine.</a:t>
                      </a:r>
                      <a:endParaRPr lang="fr-FR" sz="24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>
                          <a:latin typeface="Times New Roman"/>
                          <a:cs typeface="Times New Roman"/>
                        </a:rPr>
                        <a:t>Le</a:t>
                      </a:r>
                      <a:r>
                        <a:rPr lang="fr-FR" sz="2400" baseline="0" dirty="0" smtClean="0">
                          <a:latin typeface="Times New Roman"/>
                          <a:cs typeface="Times New Roman"/>
                        </a:rPr>
                        <a:t> fait de conduire une voiture est une grande source de liberté et plaisir, c’est immoral d’en priver les gens. </a:t>
                      </a:r>
                      <a:endParaRPr lang="fr-FR" sz="24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073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sz="40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sz="5400" dirty="0" smtClean="0">
                <a:latin typeface="Times New Roman"/>
                <a:cs typeface="Times New Roman"/>
              </a:rPr>
              <a:t>Comment améliorer votre performance? </a:t>
            </a:r>
          </a:p>
          <a:p>
            <a:pPr marL="0" indent="0">
              <a:buNone/>
            </a:pPr>
            <a:endParaRPr lang="fr-FR" sz="40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fr-FR" sz="4400" i="1" dirty="0" smtClean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4642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11500" i="1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TOP 3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8738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13800" dirty="0">
                <a:latin typeface="Times New Roman"/>
                <a:cs typeface="Times New Roman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44976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4800" dirty="0" smtClean="0">
                <a:latin typeface="Times New Roman"/>
                <a:cs typeface="Times New Roman"/>
              </a:rPr>
              <a:t>Argumentez! </a:t>
            </a:r>
            <a:endParaRPr lang="fr-FR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0745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4400" dirty="0" smtClean="0">
              <a:latin typeface="Times New Roman"/>
              <a:cs typeface="Times New Roman"/>
            </a:endParaRPr>
          </a:p>
          <a:p>
            <a:r>
              <a:rPr lang="fr-FR" sz="4400" dirty="0" smtClean="0">
                <a:latin typeface="Times New Roman"/>
                <a:cs typeface="Times New Roman"/>
              </a:rPr>
              <a:t>On n’explique pas: on argumente</a:t>
            </a:r>
          </a:p>
          <a:p>
            <a:r>
              <a:rPr lang="fr-FR" sz="4400" dirty="0" smtClean="0">
                <a:latin typeface="Times New Roman"/>
                <a:cs typeface="Times New Roman"/>
              </a:rPr>
              <a:t>On ne décrit pas: on argumente</a:t>
            </a:r>
          </a:p>
          <a:p>
            <a:r>
              <a:rPr lang="fr-FR" sz="4400" dirty="0" smtClean="0">
                <a:latin typeface="Times New Roman"/>
                <a:cs typeface="Times New Roman"/>
              </a:rPr>
              <a:t>On ne raconte pas: on argumente</a:t>
            </a:r>
            <a:endParaRPr lang="fr-FR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2875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6" name="Espace réservé du contenu 5" descr="Capture d’écran 2017-11-21 à 21.11.29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64" r="-18040" b="-15138"/>
          <a:stretch/>
        </p:blipFill>
        <p:spPr>
          <a:xfrm>
            <a:off x="-1778001" y="1600200"/>
            <a:ext cx="12554857" cy="4525963"/>
          </a:xfrm>
        </p:spPr>
      </p:pic>
    </p:spTree>
    <p:extLst>
      <p:ext uri="{BB962C8B-B14F-4D97-AF65-F5344CB8AC3E}">
        <p14:creationId xmlns:p14="http://schemas.microsoft.com/office/powerpoint/2010/main" val="2933908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6" name="Espace réservé du contenu 5" descr="Capture d’écran 2017-11-21 à 21.11.29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64" r="-18040" b="-15138"/>
          <a:stretch/>
        </p:blipFill>
        <p:spPr>
          <a:xfrm>
            <a:off x="-1778001" y="1600200"/>
            <a:ext cx="12554857" cy="4525963"/>
          </a:xfrm>
        </p:spPr>
      </p:pic>
      <p:pic>
        <p:nvPicPr>
          <p:cNvPr id="3" name="Image 2" descr="inde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93" y="1777092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391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8370"/>
            <a:ext cx="8229600" cy="56477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1</a:t>
            </a:r>
            <a:r>
              <a:rPr lang="fr-FR" dirty="0">
                <a:latin typeface="Times New Roman"/>
                <a:cs typeface="Times New Roman"/>
              </a:rPr>
              <a:t>) Plaidoirie </a:t>
            </a:r>
            <a:r>
              <a:rPr lang="fr-FR" dirty="0" smtClean="0">
                <a:latin typeface="Times New Roman"/>
                <a:cs typeface="Times New Roman"/>
              </a:rPr>
              <a:t>(</a:t>
            </a:r>
            <a:r>
              <a:rPr lang="fr-FR" b="1" dirty="0">
                <a:latin typeface="Times New Roman"/>
                <a:cs typeface="Times New Roman"/>
              </a:rPr>
              <a:t>5</a:t>
            </a:r>
            <a:r>
              <a:rPr lang="fr-FR" b="1" dirty="0" smtClean="0">
                <a:latin typeface="Times New Roman"/>
                <a:cs typeface="Times New Roman"/>
              </a:rPr>
              <a:t> </a:t>
            </a:r>
            <a:r>
              <a:rPr lang="fr-FR" b="1" dirty="0">
                <a:latin typeface="Times New Roman"/>
                <a:cs typeface="Times New Roman"/>
              </a:rPr>
              <a:t>pts)</a:t>
            </a:r>
            <a:endParaRPr lang="fr-FR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dirty="0">
                <a:latin typeface="Times New Roman"/>
                <a:cs typeface="Times New Roman"/>
              </a:rPr>
              <a:t>2) Opinion argumentée </a:t>
            </a:r>
            <a:r>
              <a:rPr lang="fr-FR" dirty="0" smtClean="0">
                <a:latin typeface="Times New Roman"/>
                <a:cs typeface="Times New Roman"/>
              </a:rPr>
              <a:t>(</a:t>
            </a:r>
            <a:r>
              <a:rPr lang="fr-FR" b="1" dirty="0">
                <a:latin typeface="Times New Roman"/>
                <a:cs typeface="Times New Roman"/>
              </a:rPr>
              <a:t>5</a:t>
            </a:r>
            <a:r>
              <a:rPr lang="fr-FR" b="1" dirty="0" smtClean="0">
                <a:latin typeface="Times New Roman"/>
                <a:cs typeface="Times New Roman"/>
              </a:rPr>
              <a:t> </a:t>
            </a:r>
            <a:r>
              <a:rPr lang="fr-FR" b="1" dirty="0">
                <a:latin typeface="Times New Roman"/>
                <a:cs typeface="Times New Roman"/>
              </a:rPr>
              <a:t>pts)</a:t>
            </a:r>
            <a:endParaRPr lang="fr-FR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dirty="0">
                <a:latin typeface="Times New Roman"/>
                <a:cs typeface="Times New Roman"/>
              </a:rPr>
              <a:t>3) Performance </a:t>
            </a:r>
            <a:r>
              <a:rPr lang="fr-FR" dirty="0" smtClean="0">
                <a:latin typeface="Times New Roman"/>
                <a:cs typeface="Times New Roman"/>
              </a:rPr>
              <a:t>orale/participation </a:t>
            </a:r>
            <a:r>
              <a:rPr lang="fr-FR" dirty="0">
                <a:latin typeface="Times New Roman"/>
                <a:cs typeface="Times New Roman"/>
              </a:rPr>
              <a:t>(</a:t>
            </a:r>
            <a:r>
              <a:rPr lang="fr-FR" b="1" dirty="0">
                <a:solidFill>
                  <a:srgbClr val="008000"/>
                </a:solidFill>
                <a:latin typeface="Times New Roman"/>
                <a:cs typeface="Times New Roman"/>
              </a:rPr>
              <a:t>2 </a:t>
            </a:r>
            <a:r>
              <a:rPr lang="fr-FR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pts bonus</a:t>
            </a:r>
            <a:r>
              <a:rPr lang="fr-FR" dirty="0" smtClean="0">
                <a:latin typeface="Times New Roman"/>
                <a:cs typeface="Times New Roman"/>
              </a:rPr>
              <a:t>)</a:t>
            </a:r>
            <a:endParaRPr lang="fr-FR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dirty="0">
                <a:latin typeface="Times New Roman"/>
                <a:cs typeface="Times New Roman"/>
              </a:rPr>
              <a:t>4) Examen de logique formelle (</a:t>
            </a:r>
            <a:r>
              <a:rPr lang="fr-FR" b="1" dirty="0">
                <a:latin typeface="Times New Roman"/>
                <a:cs typeface="Times New Roman"/>
              </a:rPr>
              <a:t>10 pts</a:t>
            </a:r>
            <a:r>
              <a:rPr lang="fr-FR" dirty="0">
                <a:latin typeface="Times New Roman"/>
                <a:cs typeface="Times New Roman"/>
              </a:rPr>
              <a:t>)</a:t>
            </a:r>
          </a:p>
          <a:p>
            <a:pPr marL="0" indent="0">
              <a:buNone/>
            </a:pPr>
            <a:r>
              <a:rPr lang="fr-FR" dirty="0">
                <a:latin typeface="Times New Roman"/>
                <a:cs typeface="Times New Roman"/>
              </a:rPr>
              <a:t> </a:t>
            </a:r>
          </a:p>
          <a:p>
            <a:r>
              <a:rPr lang="fr-FR" dirty="0">
                <a:latin typeface="Times New Roman"/>
                <a:cs typeface="Times New Roman"/>
              </a:rPr>
              <a:t>Examen </a:t>
            </a:r>
            <a:r>
              <a:rPr lang="fr-FR" dirty="0" smtClean="0">
                <a:latin typeface="Times New Roman"/>
                <a:cs typeface="Times New Roman"/>
              </a:rPr>
              <a:t>de </a:t>
            </a:r>
            <a:r>
              <a:rPr lang="fr-FR" dirty="0">
                <a:latin typeface="Times New Roman"/>
                <a:cs typeface="Times New Roman"/>
              </a:rPr>
              <a:t>logique formelle : </a:t>
            </a:r>
            <a:r>
              <a:rPr lang="fr-FR" b="1" dirty="0" smtClean="0">
                <a:latin typeface="Times New Roman"/>
                <a:cs typeface="Times New Roman"/>
              </a:rPr>
              <a:t>29 mars</a:t>
            </a:r>
            <a:r>
              <a:rPr lang="fr-FR" b="1" dirty="0">
                <a:latin typeface="Times New Roman"/>
                <a:cs typeface="Times New Roman"/>
              </a:rPr>
              <a:t> </a:t>
            </a:r>
            <a:r>
              <a:rPr lang="fr-FR" b="1" dirty="0" smtClean="0">
                <a:latin typeface="Times New Roman"/>
                <a:cs typeface="Times New Roman"/>
              </a:rPr>
              <a:t>2018</a:t>
            </a:r>
            <a:r>
              <a:rPr lang="fr-FR" dirty="0" smtClean="0">
                <a:latin typeface="Times New Roman"/>
                <a:cs typeface="Times New Roman"/>
              </a:rPr>
              <a:t>. </a:t>
            </a:r>
            <a:endParaRPr lang="fr-FR" dirty="0">
              <a:latin typeface="Times New Roman"/>
              <a:cs typeface="Times New Roman"/>
            </a:endParaRPr>
          </a:p>
          <a:p>
            <a:r>
              <a:rPr lang="fr-FR" dirty="0">
                <a:latin typeface="Times New Roman"/>
                <a:cs typeface="Times New Roman"/>
              </a:rPr>
              <a:t>Remise des travaux écrits (plaidoirie et opinion argumentée) : </a:t>
            </a:r>
            <a:r>
              <a:rPr lang="fr-FR" b="1" dirty="0">
                <a:latin typeface="Times New Roman"/>
                <a:cs typeface="Times New Roman"/>
              </a:rPr>
              <a:t>29 avril </a:t>
            </a:r>
            <a:r>
              <a:rPr lang="fr-FR" b="1" dirty="0" smtClean="0">
                <a:latin typeface="Times New Roman"/>
                <a:cs typeface="Times New Roman"/>
              </a:rPr>
              <a:t>2018.</a:t>
            </a:r>
            <a:endParaRPr lang="fr-FR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086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Capture d’écran 2017-11-21 à 21.16.13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" r="13"/>
          <a:stretch/>
        </p:blipFill>
        <p:spPr>
          <a:xfrm>
            <a:off x="13552" y="1723571"/>
            <a:ext cx="9014610" cy="3356429"/>
          </a:xfrm>
        </p:spPr>
      </p:pic>
    </p:spTree>
    <p:extLst>
      <p:ext uri="{BB962C8B-B14F-4D97-AF65-F5344CB8AC3E}">
        <p14:creationId xmlns:p14="http://schemas.microsoft.com/office/powerpoint/2010/main" val="3257867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Capture d’écran 2017-11-21 à 21.16.13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" r="13"/>
          <a:stretch/>
        </p:blipFill>
        <p:spPr>
          <a:xfrm>
            <a:off x="13552" y="1723571"/>
            <a:ext cx="9014610" cy="3356429"/>
          </a:xfrm>
        </p:spPr>
      </p:pic>
      <p:pic>
        <p:nvPicPr>
          <p:cNvPr id="3" name="Image 2" descr="dora-cest-gangné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848179"/>
            <a:ext cx="63500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545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7200" dirty="0">
                <a:latin typeface="Times New Roman"/>
                <a:cs typeface="Times New Roman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63297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4800" dirty="0" smtClean="0">
                <a:latin typeface="Times New Roman"/>
                <a:cs typeface="Times New Roman"/>
              </a:rPr>
              <a:t>Utilisez des arguments !</a:t>
            </a:r>
            <a:endParaRPr lang="fr-FR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5898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00364"/>
            <a:ext cx="8229600" cy="5525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Un argument est composé de deux éléments: </a:t>
            </a:r>
          </a:p>
          <a:p>
            <a:pPr marL="0" indent="0" algn="just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b="1" dirty="0" smtClean="0">
                <a:latin typeface="Times New Roman"/>
                <a:cs typeface="Times New Roman"/>
              </a:rPr>
              <a:t>La conclusion</a:t>
            </a:r>
            <a:r>
              <a:rPr lang="fr-FR" dirty="0" smtClean="0">
                <a:latin typeface="Times New Roman"/>
                <a:cs typeface="Times New Roman"/>
              </a:rPr>
              <a:t>: ce qu’on veut que le destinataire considère comme vrai</a:t>
            </a:r>
          </a:p>
          <a:p>
            <a:pPr marL="0" indent="0" algn="just">
              <a:buNone/>
            </a:pPr>
            <a:r>
              <a:rPr lang="fr-FR" b="1" dirty="0" smtClean="0">
                <a:latin typeface="Times New Roman"/>
                <a:cs typeface="Times New Roman"/>
              </a:rPr>
              <a:t>La prémisse: </a:t>
            </a:r>
            <a:r>
              <a:rPr lang="fr-FR" dirty="0" smtClean="0">
                <a:latin typeface="Times New Roman"/>
                <a:cs typeface="Times New Roman"/>
              </a:rPr>
              <a:t>ce que l’on donne au destinataire pour qu’il accepte notre conclusion</a:t>
            </a:r>
            <a:endParaRPr lang="fr-FR" b="1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9385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Times New Roman"/>
                <a:cs typeface="Times New Roman"/>
              </a:rPr>
              <a:t>Exemple</a:t>
            </a:r>
            <a:r>
              <a:rPr lang="fr-FR" dirty="0" smtClean="0">
                <a:latin typeface="Times New Roman"/>
                <a:cs typeface="Times New Roman"/>
              </a:rPr>
              <a:t>: comment changer cela en argument? 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Faisabilité/Contre: </a:t>
            </a: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« Le cours d’éveil à la citoyenneté doit uniquement être donné par un autre professeur que celui de morale ou de religion » </a:t>
            </a:r>
          </a:p>
          <a:p>
            <a:pPr marL="0" indent="0" algn="just">
              <a:buNone/>
            </a:pP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=&gt; </a:t>
            </a: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(</a:t>
            </a:r>
            <a:r>
              <a:rPr lang="fr-FR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prémisse</a:t>
            </a: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) Cela </a:t>
            </a: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suppose donc de recruter de nouveaux professeurs, pour une discipline qui n’est pas bien définie</a:t>
            </a: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…Cela </a:t>
            </a: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est difficilement </a:t>
            </a: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faisable (</a:t>
            </a:r>
            <a:r>
              <a:rPr lang="fr-FR" b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conclusion</a:t>
            </a: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).</a:t>
            </a:r>
            <a:endParaRPr lang="fr-FR" dirty="0">
              <a:solidFill>
                <a:srgbClr val="008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82447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7200" dirty="0">
                <a:latin typeface="Times New Roman"/>
                <a:cs typeface="Times New Roman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48682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5400" dirty="0" smtClean="0">
                <a:latin typeface="Times New Roman"/>
                <a:cs typeface="Times New Roman"/>
              </a:rPr>
              <a:t>Utilisez des bons arguments! </a:t>
            </a:r>
            <a:endParaRPr lang="fr-FR" sz="5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4618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Comment améliorer cet argument? 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Pour/Utilité: </a:t>
            </a: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« L’éveil à la citoyenneté est utile. Il permet en effet d’inculquer de bonnes valeurs à nos enfants. »</a:t>
            </a:r>
            <a:endParaRPr lang="fr-FR" dirty="0">
              <a:latin typeface="Times New Roman"/>
              <a:cs typeface="Times New Roman"/>
            </a:endParaRPr>
          </a:p>
          <a:p>
            <a:pPr algn="just">
              <a:buFont typeface="Symbol" charset="0"/>
              <a:buChar char=""/>
            </a:pP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Quelles sont ces valeurs? Y’a-t-il des méthodes éprouvées pour développer ces valeurs? </a:t>
            </a: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(question de vérité)</a:t>
            </a:r>
            <a:endParaRPr lang="fr-FR" dirty="0" smtClean="0">
              <a:solidFill>
                <a:srgbClr val="008000"/>
              </a:solidFill>
              <a:latin typeface="Times New Roman"/>
              <a:cs typeface="Times New Roman"/>
            </a:endParaRPr>
          </a:p>
          <a:p>
            <a:pPr algn="just">
              <a:buFont typeface="Symbol" charset="0"/>
              <a:buChar char=""/>
            </a:pP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Sont-elles propres au cours d’éveil à la citoyenneté? </a:t>
            </a: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(</a:t>
            </a: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question </a:t>
            </a: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de </a:t>
            </a: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validité)</a:t>
            </a:r>
          </a:p>
          <a:p>
            <a:pPr>
              <a:buFont typeface="Symbol" charset="0"/>
              <a:buChar char="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2556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Times New Roman"/>
                <a:cs typeface="Times New Roman"/>
              </a:rPr>
              <a:t>Comment améliorer cet argument?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Contre/Utilité</a:t>
            </a: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« La réforme est nuisible. Le temps accordé au cours de religion est réduit pour des notions que l’élève pourrait développer naturellement en grandissant en société. »</a:t>
            </a:r>
          </a:p>
          <a:p>
            <a:pPr algn="just"/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Preuve que l’on acquière des compétences citoyennes simplement en vivant en société? (= test de vérité)</a:t>
            </a:r>
          </a:p>
          <a:p>
            <a:pPr algn="just"/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Dire que l’on développe des compétences citoyennes naturellement est-il suffisant pour dire qu’un cours de citoyenneté ne sert à rien? (on apprend le français naturellement mais on a des cours de Français = test validité)</a:t>
            </a:r>
          </a:p>
          <a:p>
            <a:pPr algn="just"/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2128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3977" y="1048027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Prochaine discussion critique:</a:t>
            </a:r>
          </a:p>
          <a:p>
            <a:pPr marL="0" indent="0" algn="ctr">
              <a:buNone/>
            </a:pPr>
            <a:endParaRPr lang="fr-FR" sz="4000" dirty="0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21</a:t>
            </a:r>
            <a:r>
              <a:rPr lang="fr-FR" sz="4000" dirty="0">
                <a:latin typeface="Times New Roman"/>
                <a:cs typeface="Times New Roman"/>
              </a:rPr>
              <a:t>-12-2017  </a:t>
            </a:r>
          </a:p>
          <a:p>
            <a:pPr marL="0" indent="0">
              <a:buNone/>
            </a:pPr>
            <a:endParaRPr lang="fr-FR" sz="36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5400" dirty="0" smtClean="0">
                <a:latin typeface="Times New Roman"/>
                <a:cs typeface="Times New Roman"/>
              </a:rPr>
              <a:t>Faut-il des</a:t>
            </a:r>
            <a:r>
              <a:rPr lang="fr-FR" sz="5400" dirty="0" smtClean="0">
                <a:latin typeface="Times New Roman"/>
                <a:cs typeface="Times New Roman"/>
              </a:rPr>
              <a:t> </a:t>
            </a:r>
            <a:r>
              <a:rPr lang="fr-FR" sz="5400" dirty="0" smtClean="0">
                <a:latin typeface="Times New Roman"/>
                <a:cs typeface="Times New Roman"/>
              </a:rPr>
              <a:t>limites à la liberté d’expression? </a:t>
            </a:r>
            <a:endParaRPr lang="fr-FR" sz="5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63053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Apprendre à argumenter, c’est avoir un parlement intérieur</a:t>
            </a:r>
          </a:p>
          <a:p>
            <a:pPr marL="0" indent="0" algn="just">
              <a:buNone/>
            </a:pPr>
            <a:endParaRPr lang="fr-FR" sz="36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=&gt; Un groupe d’opposition interne qui, par ses critiques, vous pousse à vérifier la vérité de vos prémisses et la validité de vos conclusions. </a:t>
            </a:r>
            <a:endParaRPr lang="fr-FR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975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sz="4400" b="1" dirty="0" smtClean="0">
                <a:latin typeface="Times New Roman"/>
                <a:cs typeface="Times New Roman"/>
              </a:rPr>
              <a:t>Introduction à la logique formelle: la logique catégorique</a:t>
            </a:r>
            <a:endParaRPr lang="fr-FR" sz="44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61771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charset="2"/>
              <a:buChar char="ü"/>
            </a:pPr>
            <a:r>
              <a:rPr lang="fr-FR" sz="4000" dirty="0" smtClean="0">
                <a:latin typeface="Times New Roman"/>
                <a:cs typeface="Times New Roman"/>
              </a:rPr>
              <a:t>L’objectif de la logique formelle est de tester la validité des arguments</a:t>
            </a:r>
          </a:p>
          <a:p>
            <a:pPr algn="just">
              <a:buFont typeface="Wingdings" charset="2"/>
              <a:buChar char="ü"/>
            </a:pPr>
            <a:r>
              <a:rPr lang="fr-FR" sz="4000" dirty="0" smtClean="0">
                <a:latin typeface="Times New Roman"/>
                <a:cs typeface="Times New Roman"/>
              </a:rPr>
              <a:t>La pratique de la logique est une gymnastique de l’esprit</a:t>
            </a:r>
            <a:endParaRPr lang="fr-FR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70897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84910"/>
            <a:ext cx="8229600" cy="5641254"/>
          </a:xfrm>
        </p:spPr>
        <p:txBody>
          <a:bodyPr/>
          <a:lstStyle/>
          <a:p>
            <a:pPr marL="0" indent="0" algn="just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Qu’est-ce que la validité?</a:t>
            </a:r>
          </a:p>
          <a:p>
            <a:pPr marL="0" indent="0" algn="just">
              <a:buNone/>
            </a:pPr>
            <a:endParaRPr lang="fr-FR" sz="3600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La </a:t>
            </a:r>
            <a:r>
              <a:rPr lang="fr-FR" sz="3600" dirty="0">
                <a:latin typeface="Times New Roman"/>
                <a:cs typeface="Times New Roman"/>
              </a:rPr>
              <a:t>validité, en logique formelle, a un sens très précis : un argument est valide dès lors que si ses prémisses sont vraies, sa conclusion est également vraie.</a:t>
            </a:r>
            <a:endParaRPr lang="en-GB" sz="3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 </a:t>
            </a:r>
            <a:endParaRPr lang="fr-FR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9420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92546"/>
            <a:ext cx="8229600" cy="57336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4400" b="1" dirty="0" smtClean="0">
                <a:latin typeface="Times New Roman"/>
                <a:cs typeface="Times New Roman"/>
              </a:rPr>
              <a:t>Exemple </a:t>
            </a:r>
            <a:r>
              <a:rPr lang="fr-FR" sz="4400" b="1" dirty="0">
                <a:latin typeface="Times New Roman"/>
                <a:cs typeface="Times New Roman"/>
              </a:rPr>
              <a:t>1 </a:t>
            </a:r>
          </a:p>
          <a:p>
            <a:pPr marL="0" indent="0" algn="just">
              <a:buNone/>
            </a:pPr>
            <a:r>
              <a:rPr lang="fr-FR" sz="4400" i="1" dirty="0" smtClean="0">
                <a:latin typeface="Times New Roman"/>
                <a:cs typeface="Times New Roman"/>
              </a:rPr>
              <a:t>Toutes </a:t>
            </a:r>
            <a:r>
              <a:rPr lang="fr-FR" sz="4400" i="1" dirty="0">
                <a:latin typeface="Times New Roman"/>
                <a:cs typeface="Times New Roman"/>
              </a:rPr>
              <a:t>les portes de la maison sont fermées à clef, donc la porte d’entrée de la maison est fermée à clef</a:t>
            </a:r>
            <a:r>
              <a:rPr lang="fr-FR" sz="4400" i="1" dirty="0" smtClean="0"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fr-FR" sz="4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Valide ou invalide? </a:t>
            </a:r>
          </a:p>
          <a:p>
            <a:pPr marL="0" indent="0">
              <a:buNone/>
            </a:pPr>
            <a:r>
              <a:rPr lang="fr-FR" sz="4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=&gt; valide</a:t>
            </a:r>
          </a:p>
          <a:p>
            <a:pPr marL="0" indent="0">
              <a:buNone/>
            </a:pPr>
            <a:endParaRPr lang="en-GB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3759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54000"/>
            <a:ext cx="8229600" cy="5872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4000" b="1" dirty="0" smtClean="0">
                <a:latin typeface="Times New Roman"/>
                <a:cs typeface="Times New Roman"/>
              </a:rPr>
              <a:t>Exemple 2</a:t>
            </a:r>
          </a:p>
          <a:p>
            <a:pPr marL="0" indent="0" algn="just">
              <a:buNone/>
            </a:pPr>
            <a:r>
              <a:rPr lang="fr-FR" sz="4000" i="1" dirty="0" smtClean="0">
                <a:latin typeface="Times New Roman"/>
                <a:cs typeface="Times New Roman"/>
              </a:rPr>
              <a:t>Certaines portes de la maison sont fermées à clef, donc la porte d’entrée est fermée à clef.</a:t>
            </a:r>
          </a:p>
          <a:p>
            <a:pPr marL="0" indent="0" algn="just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Valide ou invalide? </a:t>
            </a:r>
          </a:p>
          <a:p>
            <a:pPr algn="just">
              <a:buFont typeface="Symbol" charset="0"/>
              <a:buChar char=""/>
            </a:pPr>
            <a:r>
              <a:rPr lang="fr-FR" sz="4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Invalide</a:t>
            </a:r>
          </a:p>
          <a:p>
            <a:pPr marL="0" indent="0" algn="just">
              <a:buNone/>
            </a:pPr>
            <a:r>
              <a:rPr lang="fr-FR" sz="4000" dirty="0">
                <a:latin typeface="Times New Roman"/>
                <a:cs typeface="Times New Roman"/>
              </a:rPr>
              <a:t>Il est seulement </a:t>
            </a:r>
            <a:r>
              <a:rPr lang="fr-FR" sz="4000" b="1" dirty="0">
                <a:latin typeface="Times New Roman"/>
                <a:cs typeface="Times New Roman"/>
              </a:rPr>
              <a:t>possible </a:t>
            </a:r>
            <a:r>
              <a:rPr lang="fr-FR" sz="4000" dirty="0">
                <a:latin typeface="Times New Roman"/>
                <a:cs typeface="Times New Roman"/>
              </a:rPr>
              <a:t>que la conclusion soit vraie. Il se peut que la prémisse soit vraie et que la conclusion soit fausse.</a:t>
            </a:r>
            <a:r>
              <a:rPr lang="en-GB" sz="4000" dirty="0" smtClean="0">
                <a:effectLst/>
                <a:latin typeface="Times New Roman"/>
                <a:cs typeface="Times New Roman"/>
              </a:rPr>
              <a:t> </a:t>
            </a:r>
            <a:endParaRPr lang="fr-FR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23379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92546"/>
            <a:ext cx="8229600" cy="5733618"/>
          </a:xfrm>
        </p:spPr>
        <p:txBody>
          <a:bodyPr/>
          <a:lstStyle/>
          <a:p>
            <a:pPr marL="0" indent="0" algn="just">
              <a:buNone/>
            </a:pPr>
            <a:r>
              <a:rPr lang="fr-FR" b="1" dirty="0" smtClean="0">
                <a:latin typeface="Times New Roman"/>
                <a:cs typeface="Times New Roman"/>
              </a:rPr>
              <a:t>Exemple 3</a:t>
            </a:r>
          </a:p>
          <a:p>
            <a:pPr marL="0" indent="0" algn="just">
              <a:buNone/>
            </a:pPr>
            <a:r>
              <a:rPr lang="fr-FR" i="1" dirty="0" smtClean="0">
                <a:latin typeface="Times New Roman"/>
                <a:cs typeface="Times New Roman"/>
              </a:rPr>
              <a:t>S’il n’y a pas d’essence dans la voiture, elle ne va pas démarrer. La voiture ne démarre pas. Donc il n’y a pas d’essence dans la voiture.</a:t>
            </a:r>
          </a:p>
          <a:p>
            <a:pPr marL="0" indent="0" algn="just">
              <a:buNone/>
            </a:pPr>
            <a:endParaRPr lang="fr-FR" i="1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Valide ou invalide? </a:t>
            </a: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=&gt; </a:t>
            </a:r>
            <a:r>
              <a:rPr lang="fr-FR" dirty="0" smtClean="0">
                <a:solidFill>
                  <a:srgbClr val="FF0000"/>
                </a:solidFill>
                <a:latin typeface="Times New Roman"/>
                <a:cs typeface="Times New Roman"/>
              </a:rPr>
              <a:t>invalide. </a:t>
            </a:r>
            <a:r>
              <a:rPr lang="fr-FR" dirty="0" smtClean="0">
                <a:latin typeface="Times New Roman"/>
                <a:cs typeface="Times New Roman"/>
              </a:rPr>
              <a:t>Il est seulement </a:t>
            </a:r>
            <a:r>
              <a:rPr lang="fr-FR" b="1" dirty="0" smtClean="0">
                <a:latin typeface="Times New Roman"/>
                <a:cs typeface="Times New Roman"/>
              </a:rPr>
              <a:t>possible </a:t>
            </a:r>
            <a:r>
              <a:rPr lang="fr-FR" dirty="0" smtClean="0">
                <a:latin typeface="Times New Roman"/>
                <a:cs typeface="Times New Roman"/>
              </a:rPr>
              <a:t>que la conclusion soit vraie. (Il peut y avoir d’autres raisons pour lesquelles la voiture ne démarre pas). </a:t>
            </a: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12708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3456"/>
            <a:ext cx="8229600" cy="5502708"/>
          </a:xfrm>
        </p:spPr>
        <p:txBody>
          <a:bodyPr/>
          <a:lstStyle/>
          <a:p>
            <a:pPr marL="0" indent="0">
              <a:buNone/>
            </a:pPr>
            <a:r>
              <a:rPr lang="fr-FR" sz="3600" b="1" dirty="0" smtClean="0">
                <a:latin typeface="Times New Roman"/>
                <a:cs typeface="Times New Roman"/>
              </a:rPr>
              <a:t>Exemple 4</a:t>
            </a:r>
            <a:endParaRPr lang="fr-FR" sz="3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Tous les présidents des </a:t>
            </a:r>
            <a:r>
              <a:rPr lang="fr-FR" sz="3600" dirty="0">
                <a:latin typeface="Times New Roman"/>
                <a:cs typeface="Times New Roman"/>
              </a:rPr>
              <a:t>É</a:t>
            </a:r>
            <a:r>
              <a:rPr lang="fr-FR" sz="3600" dirty="0" smtClean="0">
                <a:latin typeface="Times New Roman"/>
                <a:cs typeface="Times New Roman"/>
              </a:rPr>
              <a:t>tats-Unis viennent de la Lune. </a:t>
            </a:r>
            <a:r>
              <a:rPr lang="fr-FR" sz="3600" dirty="0" smtClean="0">
                <a:latin typeface="Times New Roman"/>
                <a:cs typeface="Times New Roman"/>
              </a:rPr>
              <a:t>Donald </a:t>
            </a:r>
            <a:r>
              <a:rPr lang="fr-FR" sz="3600" dirty="0" err="1" smtClean="0">
                <a:latin typeface="Times New Roman"/>
                <a:cs typeface="Times New Roman"/>
              </a:rPr>
              <a:t>Trump</a:t>
            </a:r>
            <a:r>
              <a:rPr lang="fr-FR" sz="3600" dirty="0" smtClean="0">
                <a:latin typeface="Times New Roman"/>
                <a:cs typeface="Times New Roman"/>
              </a:rPr>
              <a:t> </a:t>
            </a:r>
            <a:r>
              <a:rPr lang="fr-FR" sz="3600" dirty="0" smtClean="0">
                <a:latin typeface="Times New Roman"/>
                <a:cs typeface="Times New Roman"/>
              </a:rPr>
              <a:t>est président des </a:t>
            </a:r>
            <a:r>
              <a:rPr lang="fr-FR" sz="3600" dirty="0">
                <a:latin typeface="Times New Roman"/>
                <a:cs typeface="Times New Roman"/>
              </a:rPr>
              <a:t>É</a:t>
            </a:r>
            <a:r>
              <a:rPr lang="fr-FR" sz="3600" dirty="0" smtClean="0">
                <a:latin typeface="Times New Roman"/>
                <a:cs typeface="Times New Roman"/>
              </a:rPr>
              <a:t>tats-Unis. Donc </a:t>
            </a:r>
            <a:r>
              <a:rPr lang="fr-FR" sz="3600" dirty="0" smtClean="0">
                <a:latin typeface="Times New Roman"/>
                <a:cs typeface="Times New Roman"/>
              </a:rPr>
              <a:t>Donald</a:t>
            </a:r>
            <a:r>
              <a:rPr lang="fr-FR" sz="3600" dirty="0" smtClean="0">
                <a:latin typeface="Times New Roman"/>
                <a:cs typeface="Times New Roman"/>
              </a:rPr>
              <a:t> </a:t>
            </a:r>
            <a:r>
              <a:rPr lang="fr-FR" sz="3600" dirty="0" smtClean="0">
                <a:latin typeface="Times New Roman"/>
                <a:cs typeface="Times New Roman"/>
              </a:rPr>
              <a:t>vient de la Lune. </a:t>
            </a:r>
          </a:p>
          <a:p>
            <a:pPr marL="0" indent="0">
              <a:buNone/>
            </a:pPr>
            <a:endParaRPr lang="fr-FR" sz="3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Valide ou invalide? </a:t>
            </a:r>
          </a:p>
          <a:p>
            <a:pPr marL="0" indent="0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=&gt; Valide</a:t>
            </a:r>
            <a:endParaRPr lang="fr-FR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4601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670793"/>
            <a:ext cx="8229600" cy="1956298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charset="2"/>
              <a:buChar char="ü"/>
            </a:pPr>
            <a:r>
              <a:rPr lang="fr-FR" dirty="0" smtClean="0">
                <a:latin typeface="Times New Roman"/>
                <a:cs typeface="Times New Roman"/>
              </a:rPr>
              <a:t>Un </a:t>
            </a:r>
            <a:r>
              <a:rPr lang="fr-FR" dirty="0">
                <a:latin typeface="Times New Roman"/>
                <a:cs typeface="Times New Roman"/>
              </a:rPr>
              <a:t>argument est valide dès lors que si ses prémisses sont vraies, sa conclusion est également vraie</a:t>
            </a:r>
            <a:r>
              <a:rPr lang="fr-FR" dirty="0" smtClean="0">
                <a:latin typeface="Times New Roman"/>
                <a:cs typeface="Times New Roman"/>
              </a:rPr>
              <a:t>.</a:t>
            </a:r>
          </a:p>
          <a:p>
            <a:pPr algn="just">
              <a:buFont typeface="Wingdings" charset="2"/>
              <a:buChar char="ü"/>
            </a:pPr>
            <a:r>
              <a:rPr lang="fr-FR" dirty="0" smtClean="0">
                <a:latin typeface="Times New Roman"/>
                <a:cs typeface="Times New Roman"/>
              </a:rPr>
              <a:t>Le problème de cet argument est la fausseté d’une de ses prémisses, pas la validité de sa structure</a:t>
            </a:r>
            <a:endParaRPr lang="en-GB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3856182" y="854363"/>
            <a:ext cx="5287818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Times New Roman"/>
                <a:cs typeface="Times New Roman"/>
              </a:rPr>
              <a:t>Tous les présidents des États-Unis viennent de la Lune. </a:t>
            </a:r>
            <a:r>
              <a:rPr lang="fr-FR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(F)</a:t>
            </a:r>
          </a:p>
          <a:p>
            <a:endParaRPr lang="fr-FR" sz="2800" dirty="0" smtClean="0">
              <a:latin typeface="Times New Roman"/>
              <a:cs typeface="Times New Roman"/>
            </a:endParaRPr>
          </a:p>
          <a:p>
            <a:r>
              <a:rPr lang="fr-FR" sz="2800" dirty="0" smtClean="0">
                <a:latin typeface="Times New Roman"/>
                <a:cs typeface="Times New Roman"/>
              </a:rPr>
              <a:t>Donald </a:t>
            </a:r>
            <a:r>
              <a:rPr lang="fr-FR" sz="2800" dirty="0" err="1" smtClean="0">
                <a:latin typeface="Times New Roman"/>
                <a:cs typeface="Times New Roman"/>
              </a:rPr>
              <a:t>Trump</a:t>
            </a:r>
            <a:r>
              <a:rPr lang="fr-FR" sz="2800" dirty="0" smtClean="0">
                <a:latin typeface="Times New Roman"/>
                <a:cs typeface="Times New Roman"/>
              </a:rPr>
              <a:t> </a:t>
            </a:r>
            <a:r>
              <a:rPr lang="fr-FR" sz="2800" dirty="0">
                <a:latin typeface="Times New Roman"/>
                <a:cs typeface="Times New Roman"/>
              </a:rPr>
              <a:t>est président des États-Unis.</a:t>
            </a:r>
            <a:r>
              <a:rPr lang="fr-FR" sz="2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fr-FR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(V)</a:t>
            </a:r>
          </a:p>
          <a:p>
            <a:endParaRPr lang="fr-FR" sz="2800" dirty="0">
              <a:latin typeface="Times New Roman"/>
              <a:cs typeface="Times New Roman"/>
            </a:endParaRPr>
          </a:p>
          <a:p>
            <a:r>
              <a:rPr lang="fr-FR" sz="2800" dirty="0" smtClean="0">
                <a:latin typeface="Times New Roman"/>
                <a:cs typeface="Times New Roman"/>
              </a:rPr>
              <a:t>Donc </a:t>
            </a:r>
            <a:r>
              <a:rPr lang="fr-FR" sz="2800" dirty="0" smtClean="0">
                <a:latin typeface="Times New Roman"/>
                <a:cs typeface="Times New Roman"/>
              </a:rPr>
              <a:t>Donald</a:t>
            </a:r>
            <a:r>
              <a:rPr lang="fr-FR" sz="2800" dirty="0" smtClean="0">
                <a:latin typeface="Times New Roman"/>
                <a:cs typeface="Times New Roman"/>
              </a:rPr>
              <a:t> </a:t>
            </a:r>
            <a:r>
              <a:rPr lang="fr-FR" sz="2800" dirty="0">
                <a:latin typeface="Times New Roman"/>
                <a:cs typeface="Times New Roman"/>
              </a:rPr>
              <a:t>vient de la Lune.</a:t>
            </a:r>
            <a:r>
              <a:rPr lang="fr-FR" sz="2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fr-FR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(F)</a:t>
            </a:r>
            <a:endParaRPr lang="fr-FR" sz="28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92727" y="1062182"/>
            <a:ext cx="316345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/>
                <a:cs typeface="Times New Roman"/>
              </a:rPr>
              <a:t>Si </a:t>
            </a:r>
            <a:r>
              <a:rPr lang="fr-FR" sz="2400" dirty="0">
                <a:latin typeface="Times New Roman"/>
                <a:cs typeface="Times New Roman"/>
              </a:rPr>
              <a:t>P alors Q.</a:t>
            </a:r>
          </a:p>
          <a:p>
            <a:endParaRPr lang="fr-FR" sz="2400" dirty="0">
              <a:latin typeface="Times New Roman"/>
              <a:cs typeface="Times New Roman"/>
            </a:endParaRPr>
          </a:p>
          <a:p>
            <a:endParaRPr lang="fr-FR" sz="2400" dirty="0">
              <a:latin typeface="Times New Roman"/>
              <a:cs typeface="Times New Roman"/>
            </a:endParaRPr>
          </a:p>
          <a:p>
            <a:r>
              <a:rPr lang="fr-FR" sz="2400" dirty="0" smtClean="0">
                <a:latin typeface="Times New Roman"/>
                <a:cs typeface="Times New Roman"/>
              </a:rPr>
              <a:t>Or </a:t>
            </a:r>
            <a:r>
              <a:rPr lang="fr-FR" sz="2400" dirty="0">
                <a:latin typeface="Times New Roman"/>
                <a:cs typeface="Times New Roman"/>
              </a:rPr>
              <a:t>P.</a:t>
            </a:r>
          </a:p>
          <a:p>
            <a:endParaRPr lang="fr-FR" sz="2400" dirty="0">
              <a:latin typeface="Times New Roman"/>
              <a:cs typeface="Times New Roman"/>
            </a:endParaRPr>
          </a:p>
          <a:p>
            <a:endParaRPr lang="fr-FR" sz="2400" dirty="0">
              <a:latin typeface="Times New Roman"/>
              <a:cs typeface="Times New Roman"/>
            </a:endParaRPr>
          </a:p>
          <a:p>
            <a:r>
              <a:rPr lang="fr-FR" sz="2400" dirty="0" smtClean="0">
                <a:latin typeface="Times New Roman"/>
                <a:cs typeface="Times New Roman"/>
              </a:rPr>
              <a:t>Donc </a:t>
            </a:r>
            <a:r>
              <a:rPr lang="fr-FR" sz="2400" dirty="0">
                <a:latin typeface="Times New Roman"/>
                <a:cs typeface="Times New Roman"/>
              </a:rPr>
              <a:t>Q.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2557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92546"/>
            <a:ext cx="8229600" cy="5733618"/>
          </a:xfrm>
        </p:spPr>
        <p:txBody>
          <a:bodyPr/>
          <a:lstStyle/>
          <a:p>
            <a:pPr marL="0" indent="0" algn="ctr">
              <a:buNone/>
            </a:pPr>
            <a:r>
              <a:rPr lang="fr-FR" b="1" dirty="0" smtClean="0">
                <a:latin typeface="Times New Roman"/>
                <a:cs typeface="Times New Roman"/>
              </a:rPr>
              <a:t>Validité ≠ Vérité</a:t>
            </a:r>
          </a:p>
          <a:p>
            <a:pPr marL="0" indent="0" algn="ctr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algn="just">
              <a:buFont typeface="Wingdings" charset="2"/>
              <a:buChar char="ü"/>
            </a:pPr>
            <a:r>
              <a:rPr lang="fr-FR" dirty="0" smtClean="0">
                <a:latin typeface="Times New Roman"/>
                <a:cs typeface="Times New Roman"/>
              </a:rPr>
              <a:t>La logique ne s’intéresse pas </a:t>
            </a:r>
            <a:r>
              <a:rPr lang="fr-FR" dirty="0">
                <a:latin typeface="Times New Roman"/>
                <a:cs typeface="Times New Roman"/>
              </a:rPr>
              <a:t>à</a:t>
            </a:r>
            <a:r>
              <a:rPr lang="fr-FR" dirty="0" smtClean="0">
                <a:latin typeface="Times New Roman"/>
                <a:cs typeface="Times New Roman"/>
              </a:rPr>
              <a:t> ce qui est vrai ou non</a:t>
            </a:r>
          </a:p>
          <a:p>
            <a:pPr algn="just">
              <a:buFont typeface="Wingdings" charset="2"/>
              <a:buChar char="ü"/>
            </a:pPr>
            <a:r>
              <a:rPr lang="fr-FR" dirty="0" smtClean="0">
                <a:latin typeface="Times New Roman"/>
                <a:cs typeface="Times New Roman"/>
              </a:rPr>
              <a:t>La logique s’intéresse à la cohérence des raisonnements : qu’est-ce qui suit quoi?</a:t>
            </a:r>
          </a:p>
          <a:p>
            <a:pPr algn="just">
              <a:buFont typeface="Wingdings" charset="2"/>
              <a:buChar char="ü"/>
            </a:pPr>
            <a:r>
              <a:rPr lang="fr-FR" dirty="0" smtClean="0">
                <a:latin typeface="Times New Roman"/>
                <a:cs typeface="Times New Roman"/>
              </a:rPr>
              <a:t>Une conclusion </a:t>
            </a:r>
            <a:r>
              <a:rPr lang="fr-FR" i="1" dirty="0" smtClean="0">
                <a:latin typeface="Times New Roman"/>
                <a:cs typeface="Times New Roman"/>
              </a:rPr>
              <a:t>suit</a:t>
            </a:r>
            <a:r>
              <a:rPr lang="fr-FR" dirty="0" smtClean="0">
                <a:latin typeface="Times New Roman"/>
                <a:cs typeface="Times New Roman"/>
              </a:rPr>
              <a:t> les prémisses s’il est incohérent d’accepter les prémisses et de rejeter la conclusion</a:t>
            </a:r>
          </a:p>
          <a:p>
            <a:pPr algn="just">
              <a:buFont typeface="Wingdings" charset="2"/>
              <a:buChar char="ü"/>
            </a:pPr>
            <a:endParaRPr lang="fr-FR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8449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sz="4000" dirty="0" smtClean="0">
              <a:latin typeface="Times New Roman"/>
              <a:cs typeface="Times New Roman"/>
            </a:endParaRPr>
          </a:p>
          <a:p>
            <a:pPr marL="514350" indent="-514350" algn="just">
              <a:buAutoNum type="arabicPeriod"/>
            </a:pPr>
            <a:r>
              <a:rPr lang="fr-FR" sz="4000" dirty="0" smtClean="0">
                <a:latin typeface="Times New Roman"/>
                <a:cs typeface="Times New Roman"/>
              </a:rPr>
              <a:t>Corrigé de l’exercice de discussion critique</a:t>
            </a:r>
          </a:p>
          <a:p>
            <a:pPr marL="514350" indent="-514350" algn="just">
              <a:buAutoNum type="arabicPeriod"/>
            </a:pPr>
            <a:r>
              <a:rPr lang="fr-FR" sz="4000" dirty="0" smtClean="0">
                <a:latin typeface="Times New Roman"/>
                <a:cs typeface="Times New Roman"/>
              </a:rPr>
              <a:t>Introduction à la logique formelle : la logique des catégories</a:t>
            </a:r>
            <a:endParaRPr lang="fr-FR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665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85059"/>
            <a:ext cx="3930072" cy="443366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FR" dirty="0" smtClean="0">
                <a:latin typeface="Times New Roman"/>
                <a:cs typeface="Times New Roman"/>
              </a:rPr>
              <a:t>Si P alors Q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>
                <a:latin typeface="Times New Roman"/>
                <a:cs typeface="Times New Roman"/>
              </a:rPr>
              <a:t>P</a:t>
            </a:r>
            <a:endParaRPr lang="fr-FR" dirty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>
                <a:latin typeface="Times New Roman"/>
                <a:cs typeface="Times New Roman"/>
              </a:rPr>
              <a:t>&gt;Q</a:t>
            </a:r>
          </a:p>
          <a:p>
            <a:pPr marL="0" indent="0">
              <a:spcBef>
                <a:spcPts val="0"/>
              </a:spcBef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dirty="0">
                <a:solidFill>
                  <a:srgbClr val="008000"/>
                </a:solidFill>
                <a:latin typeface="Times New Roman"/>
                <a:cs typeface="Times New Roman"/>
              </a:rPr>
              <a:t>F</a:t>
            </a: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orme </a:t>
            </a:r>
            <a:r>
              <a:rPr lang="fr-FR" dirty="0">
                <a:solidFill>
                  <a:srgbClr val="008000"/>
                </a:solidFill>
                <a:latin typeface="Times New Roman"/>
                <a:cs typeface="Times New Roman"/>
              </a:rPr>
              <a:t>valide </a:t>
            </a:r>
            <a:r>
              <a:rPr lang="fr-FR" dirty="0">
                <a:latin typeface="Times New Roman"/>
                <a:cs typeface="Times New Roman"/>
              </a:rPr>
              <a:t>d’argument.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>
                <a:latin typeface="Times New Roman"/>
                <a:cs typeface="Times New Roman"/>
              </a:rPr>
              <a:t>=&gt; Si </a:t>
            </a:r>
            <a:r>
              <a:rPr lang="fr-FR" dirty="0">
                <a:latin typeface="Times New Roman"/>
                <a:cs typeface="Times New Roman"/>
              </a:rPr>
              <a:t>l</a:t>
            </a:r>
            <a:r>
              <a:rPr lang="fr-FR" dirty="0" smtClean="0">
                <a:latin typeface="Times New Roman"/>
                <a:cs typeface="Times New Roman"/>
              </a:rPr>
              <a:t>es </a:t>
            </a:r>
            <a:r>
              <a:rPr lang="fr-FR" dirty="0">
                <a:latin typeface="Times New Roman"/>
                <a:cs typeface="Times New Roman"/>
              </a:rPr>
              <a:t>prémisses sont vraies </a:t>
            </a:r>
            <a:r>
              <a:rPr lang="fr-FR" dirty="0" smtClean="0">
                <a:latin typeface="Times New Roman"/>
                <a:cs typeface="Times New Roman"/>
              </a:rPr>
              <a:t>la </a:t>
            </a:r>
            <a:r>
              <a:rPr lang="fr-FR" dirty="0">
                <a:latin typeface="Times New Roman"/>
                <a:cs typeface="Times New Roman"/>
              </a:rPr>
              <a:t>conclusion sera nécessairement vraie</a:t>
            </a: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80292" y="438727"/>
            <a:ext cx="3283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atin typeface="Times New Roman"/>
                <a:cs typeface="Times New Roman"/>
              </a:rPr>
              <a:t>Exemples</a:t>
            </a:r>
            <a:endParaRPr lang="fr-FR" b="1" dirty="0">
              <a:latin typeface="Times New Roman"/>
              <a:cs typeface="Times New Roman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387272" y="1085059"/>
            <a:ext cx="4040909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Times New Roman"/>
                <a:cs typeface="Times New Roman"/>
              </a:rPr>
              <a:t>Si P alors Q</a:t>
            </a:r>
          </a:p>
          <a:p>
            <a:r>
              <a:rPr lang="fr-FR" sz="3200" dirty="0">
                <a:latin typeface="Times New Roman"/>
                <a:cs typeface="Times New Roman"/>
              </a:rPr>
              <a:t>Q</a:t>
            </a:r>
          </a:p>
          <a:p>
            <a:r>
              <a:rPr lang="fr-FR" sz="3200" dirty="0" smtClean="0">
                <a:latin typeface="Times New Roman"/>
                <a:cs typeface="Times New Roman"/>
              </a:rPr>
              <a:t>&gt; P</a:t>
            </a:r>
            <a:endParaRPr lang="fr-FR" sz="3200" dirty="0">
              <a:latin typeface="Times New Roman"/>
              <a:cs typeface="Times New Roman"/>
            </a:endParaRPr>
          </a:p>
          <a:p>
            <a:endParaRPr lang="fr-FR" sz="3200" dirty="0" smtClean="0">
              <a:latin typeface="Times New Roman"/>
              <a:cs typeface="Times New Roman"/>
            </a:endParaRPr>
          </a:p>
          <a:p>
            <a:r>
              <a:rPr lang="fr-FR" sz="3200" dirty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lang="fr-FR" sz="32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orme </a:t>
            </a:r>
            <a:r>
              <a:rPr lang="fr-FR" sz="3200" dirty="0">
                <a:solidFill>
                  <a:srgbClr val="FF0000"/>
                </a:solidFill>
                <a:latin typeface="Times New Roman"/>
                <a:cs typeface="Times New Roman"/>
              </a:rPr>
              <a:t>invalide </a:t>
            </a:r>
            <a:r>
              <a:rPr lang="fr-FR" sz="3200" dirty="0">
                <a:latin typeface="Times New Roman"/>
                <a:cs typeface="Times New Roman"/>
              </a:rPr>
              <a:t>d’argument.</a:t>
            </a:r>
          </a:p>
          <a:p>
            <a:r>
              <a:rPr lang="fr-FR" sz="3200" dirty="0" smtClean="0">
                <a:latin typeface="Times New Roman"/>
                <a:cs typeface="Times New Roman"/>
              </a:rPr>
              <a:t>=&gt; La </a:t>
            </a:r>
            <a:r>
              <a:rPr lang="fr-FR" sz="3200" dirty="0">
                <a:latin typeface="Times New Roman"/>
                <a:cs typeface="Times New Roman"/>
              </a:rPr>
              <a:t>vérité des prémisses ne </a:t>
            </a:r>
            <a:r>
              <a:rPr lang="fr-FR" sz="3200" dirty="0" smtClean="0">
                <a:latin typeface="Times New Roman"/>
                <a:cs typeface="Times New Roman"/>
              </a:rPr>
              <a:t>garantit </a:t>
            </a:r>
            <a:r>
              <a:rPr lang="fr-FR" sz="3200" dirty="0">
                <a:latin typeface="Times New Roman"/>
                <a:cs typeface="Times New Roman"/>
              </a:rPr>
              <a:t>pas la vérité de la conclusion.</a:t>
            </a:r>
          </a:p>
          <a:p>
            <a:endParaRPr lang="fr-FR" sz="3200" dirty="0">
              <a:latin typeface="Times New Roman"/>
              <a:cs typeface="Times New Roman"/>
            </a:endParaRPr>
          </a:p>
          <a:p>
            <a:endParaRPr lang="fr-FR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1256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2473" y="1085059"/>
            <a:ext cx="3930072" cy="475694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FR" dirty="0" smtClean="0">
                <a:latin typeface="Times New Roman"/>
                <a:cs typeface="Times New Roman"/>
              </a:rPr>
              <a:t>Si P alors Q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>
                <a:latin typeface="Times New Roman"/>
                <a:cs typeface="Times New Roman"/>
              </a:rPr>
              <a:t>P</a:t>
            </a:r>
            <a:endParaRPr lang="fr-FR" dirty="0">
              <a:latin typeface="Times New Roman"/>
              <a:cs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>
                <a:latin typeface="Times New Roman"/>
                <a:cs typeface="Times New Roman"/>
              </a:rPr>
              <a:t>&gt;Q</a:t>
            </a:r>
          </a:p>
          <a:p>
            <a:pPr marL="0" indent="0">
              <a:spcBef>
                <a:spcPts val="0"/>
              </a:spcBef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dirty="0" smtClean="0">
                <a:solidFill>
                  <a:srgbClr val="008000"/>
                </a:solidFill>
                <a:latin typeface="Times New Roman"/>
                <a:cs typeface="Times New Roman"/>
              </a:rPr>
              <a:t>Forme valide</a:t>
            </a: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« S’il boit beaucoup d’alcool, son discours sera incohérent. Il a bu beaucoup d’alcool. Donc son discours sera incohérent.  »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80292" y="438727"/>
            <a:ext cx="3283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atin typeface="Times New Roman"/>
                <a:cs typeface="Times New Roman"/>
              </a:rPr>
              <a:t>Exemple</a:t>
            </a:r>
            <a:endParaRPr lang="fr-FR" b="1" dirty="0">
              <a:latin typeface="Times New Roman"/>
              <a:cs typeface="Times New Roman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387272" y="1085059"/>
            <a:ext cx="4040909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Times New Roman"/>
                <a:cs typeface="Times New Roman"/>
              </a:rPr>
              <a:t>Si P alors Q</a:t>
            </a:r>
          </a:p>
          <a:p>
            <a:r>
              <a:rPr lang="fr-FR" sz="3200" dirty="0">
                <a:latin typeface="Times New Roman"/>
                <a:cs typeface="Times New Roman"/>
              </a:rPr>
              <a:t>Q</a:t>
            </a:r>
          </a:p>
          <a:p>
            <a:r>
              <a:rPr lang="fr-FR" sz="3200" dirty="0" smtClean="0">
                <a:latin typeface="Times New Roman"/>
                <a:cs typeface="Times New Roman"/>
              </a:rPr>
              <a:t>&gt; P</a:t>
            </a:r>
            <a:endParaRPr lang="fr-FR" sz="3200" dirty="0">
              <a:latin typeface="Times New Roman"/>
              <a:cs typeface="Times New Roman"/>
            </a:endParaRPr>
          </a:p>
          <a:p>
            <a:pPr algn="just"/>
            <a:endParaRPr lang="fr-FR" sz="3200" dirty="0" smtClean="0">
              <a:latin typeface="Times New Roman"/>
              <a:cs typeface="Times New Roman"/>
            </a:endParaRPr>
          </a:p>
          <a:p>
            <a:pPr algn="just"/>
            <a:r>
              <a:rPr lang="fr-FR" sz="32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Forme invalide</a:t>
            </a:r>
          </a:p>
          <a:p>
            <a:pPr algn="just"/>
            <a:r>
              <a:rPr lang="fr-FR" sz="3200" dirty="0" smtClean="0">
                <a:latin typeface="Times New Roman"/>
                <a:cs typeface="Times New Roman"/>
              </a:rPr>
              <a:t>« S’il boit beaucoup d’alcool, son discours sera incohérent. Son discours est incohérent. Donc il a bu beaucoup d’alcool. »</a:t>
            </a:r>
            <a:endParaRPr lang="fr-FR" sz="3200" dirty="0">
              <a:latin typeface="Times New Roman"/>
              <a:cs typeface="Times New Roman"/>
            </a:endParaRPr>
          </a:p>
          <a:p>
            <a:endParaRPr lang="fr-FR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4515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ü"/>
            </a:pPr>
            <a:endParaRPr lang="fr-FR" dirty="0" smtClean="0">
              <a:latin typeface="Times New Roman"/>
              <a:cs typeface="Times New Roman"/>
            </a:endParaRPr>
          </a:p>
          <a:p>
            <a:pPr>
              <a:buFont typeface="Wingdings" charset="2"/>
              <a:buChar char="ü"/>
            </a:pPr>
            <a:r>
              <a:rPr lang="fr-FR" sz="3600" dirty="0" smtClean="0">
                <a:latin typeface="Times New Roman"/>
                <a:cs typeface="Times New Roman"/>
              </a:rPr>
              <a:t>Pratiquer la logique c’est chercher à tester si une forme argumentative est valide</a:t>
            </a:r>
          </a:p>
          <a:p>
            <a:pPr>
              <a:buFont typeface="Wingdings" charset="2"/>
              <a:buChar char="ü"/>
            </a:pPr>
            <a:r>
              <a:rPr lang="fr-FR" sz="3600" dirty="0" smtClean="0">
                <a:latin typeface="Times New Roman"/>
                <a:cs typeface="Times New Roman"/>
              </a:rPr>
              <a:t>Dans cette séance et la suivante, nous allons apprendre à tester des arguments en logique catégorique</a:t>
            </a:r>
          </a:p>
        </p:txBody>
      </p:sp>
    </p:spTree>
    <p:extLst>
      <p:ext uri="{BB962C8B-B14F-4D97-AF65-F5344CB8AC3E}">
        <p14:creationId xmlns:p14="http://schemas.microsoft.com/office/powerpoint/2010/main" val="3209163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La logique catégorique</a:t>
            </a:r>
            <a:endParaRPr lang="fr-FR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14882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23274"/>
            <a:ext cx="8229600" cy="58028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>
                <a:latin typeface="Times New Roman"/>
                <a:cs typeface="Times New Roman"/>
              </a:rPr>
              <a:t>Les propositions catégoriques</a:t>
            </a:r>
            <a:endParaRPr lang="en-GB" b="1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Une </a:t>
            </a:r>
            <a:r>
              <a:rPr lang="fr-FR" dirty="0">
                <a:latin typeface="Times New Roman"/>
                <a:cs typeface="Times New Roman"/>
              </a:rPr>
              <a:t>proposition catégorique représente une relation entre deux catégories. </a:t>
            </a:r>
            <a:endParaRPr lang="en-GB" dirty="0">
              <a:latin typeface="Times New Roman"/>
              <a:cs typeface="Times New Roman"/>
            </a:endParaRPr>
          </a:p>
          <a:p>
            <a:endParaRPr lang="en-GB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i="1" dirty="0">
                <a:latin typeface="Times New Roman"/>
                <a:cs typeface="Times New Roman"/>
              </a:rPr>
              <a:t>Exemple</a:t>
            </a:r>
            <a:r>
              <a:rPr lang="fr-FR" dirty="0">
                <a:latin typeface="Times New Roman"/>
                <a:cs typeface="Times New Roman"/>
              </a:rPr>
              <a:t>  </a:t>
            </a:r>
            <a:endParaRPr lang="en-GB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dirty="0">
                <a:latin typeface="Times New Roman"/>
                <a:cs typeface="Times New Roman"/>
              </a:rPr>
              <a:t>« Tous les chats sont des mammifères ». </a:t>
            </a:r>
            <a:endParaRPr lang="en-GB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algn="just">
              <a:buFont typeface="Wingdings" charset="2"/>
              <a:buChar char="ü"/>
            </a:pPr>
            <a:r>
              <a:rPr lang="fr-FR" dirty="0" smtClean="0">
                <a:latin typeface="Times New Roman"/>
                <a:cs typeface="Times New Roman"/>
              </a:rPr>
              <a:t>On </a:t>
            </a:r>
            <a:r>
              <a:rPr lang="fr-FR" dirty="0">
                <a:latin typeface="Times New Roman"/>
                <a:cs typeface="Times New Roman"/>
              </a:rPr>
              <a:t>établit une relation entre deux catégories. </a:t>
            </a:r>
          </a:p>
          <a:p>
            <a:pPr algn="just">
              <a:buFont typeface="Wingdings" charset="2"/>
              <a:buChar char="ü"/>
            </a:pPr>
            <a:r>
              <a:rPr lang="fr-FR" dirty="0" smtClean="0">
                <a:latin typeface="Times New Roman"/>
                <a:cs typeface="Times New Roman"/>
              </a:rPr>
              <a:t>Une </a:t>
            </a:r>
            <a:r>
              <a:rPr lang="fr-FR" dirty="0">
                <a:latin typeface="Times New Roman"/>
                <a:cs typeface="Times New Roman"/>
              </a:rPr>
              <a:t>catégorie est une classe, une abstraction qui contient des membres. </a:t>
            </a:r>
            <a:endParaRPr lang="fr-FR" dirty="0" smtClean="0">
              <a:latin typeface="Times New Roman"/>
              <a:cs typeface="Times New Roman"/>
            </a:endParaRPr>
          </a:p>
          <a:p>
            <a:pPr algn="just">
              <a:buFont typeface="Wingdings" charset="2"/>
              <a:buChar char="ü"/>
            </a:pPr>
            <a:r>
              <a:rPr lang="fr-FR" dirty="0" smtClean="0">
                <a:latin typeface="Times New Roman"/>
                <a:cs typeface="Times New Roman"/>
              </a:rPr>
              <a:t>Chaque </a:t>
            </a:r>
            <a:r>
              <a:rPr lang="fr-FR" dirty="0">
                <a:latin typeface="Times New Roman"/>
                <a:cs typeface="Times New Roman"/>
              </a:rPr>
              <a:t>proposition catégorique a deux </a:t>
            </a:r>
            <a:r>
              <a:rPr lang="fr-FR" dirty="0" smtClean="0">
                <a:latin typeface="Times New Roman"/>
                <a:cs typeface="Times New Roman"/>
              </a:rPr>
              <a:t>termes: le Sujet et le Prédicat. </a:t>
            </a:r>
            <a:endParaRPr lang="en-GB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3378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7092"/>
            <a:ext cx="8229600" cy="58490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4000" b="1" dirty="0" smtClean="0">
                <a:latin typeface="Times New Roman"/>
                <a:cs typeface="Times New Roman"/>
              </a:rPr>
              <a:t>Il y a 4 types de propositions en logique catégorique:</a:t>
            </a:r>
          </a:p>
          <a:p>
            <a:pPr marL="0" indent="0">
              <a:buNone/>
            </a:pPr>
            <a:endParaRPr lang="fr-FR" sz="40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Tous </a:t>
            </a:r>
            <a:r>
              <a:rPr lang="fr-FR" sz="4000" dirty="0">
                <a:latin typeface="Times New Roman"/>
                <a:cs typeface="Times New Roman"/>
              </a:rPr>
              <a:t>les S sont des P  </a:t>
            </a:r>
            <a:endParaRPr lang="fr-FR" sz="40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sz="40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Aucun </a:t>
            </a:r>
            <a:r>
              <a:rPr lang="fr-FR" sz="4000" dirty="0">
                <a:latin typeface="Times New Roman"/>
                <a:cs typeface="Times New Roman"/>
              </a:rPr>
              <a:t>S n’est un P </a:t>
            </a:r>
            <a:endParaRPr lang="fr-FR" sz="40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sz="40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Quelques </a:t>
            </a:r>
            <a:r>
              <a:rPr lang="fr-FR" sz="4000" dirty="0">
                <a:latin typeface="Times New Roman"/>
                <a:cs typeface="Times New Roman"/>
              </a:rPr>
              <a:t>S sont des P </a:t>
            </a:r>
            <a:endParaRPr lang="fr-FR" sz="40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sz="40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Quelques </a:t>
            </a:r>
            <a:r>
              <a:rPr lang="fr-FR" sz="4000" dirty="0">
                <a:latin typeface="Times New Roman"/>
                <a:cs typeface="Times New Roman"/>
              </a:rPr>
              <a:t>S ne sont pas des P </a:t>
            </a:r>
          </a:p>
        </p:txBody>
      </p:sp>
    </p:spTree>
    <p:extLst>
      <p:ext uri="{BB962C8B-B14F-4D97-AF65-F5344CB8AC3E}">
        <p14:creationId xmlns:p14="http://schemas.microsoft.com/office/powerpoint/2010/main" val="3698671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Tous les S sont des P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227" y="2948709"/>
            <a:ext cx="5207000" cy="34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50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Aucun S n’est un P</a:t>
            </a: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73759"/>
            <a:ext cx="52705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07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Quelques S sont des P</a:t>
            </a: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>
              <a:latin typeface="Times New Roman"/>
              <a:cs typeface="Times New Roman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22036"/>
            <a:ext cx="5499100" cy="332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900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Quelques S ne sont pas de P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09" y="3032723"/>
            <a:ext cx="5321300" cy="353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5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4800" b="1" dirty="0" smtClean="0">
                <a:latin typeface="Times New Roman"/>
                <a:cs typeface="Times New Roman"/>
              </a:rPr>
              <a:t>L’opinion argumentée</a:t>
            </a:r>
            <a:endParaRPr lang="fr-FR" sz="48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2991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sz="4000" b="1" dirty="0" smtClean="0">
                <a:latin typeface="Times New Roman"/>
                <a:cs typeface="Times New Roman"/>
              </a:rPr>
              <a:t>Exercice: représentez les propositions suivantes</a:t>
            </a:r>
            <a:endParaRPr lang="fr-FR" sz="40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27709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Tous les élèves de l’ESCG sont des citoyens responsables</a:t>
            </a:r>
          </a:p>
          <a:p>
            <a:pPr marL="0" indent="0" algn="just">
              <a:buNone/>
            </a:pPr>
            <a:endParaRPr lang="fr-FR" sz="36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fr-FR" sz="3600" dirty="0">
              <a:latin typeface="Times New Roman"/>
              <a:cs typeface="Times New Roman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856" y="2948709"/>
            <a:ext cx="4789545" cy="3177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408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Quelques hommes politiques ont des convictions</a:t>
            </a:r>
          </a:p>
          <a:p>
            <a:pPr marL="0" indent="0" algn="just">
              <a:buNone/>
            </a:pPr>
            <a:endParaRPr lang="fr-FR" sz="40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fr-FR" sz="4000" dirty="0">
              <a:latin typeface="Times New Roman"/>
              <a:cs typeface="Times New Roman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683" y="3423368"/>
            <a:ext cx="4951431" cy="299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166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Aucun manageur n’a un travail ennuyeux</a:t>
            </a:r>
          </a:p>
          <a:p>
            <a:pPr marL="0" indent="0">
              <a:buNone/>
            </a:pPr>
            <a:endParaRPr lang="fr-FR" sz="3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sz="36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sz="3600" dirty="0">
              <a:latin typeface="Times New Roman"/>
              <a:cs typeface="Times New Roman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350" y="2887663"/>
            <a:ext cx="52705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782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728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sz="3600" dirty="0" smtClean="0">
                <a:latin typeface="Times New Roman"/>
                <a:cs typeface="Times New Roman"/>
              </a:rPr>
              <a:t>Certaines histoires d’amour ne sont pas des tragédies.</a:t>
            </a:r>
          </a:p>
          <a:p>
            <a:pPr marL="0" indent="0">
              <a:buNone/>
            </a:pPr>
            <a:endParaRPr lang="fr-FR" sz="3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fr-FR" sz="3600" dirty="0">
              <a:latin typeface="Times New Roman"/>
              <a:cs typeface="Times New Roman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011" y="3011199"/>
            <a:ext cx="5321300" cy="353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104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8728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3600" b="1" dirty="0" smtClean="0">
                <a:latin typeface="Times New Roman"/>
                <a:cs typeface="Times New Roman"/>
              </a:rPr>
              <a:t>Tester des inférences immédiates</a:t>
            </a:r>
          </a:p>
          <a:p>
            <a:pPr marL="0" indent="0">
              <a:buNone/>
            </a:pPr>
            <a:endParaRPr lang="fr-FR" sz="3600" b="1" dirty="0">
              <a:latin typeface="Times New Roman"/>
              <a:cs typeface="Times New Roman"/>
            </a:endParaRPr>
          </a:p>
          <a:p>
            <a:pPr>
              <a:buFont typeface="Wingdings" charset="2"/>
              <a:buChar char="ü"/>
            </a:pPr>
            <a:r>
              <a:rPr lang="fr-FR" sz="3600" dirty="0" smtClean="0">
                <a:latin typeface="Times New Roman"/>
                <a:cs typeface="Times New Roman"/>
              </a:rPr>
              <a:t>Représentez la prémisse et la conclusion</a:t>
            </a:r>
          </a:p>
          <a:p>
            <a:pPr>
              <a:buFont typeface="Wingdings" charset="2"/>
              <a:buChar char="ü"/>
            </a:pPr>
            <a:r>
              <a:rPr lang="fr-FR" sz="3600" dirty="0" smtClean="0">
                <a:latin typeface="Times New Roman"/>
                <a:cs typeface="Times New Roman"/>
              </a:rPr>
              <a:t>Vérifiez si la conclusion découle de la prémisse </a:t>
            </a:r>
            <a:endParaRPr lang="fr-FR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9956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Quelques nations sont des démocraties. </a:t>
            </a:r>
          </a:p>
          <a:p>
            <a:pPr marL="0" indent="0" algn="just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Donc quelques nations ne sont pas des démocraties.</a:t>
            </a:r>
          </a:p>
          <a:p>
            <a:pPr marL="0" indent="0" algn="just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Valide ou invalide? </a:t>
            </a: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=&gt; </a:t>
            </a:r>
            <a:r>
              <a:rPr lang="fr-FR" dirty="0" smtClean="0">
                <a:solidFill>
                  <a:srgbClr val="FF0000"/>
                </a:solidFill>
                <a:latin typeface="Times New Roman"/>
                <a:cs typeface="Times New Roman"/>
              </a:rPr>
              <a:t>invalide </a:t>
            </a:r>
            <a:endParaRPr lang="fr-FR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8932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95046"/>
            <a:ext cx="8229600" cy="5631117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Quelques nations sont des démocraties. </a:t>
            </a:r>
          </a:p>
          <a:p>
            <a:pPr marL="0" indent="0" algn="just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fr-FR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fr-FR" dirty="0" smtClean="0">
                <a:latin typeface="Times New Roman"/>
                <a:cs typeface="Times New Roman"/>
              </a:rPr>
              <a:t>Donc quelques nations ne sont pas des démocraties.</a:t>
            </a:r>
          </a:p>
          <a:p>
            <a:pPr marL="0" indent="0" algn="just">
              <a:buNone/>
            </a:pPr>
            <a:endParaRPr lang="fr-FR" dirty="0">
              <a:latin typeface="Times New Roman"/>
              <a:cs typeface="Times New Roman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768" y="1512134"/>
            <a:ext cx="2992386" cy="181063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2768" y="4498461"/>
            <a:ext cx="3146725" cy="208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7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À la semaine prochaine, pour une séance de Rhétorique!</a:t>
            </a:r>
          </a:p>
          <a:p>
            <a:pPr marL="0" indent="0">
              <a:buNone/>
            </a:pPr>
            <a:endParaRPr lang="fr-FR" sz="40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sz="4000" dirty="0" smtClean="0">
                <a:latin typeface="Times New Roman"/>
                <a:cs typeface="Times New Roman"/>
              </a:rPr>
              <a:t>=&gt; Concours de plaidoiries #1 </a:t>
            </a:r>
            <a:endParaRPr lang="fr-FR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55899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Qu’est-ce qu’une opinion?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sz="4400" dirty="0" smtClean="0">
                <a:latin typeface="Times New Roman"/>
                <a:cs typeface="Times New Roman"/>
              </a:rPr>
              <a:t>Opinion ≠ Intuition</a:t>
            </a:r>
          </a:p>
          <a:p>
            <a:r>
              <a:rPr lang="fr-FR" sz="4400" dirty="0" smtClean="0">
                <a:latin typeface="Times New Roman"/>
                <a:cs typeface="Times New Roman"/>
              </a:rPr>
              <a:t>Avoir une opinion demande un </a:t>
            </a:r>
            <a:r>
              <a:rPr lang="fr-FR" sz="4400" dirty="0" smtClean="0">
                <a:latin typeface="Times New Roman"/>
                <a:cs typeface="Times New Roman"/>
              </a:rPr>
              <a:t>travail exigeant</a:t>
            </a:r>
            <a:endParaRPr lang="fr-FR" sz="4400" dirty="0" smtClean="0">
              <a:latin typeface="Times New Roman"/>
              <a:cs typeface="Times New Roman"/>
            </a:endParaRPr>
          </a:p>
          <a:p>
            <a:endParaRPr lang="fr-FR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5438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fr-FR" sz="6000" dirty="0" smtClean="0">
                <a:latin typeface="Times New Roman"/>
                <a:cs typeface="Times New Roman"/>
              </a:rPr>
              <a:t>Avoir </a:t>
            </a:r>
            <a:r>
              <a:rPr lang="fr-FR" sz="6000" dirty="0">
                <a:latin typeface="Times New Roman"/>
                <a:cs typeface="Times New Roman"/>
              </a:rPr>
              <a:t>une </a:t>
            </a:r>
            <a:r>
              <a:rPr lang="fr-FR" sz="6000" dirty="0" smtClean="0">
                <a:latin typeface="Times New Roman"/>
                <a:cs typeface="Times New Roman"/>
              </a:rPr>
              <a:t>opinion</a:t>
            </a:r>
          </a:p>
          <a:p>
            <a:pPr marL="0" indent="0" algn="ctr">
              <a:buNone/>
            </a:pPr>
            <a:r>
              <a:rPr lang="fr-FR" sz="6000" dirty="0" smtClean="0">
                <a:latin typeface="Times New Roman"/>
                <a:cs typeface="Times New Roman"/>
              </a:rPr>
              <a:t>=</a:t>
            </a:r>
          </a:p>
          <a:p>
            <a:pPr marL="0" indent="0" algn="ctr">
              <a:buNone/>
            </a:pPr>
            <a:r>
              <a:rPr lang="fr-FR" sz="6000" dirty="0" smtClean="0">
                <a:latin typeface="Times New Roman"/>
                <a:cs typeface="Times New Roman"/>
              </a:rPr>
              <a:t>Conna</a:t>
            </a:r>
            <a:r>
              <a:rPr lang="fr-FR" sz="6000" dirty="0" smtClean="0">
                <a:latin typeface="Times New Roman"/>
                <a:cs typeface="Times New Roman"/>
              </a:rPr>
              <a:t>ître les bons arguments « contre » et en avoir d’encore meilleurs « pour »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1970662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4400" dirty="0" smtClean="0">
                <a:latin typeface="Times New Roman"/>
                <a:cs typeface="Times New Roman"/>
              </a:rPr>
              <a:t>Les trois catégories: </a:t>
            </a:r>
          </a:p>
          <a:p>
            <a:pPr marL="0" indent="0">
              <a:buNone/>
            </a:pPr>
            <a:endParaRPr lang="fr-FR" sz="4400" dirty="0">
              <a:latin typeface="Times New Roman"/>
              <a:cs typeface="Times New Roman"/>
            </a:endParaRPr>
          </a:p>
          <a:p>
            <a:r>
              <a:rPr lang="fr-FR" sz="4400" dirty="0" smtClean="0">
                <a:latin typeface="Times New Roman"/>
                <a:cs typeface="Times New Roman"/>
              </a:rPr>
              <a:t>La faisabilité</a:t>
            </a:r>
          </a:p>
          <a:p>
            <a:r>
              <a:rPr lang="fr-FR" sz="4400" dirty="0" smtClean="0">
                <a:latin typeface="Times New Roman"/>
                <a:cs typeface="Times New Roman"/>
              </a:rPr>
              <a:t>L’utilité</a:t>
            </a:r>
          </a:p>
          <a:p>
            <a:r>
              <a:rPr lang="fr-FR" sz="4400" dirty="0" smtClean="0">
                <a:latin typeface="Times New Roman"/>
                <a:cs typeface="Times New Roman"/>
              </a:rPr>
              <a:t>La moralité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0188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 smtClean="0">
                <a:latin typeface="Times New Roman"/>
                <a:cs typeface="Times New Roman"/>
              </a:rPr>
              <a:t>Exemple: faut-il interdire le centre-ville aux voitures? </a:t>
            </a:r>
            <a:endParaRPr lang="fr-FR" sz="3200" dirty="0">
              <a:latin typeface="Times New Roman"/>
              <a:cs typeface="Times New Roman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884122"/>
              </p:ext>
            </p:extLst>
          </p:nvPr>
        </p:nvGraphicFramePr>
        <p:xfrm>
          <a:off x="457200" y="1600200"/>
          <a:ext cx="822960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943"/>
                <a:gridCol w="3131457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dirty="0" smtClean="0">
                          <a:latin typeface="Times New Roman"/>
                          <a:cs typeface="Times New Roman"/>
                        </a:rPr>
                        <a:t>Pour </a:t>
                      </a:r>
                      <a:endParaRPr lang="fr-FR" sz="40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000" dirty="0" smtClean="0">
                          <a:latin typeface="Times New Roman"/>
                          <a:cs typeface="Times New Roman"/>
                        </a:rPr>
                        <a:t>Contre</a:t>
                      </a:r>
                      <a:endParaRPr lang="fr-FR" sz="40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Faisabilité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Utilité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 smtClean="0">
                          <a:latin typeface="Times New Roman"/>
                          <a:cs typeface="Times New Roman"/>
                        </a:rPr>
                        <a:t>Moralité</a:t>
                      </a:r>
                      <a:endParaRPr lang="fr-FR" sz="36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86582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1125</Words>
  <Application>Microsoft Macintosh PowerPoint</Application>
  <PresentationFormat>Présentation à l'écran (4:3)</PresentationFormat>
  <Paragraphs>249</Paragraphs>
  <Slides>58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58</vt:i4>
      </vt:variant>
    </vt:vector>
  </HeadingPairs>
  <TitlesOfParts>
    <vt:vector size="59" baseType="lpstr">
      <vt:lpstr>Thème Office</vt:lpstr>
      <vt:lpstr>Logique et Argumentation </vt:lpstr>
      <vt:lpstr>Présentation PowerPoint</vt:lpstr>
      <vt:lpstr>Présentation PowerPoint</vt:lpstr>
      <vt:lpstr>Présentation PowerPoint</vt:lpstr>
      <vt:lpstr>Présentation PowerPoint</vt:lpstr>
      <vt:lpstr>Qu’est-ce qu’une opinion?</vt:lpstr>
      <vt:lpstr>Présentation PowerPoint</vt:lpstr>
      <vt:lpstr>Présentation PowerPoint</vt:lpstr>
      <vt:lpstr>Exemple: faut-il interdire le centre-ville aux voitures? </vt:lpstr>
      <vt:lpstr>Exemple: faut-il interdire le centre-ville de Bruxelles aux voitures? </vt:lpstr>
      <vt:lpstr>Exemple: faut-il interdire le centre-ville aux voitures? </vt:lpstr>
      <vt:lpstr>Exemple: faut-il interdire le centre-ville aux voitures?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Exemple: comment changer cela en argument? </vt:lpstr>
      <vt:lpstr>Présentation PowerPoint</vt:lpstr>
      <vt:lpstr>Présentation PowerPoint</vt:lpstr>
      <vt:lpstr>Comment améliorer cet argument? </vt:lpstr>
      <vt:lpstr>Comment améliorer cet argument?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ULB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Logique et Argumentation </dc:title>
  <dc:creator>Victor Ferry</dc:creator>
  <cp:lastModifiedBy>Victor Ferry</cp:lastModifiedBy>
  <cp:revision>69</cp:revision>
  <dcterms:created xsi:type="dcterms:W3CDTF">2015-12-01T14:47:34Z</dcterms:created>
  <dcterms:modified xsi:type="dcterms:W3CDTF">2017-11-22T18:21:05Z</dcterms:modified>
</cp:coreProperties>
</file>