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73" r:id="rId3"/>
  </p:sldMasterIdLst>
  <p:notesMasterIdLst>
    <p:notesMasterId r:id="rId14"/>
  </p:notesMasterIdLst>
  <p:sldIdLst>
    <p:sldId id="277" r:id="rId4"/>
    <p:sldId id="279" r:id="rId5"/>
    <p:sldId id="281" r:id="rId6"/>
    <p:sldId id="283" r:id="rId7"/>
    <p:sldId id="274" r:id="rId8"/>
    <p:sldId id="280" r:id="rId9"/>
    <p:sldId id="282" r:id="rId10"/>
    <p:sldId id="289" r:id="rId11"/>
    <p:sldId id="284" r:id="rId12"/>
    <p:sldId id="285" r:id="rId13"/>
  </p:sldIdLst>
  <p:sldSz cx="5667375" cy="8021638"/>
  <p:notesSz cx="6805613" cy="9944100"/>
  <p:defaultTextStyle>
    <a:defPPr>
      <a:defRPr lang="en-US"/>
    </a:defPPr>
    <a:lvl1pPr marL="0" algn="l" defTabSz="782098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391050" algn="l" defTabSz="782098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782098" algn="l" defTabSz="782098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173148" algn="l" defTabSz="782098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1564198" algn="l" defTabSz="782098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1955246" algn="l" defTabSz="782098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2346295" algn="l" defTabSz="782098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2737345" algn="l" defTabSz="782098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3128394" algn="l" defTabSz="782098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ools" id="{7A01AFDF-3E69-45F5-8C56-C74F23B0F377}">
          <p14:sldIdLst/>
        </p14:section>
        <p14:section name="Page de couverture" id="{30A825AE-6949-4A8E-9EE7-7E902896D60B}">
          <p14:sldIdLst>
            <p14:sldId id="277"/>
          </p14:sldIdLst>
        </p14:section>
        <p14:section name="Pages standard" id="{9FF456A0-DBCB-4827-AD87-8F57D9E90F92}">
          <p14:sldIdLst>
            <p14:sldId id="279"/>
            <p14:sldId id="281"/>
            <p14:sldId id="283"/>
            <p14:sldId id="274"/>
            <p14:sldId id="280"/>
            <p14:sldId id="282"/>
            <p14:sldId id="289"/>
            <p14:sldId id="284"/>
            <p14:sldId id="28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527">
          <p15:clr>
            <a:srgbClr val="A4A3A4"/>
          </p15:clr>
        </p15:guide>
        <p15:guide id="2" pos="178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2">
          <p15:clr>
            <a:srgbClr val="A4A3A4"/>
          </p15:clr>
        </p15:guide>
        <p15:guide id="2" pos="214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4B05"/>
    <a:srgbClr val="002D86"/>
    <a:srgbClr val="0077C8"/>
    <a:srgbClr val="5A6F83"/>
    <a:srgbClr val="EEECE1"/>
    <a:srgbClr val="000046"/>
    <a:srgbClr val="00001E"/>
    <a:srgbClr val="000021"/>
    <a:srgbClr val="000029"/>
    <a:srgbClr val="0000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1912" autoAdjust="0"/>
    <p:restoredTop sz="94850" autoAdjust="0"/>
  </p:normalViewPr>
  <p:slideViewPr>
    <p:cSldViewPr>
      <p:cViewPr varScale="1">
        <p:scale>
          <a:sx n="68" d="100"/>
          <a:sy n="68" d="100"/>
        </p:scale>
        <p:origin x="2436" y="78"/>
      </p:cViewPr>
      <p:guideLst>
        <p:guide orient="horz" pos="2527"/>
        <p:guide pos="17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-2898" y="-108"/>
      </p:cViewPr>
      <p:guideLst>
        <p:guide orient="horz" pos="3132"/>
        <p:guide pos="2143"/>
      </p:guideLst>
    </p:cSldViewPr>
  </p:notesViewPr>
  <p:gridSpacing cx="180000" cy="180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microsoft.com/office/2015/10/relationships/revisionInfo" Target="revisionInfo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952668-3C09-4A93-A599-EBC319CE35DF}" type="datetimeFigureOut">
              <a:rPr lang="en-GB" smtClean="0"/>
              <a:t>26/06/2017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85975" y="746125"/>
            <a:ext cx="2633663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4723448"/>
            <a:ext cx="5444490" cy="447484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5169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39" y="9445169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DD0CED-EB4E-4112-97C6-F722109929F2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0677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D0CED-EB4E-4112-97C6-F722109929F2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62886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D0CED-EB4E-4112-97C6-F722109929F2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05892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D0CED-EB4E-4112-97C6-F722109929F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09227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D0CED-EB4E-4112-97C6-F722109929F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54153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D0CED-EB4E-4112-97C6-F722109929F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47596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D0CED-EB4E-4112-97C6-F722109929F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67535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D0CED-EB4E-4112-97C6-F722109929F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0968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D0CED-EB4E-4112-97C6-F722109929F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83273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D0CED-EB4E-4112-97C6-F722109929F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83273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D0CED-EB4E-4112-97C6-F722109929F2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2625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138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 userDrawn="1"/>
        </p:nvGrpSpPr>
        <p:grpSpPr>
          <a:xfrm>
            <a:off x="5065935" y="323045"/>
            <a:ext cx="486000" cy="486000"/>
            <a:chOff x="-900193" y="4893515"/>
            <a:chExt cx="486000" cy="486000"/>
          </a:xfrm>
        </p:grpSpPr>
        <p:sp>
          <p:nvSpPr>
            <p:cNvPr id="6" name="Oval 5"/>
            <p:cNvSpPr/>
            <p:nvPr/>
          </p:nvSpPr>
          <p:spPr>
            <a:xfrm>
              <a:off x="-900193" y="4893515"/>
              <a:ext cx="486000" cy="4860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7" name="Picture 2" descr="C:\Users\GAO_Y\Desktop\Newsletter\materials\June\Chart_3_svg.pn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835508" y="4930473"/>
              <a:ext cx="322403" cy="322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412044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8503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8.xml"/><Relationship Id="rId13" Type="http://schemas.microsoft.com/office/2007/relationships/hdphoto" Target="../media/hdphoto2.wdp"/><Relationship Id="rId18" Type="http://schemas.openxmlformats.org/officeDocument/2006/relationships/image" Target="../media/image7.png"/><Relationship Id="rId26" Type="http://schemas.openxmlformats.org/officeDocument/2006/relationships/slide" Target="../slides/slide5.xml"/><Relationship Id="rId39" Type="http://schemas.openxmlformats.org/officeDocument/2006/relationships/image" Target="../media/image18.png"/><Relationship Id="rId3" Type="http://schemas.openxmlformats.org/officeDocument/2006/relationships/image" Target="../media/image1.png"/><Relationship Id="rId21" Type="http://schemas.openxmlformats.org/officeDocument/2006/relationships/image" Target="../media/image8.png"/><Relationship Id="rId34" Type="http://schemas.openxmlformats.org/officeDocument/2006/relationships/image" Target="../media/image13.png"/><Relationship Id="rId7" Type="http://schemas.openxmlformats.org/officeDocument/2006/relationships/image" Target="../media/image3.png"/><Relationship Id="rId12" Type="http://schemas.openxmlformats.org/officeDocument/2006/relationships/image" Target="../media/image5.png"/><Relationship Id="rId17" Type="http://schemas.openxmlformats.org/officeDocument/2006/relationships/slide" Target="../slides/slide6.xml"/><Relationship Id="rId25" Type="http://schemas.microsoft.com/office/2007/relationships/hdphoto" Target="../media/hdphoto6.wdp"/><Relationship Id="rId33" Type="http://schemas.openxmlformats.org/officeDocument/2006/relationships/slide" Target="../slides/slide10.xml"/><Relationship Id="rId38" Type="http://schemas.openxmlformats.org/officeDocument/2006/relationships/image" Target="../media/image17.png"/><Relationship Id="rId2" Type="http://schemas.openxmlformats.org/officeDocument/2006/relationships/theme" Target="../theme/theme1.xml"/><Relationship Id="rId16" Type="http://schemas.microsoft.com/office/2007/relationships/hdphoto" Target="../media/hdphoto3.wdp"/><Relationship Id="rId20" Type="http://schemas.openxmlformats.org/officeDocument/2006/relationships/slide" Target="../slides/slide9.xml"/><Relationship Id="rId29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file://localhost/Users/libreservice/Desktop/PPT_TOOLBOX/20130207_Graphic_Elements_PNG/TB_I/TB_I_F/3/TB_I_116_F.png" TargetMode="External"/><Relationship Id="rId11" Type="http://schemas.openxmlformats.org/officeDocument/2006/relationships/slide" Target="../slides/slide4.xml"/><Relationship Id="rId24" Type="http://schemas.openxmlformats.org/officeDocument/2006/relationships/image" Target="../media/image9.png"/><Relationship Id="rId32" Type="http://schemas.microsoft.com/office/2007/relationships/hdphoto" Target="../media/hdphoto8.wdp"/><Relationship Id="rId37" Type="http://schemas.openxmlformats.org/officeDocument/2006/relationships/image" Target="../media/image16.png"/><Relationship Id="rId40" Type="http://schemas.openxmlformats.org/officeDocument/2006/relationships/image" Target="../media/image19.png"/><Relationship Id="rId5" Type="http://schemas.microsoft.com/office/2007/relationships/hdphoto" Target="../media/hdphoto1.wdp"/><Relationship Id="rId15" Type="http://schemas.openxmlformats.org/officeDocument/2006/relationships/image" Target="../media/image6.png"/><Relationship Id="rId23" Type="http://schemas.openxmlformats.org/officeDocument/2006/relationships/slide" Target="../slides/slide2.xml"/><Relationship Id="rId28" Type="http://schemas.openxmlformats.org/officeDocument/2006/relationships/slide" Target="../slides/slide7.xml"/><Relationship Id="rId36" Type="http://schemas.openxmlformats.org/officeDocument/2006/relationships/image" Target="../media/image15.png"/><Relationship Id="rId10" Type="http://schemas.openxmlformats.org/officeDocument/2006/relationships/image" Target="file://localhost/Users/libreservice/Desktop/PPT_TOOLBOX/20130207_Graphic_Elements_PNG/TB_I/TB_I_F/TB_I_36_F.png" TargetMode="External"/><Relationship Id="rId19" Type="http://schemas.microsoft.com/office/2007/relationships/hdphoto" Target="../media/hdphoto4.wdp"/><Relationship Id="rId31" Type="http://schemas.openxmlformats.org/officeDocument/2006/relationships/image" Target="../media/image12.png"/><Relationship Id="rId4" Type="http://schemas.openxmlformats.org/officeDocument/2006/relationships/image" Target="../media/image2.png"/><Relationship Id="rId9" Type="http://schemas.openxmlformats.org/officeDocument/2006/relationships/image" Target="../media/image4.png"/><Relationship Id="rId14" Type="http://schemas.openxmlformats.org/officeDocument/2006/relationships/slide" Target="../slides/slide3.xml"/><Relationship Id="rId22" Type="http://schemas.microsoft.com/office/2007/relationships/hdphoto" Target="../media/hdphoto5.wdp"/><Relationship Id="rId27" Type="http://schemas.openxmlformats.org/officeDocument/2006/relationships/image" Target="../media/image10.png"/><Relationship Id="rId30" Type="http://schemas.microsoft.com/office/2007/relationships/hdphoto" Target="../media/hdphoto7.wdp"/><Relationship Id="rId35" Type="http://schemas.openxmlformats.org/officeDocument/2006/relationships/image" Target="../media/image14.pn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Rectangle 364"/>
          <p:cNvSpPr/>
          <p:nvPr/>
        </p:nvSpPr>
        <p:spPr>
          <a:xfrm>
            <a:off x="0" y="7251179"/>
            <a:ext cx="5667375" cy="77045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7" name="Rectangle 376"/>
          <p:cNvSpPr/>
          <p:nvPr/>
        </p:nvSpPr>
        <p:spPr>
          <a:xfrm>
            <a:off x="2819196" y="0"/>
            <a:ext cx="2848179" cy="7179171"/>
          </a:xfrm>
          <a:prstGeom prst="rect">
            <a:avLst/>
          </a:prstGeom>
          <a:solidFill>
            <a:srgbClr val="5A6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487" name="Group 486"/>
          <p:cNvGrpSpPr/>
          <p:nvPr/>
        </p:nvGrpSpPr>
        <p:grpSpPr>
          <a:xfrm>
            <a:off x="32821" y="5915230"/>
            <a:ext cx="2734470" cy="946664"/>
            <a:chOff x="2833687" y="517480"/>
            <a:chExt cx="2833688" cy="946664"/>
          </a:xfrm>
        </p:grpSpPr>
        <p:sp>
          <p:nvSpPr>
            <p:cNvPr id="491" name="TextBox 490"/>
            <p:cNvSpPr txBox="1"/>
            <p:nvPr/>
          </p:nvSpPr>
          <p:spPr>
            <a:xfrm>
              <a:off x="2833687" y="1156367"/>
              <a:ext cx="28336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solidFill>
                    <a:schemeClr val="bg1">
                      <a:lumMod val="50000"/>
                    </a:schemeClr>
                  </a:solidFill>
                  <a:cs typeface="Arial" panose="020B0604020202020204" pitchFamily="34" charset="0"/>
                </a:rPr>
                <a:t>    AOG       Critical        Regular</a:t>
              </a:r>
            </a:p>
          </p:txBody>
        </p:sp>
        <p:pic>
          <p:nvPicPr>
            <p:cNvPr id="493" name="Picture 2" descr="C:\Users\GAO_Y\Desktop\Newsletter\materials\plane_takeoff-512.png"/>
            <p:cNvPicPr>
              <a:picLocks noChangeAspect="1" noChangeArrowheads="1"/>
            </p:cNvPicPr>
            <p:nvPr/>
          </p:nvPicPr>
          <p:blipFill>
            <a:blip r:embed="rId3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0237" y="517480"/>
              <a:ext cx="577181" cy="5771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94" name="Picture 2" descr="C:\Users\GAO_Y\Desktop\Newsletter\materials\plane_takeoff-512.png"/>
            <p:cNvPicPr>
              <a:picLocks noChangeAspect="1" noChangeArrowheads="1"/>
            </p:cNvPicPr>
            <p:nvPr/>
          </p:nvPicPr>
          <p:blipFill>
            <a:blip r:embed="rId3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877940">
              <a:off x="3025910" y="547537"/>
              <a:ext cx="577181" cy="5771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3" name="Rectangle 122"/>
          <p:cNvSpPr/>
          <p:nvPr/>
        </p:nvSpPr>
        <p:spPr>
          <a:xfrm>
            <a:off x="0" y="0"/>
            <a:ext cx="2819197" cy="91686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70000"/>
              </a:lnSpc>
              <a:tabLst>
                <a:tab pos="0" algn="l"/>
              </a:tabLst>
            </a:pPr>
            <a:r>
              <a:rPr lang="en-GB" sz="2000" dirty="0">
                <a:solidFill>
                  <a:schemeClr val="bg1"/>
                </a:solidFill>
                <a:ea typeface="Arial Unicode MS" pitchFamily="34" charset="-128"/>
                <a:cs typeface="Arial" panose="020B0604020202020204" pitchFamily="34" charset="0"/>
              </a:rPr>
              <a:t>In-service status	Jan-17	</a:t>
            </a:r>
            <a:endParaRPr lang="en-GB" sz="20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24" name="Rectangle 123"/>
          <p:cNvSpPr/>
          <p:nvPr/>
        </p:nvSpPr>
        <p:spPr>
          <a:xfrm>
            <a:off x="97383" y="651323"/>
            <a:ext cx="191323" cy="47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5" name="TextBox 124"/>
          <p:cNvSpPr txBox="1"/>
          <p:nvPr userDrawn="1"/>
        </p:nvSpPr>
        <p:spPr>
          <a:xfrm>
            <a:off x="51682" y="1514346"/>
            <a:ext cx="26336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Ultimate</a:t>
            </a:r>
            <a:r>
              <a:rPr lang="en-GB" sz="2400" b="1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Experience</a:t>
            </a:r>
          </a:p>
        </p:txBody>
      </p:sp>
      <p:pic>
        <p:nvPicPr>
          <p:cNvPr id="126" name="Picture 125"/>
          <p:cNvPicPr>
            <a:picLocks noChangeAspect="1"/>
          </p:cNvPicPr>
          <p:nvPr userDrawn="1"/>
        </p:nvPicPr>
        <p:blipFill>
          <a:blip r:embed="rId4" r:link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45017" y="3742198"/>
            <a:ext cx="484645" cy="484645"/>
          </a:xfrm>
          <a:prstGeom prst="rect">
            <a:avLst/>
          </a:prstGeom>
          <a:noFill/>
        </p:spPr>
      </p:pic>
      <p:cxnSp>
        <p:nvCxnSpPr>
          <p:cNvPr id="127" name="Straight Connector 126"/>
          <p:cNvCxnSpPr/>
          <p:nvPr userDrawn="1"/>
        </p:nvCxnSpPr>
        <p:spPr>
          <a:xfrm>
            <a:off x="401898" y="4558472"/>
            <a:ext cx="1975825" cy="0"/>
          </a:xfrm>
          <a:prstGeom prst="line">
            <a:avLst/>
          </a:prstGeom>
          <a:ln w="19050" cmpd="dbl">
            <a:solidFill>
              <a:srgbClr val="000037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Rectangle 127"/>
          <p:cNvSpPr/>
          <p:nvPr userDrawn="1"/>
        </p:nvSpPr>
        <p:spPr>
          <a:xfrm>
            <a:off x="40425" y="4879753"/>
            <a:ext cx="28191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000" b="1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           TR activity </a:t>
            </a:r>
          </a:p>
        </p:txBody>
      </p:sp>
      <p:grpSp>
        <p:nvGrpSpPr>
          <p:cNvPr id="129" name="Group 128"/>
          <p:cNvGrpSpPr/>
          <p:nvPr userDrawn="1"/>
        </p:nvGrpSpPr>
        <p:grpSpPr>
          <a:xfrm>
            <a:off x="345016" y="4790642"/>
            <a:ext cx="486000" cy="486000"/>
            <a:chOff x="-900193" y="4893515"/>
            <a:chExt cx="486000" cy="486000"/>
          </a:xfrm>
        </p:grpSpPr>
        <p:sp>
          <p:nvSpPr>
            <p:cNvPr id="130" name="Oval 129"/>
            <p:cNvSpPr/>
            <p:nvPr/>
          </p:nvSpPr>
          <p:spPr>
            <a:xfrm>
              <a:off x="-900193" y="4893515"/>
              <a:ext cx="486000" cy="486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31" name="Picture 2" descr="C:\Users\GAO_Y\Desktop\Newsletter\materials\June\Chart_3_svg.png"/>
            <p:cNvPicPr>
              <a:picLocks noChangeAspect="1" noChangeArrowheads="1"/>
            </p:cNvPicPr>
            <p:nvPr/>
          </p:nvPicPr>
          <p:blipFill>
            <a:blip r:embed="rId7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835508" y="4930473"/>
              <a:ext cx="322403" cy="322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0" name="Group 69"/>
          <p:cNvGrpSpPr/>
          <p:nvPr userDrawn="1"/>
        </p:nvGrpSpPr>
        <p:grpSpPr>
          <a:xfrm>
            <a:off x="2773244" y="2641376"/>
            <a:ext cx="2907555" cy="2593579"/>
            <a:chOff x="2773244" y="1602843"/>
            <a:chExt cx="2907555" cy="2593579"/>
          </a:xfrm>
        </p:grpSpPr>
        <p:grpSp>
          <p:nvGrpSpPr>
            <p:cNvPr id="71" name="Group 70"/>
            <p:cNvGrpSpPr/>
            <p:nvPr/>
          </p:nvGrpSpPr>
          <p:grpSpPr>
            <a:xfrm>
              <a:off x="4840787" y="2898922"/>
              <a:ext cx="817463" cy="504373"/>
              <a:chOff x="0" y="4408653"/>
              <a:chExt cx="817463" cy="504373"/>
            </a:xfrm>
          </p:grpSpPr>
          <p:sp>
            <p:nvSpPr>
              <p:cNvPr id="116" name="TextBox 115"/>
              <p:cNvSpPr txBox="1"/>
              <p:nvPr/>
            </p:nvSpPr>
            <p:spPr>
              <a:xfrm>
                <a:off x="0" y="4701823"/>
                <a:ext cx="817463" cy="211203"/>
              </a:xfrm>
              <a:prstGeom prst="rect">
                <a:avLst/>
              </a:prstGeom>
              <a:noFill/>
            </p:spPr>
            <p:txBody>
              <a:bodyPr wrap="square" lIns="72000" tIns="36000" rIns="72000" bIns="36000" rtlCol="0">
                <a:spAutoFit/>
              </a:bodyPr>
              <a:lstStyle/>
              <a:p>
                <a:pPr algn="ctr"/>
                <a:r>
                  <a:rPr lang="en-GB" sz="900" b="1" dirty="0">
                    <a:solidFill>
                      <a:schemeClr val="bg1">
                        <a:lumMod val="65000"/>
                      </a:schemeClr>
                    </a:solidFill>
                  </a:rPr>
                  <a:t>Emer Systems</a:t>
                </a:r>
                <a:endParaRPr lang="en-GB" sz="16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pic>
            <p:nvPicPr>
              <p:cNvPr id="117" name="Picture 116">
                <a:hlinkClick r:id="rId8" action="ppaction://hlinksldjump"/>
              </p:cNvPr>
              <p:cNvPicPr>
                <a:picLocks noChangeAspect="1"/>
              </p:cNvPicPr>
              <p:nvPr/>
            </p:nvPicPr>
            <p:blipFill>
              <a:blip r:embed="rId9" r:link="rId10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5914" y="4408653"/>
                <a:ext cx="205634" cy="250022"/>
              </a:xfrm>
              <a:prstGeom prst="rect">
                <a:avLst/>
              </a:prstGeom>
            </p:spPr>
          </p:pic>
        </p:grpSp>
        <p:grpSp>
          <p:nvGrpSpPr>
            <p:cNvPr id="72" name="Group 71"/>
            <p:cNvGrpSpPr/>
            <p:nvPr/>
          </p:nvGrpSpPr>
          <p:grpSpPr>
            <a:xfrm>
              <a:off x="4307564" y="2260168"/>
              <a:ext cx="569738" cy="572381"/>
              <a:chOff x="111137" y="4384971"/>
              <a:chExt cx="569738" cy="572381"/>
            </a:xfrm>
          </p:grpSpPr>
          <p:pic>
            <p:nvPicPr>
              <p:cNvPr id="114" name="Picture 11" descr="C:\Users\GAO_Y\Desktop\Newsletter\materials\June\basic2-174_light_bulb-512.png">
                <a:hlinkClick r:id="rId11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12" cstate="print">
                <a:lum bright="70000" contrast="-70000"/>
                <a:extLst>
                  <a:ext uri="{BEBA8EAE-BF5A-486C-A8C5-ECC9F3942E4B}">
                    <a14:imgProps xmlns:a14="http://schemas.microsoft.com/office/drawing/2010/main">
                      <a14:imgLayer r:embed="rId13">
                        <a14:imgEffect>
                          <a14:saturation sat="4000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8999" y="4384971"/>
                <a:ext cx="354014" cy="3611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15" name="TextBox 114"/>
              <p:cNvSpPr txBox="1"/>
              <p:nvPr/>
            </p:nvSpPr>
            <p:spPr>
              <a:xfrm>
                <a:off x="111137" y="4746149"/>
                <a:ext cx="569738" cy="211203"/>
              </a:xfrm>
              <a:prstGeom prst="rect">
                <a:avLst/>
              </a:prstGeom>
              <a:noFill/>
            </p:spPr>
            <p:txBody>
              <a:bodyPr wrap="square" lIns="72000" tIns="36000" rIns="72000" bIns="36000" rtlCol="0">
                <a:spAutoFit/>
              </a:bodyPr>
              <a:lstStyle/>
              <a:p>
                <a:pPr algn="ctr"/>
                <a:r>
                  <a:rPr lang="en-GB" sz="900" b="1" dirty="0">
                    <a:solidFill>
                      <a:schemeClr val="bg1">
                        <a:lumMod val="65000"/>
                      </a:schemeClr>
                    </a:solidFill>
                  </a:rPr>
                  <a:t>Lights</a:t>
                </a:r>
                <a:endParaRPr lang="en-GB" sz="16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</p:grpSp>
        <p:grpSp>
          <p:nvGrpSpPr>
            <p:cNvPr id="73" name="Group 72"/>
            <p:cNvGrpSpPr/>
            <p:nvPr/>
          </p:nvGrpSpPr>
          <p:grpSpPr>
            <a:xfrm>
              <a:off x="4314197" y="1701804"/>
              <a:ext cx="569739" cy="507819"/>
              <a:chOff x="111137" y="1491836"/>
              <a:chExt cx="569739" cy="507819"/>
            </a:xfrm>
          </p:grpSpPr>
          <p:pic>
            <p:nvPicPr>
              <p:cNvPr id="112" name="Picture 5" descr="C:\Users\GAO_Y\Desktop\Newsletter\materials\June\Seats.png">
                <a:hlinkClick r:id="rId14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15" cstate="print">
                <a:lum bright="70000" contrast="-70000"/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6938" y="1491836"/>
                <a:ext cx="284870" cy="25334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13" name="TextBox 112"/>
              <p:cNvSpPr txBox="1"/>
              <p:nvPr/>
            </p:nvSpPr>
            <p:spPr>
              <a:xfrm>
                <a:off x="111137" y="1788452"/>
                <a:ext cx="569739" cy="211203"/>
              </a:xfrm>
              <a:prstGeom prst="rect">
                <a:avLst/>
              </a:prstGeom>
              <a:noFill/>
            </p:spPr>
            <p:txBody>
              <a:bodyPr wrap="square" lIns="72000" tIns="36000" rIns="72000" bIns="36000" rtlCol="0">
                <a:spAutoFit/>
              </a:bodyPr>
              <a:lstStyle/>
              <a:p>
                <a:pPr algn="ctr"/>
                <a:r>
                  <a:rPr lang="en-GB" sz="900" b="1" dirty="0">
                    <a:solidFill>
                      <a:schemeClr val="bg1">
                        <a:lumMod val="65000"/>
                      </a:schemeClr>
                    </a:solidFill>
                  </a:rPr>
                  <a:t>Seats</a:t>
                </a:r>
                <a:endParaRPr lang="en-GB" sz="16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</p:grpSp>
        <p:grpSp>
          <p:nvGrpSpPr>
            <p:cNvPr id="74" name="Group 73"/>
            <p:cNvGrpSpPr/>
            <p:nvPr/>
          </p:nvGrpSpPr>
          <p:grpSpPr>
            <a:xfrm>
              <a:off x="2922733" y="2906335"/>
              <a:ext cx="575344" cy="563602"/>
              <a:chOff x="111137" y="1390207"/>
              <a:chExt cx="575344" cy="563602"/>
            </a:xfrm>
          </p:grpSpPr>
          <p:pic>
            <p:nvPicPr>
              <p:cNvPr id="110" name="Picture 8" descr="C:\Users\GAO_Y\Desktop\Newsletter\materials\June\Connectivity2.png">
                <a:hlinkClick r:id="rId17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18" cstate="print">
                <a:lum bright="70000" contrast="-70000"/>
                <a:extLst>
                  <a:ext uri="{BEBA8EAE-BF5A-486C-A8C5-ECC9F3942E4B}">
                    <a14:imgProps xmlns:a14="http://schemas.microsoft.com/office/drawing/2010/main">
                      <a14:imgLayer r:embed="rId19">
                        <a14:imgEffect>
                          <a14:sharpenSoften amount="-50000"/>
                        </a14:imgEffect>
                        <a14:imgEffect>
                          <a14:saturation sat="4000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9163" y="1390207"/>
                <a:ext cx="329323" cy="32019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11" name="TextBox 110"/>
              <p:cNvSpPr txBox="1"/>
              <p:nvPr/>
            </p:nvSpPr>
            <p:spPr>
              <a:xfrm>
                <a:off x="111137" y="1742606"/>
                <a:ext cx="575344" cy="211203"/>
              </a:xfrm>
              <a:prstGeom prst="rect">
                <a:avLst/>
              </a:prstGeom>
              <a:noFill/>
            </p:spPr>
            <p:txBody>
              <a:bodyPr wrap="square" lIns="72000" tIns="36000" rIns="72000" bIns="36000" rtlCol="0">
                <a:spAutoFit/>
              </a:bodyPr>
              <a:lstStyle/>
              <a:p>
                <a:pPr algn="ctr"/>
                <a:r>
                  <a:rPr lang="en-GB" sz="900" b="1" dirty="0">
                    <a:solidFill>
                      <a:schemeClr val="bg1">
                        <a:lumMod val="65000"/>
                      </a:schemeClr>
                    </a:solidFill>
                  </a:rPr>
                  <a:t>IFE</a:t>
                </a:r>
                <a:endParaRPr lang="en-GB" sz="16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</p:grpSp>
        <p:grpSp>
          <p:nvGrpSpPr>
            <p:cNvPr id="75" name="Group 74"/>
            <p:cNvGrpSpPr/>
            <p:nvPr/>
          </p:nvGrpSpPr>
          <p:grpSpPr>
            <a:xfrm>
              <a:off x="3583432" y="3546765"/>
              <a:ext cx="575344" cy="509160"/>
              <a:chOff x="111137" y="4507567"/>
              <a:chExt cx="575344" cy="509160"/>
            </a:xfrm>
          </p:grpSpPr>
          <p:pic>
            <p:nvPicPr>
              <p:cNvPr id="108" name="Picture 4" descr="C:\Users\GAO_Y\Desktop\Newsletter\materials\June\Connectivity.png">
                <a:hlinkClick r:id="rId20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21" cstate="print">
                <a:lum bright="70000" contrast="-70000"/>
                <a:extLst>
                  <a:ext uri="{BEBA8EAE-BF5A-486C-A8C5-ECC9F3942E4B}">
                    <a14:imgProps xmlns:a14="http://schemas.microsoft.com/office/drawing/2010/main">
                      <a14:imgLayer r:embed="rId22"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4845" y="4507567"/>
                <a:ext cx="287672" cy="29296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09" name="TextBox 108"/>
              <p:cNvSpPr txBox="1"/>
              <p:nvPr/>
            </p:nvSpPr>
            <p:spPr>
              <a:xfrm>
                <a:off x="111137" y="4805524"/>
                <a:ext cx="575344" cy="211203"/>
              </a:xfrm>
              <a:prstGeom prst="rect">
                <a:avLst/>
              </a:prstGeom>
              <a:noFill/>
            </p:spPr>
            <p:txBody>
              <a:bodyPr wrap="square" lIns="72000" tIns="36000" rIns="72000" bIns="36000" rtlCol="0">
                <a:spAutoFit/>
              </a:bodyPr>
              <a:lstStyle/>
              <a:p>
                <a:pPr algn="ctr"/>
                <a:r>
                  <a:rPr lang="en-GB" sz="900" b="1" dirty="0">
                    <a:solidFill>
                      <a:schemeClr val="bg1">
                        <a:lumMod val="65000"/>
                      </a:schemeClr>
                    </a:solidFill>
                  </a:rPr>
                  <a:t>CIDS</a:t>
                </a:r>
                <a:endParaRPr lang="en-GB" sz="16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</p:grpSp>
        <p:grpSp>
          <p:nvGrpSpPr>
            <p:cNvPr id="76" name="Group 75"/>
            <p:cNvGrpSpPr/>
            <p:nvPr/>
          </p:nvGrpSpPr>
          <p:grpSpPr>
            <a:xfrm>
              <a:off x="2915318" y="1645043"/>
              <a:ext cx="575343" cy="609434"/>
              <a:chOff x="111137" y="1450913"/>
              <a:chExt cx="575343" cy="609434"/>
            </a:xfrm>
          </p:grpSpPr>
          <p:pic>
            <p:nvPicPr>
              <p:cNvPr id="106" name="Picture 7" descr="C:\Users\GAO_Y\Desktop\Newsletter\materials\June\water-.png">
                <a:hlinkClick r:id="rId23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24" cstate="print">
                <a:lum bright="70000" contrast="-70000"/>
                <a:extLst>
                  <a:ext uri="{BEBA8EAE-BF5A-486C-A8C5-ECC9F3942E4B}">
                    <a14:imgProps xmlns:a14="http://schemas.microsoft.com/office/drawing/2010/main">
                      <a14:imgLayer r:embed="rId25"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8591" y="1450913"/>
                <a:ext cx="378406" cy="276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07" name="TextBox 106"/>
              <p:cNvSpPr txBox="1"/>
              <p:nvPr/>
            </p:nvSpPr>
            <p:spPr>
              <a:xfrm>
                <a:off x="111137" y="1710645"/>
                <a:ext cx="575343" cy="349702"/>
              </a:xfrm>
              <a:prstGeom prst="rect">
                <a:avLst/>
              </a:prstGeom>
              <a:noFill/>
            </p:spPr>
            <p:txBody>
              <a:bodyPr wrap="square" lIns="72000" tIns="36000" rIns="72000" bIns="36000" rtlCol="0">
                <a:spAutoFit/>
              </a:bodyPr>
              <a:lstStyle/>
              <a:p>
                <a:pPr algn="ctr"/>
                <a:r>
                  <a:rPr lang="en-GB" sz="900" b="1" dirty="0">
                    <a:solidFill>
                      <a:schemeClr val="bg1">
                        <a:lumMod val="65000"/>
                      </a:schemeClr>
                    </a:solidFill>
                  </a:rPr>
                  <a:t>Water &amp; Waste</a:t>
                </a:r>
                <a:endParaRPr lang="en-GB" sz="16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</p:grpSp>
        <p:grpSp>
          <p:nvGrpSpPr>
            <p:cNvPr id="77" name="Group 76"/>
            <p:cNvGrpSpPr/>
            <p:nvPr/>
          </p:nvGrpSpPr>
          <p:grpSpPr>
            <a:xfrm>
              <a:off x="4863336" y="2260168"/>
              <a:ext cx="817463" cy="533956"/>
              <a:chOff x="0" y="4159109"/>
              <a:chExt cx="817463" cy="533956"/>
            </a:xfrm>
          </p:grpSpPr>
          <p:pic>
            <p:nvPicPr>
              <p:cNvPr id="104" name="Picture 6" descr="C:\Users\GAO_Y\Desktop\untitled.png">
                <a:hlinkClick r:id="rId26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27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2440" y="4159109"/>
                <a:ext cx="352582" cy="33226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05" name="TextBox 104"/>
              <p:cNvSpPr txBox="1"/>
              <p:nvPr/>
            </p:nvSpPr>
            <p:spPr>
              <a:xfrm>
                <a:off x="0" y="4481862"/>
                <a:ext cx="817463" cy="211203"/>
              </a:xfrm>
              <a:prstGeom prst="rect">
                <a:avLst/>
              </a:prstGeom>
              <a:noFill/>
            </p:spPr>
            <p:txBody>
              <a:bodyPr wrap="square" lIns="72000" tIns="36000" rIns="72000" bIns="36000" rtlCol="0">
                <a:spAutoFit/>
              </a:bodyPr>
              <a:lstStyle/>
              <a:p>
                <a:pPr algn="ctr"/>
                <a:r>
                  <a:rPr lang="en-GB" sz="900" b="1" dirty="0">
                    <a:solidFill>
                      <a:schemeClr val="bg1">
                        <a:lumMod val="65000"/>
                      </a:schemeClr>
                    </a:solidFill>
                  </a:rPr>
                  <a:t>Lavatories</a:t>
                </a:r>
                <a:endParaRPr lang="en-GB" sz="16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</p:grpSp>
        <p:grpSp>
          <p:nvGrpSpPr>
            <p:cNvPr id="78" name="Group 77"/>
            <p:cNvGrpSpPr/>
            <p:nvPr/>
          </p:nvGrpSpPr>
          <p:grpSpPr>
            <a:xfrm>
              <a:off x="4308590" y="2880607"/>
              <a:ext cx="575346" cy="637130"/>
              <a:chOff x="111135" y="4502263"/>
              <a:chExt cx="575346" cy="637130"/>
            </a:xfrm>
          </p:grpSpPr>
          <p:pic>
            <p:nvPicPr>
              <p:cNvPr id="102" name="Picture 9" descr="C:\Users\GAO_Y\Desktop\Newsletter\materials\June\Compartment.png">
                <a:hlinkClick r:id="rId28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29" cstate="print">
                <a:lum bright="70000" contrast="-70000"/>
                <a:extLst>
                  <a:ext uri="{BEBA8EAE-BF5A-486C-A8C5-ECC9F3942E4B}">
                    <a14:imgProps xmlns:a14="http://schemas.microsoft.com/office/drawing/2010/main">
                      <a14:imgLayer r:embed="rId30"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3335" y="4502263"/>
                <a:ext cx="323946" cy="27050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03" name="TextBox 102"/>
              <p:cNvSpPr txBox="1"/>
              <p:nvPr/>
            </p:nvSpPr>
            <p:spPr>
              <a:xfrm>
                <a:off x="111135" y="4789691"/>
                <a:ext cx="575346" cy="349702"/>
              </a:xfrm>
              <a:prstGeom prst="rect">
                <a:avLst/>
              </a:prstGeom>
              <a:noFill/>
            </p:spPr>
            <p:txBody>
              <a:bodyPr wrap="square" lIns="72000" tIns="36000" rIns="72000" bIns="36000" rtlCol="0">
                <a:spAutoFit/>
              </a:bodyPr>
              <a:lstStyle/>
              <a:p>
                <a:pPr algn="ctr"/>
                <a:r>
                  <a:rPr lang="en-GB" sz="900" b="1" dirty="0">
                    <a:solidFill>
                      <a:schemeClr val="bg1">
                        <a:lumMod val="65000"/>
                      </a:schemeClr>
                    </a:solidFill>
                  </a:rPr>
                  <a:t>Galley</a:t>
                </a:r>
              </a:p>
              <a:p>
                <a:pPr algn="ctr"/>
                <a:r>
                  <a:rPr lang="en-GB" sz="900" b="1" dirty="0">
                    <a:solidFill>
                      <a:schemeClr val="bg1">
                        <a:lumMod val="65000"/>
                      </a:schemeClr>
                    </a:solidFill>
                  </a:rPr>
                  <a:t>Gains</a:t>
                </a:r>
                <a:endParaRPr lang="en-GB" sz="16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</p:grpSp>
        <p:grpSp>
          <p:nvGrpSpPr>
            <p:cNvPr id="79" name="Group 78"/>
            <p:cNvGrpSpPr/>
            <p:nvPr/>
          </p:nvGrpSpPr>
          <p:grpSpPr>
            <a:xfrm>
              <a:off x="4984397" y="1602843"/>
              <a:ext cx="575345" cy="606780"/>
              <a:chOff x="111136" y="1424091"/>
              <a:chExt cx="575345" cy="606780"/>
            </a:xfrm>
          </p:grpSpPr>
          <p:pic>
            <p:nvPicPr>
              <p:cNvPr id="100" name="Picture 2" descr="C:\Users\GAO_Y\Desktop\Newsletter\materials\June\SCS.png">
                <a:hlinkClick r:id="rId14" action="ppaction://hlinksldjump"/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1" cstate="print">
                <a:lum bright="70000" contrast="-70000"/>
                <a:extLst>
                  <a:ext uri="{BEBA8EAE-BF5A-486C-A8C5-ECC9F3942E4B}">
                    <a14:imgProps xmlns:a14="http://schemas.microsoft.com/office/drawing/2010/main">
                      <a14:imgLayer r:embed="rId32"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815" r="10130"/>
              <a:stretch/>
            </p:blipFill>
            <p:spPr bwMode="auto">
              <a:xfrm>
                <a:off x="213340" y="1424091"/>
                <a:ext cx="370935" cy="39789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01" name="TextBox 100"/>
              <p:cNvSpPr txBox="1"/>
              <p:nvPr/>
            </p:nvSpPr>
            <p:spPr>
              <a:xfrm>
                <a:off x="111136" y="1819668"/>
                <a:ext cx="575345" cy="211203"/>
              </a:xfrm>
              <a:prstGeom prst="rect">
                <a:avLst/>
              </a:prstGeom>
              <a:noFill/>
            </p:spPr>
            <p:txBody>
              <a:bodyPr wrap="square" lIns="72000" tIns="36000" rIns="72000" bIns="36000" rtlCol="0">
                <a:spAutoFit/>
              </a:bodyPr>
              <a:lstStyle/>
              <a:p>
                <a:pPr algn="ctr"/>
                <a:r>
                  <a:rPr lang="en-GB" sz="900" b="1" dirty="0">
                    <a:solidFill>
                      <a:schemeClr val="bg1">
                        <a:lumMod val="65000"/>
                      </a:schemeClr>
                    </a:solidFill>
                  </a:rPr>
                  <a:t>SCS</a:t>
                </a:r>
                <a:endParaRPr lang="en-GB" sz="16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</p:grpSp>
        <p:grpSp>
          <p:nvGrpSpPr>
            <p:cNvPr id="80" name="Group 79"/>
            <p:cNvGrpSpPr/>
            <p:nvPr/>
          </p:nvGrpSpPr>
          <p:grpSpPr>
            <a:xfrm>
              <a:off x="4921083" y="3552232"/>
              <a:ext cx="701974" cy="644190"/>
              <a:chOff x="61270" y="1565973"/>
              <a:chExt cx="701974" cy="644190"/>
            </a:xfrm>
          </p:grpSpPr>
          <p:sp>
            <p:nvSpPr>
              <p:cNvPr id="98" name="TextBox 97"/>
              <p:cNvSpPr txBox="1"/>
              <p:nvPr/>
            </p:nvSpPr>
            <p:spPr>
              <a:xfrm>
                <a:off x="61270" y="1860461"/>
                <a:ext cx="701974" cy="349702"/>
              </a:xfrm>
              <a:prstGeom prst="rect">
                <a:avLst/>
              </a:prstGeom>
              <a:noFill/>
            </p:spPr>
            <p:txBody>
              <a:bodyPr wrap="square" lIns="72000" tIns="36000" rIns="72000" bIns="36000" rtlCol="0">
                <a:spAutoFit/>
              </a:bodyPr>
              <a:lstStyle/>
              <a:p>
                <a:pPr algn="ctr"/>
                <a:r>
                  <a:rPr lang="en-GB" sz="900" b="1" dirty="0">
                    <a:solidFill>
                      <a:schemeClr val="bg1">
                        <a:lumMod val="65000"/>
                      </a:schemeClr>
                    </a:solidFill>
                  </a:rPr>
                  <a:t>Cabin &amp; crew rest</a:t>
                </a:r>
                <a:endParaRPr lang="en-GB" sz="16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pic>
            <p:nvPicPr>
              <p:cNvPr id="99" name="Picture 98">
                <a:hlinkClick r:id="rId33" action="ppaction://hlinksldjump"/>
              </p:cNvPr>
              <p:cNvPicPr>
                <a:picLocks noChangeAspect="1"/>
              </p:cNvPicPr>
              <p:nvPr/>
            </p:nvPicPr>
            <p:blipFill>
              <a:blip r:embed="rId34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5328" y="1565973"/>
                <a:ext cx="311005" cy="311005"/>
              </a:xfrm>
              <a:prstGeom prst="rect">
                <a:avLst/>
              </a:prstGeom>
            </p:spPr>
          </p:pic>
        </p:grpSp>
        <p:grpSp>
          <p:nvGrpSpPr>
            <p:cNvPr id="81" name="Group 80"/>
            <p:cNvGrpSpPr/>
            <p:nvPr/>
          </p:nvGrpSpPr>
          <p:grpSpPr>
            <a:xfrm>
              <a:off x="3470269" y="1641968"/>
              <a:ext cx="817462" cy="626979"/>
              <a:chOff x="1" y="1717318"/>
              <a:chExt cx="817462" cy="626979"/>
            </a:xfrm>
          </p:grpSpPr>
          <p:sp>
            <p:nvSpPr>
              <p:cNvPr id="96" name="TextBox 95"/>
              <p:cNvSpPr txBox="1"/>
              <p:nvPr/>
            </p:nvSpPr>
            <p:spPr>
              <a:xfrm>
                <a:off x="1" y="1994595"/>
                <a:ext cx="817462" cy="349702"/>
              </a:xfrm>
              <a:prstGeom prst="rect">
                <a:avLst/>
              </a:prstGeom>
              <a:noFill/>
            </p:spPr>
            <p:txBody>
              <a:bodyPr wrap="square" lIns="72000" tIns="36000" rIns="72000" bIns="36000" rtlCol="0">
                <a:spAutoFit/>
              </a:bodyPr>
              <a:lstStyle/>
              <a:p>
                <a:pPr algn="ctr"/>
                <a:r>
                  <a:rPr lang="en-GB" sz="900" b="1" dirty="0">
                    <a:solidFill>
                      <a:schemeClr val="bg1">
                        <a:lumMod val="65000"/>
                      </a:schemeClr>
                    </a:solidFill>
                  </a:rPr>
                  <a:t>Smoke</a:t>
                </a:r>
              </a:p>
              <a:p>
                <a:pPr algn="ctr"/>
                <a:r>
                  <a:rPr lang="en-GB" sz="900" b="1" dirty="0">
                    <a:solidFill>
                      <a:schemeClr val="bg1">
                        <a:lumMod val="65000"/>
                      </a:schemeClr>
                    </a:solidFill>
                  </a:rPr>
                  <a:t>Detection</a:t>
                </a:r>
                <a:endParaRPr lang="en-GB" sz="16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pic>
            <p:nvPicPr>
              <p:cNvPr id="97" name="Picture 96">
                <a:hlinkClick r:id="rId23" action="ppaction://hlinksldjump"/>
              </p:cNvPr>
              <p:cNvPicPr>
                <a:picLocks noChangeAspect="1"/>
              </p:cNvPicPr>
              <p:nvPr/>
            </p:nvPicPr>
            <p:blipFill>
              <a:blip r:embed="rId35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3107" y="1717318"/>
                <a:ext cx="310466" cy="310466"/>
              </a:xfrm>
              <a:prstGeom prst="rect">
                <a:avLst/>
              </a:prstGeom>
            </p:spPr>
          </p:pic>
        </p:grpSp>
        <p:grpSp>
          <p:nvGrpSpPr>
            <p:cNvPr id="82" name="Group 81"/>
            <p:cNvGrpSpPr/>
            <p:nvPr/>
          </p:nvGrpSpPr>
          <p:grpSpPr>
            <a:xfrm>
              <a:off x="2773244" y="3606485"/>
              <a:ext cx="817462" cy="449440"/>
              <a:chOff x="6920" y="1468326"/>
              <a:chExt cx="817462" cy="449440"/>
            </a:xfrm>
          </p:grpSpPr>
          <p:sp>
            <p:nvSpPr>
              <p:cNvPr id="94" name="TextBox 93"/>
              <p:cNvSpPr txBox="1"/>
              <p:nvPr/>
            </p:nvSpPr>
            <p:spPr>
              <a:xfrm>
                <a:off x="6920" y="1706563"/>
                <a:ext cx="817462" cy="211203"/>
              </a:xfrm>
              <a:prstGeom prst="rect">
                <a:avLst/>
              </a:prstGeom>
              <a:noFill/>
            </p:spPr>
            <p:txBody>
              <a:bodyPr wrap="square" lIns="72000" tIns="36000" rIns="72000" bIns="36000" rtlCol="0">
                <a:spAutoFit/>
              </a:bodyPr>
              <a:lstStyle/>
              <a:p>
                <a:pPr algn="ctr"/>
                <a:r>
                  <a:rPr lang="en-GB" sz="900" b="1" dirty="0">
                    <a:solidFill>
                      <a:schemeClr val="bg1">
                        <a:lumMod val="65000"/>
                      </a:schemeClr>
                    </a:solidFill>
                  </a:rPr>
                  <a:t>Cockpit</a:t>
                </a:r>
                <a:endParaRPr lang="en-GB" sz="16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pic>
            <p:nvPicPr>
              <p:cNvPr id="95" name="Picture 94">
                <a:hlinkClick r:id="rId8" action="ppaction://hlinksldjump"/>
              </p:cNvPr>
              <p:cNvPicPr>
                <a:picLocks noChangeAspect="1"/>
              </p:cNvPicPr>
              <p:nvPr/>
            </p:nvPicPr>
            <p:blipFill>
              <a:blip r:embed="rId36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1248" y="1468326"/>
                <a:ext cx="208805" cy="238237"/>
              </a:xfrm>
              <a:prstGeom prst="rect">
                <a:avLst/>
              </a:prstGeom>
            </p:spPr>
          </p:pic>
        </p:grpSp>
        <p:grpSp>
          <p:nvGrpSpPr>
            <p:cNvPr id="83" name="Group 82"/>
            <p:cNvGrpSpPr/>
            <p:nvPr/>
          </p:nvGrpSpPr>
          <p:grpSpPr>
            <a:xfrm>
              <a:off x="3507685" y="2291101"/>
              <a:ext cx="720080" cy="516531"/>
              <a:chOff x="25375" y="1483124"/>
              <a:chExt cx="720080" cy="516531"/>
            </a:xfrm>
          </p:grpSpPr>
          <p:sp>
            <p:nvSpPr>
              <p:cNvPr id="92" name="TextBox 91"/>
              <p:cNvSpPr txBox="1"/>
              <p:nvPr/>
            </p:nvSpPr>
            <p:spPr>
              <a:xfrm>
                <a:off x="25375" y="1788452"/>
                <a:ext cx="720080" cy="211203"/>
              </a:xfrm>
              <a:prstGeom prst="rect">
                <a:avLst/>
              </a:prstGeom>
              <a:noFill/>
            </p:spPr>
            <p:txBody>
              <a:bodyPr wrap="square" lIns="72000" tIns="36000" rIns="72000" bIns="36000" rtlCol="0">
                <a:spAutoFit/>
              </a:bodyPr>
              <a:lstStyle/>
              <a:p>
                <a:pPr algn="ctr"/>
                <a:r>
                  <a:rPr lang="en-GB" sz="900" b="1" dirty="0">
                    <a:solidFill>
                      <a:schemeClr val="bg1">
                        <a:lumMod val="65000"/>
                      </a:schemeClr>
                    </a:solidFill>
                  </a:rPr>
                  <a:t>Oxygen</a:t>
                </a:r>
                <a:endParaRPr lang="en-GB" sz="16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pic>
            <p:nvPicPr>
              <p:cNvPr id="93" name="Picture 92">
                <a:hlinkClick r:id="rId11" action="ppaction://hlinksldjump"/>
              </p:cNvPr>
              <p:cNvPicPr>
                <a:picLocks noChangeAspect="1"/>
              </p:cNvPicPr>
              <p:nvPr/>
            </p:nvPicPr>
            <p:blipFill>
              <a:blip r:embed="rId37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6627" y="1483124"/>
                <a:ext cx="304800" cy="304800"/>
              </a:xfrm>
              <a:prstGeom prst="rect">
                <a:avLst/>
              </a:prstGeom>
            </p:spPr>
          </p:pic>
        </p:grpSp>
        <p:grpSp>
          <p:nvGrpSpPr>
            <p:cNvPr id="84" name="Group 83"/>
            <p:cNvGrpSpPr/>
            <p:nvPr/>
          </p:nvGrpSpPr>
          <p:grpSpPr>
            <a:xfrm>
              <a:off x="4307564" y="3494255"/>
              <a:ext cx="578875" cy="563993"/>
              <a:chOff x="111136" y="4349033"/>
              <a:chExt cx="578875" cy="563993"/>
            </a:xfrm>
          </p:grpSpPr>
          <p:sp>
            <p:nvSpPr>
              <p:cNvPr id="90" name="TextBox 89"/>
              <p:cNvSpPr txBox="1"/>
              <p:nvPr/>
            </p:nvSpPr>
            <p:spPr>
              <a:xfrm>
                <a:off x="111136" y="4701823"/>
                <a:ext cx="578875" cy="211203"/>
              </a:xfrm>
              <a:prstGeom prst="rect">
                <a:avLst/>
              </a:prstGeom>
              <a:noFill/>
            </p:spPr>
            <p:txBody>
              <a:bodyPr wrap="square" lIns="72000" tIns="36000" rIns="72000" bIns="36000" rtlCol="0">
                <a:spAutoFit/>
              </a:bodyPr>
              <a:lstStyle/>
              <a:p>
                <a:pPr algn="ctr"/>
                <a:r>
                  <a:rPr lang="en-GB" sz="900" b="1" dirty="0">
                    <a:solidFill>
                      <a:schemeClr val="bg1">
                        <a:lumMod val="65000"/>
                      </a:schemeClr>
                    </a:solidFill>
                  </a:rPr>
                  <a:t>Cargo</a:t>
                </a:r>
                <a:endParaRPr lang="en-GB" sz="16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pic>
            <p:nvPicPr>
              <p:cNvPr id="91" name="Picture 90">
                <a:hlinkClick r:id="rId20" action="ppaction://hlinksldjump"/>
              </p:cNvPr>
              <p:cNvPicPr>
                <a:picLocks noChangeAspect="1"/>
              </p:cNvPicPr>
              <p:nvPr/>
            </p:nvPicPr>
            <p:blipFill>
              <a:blip r:embed="rId38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9024" y="4349033"/>
                <a:ext cx="379571" cy="379571"/>
              </a:xfrm>
              <a:prstGeom prst="rect">
                <a:avLst/>
              </a:prstGeom>
            </p:spPr>
          </p:pic>
        </p:grpSp>
        <p:grpSp>
          <p:nvGrpSpPr>
            <p:cNvPr id="85" name="Group 84"/>
            <p:cNvGrpSpPr/>
            <p:nvPr/>
          </p:nvGrpSpPr>
          <p:grpSpPr>
            <a:xfrm>
              <a:off x="3502605" y="2925651"/>
              <a:ext cx="817463" cy="548124"/>
              <a:chOff x="4244792" y="3846403"/>
              <a:chExt cx="817463" cy="548124"/>
            </a:xfrm>
          </p:grpSpPr>
          <p:pic>
            <p:nvPicPr>
              <p:cNvPr id="88" name="Picture 87">
                <a:hlinkClick r:id="rId17" action="ppaction://hlinksldjump"/>
              </p:cNvPr>
              <p:cNvPicPr>
                <a:picLocks noChangeAspect="1"/>
              </p:cNvPicPr>
              <p:nvPr/>
            </p:nvPicPr>
            <p:blipFill>
              <a:blip r:embed="rId39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458262" y="3846403"/>
                <a:ext cx="296091" cy="296091"/>
              </a:xfrm>
              <a:prstGeom prst="rect">
                <a:avLst/>
              </a:prstGeom>
            </p:spPr>
          </p:pic>
          <p:sp>
            <p:nvSpPr>
              <p:cNvPr id="89" name="TextBox 88"/>
              <p:cNvSpPr txBox="1"/>
              <p:nvPr/>
            </p:nvSpPr>
            <p:spPr>
              <a:xfrm>
                <a:off x="4244792" y="4183324"/>
                <a:ext cx="817463" cy="211203"/>
              </a:xfrm>
              <a:prstGeom prst="rect">
                <a:avLst/>
              </a:prstGeom>
              <a:noFill/>
            </p:spPr>
            <p:txBody>
              <a:bodyPr wrap="square" lIns="72000" tIns="36000" rIns="72000" bIns="36000" rtlCol="0">
                <a:spAutoFit/>
              </a:bodyPr>
              <a:lstStyle/>
              <a:p>
                <a:pPr algn="ctr"/>
                <a:r>
                  <a:rPr lang="en-GB" sz="900" b="1" dirty="0">
                    <a:solidFill>
                      <a:schemeClr val="bg1">
                        <a:lumMod val="65000"/>
                      </a:schemeClr>
                    </a:solidFill>
                  </a:rPr>
                  <a:t>Heating</a:t>
                </a:r>
                <a:endParaRPr lang="en-GB" sz="16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</p:grpSp>
        <p:sp>
          <p:nvSpPr>
            <p:cNvPr id="86" name="TextBox 85"/>
            <p:cNvSpPr txBox="1"/>
            <p:nvPr/>
          </p:nvSpPr>
          <p:spPr>
            <a:xfrm>
              <a:off x="2917364" y="2608264"/>
              <a:ext cx="579922" cy="211203"/>
            </a:xfrm>
            <a:prstGeom prst="rect">
              <a:avLst/>
            </a:prstGeom>
            <a:noFill/>
          </p:spPr>
          <p:txBody>
            <a:bodyPr wrap="square" lIns="72000" tIns="36000" rIns="72000" bIns="36000" rtlCol="0">
              <a:spAutoFit/>
            </a:bodyPr>
            <a:lstStyle>
              <a:defPPr>
                <a:defRPr lang="en-US"/>
              </a:defPPr>
              <a:lvl1pPr algn="ctr">
                <a:defRPr sz="1200" b="1">
                  <a:solidFill>
                    <a:schemeClr val="bg1">
                      <a:lumMod val="65000"/>
                    </a:schemeClr>
                  </a:solidFill>
                </a:defRPr>
              </a:lvl1pPr>
            </a:lstStyle>
            <a:p>
              <a:r>
                <a:rPr lang="en-GB" sz="900" dirty="0"/>
                <a:t>Pax door</a:t>
              </a:r>
            </a:p>
          </p:txBody>
        </p:sp>
        <p:pic>
          <p:nvPicPr>
            <p:cNvPr id="87" name="Picture 86">
              <a:hlinkClick r:id="rId14" action="ppaction://hlinksldjump"/>
            </p:cNvPr>
            <p:cNvPicPr>
              <a:picLocks noChangeAspect="1"/>
            </p:cNvPicPr>
            <p:nvPr/>
          </p:nvPicPr>
          <p:blipFill>
            <a:blip r:embed="rId40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64425" y="2366592"/>
              <a:ext cx="241672" cy="241672"/>
            </a:xfrm>
            <a:prstGeom prst="rect">
              <a:avLst/>
            </a:prstGeom>
          </p:spPr>
        </p:pic>
      </p:grpSp>
      <p:sp>
        <p:nvSpPr>
          <p:cNvPr id="118" name="Rectangle 117"/>
          <p:cNvSpPr/>
          <p:nvPr userDrawn="1"/>
        </p:nvSpPr>
        <p:spPr>
          <a:xfrm>
            <a:off x="2833687" y="905183"/>
            <a:ext cx="28245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800" b="1" dirty="0">
                <a:solidFill>
                  <a:schemeClr val="bg1"/>
                </a:solidFill>
                <a:cs typeface="Arial" panose="020B0604020202020204" pitchFamily="34" charset="0"/>
              </a:rPr>
              <a:t>Engineering Issues</a:t>
            </a:r>
          </a:p>
        </p:txBody>
      </p:sp>
      <p:grpSp>
        <p:nvGrpSpPr>
          <p:cNvPr id="119" name="Group 118"/>
          <p:cNvGrpSpPr/>
          <p:nvPr userDrawn="1"/>
        </p:nvGrpSpPr>
        <p:grpSpPr>
          <a:xfrm>
            <a:off x="3913807" y="1778571"/>
            <a:ext cx="486000" cy="486000"/>
            <a:chOff x="-900193" y="4893515"/>
            <a:chExt cx="486000" cy="486000"/>
          </a:xfrm>
        </p:grpSpPr>
        <p:sp>
          <p:nvSpPr>
            <p:cNvPr id="120" name="Oval 119"/>
            <p:cNvSpPr/>
            <p:nvPr/>
          </p:nvSpPr>
          <p:spPr>
            <a:xfrm>
              <a:off x="-900193" y="4893515"/>
              <a:ext cx="486000" cy="4860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1" name="Picture 2" descr="C:\Users\GAO_Y\Desktop\Newsletter\materials\June\Chart_3_svg.png"/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835508" y="4930473"/>
              <a:ext cx="322403" cy="322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859860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ctr" defTabSz="782098" rtl="0" eaLnBrk="1" latinLnBrk="0" hangingPunct="1">
        <a:spcBef>
          <a:spcPct val="0"/>
        </a:spcBef>
        <a:buNone/>
        <a:defRPr sz="3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3287" indent="-293287" algn="l" defTabSz="782098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35454" indent="-244406" algn="l" defTabSz="782098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77623" indent="-195524" algn="l" defTabSz="782098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368673" indent="-195524" algn="l" defTabSz="782098" rtl="0" eaLnBrk="1" latinLnBrk="0" hangingPunct="1">
        <a:spcBef>
          <a:spcPct val="20000"/>
        </a:spcBef>
        <a:buFont typeface="Arial" panose="020B0604020202020204" pitchFamily="34" charset="0"/>
        <a:buChar char="–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59721" indent="-195524" algn="l" defTabSz="782098" rtl="0" eaLnBrk="1" latinLnBrk="0" hangingPunct="1">
        <a:spcBef>
          <a:spcPct val="20000"/>
        </a:spcBef>
        <a:buFont typeface="Arial" panose="020B0604020202020204" pitchFamily="34" charset="0"/>
        <a:buChar char="»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50771" indent="-195524" algn="l" defTabSz="782098" rtl="0" eaLnBrk="1" latinLnBrk="0" hangingPunct="1">
        <a:spcBef>
          <a:spcPct val="20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41821" indent="-195524" algn="l" defTabSz="782098" rtl="0" eaLnBrk="1" latinLnBrk="0" hangingPunct="1">
        <a:spcBef>
          <a:spcPct val="20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32869" indent="-195524" algn="l" defTabSz="782098" rtl="0" eaLnBrk="1" latinLnBrk="0" hangingPunct="1">
        <a:spcBef>
          <a:spcPct val="20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23918" indent="-195524" algn="l" defTabSz="782098" rtl="0" eaLnBrk="1" latinLnBrk="0" hangingPunct="1">
        <a:spcBef>
          <a:spcPct val="20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82098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91050" algn="l" defTabSz="782098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82098" algn="l" defTabSz="782098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73148" algn="l" defTabSz="782098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64198" algn="l" defTabSz="782098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55246" algn="l" defTabSz="782098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46295" algn="l" defTabSz="782098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37345" algn="l" defTabSz="782098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28394" algn="l" defTabSz="782098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111" y="6954983"/>
            <a:ext cx="5675181" cy="1092302"/>
          </a:xfrm>
          <a:prstGeom prst="rect">
            <a:avLst/>
          </a:prstGeom>
          <a:solidFill>
            <a:srgbClr val="CA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2819197" cy="91686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70000"/>
              </a:lnSpc>
            </a:pPr>
            <a:r>
              <a:rPr lang="en-GB" sz="2000" dirty="0">
                <a:solidFill>
                  <a:schemeClr val="bg1"/>
                </a:solidFill>
                <a:ea typeface="Arial Unicode MS" pitchFamily="34" charset="-128"/>
                <a:cs typeface="Arial" panose="020B0604020202020204" pitchFamily="34" charset="0"/>
              </a:rPr>
              <a:t>In-service status</a:t>
            </a:r>
            <a:endParaRPr lang="en-GB" sz="20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algn="ctr"/>
            <a:endParaRPr lang="en-GB" sz="1800" dirty="0"/>
          </a:p>
        </p:txBody>
      </p:sp>
      <p:sp>
        <p:nvSpPr>
          <p:cNvPr id="11" name="Rectangle 10"/>
          <p:cNvSpPr/>
          <p:nvPr/>
        </p:nvSpPr>
        <p:spPr>
          <a:xfrm>
            <a:off x="2805139" y="0"/>
            <a:ext cx="2862236" cy="916861"/>
          </a:xfrm>
          <a:prstGeom prst="rect">
            <a:avLst/>
          </a:prstGeom>
          <a:solidFill>
            <a:srgbClr val="5A6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600" b="1" dirty="0"/>
              <a:t>Focus on in-service activity</a:t>
            </a:r>
          </a:p>
        </p:txBody>
      </p:sp>
    </p:spTree>
    <p:extLst>
      <p:ext uri="{BB962C8B-B14F-4D97-AF65-F5344CB8AC3E}">
        <p14:creationId xmlns:p14="http://schemas.microsoft.com/office/powerpoint/2010/main" val="2117624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5667374" cy="914475"/>
          </a:xfrm>
          <a:prstGeom prst="rect">
            <a:avLst/>
          </a:prstGeom>
          <a:solidFill>
            <a:srgbClr val="CA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en-GB" sz="2400" b="1" dirty="0">
                <a:solidFill>
                  <a:schemeClr val="bg1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THA</a:t>
            </a:r>
          </a:p>
          <a:p>
            <a:pPr algn="ctr">
              <a:lnSpc>
                <a:spcPct val="70000"/>
              </a:lnSpc>
            </a:pPr>
            <a:r>
              <a:rPr lang="en-GB" sz="2000" dirty="0">
                <a:solidFill>
                  <a:schemeClr val="bg1"/>
                </a:solidFill>
                <a:ea typeface="Arial Unicode MS" pitchFamily="34" charset="-128"/>
                <a:cs typeface="Arial" panose="020B0604020202020204" pitchFamily="34" charset="0"/>
              </a:rPr>
              <a:t>In-service status - Engineering Issues</a:t>
            </a:r>
            <a:endParaRPr lang="en-GB" dirty="0"/>
          </a:p>
        </p:txBody>
      </p:sp>
      <p:sp>
        <p:nvSpPr>
          <p:cNvPr id="8" name="Rectangle 7"/>
          <p:cNvSpPr/>
          <p:nvPr/>
        </p:nvSpPr>
        <p:spPr>
          <a:xfrm>
            <a:off x="2111" y="6954983"/>
            <a:ext cx="5675181" cy="1092302"/>
          </a:xfrm>
          <a:prstGeom prst="rect">
            <a:avLst/>
          </a:prstGeom>
          <a:solidFill>
            <a:srgbClr val="CA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0956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file://localhost/Users/libreservice/Desktop/PPT_TOOLBOX/20130207_Graphic_Elements_PNG/TB_I/TB_I_F/3/TB_I_116_F.png" TargetMode="Externa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google.fr/" TargetMode="External"/><Relationship Id="rId5" Type="http://schemas.openxmlformats.org/officeDocument/2006/relationships/image" Target="../media/image21.png"/><Relationship Id="rId4" Type="http://schemas.microsoft.com/office/2007/relationships/hdphoto" Target="../media/hdphoto9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microsoft.com/office/2007/relationships/hdphoto" Target="../media/hdphoto8.wdp"/><Relationship Id="rId5" Type="http://schemas.openxmlformats.org/officeDocument/2006/relationships/image" Target="../media/image12.png"/><Relationship Id="rId4" Type="http://schemas.microsoft.com/office/2007/relationships/hdphoto" Target="../media/hdphoto10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microsoft.com/office/2007/relationships/hdphoto" Target="../media/hdphoto11.wdp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png"/><Relationship Id="rId4" Type="http://schemas.microsoft.com/office/2007/relationships/hdphoto" Target="../media/hdphoto1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3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9.png"/><Relationship Id="rId4" Type="http://schemas.openxmlformats.org/officeDocument/2006/relationships/image" Target="file://localhost/Users/libreservice/Desktop/PPT_TOOLBOX/20130207_Graphic_Elements_PNG/TB_I/TB_I_F/TB_I_36_F.pn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microsoft.com/office/2007/relationships/hdphoto" Target="../media/hdphoto14.wdp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-1" y="5528445"/>
            <a:ext cx="2808915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8000"/>
              </a:lnSpc>
            </a:pPr>
            <a:r>
              <a:rPr lang="en-GB" b="1" dirty="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</a:rPr>
              <a:t>X </a:t>
            </a:r>
            <a:r>
              <a:rPr lang="en-GB" sz="1400" b="1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Queries since EIS</a:t>
            </a:r>
          </a:p>
          <a:p>
            <a:pPr algn="ctr">
              <a:lnSpc>
                <a:spcPct val="88000"/>
              </a:lnSpc>
            </a:pPr>
            <a:r>
              <a:rPr lang="en-GB" b="1" dirty="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</a:rPr>
              <a:t>xx.x</a:t>
            </a:r>
            <a:r>
              <a:rPr lang="en-GB" sz="1400" b="1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% closed within </a:t>
            </a:r>
            <a:r>
              <a:rPr lang="en-GB" b="1" dirty="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</a:rPr>
              <a:t>x</a:t>
            </a:r>
            <a:r>
              <a:rPr lang="en-GB" sz="1400" b="1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 days</a:t>
            </a:r>
          </a:p>
        </p:txBody>
      </p:sp>
      <p:grpSp>
        <p:nvGrpSpPr>
          <p:cNvPr id="83" name="Group 82"/>
          <p:cNvGrpSpPr/>
          <p:nvPr/>
        </p:nvGrpSpPr>
        <p:grpSpPr>
          <a:xfrm>
            <a:off x="218314" y="6361340"/>
            <a:ext cx="2304942" cy="207934"/>
            <a:chOff x="3025910" y="963590"/>
            <a:chExt cx="2388575" cy="207934"/>
          </a:xfrm>
        </p:grpSpPr>
        <p:sp>
          <p:nvSpPr>
            <p:cNvPr id="21" name="Rectangle 20"/>
            <p:cNvSpPr/>
            <p:nvPr/>
          </p:nvSpPr>
          <p:spPr>
            <a:xfrm>
              <a:off x="4422104" y="963590"/>
              <a:ext cx="992381" cy="20793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b="1" dirty="0">
                  <a:solidFill>
                    <a:schemeClr val="accent2">
                      <a:lumMod val="75000"/>
                    </a:schemeClr>
                  </a:solidFill>
                </a:rPr>
                <a:t>xx%</a:t>
              </a: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3025910" y="963590"/>
              <a:ext cx="744286" cy="20793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b="1" dirty="0">
                  <a:solidFill>
                    <a:schemeClr val="accent2">
                      <a:lumMod val="75000"/>
                    </a:schemeClr>
                  </a:solidFill>
                </a:rPr>
                <a:t>xx%</a:t>
              </a: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3765557" y="963590"/>
              <a:ext cx="744286" cy="207934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b="1" dirty="0">
                  <a:solidFill>
                    <a:schemeClr val="accent2">
                      <a:lumMod val="75000"/>
                    </a:schemeClr>
                  </a:solidFill>
                </a:rPr>
                <a:t>xx%</a:t>
              </a:r>
            </a:p>
          </p:txBody>
        </p:sp>
      </p:grpSp>
      <p:sp>
        <p:nvSpPr>
          <p:cNvPr id="10" name="Rectangle 9"/>
          <p:cNvSpPr/>
          <p:nvPr/>
        </p:nvSpPr>
        <p:spPr>
          <a:xfrm>
            <a:off x="0" y="0"/>
            <a:ext cx="2819197" cy="916861"/>
          </a:xfrm>
          <a:prstGeom prst="rect">
            <a:avLst/>
          </a:prstGeom>
          <a:solidFill>
            <a:srgbClr val="CA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70000"/>
              </a:lnSpc>
            </a:pPr>
            <a:r>
              <a:rPr lang="en-GB" sz="2000" dirty="0">
                <a:solidFill>
                  <a:schemeClr val="bg1"/>
                </a:solidFill>
                <a:ea typeface="Arial Unicode MS" pitchFamily="34" charset="-128"/>
                <a:cs typeface="Arial" panose="020B0604020202020204" pitchFamily="34" charset="0"/>
              </a:rPr>
              <a:t>In-service status	 Jun-17	</a:t>
            </a:r>
            <a:endParaRPr lang="en-GB" sz="20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7383" y="651323"/>
            <a:ext cx="191323" cy="47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/>
          <p:cNvSpPr txBox="1"/>
          <p:nvPr/>
        </p:nvSpPr>
        <p:spPr>
          <a:xfrm>
            <a:off x="852034" y="3730523"/>
            <a:ext cx="1519392" cy="490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68000"/>
              </a:lnSpc>
            </a:pPr>
            <a:r>
              <a:rPr lang="en-GB" sz="2400" dirty="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</a:rPr>
              <a:t>X</a:t>
            </a:r>
            <a:r>
              <a:rPr lang="en-GB" b="1" dirty="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</a:rPr>
              <a:t> Delivery </a:t>
            </a:r>
          </a:p>
          <a:p>
            <a:pPr>
              <a:lnSpc>
                <a:spcPct val="68000"/>
              </a:lnSpc>
            </a:pPr>
            <a:r>
              <a:rPr lang="en-GB" sz="1400" b="1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CRK Family 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 r:link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345017" y="3742198"/>
            <a:ext cx="484645" cy="484645"/>
          </a:xfrm>
          <a:prstGeom prst="rect">
            <a:avLst/>
          </a:prstGeom>
          <a:noFill/>
        </p:spPr>
      </p:pic>
      <p:sp>
        <p:nvSpPr>
          <p:cNvPr id="17" name="Rectangle 16"/>
          <p:cNvSpPr/>
          <p:nvPr/>
        </p:nvSpPr>
        <p:spPr>
          <a:xfrm>
            <a:off x="3265735" y="1326778"/>
            <a:ext cx="194204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GB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 closed / xx open</a:t>
            </a:r>
          </a:p>
        </p:txBody>
      </p:sp>
    </p:spTree>
    <p:extLst>
      <p:ext uri="{BB962C8B-B14F-4D97-AF65-F5344CB8AC3E}">
        <p14:creationId xmlns:p14="http://schemas.microsoft.com/office/powerpoint/2010/main" val="384701624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5667374" cy="914475"/>
          </a:xfrm>
          <a:prstGeom prst="rect">
            <a:avLst/>
          </a:prstGeom>
          <a:solidFill>
            <a:srgbClr val="CA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en-GB" sz="2400" b="1" dirty="0">
                <a:solidFill>
                  <a:schemeClr val="bg1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CRK</a:t>
            </a:r>
          </a:p>
          <a:p>
            <a:pPr algn="ctr">
              <a:lnSpc>
                <a:spcPct val="70000"/>
              </a:lnSpc>
            </a:pPr>
            <a:r>
              <a:rPr lang="en-GB" sz="2000" dirty="0">
                <a:solidFill>
                  <a:schemeClr val="bg1"/>
                </a:solidFill>
                <a:ea typeface="Arial Unicode MS" pitchFamily="34" charset="-128"/>
                <a:cs typeface="Arial" panose="020B0604020202020204" pitchFamily="34" charset="0"/>
              </a:rPr>
              <a:t>In-service status - Engineering Issues</a:t>
            </a:r>
            <a:endParaRPr lang="en-GB" dirty="0"/>
          </a:p>
        </p:txBody>
      </p:sp>
      <p:grpSp>
        <p:nvGrpSpPr>
          <p:cNvPr id="6" name="Group 5"/>
          <p:cNvGrpSpPr/>
          <p:nvPr/>
        </p:nvGrpSpPr>
        <p:grpSpPr>
          <a:xfrm>
            <a:off x="25375" y="960096"/>
            <a:ext cx="579922" cy="962491"/>
            <a:chOff x="59617" y="1320136"/>
            <a:chExt cx="579922" cy="962491"/>
          </a:xfrm>
        </p:grpSpPr>
        <p:sp>
          <p:nvSpPr>
            <p:cNvPr id="19" name="TextBox 18"/>
            <p:cNvSpPr txBox="1"/>
            <p:nvPr/>
          </p:nvSpPr>
          <p:spPr>
            <a:xfrm>
              <a:off x="59617" y="1748259"/>
              <a:ext cx="579922" cy="534368"/>
            </a:xfrm>
            <a:prstGeom prst="rect">
              <a:avLst/>
            </a:prstGeom>
            <a:noFill/>
          </p:spPr>
          <p:txBody>
            <a:bodyPr wrap="square" lIns="72000" tIns="36000" rIns="72000" bIns="36000" rtlCol="0">
              <a:spAutoFit/>
            </a:bodyPr>
            <a:lstStyle/>
            <a:p>
              <a:pPr algn="ctr"/>
              <a:r>
                <a:rPr lang="en-GB" sz="1000" b="1" dirty="0">
                  <a:solidFill>
                    <a:schemeClr val="bg1">
                      <a:lumMod val="65000"/>
                    </a:schemeClr>
                  </a:solidFill>
                </a:rPr>
                <a:t>Cabin &amp; Crew rest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pic>
          <p:nvPicPr>
            <p:cNvPr id="16" name="Picture 15">
              <a:hlinkClick r:id="" action="ppaction://hlinkshowjump?jump=firstslide"/>
            </p:cNvPr>
            <p:cNvPicPr>
              <a:picLocks noChangeAspect="1"/>
            </p:cNvPicPr>
            <p:nvPr/>
          </p:nvPicPr>
          <p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806" y="1320136"/>
              <a:ext cx="464725" cy="464725"/>
            </a:xfrm>
            <a:prstGeom prst="rect">
              <a:avLst/>
            </a:prstGeom>
          </p:spPr>
        </p:pic>
      </p:grpSp>
      <p:graphicFrame>
        <p:nvGraphicFramePr>
          <p:cNvPr id="3" name="T_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6086632"/>
              </p:ext>
            </p:extLst>
          </p:nvPr>
        </p:nvGraphicFramePr>
        <p:xfrm>
          <a:off x="596900" y="1054100"/>
          <a:ext cx="4889500" cy="5089525"/>
        </p:xfrm>
        <a:graphic>
          <a:graphicData uri="http://schemas.openxmlformats.org/drawingml/2006/table">
            <a:tbl>
              <a:tblPr/>
              <a:tblGrid>
                <a:gridCol w="814917"/>
                <a:gridCol w="814917"/>
                <a:gridCol w="814917"/>
                <a:gridCol w="814917"/>
                <a:gridCol w="814917"/>
                <a:gridCol w="814917"/>
              </a:tblGrid>
              <a:tr h="235315"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7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Doc.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7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Title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7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Reference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7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PoE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7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Solution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7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Monitored retrofit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</a:tr>
              <a:tr h="86058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OverHead Stowage Compartment in conical area/ Plastic Ring Broken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25.24.00.017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MSN21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22859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CCRC      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25.23.00.019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32271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OHSC Bushing Housing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25.24.00.023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21514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Compartment gjhgj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25.24.00.022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53786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DAMPER BRACKET SNATCHED FROM BIN SIDEWALL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25.24.00.024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MSN102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VSB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43029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Stowages Floor Attachments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25.27.00.010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MSN21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43029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Literature pocket premature damage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25.27.00.008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32271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emergency hatch falling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25.51.00.011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MSN 216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VSB and SB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43029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Door window shade blocked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25.23.00.021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75300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Interference between trolley and door frame lining &amp; door hinge arm cover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25.23.00.020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32271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CDSS data loading deviation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44.52.00.002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997581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5667374" cy="914475"/>
          </a:xfrm>
          <a:prstGeom prst="rect">
            <a:avLst/>
          </a:prstGeom>
          <a:solidFill>
            <a:srgbClr val="CA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en-GB" sz="2400" b="1" dirty="0">
                <a:solidFill>
                  <a:schemeClr val="bg1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CRK</a:t>
            </a:r>
          </a:p>
          <a:p>
            <a:pPr algn="ctr">
              <a:lnSpc>
                <a:spcPct val="70000"/>
              </a:lnSpc>
            </a:pPr>
            <a:r>
              <a:rPr lang="en-GB" sz="2000" dirty="0">
                <a:solidFill>
                  <a:schemeClr val="bg1"/>
                </a:solidFill>
                <a:ea typeface="Arial Unicode MS" pitchFamily="34" charset="-128"/>
                <a:cs typeface="Arial" panose="020B0604020202020204" pitchFamily="34" charset="0"/>
              </a:rPr>
              <a:t>In-service status - Engineering Issues</a:t>
            </a:r>
            <a:endParaRPr lang="en-GB" dirty="0"/>
          </a:p>
        </p:txBody>
      </p:sp>
      <p:grpSp>
        <p:nvGrpSpPr>
          <p:cNvPr id="2" name="Group 1"/>
          <p:cNvGrpSpPr/>
          <p:nvPr/>
        </p:nvGrpSpPr>
        <p:grpSpPr>
          <a:xfrm>
            <a:off x="62925" y="1058491"/>
            <a:ext cx="509691" cy="892157"/>
            <a:chOff x="46591" y="1224530"/>
            <a:chExt cx="598094" cy="1046899"/>
          </a:xfrm>
        </p:grpSpPr>
        <p:pic>
          <p:nvPicPr>
            <p:cNvPr id="12" name="Picture 7" descr="C:\Users\GAO_Y\Desktop\Newsletter\materials\June\water-.png">
              <a:hlinkClick r:id="" action="ppaction://hlinkshowjump?jump=firstslide"/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91" y="1224530"/>
              <a:ext cx="575343" cy="4198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69343" y="1644377"/>
              <a:ext cx="575342" cy="627052"/>
            </a:xfrm>
            <a:prstGeom prst="rect">
              <a:avLst/>
            </a:prstGeom>
            <a:noFill/>
          </p:spPr>
          <p:txBody>
            <a:bodyPr wrap="square" lIns="72000" tIns="36000" rIns="72000" bIns="36000" rtlCol="0" anchor="ctr">
              <a:spAutoFit/>
            </a:bodyPr>
            <a:lstStyle/>
            <a:p>
              <a:pPr algn="ctr"/>
              <a:r>
                <a:rPr lang="en-GB" sz="1000" b="1" dirty="0">
                  <a:solidFill>
                    <a:schemeClr val="bg1">
                      <a:lumMod val="65000"/>
                    </a:schemeClr>
                  </a:solidFill>
                </a:rPr>
                <a:t>Water &amp; Waste</a:t>
              </a:r>
              <a:endParaRPr lang="en-GB" sz="18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-90091" y="4226844"/>
            <a:ext cx="763538" cy="812527"/>
            <a:chOff x="1" y="1582278"/>
            <a:chExt cx="817462" cy="1035163"/>
          </a:xfrm>
        </p:grpSpPr>
        <p:sp>
          <p:nvSpPr>
            <p:cNvPr id="28" name="TextBox 27"/>
            <p:cNvSpPr txBox="1"/>
            <p:nvPr/>
          </p:nvSpPr>
          <p:spPr>
            <a:xfrm>
              <a:off x="1" y="2132708"/>
              <a:ext cx="817462" cy="484733"/>
            </a:xfrm>
            <a:prstGeom prst="rect">
              <a:avLst/>
            </a:prstGeom>
            <a:noFill/>
          </p:spPr>
          <p:txBody>
            <a:bodyPr wrap="square" lIns="72000" tIns="36000" rIns="72000" bIns="36000" rtlCol="0" anchor="ctr">
              <a:spAutoFit/>
            </a:bodyPr>
            <a:lstStyle/>
            <a:p>
              <a:pPr algn="ctr"/>
              <a:r>
                <a:rPr lang="en-GB" sz="1000" b="1" dirty="0">
                  <a:solidFill>
                    <a:schemeClr val="bg1">
                      <a:lumMod val="65000"/>
                    </a:schemeClr>
                  </a:solidFill>
                </a:rPr>
                <a:t>Smoke</a:t>
              </a:r>
            </a:p>
            <a:p>
              <a:pPr algn="ctr"/>
              <a:r>
                <a:rPr lang="en-GB" sz="1000" b="1" dirty="0">
                  <a:solidFill>
                    <a:schemeClr val="bg1">
                      <a:lumMod val="65000"/>
                    </a:schemeClr>
                  </a:solidFill>
                </a:rPr>
                <a:t>Detection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pic>
          <p:nvPicPr>
            <p:cNvPr id="29" name="Picture 28">
              <a:hlinkClick r:id="" action="ppaction://hlinkshowjump?jump=firstslide"/>
            </p:cNvPr>
            <p:cNvPicPr>
              <a:picLocks noChangeAspect="1"/>
            </p:cNvPicPr>
            <p:nvPr/>
          </p:nvPicPr>
          <p:blipFill>
            <a:blip r:embed="rId5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688" y="1582278"/>
              <a:ext cx="576064" cy="576064"/>
            </a:xfrm>
            <a:prstGeom prst="rect">
              <a:avLst/>
            </a:prstGeom>
          </p:spPr>
        </p:pic>
      </p:grpSp>
      <p:graphicFrame>
        <p:nvGraphicFramePr>
          <p:cNvPr id="6" name="T_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0457684"/>
              </p:ext>
            </p:extLst>
          </p:nvPr>
        </p:nvGraphicFramePr>
        <p:xfrm>
          <a:off x="596900" y="1054100"/>
          <a:ext cx="4889500" cy="5089525"/>
        </p:xfrm>
        <a:graphic>
          <a:graphicData uri="http://schemas.openxmlformats.org/drawingml/2006/table">
            <a:tbl>
              <a:tblPr/>
              <a:tblGrid>
                <a:gridCol w="441235"/>
                <a:gridCol w="1839335"/>
                <a:gridCol w="595154"/>
                <a:gridCol w="759335"/>
                <a:gridCol w="607981"/>
                <a:gridCol w="646460"/>
              </a:tblGrid>
              <a:tr h="269642"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8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Doc.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8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Title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8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Reference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8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PoE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8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Solution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8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Monitored retrofit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</a:tr>
              <a:tr h="16178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Potable water pump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38.12.00.010</a:t>
                      </a:r>
                      <a:endParaRPr lang="fr-FR" sz="8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MSN65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Waste Tank indication not correct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38.30.00.012</a:t>
                      </a:r>
                      <a:endParaRPr lang="fr-FR" sz="8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MSN28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15408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Waste valve actuation unit damaged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38.30.00.014</a:t>
                      </a:r>
                      <a:endParaRPr lang="fr-FR" sz="8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MSN50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15408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Low waste vacuum on ground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38.31.00.038</a:t>
                      </a:r>
                      <a:endParaRPr lang="fr-FR" sz="8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15408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Overboard vent line waste traces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38.30.00.013</a:t>
                      </a:r>
                      <a:endParaRPr lang="fr-FR" sz="8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15408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Residual Disinfectant in GAINS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38.10.00.016</a:t>
                      </a:r>
                      <a:endParaRPr lang="fr-FR" sz="8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AMM update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_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7827431"/>
              </p:ext>
            </p:extLst>
          </p:nvPr>
        </p:nvGraphicFramePr>
        <p:xfrm>
          <a:off x="596900" y="4216400"/>
          <a:ext cx="4889500" cy="5089525"/>
        </p:xfrm>
        <a:graphic>
          <a:graphicData uri="http://schemas.openxmlformats.org/drawingml/2006/table">
            <a:tbl>
              <a:tblPr/>
              <a:tblGrid>
                <a:gridCol w="495955"/>
                <a:gridCol w="2241604"/>
                <a:gridCol w="537985"/>
                <a:gridCol w="537985"/>
                <a:gridCol w="537985"/>
                <a:gridCol w="537985"/>
              </a:tblGrid>
              <a:tr h="294379"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Doc.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Title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Reference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PoE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Solution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Monitored retrofit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</a:tr>
              <a:tr h="26914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SMOKE DETECTOR PRE-CONTAMINATION ALERT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26.10.00.020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MSN109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28596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gg hhh rerrs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26.10.00.021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MSN64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26914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S/D PMC21_Series "humidity out of range" failure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26.10.00.026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MSN25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VSB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26914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DUCT SMOKE DETECTOR - FAULTY LOW FLOW DETECTION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26.18.00.003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MSN42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002038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5667374" cy="914475"/>
          </a:xfrm>
          <a:prstGeom prst="rect">
            <a:avLst/>
          </a:prstGeom>
          <a:solidFill>
            <a:srgbClr val="CA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en-GB" sz="2400" b="1" dirty="0">
                <a:solidFill>
                  <a:schemeClr val="bg1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CRK </a:t>
            </a:r>
          </a:p>
          <a:p>
            <a:pPr algn="ctr">
              <a:lnSpc>
                <a:spcPct val="80000"/>
              </a:lnSpc>
            </a:pPr>
            <a:r>
              <a:rPr lang="en-GB" sz="2000" dirty="0">
                <a:solidFill>
                  <a:schemeClr val="bg1"/>
                </a:solidFill>
                <a:ea typeface="Arial Unicode MS" pitchFamily="34" charset="-128"/>
                <a:cs typeface="Arial" panose="020B0604020202020204" pitchFamily="34" charset="0"/>
              </a:rPr>
              <a:t>In-service status - Engineering Issues</a:t>
            </a:r>
            <a:endParaRPr lang="en-GB" dirty="0"/>
          </a:p>
        </p:txBody>
      </p:sp>
      <p:grpSp>
        <p:nvGrpSpPr>
          <p:cNvPr id="2" name="Group 1"/>
          <p:cNvGrpSpPr/>
          <p:nvPr/>
        </p:nvGrpSpPr>
        <p:grpSpPr>
          <a:xfrm>
            <a:off x="25375" y="1092573"/>
            <a:ext cx="551985" cy="758004"/>
            <a:chOff x="42549" y="1372732"/>
            <a:chExt cx="795351" cy="1092203"/>
          </a:xfrm>
        </p:grpSpPr>
        <p:pic>
          <p:nvPicPr>
            <p:cNvPr id="14" name="Picture 5" descr="C:\Users\GAO_Y\Desktop\Newsletter\materials\June\Seats.png">
              <a:hlinkClick r:id="" action="ppaction://hlinkshowjump?jump=firstslide"/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549" y="1372732"/>
              <a:ext cx="761458" cy="6771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42549" y="2138441"/>
              <a:ext cx="795351" cy="326494"/>
            </a:xfrm>
            <a:prstGeom prst="rect">
              <a:avLst/>
            </a:prstGeom>
            <a:noFill/>
          </p:spPr>
          <p:txBody>
            <a:bodyPr wrap="square" lIns="72000" tIns="36000" rIns="72000" bIns="36000" rtlCol="0" anchor="ctr" anchorCtr="0">
              <a:spAutoFit/>
            </a:bodyPr>
            <a:lstStyle/>
            <a:p>
              <a:pPr algn="ctr"/>
              <a:r>
                <a:rPr lang="en-GB" sz="1000" b="1" dirty="0">
                  <a:solidFill>
                    <a:schemeClr val="bg1">
                      <a:lumMod val="65000"/>
                    </a:schemeClr>
                  </a:solidFill>
                </a:rPr>
                <a:t>Seats</a:t>
              </a:r>
              <a:endParaRPr lang="en-GB" sz="18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6094" y="3015851"/>
            <a:ext cx="575345" cy="757612"/>
            <a:chOff x="98622" y="1202508"/>
            <a:chExt cx="575345" cy="757612"/>
          </a:xfrm>
        </p:grpSpPr>
        <p:pic>
          <p:nvPicPr>
            <p:cNvPr id="21" name="Picture 2" descr="C:\Users\GAO_Y\Desktop\Newsletter\materials\June\SCS.png">
              <a:hlinkClick r:id="" action="ppaction://hlinkshowjump?jump=firstslide"/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815" r="10130"/>
            <a:stretch/>
          </p:blipFill>
          <p:spPr bwMode="auto">
            <a:xfrm>
              <a:off x="131324" y="1202508"/>
              <a:ext cx="495042" cy="5310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TextBox 21"/>
            <p:cNvSpPr txBox="1"/>
            <p:nvPr/>
          </p:nvSpPr>
          <p:spPr>
            <a:xfrm>
              <a:off x="98622" y="1733529"/>
              <a:ext cx="575345" cy="226591"/>
            </a:xfrm>
            <a:prstGeom prst="rect">
              <a:avLst/>
            </a:prstGeom>
            <a:noFill/>
          </p:spPr>
          <p:txBody>
            <a:bodyPr wrap="square" lIns="72000" tIns="36000" rIns="72000" bIns="36000" rtlCol="0" anchor="ctr">
              <a:spAutoFit/>
            </a:bodyPr>
            <a:lstStyle/>
            <a:p>
              <a:pPr algn="ctr"/>
              <a:r>
                <a:rPr lang="en-GB" sz="1000" b="1" dirty="0">
                  <a:solidFill>
                    <a:schemeClr val="bg1">
                      <a:lumMod val="65000"/>
                    </a:schemeClr>
                  </a:solidFill>
                </a:rPr>
                <a:t>SCS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1517" y="5645671"/>
            <a:ext cx="579922" cy="843770"/>
            <a:chOff x="93525" y="4154835"/>
            <a:chExt cx="579922" cy="843770"/>
          </a:xfrm>
        </p:grpSpPr>
        <p:sp>
          <p:nvSpPr>
            <p:cNvPr id="26" name="TextBox 25"/>
            <p:cNvSpPr txBox="1"/>
            <p:nvPr/>
          </p:nvSpPr>
          <p:spPr>
            <a:xfrm>
              <a:off x="93525" y="4618125"/>
              <a:ext cx="579922" cy="380480"/>
            </a:xfrm>
            <a:prstGeom prst="rect">
              <a:avLst/>
            </a:prstGeom>
            <a:noFill/>
          </p:spPr>
          <p:txBody>
            <a:bodyPr wrap="square" lIns="72000" tIns="36000" rIns="72000" bIns="36000" rtlCol="0" anchor="ctr">
              <a:spAutoFit/>
            </a:bodyPr>
            <a:lstStyle>
              <a:defPPr>
                <a:defRPr lang="en-US"/>
              </a:defPPr>
              <a:lvl1pPr algn="ctr">
                <a:defRPr sz="1200" b="1">
                  <a:solidFill>
                    <a:schemeClr val="bg1">
                      <a:lumMod val="65000"/>
                    </a:schemeClr>
                  </a:solidFill>
                </a:defRPr>
              </a:lvl1pPr>
            </a:lstStyle>
            <a:p>
              <a:r>
                <a:rPr lang="en-GB" sz="1000" dirty="0"/>
                <a:t>Pax door</a:t>
              </a:r>
            </a:p>
          </p:txBody>
        </p:sp>
        <p:pic>
          <p:nvPicPr>
            <p:cNvPr id="27" name="Picture 26">
              <a:hlinkClick r:id="" action="ppaction://hlinkshowjump?jump=firstslide"/>
            </p:cNvPr>
            <p:cNvPicPr>
              <a:picLocks noChangeAspect="1"/>
            </p:cNvPicPr>
            <p:nvPr/>
          </p:nvPicPr>
          <p:blipFill>
            <a:blip r:embed="rId7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383" y="4154835"/>
              <a:ext cx="463290" cy="463290"/>
            </a:xfrm>
            <a:prstGeom prst="rect">
              <a:avLst/>
            </a:prstGeom>
          </p:spPr>
        </p:pic>
      </p:grpSp>
      <p:graphicFrame>
        <p:nvGraphicFramePr>
          <p:cNvPr id="7" name="T_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9240417"/>
              </p:ext>
            </p:extLst>
          </p:nvPr>
        </p:nvGraphicFramePr>
        <p:xfrm>
          <a:off x="596900" y="1054100"/>
          <a:ext cx="4889500" cy="5089525"/>
        </p:xfrm>
        <a:graphic>
          <a:graphicData uri="http://schemas.openxmlformats.org/drawingml/2006/table">
            <a:tbl>
              <a:tblPr/>
              <a:tblGrid>
                <a:gridCol w="814917"/>
                <a:gridCol w="814917"/>
                <a:gridCol w="814917"/>
                <a:gridCol w="814917"/>
                <a:gridCol w="814917"/>
                <a:gridCol w="814917"/>
              </a:tblGrid>
              <a:tr h="333375"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Doc.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Title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Reference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PoE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Solution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Monitored retrofit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Cfgfggf sfdfdf rgggfgf/dhhghf issue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25.11.00.029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MSN63 / 104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T_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0586814"/>
              </p:ext>
            </p:extLst>
          </p:nvPr>
        </p:nvGraphicFramePr>
        <p:xfrm>
          <a:off x="596900" y="4216400"/>
          <a:ext cx="4889500" cy="5089525"/>
        </p:xfrm>
        <a:graphic>
          <a:graphicData uri="http://schemas.openxmlformats.org/drawingml/2006/table">
            <a:tbl>
              <a:tblPr/>
              <a:tblGrid>
                <a:gridCol w="814917"/>
                <a:gridCol w="814917"/>
                <a:gridCol w="814917"/>
                <a:gridCol w="814917"/>
                <a:gridCol w="814917"/>
                <a:gridCol w="814917"/>
              </a:tblGrid>
              <a:tr h="333375"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Doc.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Title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Reference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PoE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Solution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Monitored retrofit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VCRU Compressor Winding Short fault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21.59.00.029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RACA -00 Potentially Reduced Reliability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21.59.00.018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CDM -00 Potentially Reduced Reliability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21.59.00.019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FAP - SCS Page - 'Automatic Power Saving Active' wrongly displayed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21.59.00.031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T_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4989268"/>
              </p:ext>
            </p:extLst>
          </p:nvPr>
        </p:nvGraphicFramePr>
        <p:xfrm>
          <a:off x="596900" y="5638800"/>
          <a:ext cx="4889500" cy="5089525"/>
        </p:xfrm>
        <a:graphic>
          <a:graphicData uri="http://schemas.openxmlformats.org/drawingml/2006/table">
            <a:tbl>
              <a:tblPr/>
              <a:tblGrid>
                <a:gridCol w="814917"/>
                <a:gridCol w="814917"/>
                <a:gridCol w="814917"/>
                <a:gridCol w="814917"/>
                <a:gridCol w="814917"/>
                <a:gridCol w="814917"/>
              </a:tblGrid>
              <a:tr h="333375"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Doc.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Title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Reference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PoE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Solution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Monitored retrofit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DOOR INDICATION PANEL (DIP) - LED FAILURE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52.71.00.026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MSN19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584368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5667374" cy="914475"/>
          </a:xfrm>
          <a:prstGeom prst="rect">
            <a:avLst/>
          </a:prstGeom>
          <a:solidFill>
            <a:srgbClr val="CA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en-GB" sz="2400" b="1" dirty="0">
                <a:solidFill>
                  <a:schemeClr val="bg1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CRK</a:t>
            </a:r>
          </a:p>
          <a:p>
            <a:pPr algn="ctr">
              <a:lnSpc>
                <a:spcPct val="70000"/>
              </a:lnSpc>
            </a:pPr>
            <a:r>
              <a:rPr lang="en-GB" sz="2000" dirty="0">
                <a:solidFill>
                  <a:schemeClr val="bg1"/>
                </a:solidFill>
                <a:ea typeface="Arial Unicode MS" pitchFamily="34" charset="-128"/>
                <a:cs typeface="Arial" panose="020B0604020202020204" pitchFamily="34" charset="0"/>
              </a:rPr>
              <a:t>In-service status - Engineering Issues</a:t>
            </a:r>
            <a:endParaRPr lang="en-GB" dirty="0"/>
          </a:p>
        </p:txBody>
      </p:sp>
      <p:grpSp>
        <p:nvGrpSpPr>
          <p:cNvPr id="6" name="Group 5"/>
          <p:cNvGrpSpPr/>
          <p:nvPr/>
        </p:nvGrpSpPr>
        <p:grpSpPr>
          <a:xfrm>
            <a:off x="-46633" y="1058491"/>
            <a:ext cx="720080" cy="720080"/>
            <a:chOff x="-46633" y="1178852"/>
            <a:chExt cx="720080" cy="720080"/>
          </a:xfrm>
        </p:grpSpPr>
        <p:sp>
          <p:nvSpPr>
            <p:cNvPr id="19" name="TextBox 18"/>
            <p:cNvSpPr txBox="1"/>
            <p:nvPr/>
          </p:nvSpPr>
          <p:spPr>
            <a:xfrm>
              <a:off x="-46633" y="1672341"/>
              <a:ext cx="720080" cy="226591"/>
            </a:xfrm>
            <a:prstGeom prst="rect">
              <a:avLst/>
            </a:prstGeom>
            <a:noFill/>
          </p:spPr>
          <p:txBody>
            <a:bodyPr wrap="square" lIns="72000" tIns="36000" rIns="72000" bIns="36000" rtlCol="0">
              <a:spAutoFit/>
            </a:bodyPr>
            <a:lstStyle/>
            <a:p>
              <a:pPr algn="ctr"/>
              <a:r>
                <a:rPr lang="en-GB" sz="1000" b="1" dirty="0">
                  <a:solidFill>
                    <a:schemeClr val="bg1">
                      <a:lumMod val="65000"/>
                    </a:schemeClr>
                  </a:solidFill>
                </a:rPr>
                <a:t>Oxygen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pic>
          <p:nvPicPr>
            <p:cNvPr id="16" name="Picture 15">
              <a:hlinkClick r:id="" action="ppaction://hlinkshowjump?jump=firstslide"/>
            </p:cNvPr>
            <p:cNvPicPr>
              <a:picLocks noChangeAspect="1"/>
            </p:cNvPicPr>
            <p:nvPr/>
          </p:nvPicPr>
          <p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2067" y="1178852"/>
              <a:ext cx="455703" cy="455703"/>
            </a:xfrm>
            <a:prstGeom prst="rect">
              <a:avLst/>
            </a:prstGeom>
          </p:spPr>
        </p:pic>
      </p:grpSp>
      <p:grpSp>
        <p:nvGrpSpPr>
          <p:cNvPr id="14" name="Group 13"/>
          <p:cNvGrpSpPr/>
          <p:nvPr/>
        </p:nvGrpSpPr>
        <p:grpSpPr>
          <a:xfrm>
            <a:off x="31701" y="3278535"/>
            <a:ext cx="569738" cy="750685"/>
            <a:chOff x="112781" y="4164881"/>
            <a:chExt cx="569738" cy="750685"/>
          </a:xfrm>
        </p:grpSpPr>
        <p:pic>
          <p:nvPicPr>
            <p:cNvPr id="20" name="Picture 11" descr="C:\Users\GAO_Y\Desktop\Newsletter\materials\June\basic2-174_light_bulb-512.png">
              <a:hlinkClick r:id="" action="ppaction://hlinkshowjump?jump=firstslide"/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634" y="4164881"/>
              <a:ext cx="485706" cy="4955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112781" y="4688975"/>
              <a:ext cx="569738" cy="226591"/>
            </a:xfrm>
            <a:prstGeom prst="rect">
              <a:avLst/>
            </a:prstGeom>
            <a:noFill/>
          </p:spPr>
          <p:txBody>
            <a:bodyPr wrap="square" lIns="72000" tIns="36000" rIns="72000" bIns="36000" rtlCol="0">
              <a:spAutoFit/>
            </a:bodyPr>
            <a:lstStyle/>
            <a:p>
              <a:pPr algn="ctr"/>
              <a:r>
                <a:rPr lang="en-GB" sz="1000" b="1" dirty="0">
                  <a:solidFill>
                    <a:schemeClr val="bg1">
                      <a:lumMod val="65000"/>
                    </a:schemeClr>
                  </a:solidFill>
                </a:rPr>
                <a:t>Lights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aphicFrame>
        <p:nvGraphicFramePr>
          <p:cNvPr id="4" name="T_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2578777"/>
              </p:ext>
            </p:extLst>
          </p:nvPr>
        </p:nvGraphicFramePr>
        <p:xfrm>
          <a:off x="596900" y="1054100"/>
          <a:ext cx="4889500" cy="5089525"/>
        </p:xfrm>
        <a:graphic>
          <a:graphicData uri="http://schemas.openxmlformats.org/drawingml/2006/table">
            <a:tbl>
              <a:tblPr/>
              <a:tblGrid>
                <a:gridCol w="814917"/>
                <a:gridCol w="814917"/>
                <a:gridCol w="814917"/>
                <a:gridCol w="814917"/>
                <a:gridCol w="814917"/>
                <a:gridCol w="814917"/>
              </a:tblGrid>
              <a:tr h="333375"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Doc.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Title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Reference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PoE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Solution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Monitored retrofit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Passenger Oxygen Containers inadvertent opening during operation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35.20.00.020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Crew Oxygen Cylinder Regulator loose Filter Retainer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35.10.00.015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MSN109 TBC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VSB TBD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_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0462"/>
              </p:ext>
            </p:extLst>
          </p:nvPr>
        </p:nvGraphicFramePr>
        <p:xfrm>
          <a:off x="596900" y="4216400"/>
          <a:ext cx="4889500" cy="5089525"/>
        </p:xfrm>
        <a:graphic>
          <a:graphicData uri="http://schemas.openxmlformats.org/drawingml/2006/table">
            <a:tbl>
              <a:tblPr/>
              <a:tblGrid>
                <a:gridCol w="814917"/>
                <a:gridCol w="814917"/>
                <a:gridCol w="814917"/>
                <a:gridCol w="814917"/>
                <a:gridCol w="814917"/>
                <a:gridCol w="814917"/>
              </a:tblGrid>
              <a:tr h="333375"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Doc.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Title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Reference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PoE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Solution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Monitored retrofit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Illumination Device (ILD) loading &amp; system configuration deviation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33.20.00.001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LOSS OF LAVATORY ILLUMINATION (Lights "OFF")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33.20.00.004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MSN109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EPSU SYSTEM CONFIGURATION REPORTING ISSUE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33.51.00.019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MSN109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EMERGENCY EXIT SIGNS "ON" DURING FLIGHT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33.51.00.020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671792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5667374" cy="914475"/>
          </a:xfrm>
          <a:prstGeom prst="rect">
            <a:avLst/>
          </a:prstGeom>
          <a:solidFill>
            <a:srgbClr val="CA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en-GB" sz="2400" b="1" dirty="0">
                <a:solidFill>
                  <a:schemeClr val="bg1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CRK</a:t>
            </a:r>
          </a:p>
          <a:p>
            <a:pPr algn="ctr">
              <a:lnSpc>
                <a:spcPct val="70000"/>
              </a:lnSpc>
            </a:pPr>
            <a:r>
              <a:rPr lang="en-GB" sz="2000" dirty="0">
                <a:solidFill>
                  <a:schemeClr val="bg1"/>
                </a:solidFill>
                <a:ea typeface="Arial Unicode MS" pitchFamily="34" charset="-128"/>
                <a:cs typeface="Arial" panose="020B0604020202020204" pitchFamily="34" charset="0"/>
              </a:rPr>
              <a:t>In-service status - Engineering Issues</a:t>
            </a:r>
            <a:endParaRPr lang="en-GB" dirty="0"/>
          </a:p>
        </p:txBody>
      </p:sp>
      <p:grpSp>
        <p:nvGrpSpPr>
          <p:cNvPr id="20" name="Group 19"/>
          <p:cNvGrpSpPr/>
          <p:nvPr/>
        </p:nvGrpSpPr>
        <p:grpSpPr>
          <a:xfrm>
            <a:off x="-118641" y="1058491"/>
            <a:ext cx="817463" cy="673519"/>
            <a:chOff x="-26618" y="3994021"/>
            <a:chExt cx="817463" cy="673519"/>
          </a:xfrm>
        </p:grpSpPr>
        <p:pic>
          <p:nvPicPr>
            <p:cNvPr id="21" name="Picture 6" descr="C:\Users\GAO_Y\Desktop\untitled.png">
              <a:hlinkClick r:id="" action="ppaction://hlinkshowjump?jump=firstslide"/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770" y="3994021"/>
              <a:ext cx="463684" cy="4369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TextBox 21"/>
            <p:cNvSpPr txBox="1"/>
            <p:nvPr/>
          </p:nvSpPr>
          <p:spPr>
            <a:xfrm>
              <a:off x="-26618" y="4440949"/>
              <a:ext cx="817463" cy="226591"/>
            </a:xfrm>
            <a:prstGeom prst="rect">
              <a:avLst/>
            </a:prstGeom>
            <a:noFill/>
          </p:spPr>
          <p:txBody>
            <a:bodyPr wrap="square" lIns="72000" tIns="36000" rIns="72000" bIns="36000" rtlCol="0" anchor="ctr">
              <a:spAutoFit/>
            </a:bodyPr>
            <a:lstStyle/>
            <a:p>
              <a:pPr algn="ctr"/>
              <a:r>
                <a:rPr lang="en-GB" sz="1000" b="1" dirty="0">
                  <a:solidFill>
                    <a:schemeClr val="bg1">
                      <a:lumMod val="65000"/>
                    </a:schemeClr>
                  </a:solidFill>
                </a:rPr>
                <a:t>Lavatories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aphicFrame>
        <p:nvGraphicFramePr>
          <p:cNvPr id="3" name="T_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5727652"/>
              </p:ext>
            </p:extLst>
          </p:nvPr>
        </p:nvGraphicFramePr>
        <p:xfrm>
          <a:off x="596900" y="1054100"/>
          <a:ext cx="4889500" cy="5089525"/>
        </p:xfrm>
        <a:graphic>
          <a:graphicData uri="http://schemas.openxmlformats.org/drawingml/2006/table">
            <a:tbl>
              <a:tblPr/>
              <a:tblGrid>
                <a:gridCol w="887863"/>
                <a:gridCol w="800327"/>
                <a:gridCol w="800327"/>
                <a:gridCol w="800327"/>
                <a:gridCol w="800327"/>
                <a:gridCol w="800327"/>
              </a:tblGrid>
              <a:tr h="163275"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Doc.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Title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Reference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PoE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Solution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Monitored retrofit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</a:tr>
              <a:tr h="29856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Thermostat Unit Control device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25.40.00.047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MSN94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VSB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29856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Toilet shrouds broken brackets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25.40.00.049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MSN44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VSB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29856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Nonfunctioning LOS microswitch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25.40.00.058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MSN28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VSB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29856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Broken OCCUPIED/VACANT sign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25.40.00.060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MSN26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VSB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22392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Lavatory flush switch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25.40.00.059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MSN24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VSB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22392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Lavatory Mirror damaged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25.40.00.061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MSN61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VSB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22392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Waste bin flap paint damage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25.40.00.063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22392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Lavatory countertop cracks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25.40.00.062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VSB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22392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Lights not working properly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25.40.00.064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MSN82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VSB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22392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Ash Tray dislodge easily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25.40.00.069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VSB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44784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Pelmet and upper lateral fairing found dislodged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25.40.00.066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MSN52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VSB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29856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Toilet paper roll holder missing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25.40.00.070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MSN54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VSB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22392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Toilet cover missing bumper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25.40.00.071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 Design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44784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Hinge Latch screws on bi-folding door found loosen/missing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25.40.00.068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59712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Toilet shrouds issues: paint peeling, material cracks and brackets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25.40.00.046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MSN74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VSB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37320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Water Drain Knob actuator found broken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25.40.00.045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179401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5667374" cy="914475"/>
          </a:xfrm>
          <a:prstGeom prst="rect">
            <a:avLst/>
          </a:prstGeom>
          <a:solidFill>
            <a:srgbClr val="CA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en-GB" sz="2400" b="1" dirty="0">
                <a:solidFill>
                  <a:schemeClr val="bg1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CRK</a:t>
            </a:r>
          </a:p>
          <a:p>
            <a:pPr algn="ctr">
              <a:lnSpc>
                <a:spcPct val="70000"/>
              </a:lnSpc>
            </a:pPr>
            <a:r>
              <a:rPr lang="en-GB" sz="2000" dirty="0">
                <a:solidFill>
                  <a:schemeClr val="bg1"/>
                </a:solidFill>
                <a:ea typeface="Arial Unicode MS" pitchFamily="34" charset="-128"/>
                <a:cs typeface="Arial" panose="020B0604020202020204" pitchFamily="34" charset="0"/>
              </a:rPr>
              <a:t>In-service status - Engineering Issues</a:t>
            </a:r>
            <a:endParaRPr lang="en-GB" dirty="0"/>
          </a:p>
        </p:txBody>
      </p:sp>
      <p:grpSp>
        <p:nvGrpSpPr>
          <p:cNvPr id="2" name="Group 1"/>
          <p:cNvGrpSpPr/>
          <p:nvPr/>
        </p:nvGrpSpPr>
        <p:grpSpPr>
          <a:xfrm>
            <a:off x="26095" y="1012755"/>
            <a:ext cx="575344" cy="693808"/>
            <a:chOff x="26095" y="1155762"/>
            <a:chExt cx="575344" cy="693808"/>
          </a:xfrm>
        </p:grpSpPr>
        <p:pic>
          <p:nvPicPr>
            <p:cNvPr id="16" name="Picture 8" descr="C:\Users\GAO_Y\Desktop\Newsletter\materials\June\Connectivity2.png">
              <a:hlinkClick r:id="" action="ppaction://hlinkshowjump?jump=firstslide"/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50000"/>
                      </a14:imgEffect>
                      <a14:imgEffect>
                        <a14:saturation sat="4000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137" y="1155762"/>
              <a:ext cx="417338" cy="4057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26095" y="1622979"/>
              <a:ext cx="575344" cy="226591"/>
            </a:xfrm>
            <a:prstGeom prst="rect">
              <a:avLst/>
            </a:prstGeom>
            <a:noFill/>
          </p:spPr>
          <p:txBody>
            <a:bodyPr wrap="square" lIns="72000" tIns="36000" rIns="72000" bIns="36000" rtlCol="0" anchor="ctr">
              <a:spAutoFit/>
            </a:bodyPr>
            <a:lstStyle/>
            <a:p>
              <a:pPr algn="ctr"/>
              <a:r>
                <a:rPr lang="en-GB" sz="1000" b="1" dirty="0">
                  <a:solidFill>
                    <a:schemeClr val="bg1">
                      <a:lumMod val="65000"/>
                    </a:schemeClr>
                  </a:solidFill>
                </a:rPr>
                <a:t>IFE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-72008" y="4239395"/>
            <a:ext cx="817463" cy="563512"/>
            <a:chOff x="2856130" y="5040881"/>
            <a:chExt cx="817463" cy="563512"/>
          </a:xfrm>
        </p:grpSpPr>
        <p:pic>
          <p:nvPicPr>
            <p:cNvPr id="26" name="Picture 25">
              <a:hlinkClick r:id="" action="ppaction://hlinkshowjump?jump=firstslide"/>
            </p:cNvPr>
            <p:cNvPicPr>
              <a:picLocks noChangeAspect="1"/>
            </p:cNvPicPr>
            <p:nvPr/>
          </p:nvPicPr>
          <p:blipFill>
            <a:blip r:embed="rId5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89470" y="5040881"/>
              <a:ext cx="296091" cy="296091"/>
            </a:xfrm>
            <a:prstGeom prst="rect">
              <a:avLst/>
            </a:prstGeom>
          </p:spPr>
        </p:pic>
        <p:sp>
          <p:nvSpPr>
            <p:cNvPr id="27" name="TextBox 26"/>
            <p:cNvSpPr txBox="1"/>
            <p:nvPr/>
          </p:nvSpPr>
          <p:spPr>
            <a:xfrm>
              <a:off x="2856130" y="5377802"/>
              <a:ext cx="817463" cy="226591"/>
            </a:xfrm>
            <a:prstGeom prst="rect">
              <a:avLst/>
            </a:prstGeom>
            <a:noFill/>
          </p:spPr>
          <p:txBody>
            <a:bodyPr wrap="square" lIns="72000" tIns="36000" rIns="72000" bIns="36000" rtlCol="0" anchor="ctr">
              <a:spAutoFit/>
            </a:bodyPr>
            <a:lstStyle/>
            <a:p>
              <a:pPr algn="ctr"/>
              <a:r>
                <a:rPr lang="en-GB" sz="1000" b="1" dirty="0">
                  <a:solidFill>
                    <a:schemeClr val="bg1">
                      <a:lumMod val="65000"/>
                    </a:schemeClr>
                  </a:solidFill>
                </a:rPr>
                <a:t>Heating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aphicFrame>
        <p:nvGraphicFramePr>
          <p:cNvPr id="6" name="T_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3137300"/>
              </p:ext>
            </p:extLst>
          </p:nvPr>
        </p:nvGraphicFramePr>
        <p:xfrm>
          <a:off x="596900" y="1054100"/>
          <a:ext cx="4889500" cy="5089525"/>
        </p:xfrm>
        <a:graphic>
          <a:graphicData uri="http://schemas.openxmlformats.org/drawingml/2006/table">
            <a:tbl>
              <a:tblPr/>
              <a:tblGrid>
                <a:gridCol w="814917"/>
                <a:gridCol w="814917"/>
                <a:gridCol w="814917"/>
                <a:gridCol w="814917"/>
                <a:gridCol w="814917"/>
                <a:gridCol w="814917"/>
              </a:tblGrid>
              <a:tr h="333375"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Doc.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Title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Reference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PoE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Solution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Monitored retrofit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Temperature Limitation at 0°C for Panasonic IFE Equipment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44.20.00.003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MSN18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VSB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IFE POWER LOSS - AUTO RESET DURING FLIGHT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44.20.00.004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_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2036689"/>
              </p:ext>
            </p:extLst>
          </p:nvPr>
        </p:nvGraphicFramePr>
        <p:xfrm>
          <a:off x="596900" y="4216400"/>
          <a:ext cx="4889500" cy="5089525"/>
        </p:xfrm>
        <a:graphic>
          <a:graphicData uri="http://schemas.openxmlformats.org/drawingml/2006/table">
            <a:tbl>
              <a:tblPr/>
              <a:tblGrid>
                <a:gridCol w="814917"/>
                <a:gridCol w="814917"/>
                <a:gridCol w="814917"/>
                <a:gridCol w="814917"/>
                <a:gridCol w="814917"/>
                <a:gridCol w="814917"/>
              </a:tblGrid>
              <a:tr h="333375"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Doc.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Title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Reference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PoE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Solution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Monitored retrofit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Heated Floor Panel (HFP) overheating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25.27.00.009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660685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5667374" cy="914475"/>
          </a:xfrm>
          <a:prstGeom prst="rect">
            <a:avLst/>
          </a:prstGeom>
          <a:solidFill>
            <a:srgbClr val="CA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en-GB" sz="2400" b="1" dirty="0">
                <a:solidFill>
                  <a:schemeClr val="bg1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CRK</a:t>
            </a:r>
          </a:p>
          <a:p>
            <a:pPr algn="ctr">
              <a:lnSpc>
                <a:spcPct val="70000"/>
              </a:lnSpc>
            </a:pPr>
            <a:r>
              <a:rPr lang="en-GB" sz="2000" dirty="0">
                <a:solidFill>
                  <a:schemeClr val="bg1"/>
                </a:solidFill>
                <a:ea typeface="Arial Unicode MS" pitchFamily="34" charset="-128"/>
                <a:cs typeface="Arial" panose="020B0604020202020204" pitchFamily="34" charset="0"/>
              </a:rPr>
              <a:t>In-service status - Engineering Issues</a:t>
            </a:r>
            <a:endParaRPr lang="en-GB" dirty="0"/>
          </a:p>
        </p:txBody>
      </p:sp>
      <p:grpSp>
        <p:nvGrpSpPr>
          <p:cNvPr id="14" name="Group 13"/>
          <p:cNvGrpSpPr/>
          <p:nvPr/>
        </p:nvGrpSpPr>
        <p:grpSpPr>
          <a:xfrm>
            <a:off x="26093" y="1058491"/>
            <a:ext cx="575346" cy="812528"/>
            <a:chOff x="89407" y="4292340"/>
            <a:chExt cx="575346" cy="812528"/>
          </a:xfrm>
        </p:grpSpPr>
        <p:pic>
          <p:nvPicPr>
            <p:cNvPr id="16" name="Picture 9" descr="C:\Users\GAO_Y\Desktop\Newsletter\materials\June\Compartment.png">
              <a:hlinkClick r:id="" action="ppaction://hlinkshowjump?jump=firstslide"/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137" y="4292340"/>
              <a:ext cx="480172" cy="4009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89407" y="4724388"/>
              <a:ext cx="575346" cy="380480"/>
            </a:xfrm>
            <a:prstGeom prst="rect">
              <a:avLst/>
            </a:prstGeom>
            <a:noFill/>
          </p:spPr>
          <p:txBody>
            <a:bodyPr wrap="square" lIns="72000" tIns="36000" rIns="72000" bIns="36000" rtlCol="0">
              <a:spAutoFit/>
            </a:bodyPr>
            <a:lstStyle/>
            <a:p>
              <a:pPr algn="ctr"/>
              <a:r>
                <a:rPr lang="en-GB" sz="1000" b="1" dirty="0">
                  <a:solidFill>
                    <a:schemeClr val="bg1">
                      <a:lumMod val="65000"/>
                    </a:schemeClr>
                  </a:solidFill>
                </a:rPr>
                <a:t>Galley</a:t>
              </a:r>
            </a:p>
            <a:p>
              <a:pPr algn="ctr"/>
              <a:r>
                <a:rPr lang="en-GB" sz="1000" b="1" dirty="0">
                  <a:solidFill>
                    <a:schemeClr val="bg1">
                      <a:lumMod val="65000"/>
                    </a:schemeClr>
                  </a:solidFill>
                </a:rPr>
                <a:t>Gains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aphicFrame>
        <p:nvGraphicFramePr>
          <p:cNvPr id="3" name="T_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2216372"/>
              </p:ext>
            </p:extLst>
          </p:nvPr>
        </p:nvGraphicFramePr>
        <p:xfrm>
          <a:off x="596900" y="1054100"/>
          <a:ext cx="4889500" cy="5089525"/>
        </p:xfrm>
        <a:graphic>
          <a:graphicData uri="http://schemas.openxmlformats.org/drawingml/2006/table">
            <a:tbl>
              <a:tblPr/>
              <a:tblGrid>
                <a:gridCol w="814917"/>
                <a:gridCol w="814917"/>
                <a:gridCol w="814917"/>
                <a:gridCol w="814917"/>
                <a:gridCol w="814917"/>
                <a:gridCol w="814917"/>
              </a:tblGrid>
              <a:tr h="168209"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Doc.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Title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Reference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PoE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Solution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5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Monitored retrofit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</a:tr>
              <a:tr h="30758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Galley - Vent Valve Water Leakage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25.30.00.012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MSN24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VSB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38447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Tri-mode refrigerator PN 600-6-02-00 issues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25.36.00.004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VSB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30758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Zodiac Trash Compactor issues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25.36.00.008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38447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SEAL BETWEEN THE CCRC AND THE AFT GALLEY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25.30.00.041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MSN046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FOC-MON ALL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38447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B/E Aerospace GAINS CAN Bus disturbance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25.36.00.007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46137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Espresso makers 4670-0001 series high removal rate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25.36.00.006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VSB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38447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LEAKS FROM GLUED DRAINS IN GALLEYS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25.00.00.037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MSN24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VSB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23068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ACU DRAINAGE PIPE ISSUE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25.30.00.029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23068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Galley - Roller Blind Damages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25.30.00.013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MSN104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VSB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46137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GALLEY DOOR HINGE COVER SEALS DAMAGES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25.30.00.035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46137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RETAINER COVER DETACHED WITH SCREW MISSING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25.30.00.037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CMM update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38447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Galley Standard Unit slide extractor damage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25.30.00.028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538269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GREY DEPOSIT OR SCRATCHES ON COUNTER TOP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25.30.00.038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972551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5667374" cy="914475"/>
          </a:xfrm>
          <a:prstGeom prst="rect">
            <a:avLst/>
          </a:prstGeom>
          <a:solidFill>
            <a:srgbClr val="CA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en-GB" sz="2400" b="1" dirty="0">
                <a:solidFill>
                  <a:schemeClr val="bg1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CRK</a:t>
            </a:r>
          </a:p>
          <a:p>
            <a:pPr algn="ctr">
              <a:lnSpc>
                <a:spcPct val="70000"/>
              </a:lnSpc>
            </a:pPr>
            <a:r>
              <a:rPr lang="en-GB" sz="2000" dirty="0">
                <a:solidFill>
                  <a:schemeClr val="bg1"/>
                </a:solidFill>
                <a:ea typeface="Arial Unicode MS" pitchFamily="34" charset="-128"/>
                <a:cs typeface="Arial" panose="020B0604020202020204" pitchFamily="34" charset="0"/>
              </a:rPr>
              <a:t>In-service status - Engineering Issues</a:t>
            </a:r>
            <a:endParaRPr lang="en-GB" dirty="0"/>
          </a:p>
        </p:txBody>
      </p:sp>
      <p:grpSp>
        <p:nvGrpSpPr>
          <p:cNvPr id="27" name="Group 26"/>
          <p:cNvGrpSpPr/>
          <p:nvPr/>
        </p:nvGrpSpPr>
        <p:grpSpPr>
          <a:xfrm>
            <a:off x="-72008" y="1058491"/>
            <a:ext cx="817463" cy="780544"/>
            <a:chOff x="-69055" y="4189261"/>
            <a:chExt cx="817463" cy="780544"/>
          </a:xfrm>
        </p:grpSpPr>
        <p:sp>
          <p:nvSpPr>
            <p:cNvPr id="28" name="TextBox 27"/>
            <p:cNvSpPr txBox="1"/>
            <p:nvPr/>
          </p:nvSpPr>
          <p:spPr>
            <a:xfrm>
              <a:off x="-69055" y="4589325"/>
              <a:ext cx="817463" cy="380480"/>
            </a:xfrm>
            <a:prstGeom prst="rect">
              <a:avLst/>
            </a:prstGeom>
            <a:noFill/>
          </p:spPr>
          <p:txBody>
            <a:bodyPr wrap="square" lIns="72000" tIns="36000" rIns="72000" bIns="36000" rtlCol="0">
              <a:spAutoFit/>
            </a:bodyPr>
            <a:lstStyle/>
            <a:p>
              <a:pPr algn="ctr"/>
              <a:r>
                <a:rPr lang="en-GB" sz="1000" b="1" dirty="0">
                  <a:solidFill>
                    <a:schemeClr val="bg1">
                      <a:lumMod val="65000"/>
                    </a:schemeClr>
                  </a:solidFill>
                </a:rPr>
                <a:t>Emer Systems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pic>
          <p:nvPicPr>
            <p:cNvPr id="29" name="Picture 28">
              <a:hlinkClick r:id="" action="ppaction://hlinkshowjump?jump=firstslide"/>
            </p:cNvPr>
            <p:cNvPicPr>
              <a:picLocks noChangeAspect="1"/>
            </p:cNvPicPr>
            <p:nvPr/>
          </p:nvPicPr>
          <p:blipFill>
            <a:blip r:embed="rId3" r:link="rId4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928" y="4189261"/>
              <a:ext cx="329039" cy="400064"/>
            </a:xfrm>
            <a:prstGeom prst="rect">
              <a:avLst/>
            </a:prstGeom>
          </p:spPr>
        </p:pic>
      </p:grpSp>
      <p:grpSp>
        <p:nvGrpSpPr>
          <p:cNvPr id="31" name="Group 30"/>
          <p:cNvGrpSpPr/>
          <p:nvPr/>
        </p:nvGrpSpPr>
        <p:grpSpPr>
          <a:xfrm>
            <a:off x="-72007" y="4216690"/>
            <a:ext cx="745454" cy="596784"/>
            <a:chOff x="56507" y="1147929"/>
            <a:chExt cx="817462" cy="596784"/>
          </a:xfrm>
        </p:grpSpPr>
        <p:sp>
          <p:nvSpPr>
            <p:cNvPr id="32" name="TextBox 31"/>
            <p:cNvSpPr txBox="1"/>
            <p:nvPr/>
          </p:nvSpPr>
          <p:spPr>
            <a:xfrm>
              <a:off x="56507" y="1518122"/>
              <a:ext cx="817462" cy="226591"/>
            </a:xfrm>
            <a:prstGeom prst="rect">
              <a:avLst/>
            </a:prstGeom>
            <a:noFill/>
          </p:spPr>
          <p:txBody>
            <a:bodyPr wrap="square" lIns="72000" tIns="36000" rIns="72000" bIns="36000" rtlCol="0">
              <a:spAutoFit/>
            </a:bodyPr>
            <a:lstStyle/>
            <a:p>
              <a:pPr algn="ctr"/>
              <a:r>
                <a:rPr lang="en-GB" sz="1000" b="1" dirty="0">
                  <a:solidFill>
                    <a:schemeClr val="bg1">
                      <a:lumMod val="65000"/>
                    </a:schemeClr>
                  </a:solidFill>
                </a:rPr>
                <a:t>Cockpit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pic>
          <p:nvPicPr>
            <p:cNvPr id="33" name="Picture 32">
              <a:hlinkClick r:id="" action="ppaction://hlinkshowjump?jump=firstslide"/>
            </p:cNvPr>
            <p:cNvPicPr>
              <a:picLocks noChangeAspect="1"/>
            </p:cNvPicPr>
            <p:nvPr/>
          </p:nvPicPr>
          <p:blipFill>
            <a:blip r:embed="rId5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2618" y="1147929"/>
              <a:ext cx="324460" cy="370193"/>
            </a:xfrm>
            <a:prstGeom prst="rect">
              <a:avLst/>
            </a:prstGeom>
          </p:spPr>
        </p:pic>
      </p:grpSp>
      <p:graphicFrame>
        <p:nvGraphicFramePr>
          <p:cNvPr id="4" name="T_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0023807"/>
              </p:ext>
            </p:extLst>
          </p:nvPr>
        </p:nvGraphicFramePr>
        <p:xfrm>
          <a:off x="596900" y="1054100"/>
          <a:ext cx="4889500" cy="5089525"/>
        </p:xfrm>
        <a:graphic>
          <a:graphicData uri="http://schemas.openxmlformats.org/drawingml/2006/table">
            <a:tbl>
              <a:tblPr/>
              <a:tblGrid>
                <a:gridCol w="964818"/>
                <a:gridCol w="784936"/>
                <a:gridCol w="784936"/>
                <a:gridCol w="784936"/>
                <a:gridCol w="784936"/>
                <a:gridCol w="784936"/>
              </a:tblGrid>
              <a:tr h="333375"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Doc.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Title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Reference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PoE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Solution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Monitored retrofit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ENGINE FIRE DETECTION ISSUES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26.12.00.055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VSB &amp; SB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Slide girt retainer flap detachment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25.62.00.041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MSN29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_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7940898"/>
              </p:ext>
            </p:extLst>
          </p:nvPr>
        </p:nvGraphicFramePr>
        <p:xfrm>
          <a:off x="596900" y="4216400"/>
          <a:ext cx="4889500" cy="5089525"/>
        </p:xfrm>
        <a:graphic>
          <a:graphicData uri="http://schemas.openxmlformats.org/drawingml/2006/table">
            <a:tbl>
              <a:tblPr/>
              <a:tblGrid>
                <a:gridCol w="814917"/>
                <a:gridCol w="814917"/>
                <a:gridCol w="814917"/>
                <a:gridCol w="814917"/>
                <a:gridCol w="814917"/>
                <a:gridCol w="814917"/>
              </a:tblGrid>
              <a:tr h="333375"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Doc.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Title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Reference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PoE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Solution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Monitored retrofit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 cggfdfd in cgfgfdg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52.51.00.015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DDD)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52.51.00.013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MSN 159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SB + VSB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568815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5667374" cy="914475"/>
          </a:xfrm>
          <a:prstGeom prst="rect">
            <a:avLst/>
          </a:prstGeom>
          <a:solidFill>
            <a:srgbClr val="CA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en-GB" sz="2400" b="1" dirty="0">
                <a:solidFill>
                  <a:schemeClr val="bg1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CRK</a:t>
            </a:r>
          </a:p>
          <a:p>
            <a:pPr algn="ctr">
              <a:lnSpc>
                <a:spcPct val="70000"/>
              </a:lnSpc>
            </a:pPr>
            <a:r>
              <a:rPr lang="en-GB" sz="2000" dirty="0">
                <a:solidFill>
                  <a:schemeClr val="bg1"/>
                </a:solidFill>
                <a:ea typeface="Arial Unicode MS" pitchFamily="34" charset="-128"/>
                <a:cs typeface="Arial" panose="020B0604020202020204" pitchFamily="34" charset="0"/>
              </a:rPr>
              <a:t>In-service status - Engineering Issues</a:t>
            </a:r>
            <a:endParaRPr lang="en-GB" dirty="0"/>
          </a:p>
        </p:txBody>
      </p:sp>
      <p:grpSp>
        <p:nvGrpSpPr>
          <p:cNvPr id="9" name="Group 8"/>
          <p:cNvGrpSpPr/>
          <p:nvPr/>
        </p:nvGrpSpPr>
        <p:grpSpPr>
          <a:xfrm>
            <a:off x="22564" y="4151623"/>
            <a:ext cx="578875" cy="723292"/>
            <a:chOff x="34960" y="4134291"/>
            <a:chExt cx="578875" cy="723292"/>
          </a:xfrm>
        </p:grpSpPr>
        <p:sp>
          <p:nvSpPr>
            <p:cNvPr id="17" name="TextBox 16"/>
            <p:cNvSpPr txBox="1"/>
            <p:nvPr/>
          </p:nvSpPr>
          <p:spPr>
            <a:xfrm>
              <a:off x="34960" y="4630992"/>
              <a:ext cx="578875" cy="226591"/>
            </a:xfrm>
            <a:prstGeom prst="rect">
              <a:avLst/>
            </a:prstGeom>
            <a:noFill/>
          </p:spPr>
          <p:txBody>
            <a:bodyPr wrap="square" lIns="72000" tIns="36000" rIns="72000" bIns="36000" rtlCol="0">
              <a:spAutoFit/>
            </a:bodyPr>
            <a:lstStyle/>
            <a:p>
              <a:pPr algn="ctr"/>
              <a:r>
                <a:rPr lang="en-GB" sz="1000" b="1" dirty="0">
                  <a:solidFill>
                    <a:schemeClr val="bg1">
                      <a:lumMod val="65000"/>
                    </a:schemeClr>
                  </a:solidFill>
                </a:rPr>
                <a:t>Cargo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pic>
          <p:nvPicPr>
            <p:cNvPr id="20" name="Picture 19">
              <a:hlinkClick r:id="" action="ppaction://hlinkshowjump?jump=firstslide"/>
            </p:cNvPr>
            <p:cNvPicPr>
              <a:picLocks noChangeAspect="1"/>
            </p:cNvPicPr>
            <p:nvPr/>
          </p:nvPicPr>
          <p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214" y="4134291"/>
              <a:ext cx="504056" cy="504056"/>
            </a:xfrm>
            <a:prstGeom prst="rect">
              <a:avLst/>
            </a:prstGeom>
          </p:spPr>
        </p:pic>
      </p:grpSp>
      <p:grpSp>
        <p:nvGrpSpPr>
          <p:cNvPr id="14" name="Group 13"/>
          <p:cNvGrpSpPr/>
          <p:nvPr/>
        </p:nvGrpSpPr>
        <p:grpSpPr>
          <a:xfrm>
            <a:off x="26095" y="1001975"/>
            <a:ext cx="575344" cy="716429"/>
            <a:chOff x="88794" y="4242335"/>
            <a:chExt cx="575344" cy="716429"/>
          </a:xfrm>
        </p:grpSpPr>
        <p:pic>
          <p:nvPicPr>
            <p:cNvPr id="16" name="Picture 4" descr="C:\Users\GAO_Y\Desktop\Newsletter\materials\June\Connectivity.png">
              <a:hlinkClick r:id="" action="ppaction://hlinkshowjump?jump=firstslide"/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969" y="4242335"/>
              <a:ext cx="480993" cy="4898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88794" y="4732173"/>
              <a:ext cx="575344" cy="226591"/>
            </a:xfrm>
            <a:prstGeom prst="rect">
              <a:avLst/>
            </a:prstGeom>
            <a:noFill/>
          </p:spPr>
          <p:txBody>
            <a:bodyPr wrap="square" lIns="72000" tIns="36000" rIns="72000" bIns="36000" rtlCol="0" anchor="ctr">
              <a:spAutoFit/>
            </a:bodyPr>
            <a:lstStyle/>
            <a:p>
              <a:pPr algn="ctr"/>
              <a:r>
                <a:rPr lang="en-GB" sz="1000" b="1" dirty="0">
                  <a:solidFill>
                    <a:schemeClr val="bg1">
                      <a:lumMod val="65000"/>
                    </a:schemeClr>
                  </a:solidFill>
                </a:rPr>
                <a:t>CIDS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aphicFrame>
        <p:nvGraphicFramePr>
          <p:cNvPr id="4" name="T_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5659243"/>
              </p:ext>
            </p:extLst>
          </p:nvPr>
        </p:nvGraphicFramePr>
        <p:xfrm>
          <a:off x="596900" y="1054100"/>
          <a:ext cx="4889500" cy="5089525"/>
        </p:xfrm>
        <a:graphic>
          <a:graphicData uri="http://schemas.openxmlformats.org/drawingml/2006/table">
            <a:tbl>
              <a:tblPr/>
              <a:tblGrid>
                <a:gridCol w="814917"/>
                <a:gridCol w="814917"/>
                <a:gridCol w="814917"/>
                <a:gridCol w="814917"/>
                <a:gridCol w="814917"/>
                <a:gridCol w="814917"/>
              </a:tblGrid>
              <a:tr h="333375"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Doc.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Title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Reference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PoE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Solution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Monitored retrofit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Entry Into Service CIDS Deviations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44.11.00.012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MSN26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CIDS - IFE INTERFACE ISSUES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44.11.00.015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MSN26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CIDS OBRM DATA INTEGRITY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44.11.00.013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MSN109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fggf htytr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44.11.00.017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FAP Set-up page: Loss of CF-Card mounted status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44.11.00.018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CIDS AUTO-RESET EVENTS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44.11.00.019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MSN109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Failure 3 durin Systems dataloading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44.10.00.001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_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4187097"/>
              </p:ext>
            </p:extLst>
          </p:nvPr>
        </p:nvGraphicFramePr>
        <p:xfrm>
          <a:off x="596900" y="4216400"/>
          <a:ext cx="4889500" cy="5089525"/>
        </p:xfrm>
        <a:graphic>
          <a:graphicData uri="http://schemas.openxmlformats.org/drawingml/2006/table">
            <a:tbl>
              <a:tblPr/>
              <a:tblGrid>
                <a:gridCol w="814917"/>
                <a:gridCol w="814917"/>
                <a:gridCol w="814917"/>
                <a:gridCol w="814917"/>
                <a:gridCol w="814917"/>
                <a:gridCol w="814917"/>
              </a:tblGrid>
              <a:tr h="333375"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Doc.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Title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Reference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PoE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Solution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Monitored retrofit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F83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PDU INOPERATIVE DUE TO MECHANICAL FAILURE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50.23.00.007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MSN 28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VSIL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fdghhhgg jhfgjjhhgf hfjh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50.23.00.006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MSN 124</a:t>
                      </a:r>
                      <a:b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TFU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Collapsible ceiling panels - Missing fasteners/washers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sng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50.13.00.001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135223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-1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 -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Design-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995</Words>
  <Application>Microsoft Office PowerPoint</Application>
  <PresentationFormat>Personnalisé</PresentationFormat>
  <Paragraphs>625</Paragraphs>
  <Slides>10</Slides>
  <Notes>10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10</vt:i4>
      </vt:variant>
    </vt:vector>
  </HeadingPairs>
  <TitlesOfParts>
    <vt:vector size="17" baseType="lpstr">
      <vt:lpstr>Arial Unicode MS</vt:lpstr>
      <vt:lpstr>Arial</vt:lpstr>
      <vt:lpstr>Arial Black</vt:lpstr>
      <vt:lpstr>Calibri</vt:lpstr>
      <vt:lpstr>Custom Design-1</vt:lpstr>
      <vt:lpstr>Custom Design -2</vt:lpstr>
      <vt:lpstr>Custom Design-3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Airbus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GAO, Yongsi</dc:creator>
  <cp:lastModifiedBy>Achille</cp:lastModifiedBy>
  <cp:revision>600</cp:revision>
  <cp:lastPrinted>2017-01-04T12:07:40Z</cp:lastPrinted>
  <dcterms:created xsi:type="dcterms:W3CDTF">2016-06-06T08:06:13Z</dcterms:created>
  <dcterms:modified xsi:type="dcterms:W3CDTF">2017-06-26T06:07:16Z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-1157854289</vt:i4>
  </property>
  <property fmtid="{D5CDD505-2E9C-101B-9397-08002B2CF9AE}" pid="3" name="_NewReviewCycle">
    <vt:lpwstr/>
  </property>
  <property fmtid="{D5CDD505-2E9C-101B-9397-08002B2CF9AE}" pid="4" name="_EmailSubject">
    <vt:lpwstr>Newsletter</vt:lpwstr>
  </property>
  <property fmtid="{D5CDD505-2E9C-101B-9397-08002B2CF9AE}" pid="5" name="_AuthorEmail">
    <vt:lpwstr>yongsi.gao@airbus.com</vt:lpwstr>
  </property>
  <property fmtid="{D5CDD505-2E9C-101B-9397-08002B2CF9AE}" pid="6" name="_AuthorEmailDisplayName">
    <vt:lpwstr>GAO, Yongsi</vt:lpwstr>
  </property>
</Properties>
</file>