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9"/>
  </p:notesMasterIdLst>
  <p:sldIdLst>
    <p:sldId id="298" r:id="rId2"/>
    <p:sldId id="299" r:id="rId3"/>
    <p:sldId id="300" r:id="rId4"/>
    <p:sldId id="301" r:id="rId5"/>
    <p:sldId id="302" r:id="rId6"/>
    <p:sldId id="303" r:id="rId7"/>
    <p:sldId id="304" r:id="rId8"/>
    <p:sldId id="305" r:id="rId9"/>
    <p:sldId id="306" r:id="rId10"/>
    <p:sldId id="307" r:id="rId11"/>
    <p:sldId id="309" r:id="rId12"/>
    <p:sldId id="310" r:id="rId13"/>
    <p:sldId id="311" r:id="rId14"/>
    <p:sldId id="312" r:id="rId15"/>
    <p:sldId id="313" r:id="rId16"/>
    <p:sldId id="314" r:id="rId17"/>
    <p:sldId id="315" r:id="rId18"/>
    <p:sldId id="316" r:id="rId19"/>
    <p:sldId id="317" r:id="rId20"/>
    <p:sldId id="318" r:id="rId21"/>
    <p:sldId id="319" r:id="rId22"/>
    <p:sldId id="320" r:id="rId23"/>
    <p:sldId id="321" r:id="rId24"/>
    <p:sldId id="322" r:id="rId25"/>
    <p:sldId id="323" r:id="rId26"/>
    <p:sldId id="324" r:id="rId27"/>
    <p:sldId id="325" r:id="rId28"/>
    <p:sldId id="326" r:id="rId29"/>
    <p:sldId id="327" r:id="rId30"/>
    <p:sldId id="328" r:id="rId31"/>
    <p:sldId id="329" r:id="rId32"/>
    <p:sldId id="330" r:id="rId33"/>
    <p:sldId id="331" r:id="rId34"/>
    <p:sldId id="332" r:id="rId35"/>
    <p:sldId id="333" r:id="rId36"/>
    <p:sldId id="334" r:id="rId37"/>
    <p:sldId id="335" r:id="rId38"/>
    <p:sldId id="336" r:id="rId39"/>
    <p:sldId id="337" r:id="rId40"/>
    <p:sldId id="338" r:id="rId41"/>
    <p:sldId id="339" r:id="rId42"/>
    <p:sldId id="340" r:id="rId43"/>
    <p:sldId id="341" r:id="rId44"/>
    <p:sldId id="342" r:id="rId45"/>
    <p:sldId id="343" r:id="rId46"/>
    <p:sldId id="344" r:id="rId47"/>
    <p:sldId id="345" r:id="rId48"/>
    <p:sldId id="346" r:id="rId49"/>
    <p:sldId id="347" r:id="rId50"/>
    <p:sldId id="348" r:id="rId51"/>
    <p:sldId id="349" r:id="rId52"/>
    <p:sldId id="350" r:id="rId53"/>
    <p:sldId id="351" r:id="rId54"/>
    <p:sldId id="352" r:id="rId55"/>
    <p:sldId id="353" r:id="rId56"/>
    <p:sldId id="354" r:id="rId57"/>
    <p:sldId id="355" r:id="rId58"/>
    <p:sldId id="356" r:id="rId59"/>
    <p:sldId id="357" r:id="rId60"/>
    <p:sldId id="358" r:id="rId61"/>
    <p:sldId id="359" r:id="rId62"/>
    <p:sldId id="360" r:id="rId63"/>
    <p:sldId id="361" r:id="rId64"/>
    <p:sldId id="362" r:id="rId65"/>
    <p:sldId id="363" r:id="rId66"/>
    <p:sldId id="364" r:id="rId67"/>
    <p:sldId id="365" r:id="rId68"/>
    <p:sldId id="366" r:id="rId69"/>
    <p:sldId id="367" r:id="rId70"/>
    <p:sldId id="368" r:id="rId71"/>
    <p:sldId id="370" r:id="rId72"/>
    <p:sldId id="369" r:id="rId73"/>
    <p:sldId id="371" r:id="rId74"/>
    <p:sldId id="372" r:id="rId75"/>
    <p:sldId id="373" r:id="rId76"/>
    <p:sldId id="374" r:id="rId77"/>
    <p:sldId id="375" r:id="rId78"/>
    <p:sldId id="376" r:id="rId79"/>
    <p:sldId id="377" r:id="rId80"/>
    <p:sldId id="378" r:id="rId81"/>
    <p:sldId id="379" r:id="rId82"/>
    <p:sldId id="381" r:id="rId83"/>
    <p:sldId id="382" r:id="rId84"/>
    <p:sldId id="383" r:id="rId85"/>
    <p:sldId id="384" r:id="rId86"/>
    <p:sldId id="385" r:id="rId87"/>
    <p:sldId id="386" r:id="rId88"/>
    <p:sldId id="387" r:id="rId89"/>
    <p:sldId id="388" r:id="rId90"/>
    <p:sldId id="389" r:id="rId91"/>
    <p:sldId id="390" r:id="rId92"/>
    <p:sldId id="391" r:id="rId93"/>
    <p:sldId id="392" r:id="rId94"/>
    <p:sldId id="393" r:id="rId95"/>
    <p:sldId id="394" r:id="rId96"/>
    <p:sldId id="395" r:id="rId97"/>
    <p:sldId id="396" r:id="rId98"/>
    <p:sldId id="397" r:id="rId99"/>
    <p:sldId id="398" r:id="rId100"/>
    <p:sldId id="399" r:id="rId101"/>
    <p:sldId id="400" r:id="rId102"/>
    <p:sldId id="401" r:id="rId103"/>
    <p:sldId id="402" r:id="rId104"/>
    <p:sldId id="403" r:id="rId105"/>
    <p:sldId id="404" r:id="rId106"/>
    <p:sldId id="405" r:id="rId107"/>
    <p:sldId id="406" r:id="rId108"/>
    <p:sldId id="407" r:id="rId109"/>
    <p:sldId id="408" r:id="rId110"/>
    <p:sldId id="409" r:id="rId111"/>
    <p:sldId id="410" r:id="rId112"/>
    <p:sldId id="411" r:id="rId113"/>
    <p:sldId id="412" r:id="rId114"/>
    <p:sldId id="413" r:id="rId115"/>
    <p:sldId id="414" r:id="rId116"/>
    <p:sldId id="415" r:id="rId117"/>
    <p:sldId id="416" r:id="rId118"/>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43" d="100"/>
          <a:sy n="43" d="100"/>
        </p:scale>
        <p:origin x="-1200"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20" Type="http://schemas.openxmlformats.org/officeDocument/2006/relationships/printerSettings" Target="printerSettings/printerSettings1.bin"/><Relationship Id="rId121" Type="http://schemas.openxmlformats.org/officeDocument/2006/relationships/presProps" Target="presProps.xml"/><Relationship Id="rId122" Type="http://schemas.openxmlformats.org/officeDocument/2006/relationships/viewProps" Target="viewProps.xml"/><Relationship Id="rId123" Type="http://schemas.openxmlformats.org/officeDocument/2006/relationships/theme" Target="theme/theme1.xml"/><Relationship Id="rId124"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 Id="rId106" Type="http://schemas.openxmlformats.org/officeDocument/2006/relationships/slide" Target="slides/slide105.xml"/><Relationship Id="rId107" Type="http://schemas.openxmlformats.org/officeDocument/2006/relationships/slide" Target="slides/slide106.xml"/><Relationship Id="rId108" Type="http://schemas.openxmlformats.org/officeDocument/2006/relationships/slide" Target="slides/slide107.xml"/><Relationship Id="rId109" Type="http://schemas.openxmlformats.org/officeDocument/2006/relationships/slide" Target="slides/slide108.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00" Type="http://schemas.openxmlformats.org/officeDocument/2006/relationships/slide" Target="slides/slide99.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110" Type="http://schemas.openxmlformats.org/officeDocument/2006/relationships/slide" Target="slides/slide109.xml"/><Relationship Id="rId111" Type="http://schemas.openxmlformats.org/officeDocument/2006/relationships/slide" Target="slides/slide110.xml"/><Relationship Id="rId112" Type="http://schemas.openxmlformats.org/officeDocument/2006/relationships/slide" Target="slides/slide111.xml"/><Relationship Id="rId113" Type="http://schemas.openxmlformats.org/officeDocument/2006/relationships/slide" Target="slides/slide112.xml"/><Relationship Id="rId114" Type="http://schemas.openxmlformats.org/officeDocument/2006/relationships/slide" Target="slides/slide113.xml"/><Relationship Id="rId115" Type="http://schemas.openxmlformats.org/officeDocument/2006/relationships/slide" Target="slides/slide114.xml"/><Relationship Id="rId116" Type="http://schemas.openxmlformats.org/officeDocument/2006/relationships/slide" Target="slides/slide115.xml"/><Relationship Id="rId117" Type="http://schemas.openxmlformats.org/officeDocument/2006/relationships/slide" Target="slides/slide116.xml"/><Relationship Id="rId118" Type="http://schemas.openxmlformats.org/officeDocument/2006/relationships/slide" Target="slides/slide117.xml"/><Relationship Id="rId119" Type="http://schemas.openxmlformats.org/officeDocument/2006/relationships/notesMaster" Target="notesMasters/notesMaster1.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AC9489-77FF-694F-92A4-E8035A82DB9F}" type="doc">
      <dgm:prSet loTypeId="urn:microsoft.com/office/officeart/2005/8/layout/cycle5" loCatId="" qsTypeId="urn:microsoft.com/office/officeart/2005/8/quickstyle/simple4" qsCatId="simple" csTypeId="urn:microsoft.com/office/officeart/2005/8/colors/accent1_2" csCatId="accent1" phldr="1"/>
      <dgm:spPr/>
      <dgm:t>
        <a:bodyPr/>
        <a:lstStyle/>
        <a:p>
          <a:endParaRPr lang="fr-FR"/>
        </a:p>
      </dgm:t>
    </dgm:pt>
    <dgm:pt modelId="{9CFE95FF-B2A8-AE4A-8D3E-C09D65061C99}">
      <dgm:prSet phldrT="[Texte]"/>
      <dgm:spPr/>
      <dgm:t>
        <a:bodyPr/>
        <a:lstStyle/>
        <a:p>
          <a:r>
            <a:rPr lang="fr-FR" dirty="0" smtClean="0">
              <a:solidFill>
                <a:srgbClr val="FF0000"/>
              </a:solidFill>
              <a:latin typeface="Times New Roman"/>
              <a:cs typeface="Times New Roman"/>
            </a:rPr>
            <a:t>Évaluation</a:t>
          </a:r>
          <a:endParaRPr lang="fr-FR" dirty="0">
            <a:solidFill>
              <a:srgbClr val="FF0000"/>
            </a:solidFill>
            <a:latin typeface="Times New Roman"/>
            <a:cs typeface="Times New Roman"/>
          </a:endParaRPr>
        </a:p>
      </dgm:t>
    </dgm:pt>
    <dgm:pt modelId="{0DC9A330-FDF1-7949-B156-5BB9F8ABA78A}" type="parTrans" cxnId="{829EE79A-6325-2A45-A6E1-E442D2387BEB}">
      <dgm:prSet/>
      <dgm:spPr/>
      <dgm:t>
        <a:bodyPr/>
        <a:lstStyle/>
        <a:p>
          <a:endParaRPr lang="fr-FR"/>
        </a:p>
      </dgm:t>
    </dgm:pt>
    <dgm:pt modelId="{7E759C9A-D634-EE4F-8E25-4B470DB6CF67}" type="sibTrans" cxnId="{829EE79A-6325-2A45-A6E1-E442D2387BEB}">
      <dgm:prSet/>
      <dgm:spPr/>
      <dgm:t>
        <a:bodyPr/>
        <a:lstStyle/>
        <a:p>
          <a:endParaRPr lang="fr-FR"/>
        </a:p>
      </dgm:t>
    </dgm:pt>
    <dgm:pt modelId="{594F4016-05D3-9E45-B228-BC1BD77C9868}">
      <dgm:prSet phldrT="[Texte]"/>
      <dgm:spPr/>
      <dgm:t>
        <a:bodyPr/>
        <a:lstStyle/>
        <a:p>
          <a:r>
            <a:rPr lang="fr-FR" dirty="0" smtClean="0">
              <a:solidFill>
                <a:srgbClr val="FF0000"/>
              </a:solidFill>
              <a:latin typeface="Times New Roman"/>
              <a:cs typeface="Times New Roman"/>
            </a:rPr>
            <a:t>Observation</a:t>
          </a:r>
          <a:endParaRPr lang="fr-FR" dirty="0">
            <a:solidFill>
              <a:srgbClr val="FF0000"/>
            </a:solidFill>
            <a:latin typeface="Times New Roman"/>
            <a:cs typeface="Times New Roman"/>
          </a:endParaRPr>
        </a:p>
      </dgm:t>
    </dgm:pt>
    <dgm:pt modelId="{FB563DC5-41B7-BA4C-AAD8-DEF6C3040950}" type="parTrans" cxnId="{AD21CEE1-9ACD-964D-92D5-C8FB800F80EB}">
      <dgm:prSet/>
      <dgm:spPr/>
      <dgm:t>
        <a:bodyPr/>
        <a:lstStyle/>
        <a:p>
          <a:endParaRPr lang="fr-FR"/>
        </a:p>
      </dgm:t>
    </dgm:pt>
    <dgm:pt modelId="{41626DB6-3846-4941-8522-3CF8BDD169CE}" type="sibTrans" cxnId="{AD21CEE1-9ACD-964D-92D5-C8FB800F80EB}">
      <dgm:prSet/>
      <dgm:spPr/>
      <dgm:t>
        <a:bodyPr/>
        <a:lstStyle/>
        <a:p>
          <a:endParaRPr lang="fr-FR"/>
        </a:p>
      </dgm:t>
    </dgm:pt>
    <dgm:pt modelId="{E5F4A5C8-99D6-BE43-A725-257B8F592414}">
      <dgm:prSet phldrT="[Texte]"/>
      <dgm:spPr/>
      <dgm:t>
        <a:bodyPr/>
        <a:lstStyle/>
        <a:p>
          <a:r>
            <a:rPr lang="fr-FR" dirty="0" smtClean="0">
              <a:solidFill>
                <a:srgbClr val="FF0000"/>
              </a:solidFill>
              <a:latin typeface="Times New Roman"/>
              <a:cs typeface="Times New Roman"/>
            </a:rPr>
            <a:t>Induction</a:t>
          </a:r>
          <a:r>
            <a:rPr lang="fr-FR" dirty="0" smtClean="0">
              <a:latin typeface="Times New Roman"/>
              <a:cs typeface="Times New Roman"/>
            </a:rPr>
            <a:t> </a:t>
          </a:r>
          <a:endParaRPr lang="fr-FR" dirty="0">
            <a:latin typeface="Times New Roman"/>
            <a:cs typeface="Times New Roman"/>
          </a:endParaRPr>
        </a:p>
      </dgm:t>
    </dgm:pt>
    <dgm:pt modelId="{55C4C193-29B0-6844-8B01-88780287AD98}" type="parTrans" cxnId="{640199E7-47EB-AE4A-8F2A-6C1972DB2EA7}">
      <dgm:prSet/>
      <dgm:spPr/>
      <dgm:t>
        <a:bodyPr/>
        <a:lstStyle/>
        <a:p>
          <a:endParaRPr lang="fr-FR"/>
        </a:p>
      </dgm:t>
    </dgm:pt>
    <dgm:pt modelId="{C574A99C-F82C-AE48-A973-3DF89CF4A1EC}" type="sibTrans" cxnId="{640199E7-47EB-AE4A-8F2A-6C1972DB2EA7}">
      <dgm:prSet/>
      <dgm:spPr/>
      <dgm:t>
        <a:bodyPr/>
        <a:lstStyle/>
        <a:p>
          <a:endParaRPr lang="fr-FR"/>
        </a:p>
      </dgm:t>
    </dgm:pt>
    <dgm:pt modelId="{152E17CE-1750-9B47-9312-B86B3C7697D6}">
      <dgm:prSet phldrT="[Texte]"/>
      <dgm:spPr/>
      <dgm:t>
        <a:bodyPr/>
        <a:lstStyle/>
        <a:p>
          <a:r>
            <a:rPr lang="fr-FR" dirty="0" smtClean="0">
              <a:solidFill>
                <a:srgbClr val="FF0000"/>
              </a:solidFill>
              <a:latin typeface="Times New Roman"/>
              <a:cs typeface="Times New Roman"/>
            </a:rPr>
            <a:t>Déduction</a:t>
          </a:r>
          <a:endParaRPr lang="fr-FR" dirty="0">
            <a:solidFill>
              <a:srgbClr val="FF0000"/>
            </a:solidFill>
            <a:latin typeface="Times New Roman"/>
            <a:cs typeface="Times New Roman"/>
          </a:endParaRPr>
        </a:p>
      </dgm:t>
    </dgm:pt>
    <dgm:pt modelId="{D01960AF-994D-5D4D-880A-27095E9A738A}" type="parTrans" cxnId="{573613B7-2D1B-C845-B57F-EA0DC47E250A}">
      <dgm:prSet/>
      <dgm:spPr/>
      <dgm:t>
        <a:bodyPr/>
        <a:lstStyle/>
        <a:p>
          <a:endParaRPr lang="fr-FR"/>
        </a:p>
      </dgm:t>
    </dgm:pt>
    <dgm:pt modelId="{53163E47-61C5-F14F-9773-781A5FEB57A1}" type="sibTrans" cxnId="{573613B7-2D1B-C845-B57F-EA0DC47E250A}">
      <dgm:prSet/>
      <dgm:spPr/>
      <dgm:t>
        <a:bodyPr/>
        <a:lstStyle/>
        <a:p>
          <a:endParaRPr lang="fr-FR"/>
        </a:p>
      </dgm:t>
    </dgm:pt>
    <dgm:pt modelId="{5FF09FE7-7B47-9644-BEC4-F73C504C914A}">
      <dgm:prSet/>
      <dgm:spPr/>
      <dgm:t>
        <a:bodyPr/>
        <a:lstStyle/>
        <a:p>
          <a:r>
            <a:rPr lang="fr-FR" dirty="0" smtClean="0">
              <a:solidFill>
                <a:srgbClr val="FF0000"/>
              </a:solidFill>
              <a:latin typeface="Times New Roman"/>
              <a:cs typeface="Times New Roman"/>
            </a:rPr>
            <a:t>Test</a:t>
          </a:r>
          <a:endParaRPr lang="fr-FR" dirty="0">
            <a:solidFill>
              <a:srgbClr val="FF0000"/>
            </a:solidFill>
            <a:latin typeface="Times New Roman"/>
            <a:cs typeface="Times New Roman"/>
          </a:endParaRPr>
        </a:p>
      </dgm:t>
    </dgm:pt>
    <dgm:pt modelId="{69F9DC13-E4AA-D144-8ECA-4FD3A8165EE9}" type="parTrans" cxnId="{1506E6E4-933E-F849-B04D-EEEE645A33ED}">
      <dgm:prSet/>
      <dgm:spPr/>
      <dgm:t>
        <a:bodyPr/>
        <a:lstStyle/>
        <a:p>
          <a:endParaRPr lang="fr-FR"/>
        </a:p>
      </dgm:t>
    </dgm:pt>
    <dgm:pt modelId="{8B3EF2AD-7ED1-024A-98C4-63593872CD9C}" type="sibTrans" cxnId="{1506E6E4-933E-F849-B04D-EEEE645A33ED}">
      <dgm:prSet/>
      <dgm:spPr/>
      <dgm:t>
        <a:bodyPr/>
        <a:lstStyle/>
        <a:p>
          <a:endParaRPr lang="fr-FR"/>
        </a:p>
      </dgm:t>
    </dgm:pt>
    <dgm:pt modelId="{8E772295-ECA8-9141-8AD1-41CEBE11F26C}" type="pres">
      <dgm:prSet presAssocID="{D4AC9489-77FF-694F-92A4-E8035A82DB9F}" presName="cycle" presStyleCnt="0">
        <dgm:presLayoutVars>
          <dgm:dir/>
          <dgm:resizeHandles val="exact"/>
        </dgm:presLayoutVars>
      </dgm:prSet>
      <dgm:spPr/>
      <dgm:t>
        <a:bodyPr/>
        <a:lstStyle/>
        <a:p>
          <a:endParaRPr lang="fr-FR"/>
        </a:p>
      </dgm:t>
    </dgm:pt>
    <dgm:pt modelId="{F5041DF3-42C4-1747-8F94-1C46C139841B}" type="pres">
      <dgm:prSet presAssocID="{9CFE95FF-B2A8-AE4A-8D3E-C09D65061C99}" presName="node" presStyleLbl="node1" presStyleIdx="0" presStyleCnt="5">
        <dgm:presLayoutVars>
          <dgm:bulletEnabled val="1"/>
        </dgm:presLayoutVars>
      </dgm:prSet>
      <dgm:spPr/>
      <dgm:t>
        <a:bodyPr/>
        <a:lstStyle/>
        <a:p>
          <a:endParaRPr lang="fr-FR"/>
        </a:p>
      </dgm:t>
    </dgm:pt>
    <dgm:pt modelId="{8BAA136E-64E6-7C4C-91F1-2E1F1429590D}" type="pres">
      <dgm:prSet presAssocID="{9CFE95FF-B2A8-AE4A-8D3E-C09D65061C99}" presName="spNode" presStyleCnt="0"/>
      <dgm:spPr/>
    </dgm:pt>
    <dgm:pt modelId="{A1D3A325-F2FC-DE4E-B513-E0FE8DDE15C8}" type="pres">
      <dgm:prSet presAssocID="{7E759C9A-D634-EE4F-8E25-4B470DB6CF67}" presName="sibTrans" presStyleLbl="sibTrans1D1" presStyleIdx="0" presStyleCnt="5"/>
      <dgm:spPr/>
      <dgm:t>
        <a:bodyPr/>
        <a:lstStyle/>
        <a:p>
          <a:endParaRPr lang="fr-FR"/>
        </a:p>
      </dgm:t>
    </dgm:pt>
    <dgm:pt modelId="{D58CFCFD-7923-924C-81F3-5BDB64271A89}" type="pres">
      <dgm:prSet presAssocID="{594F4016-05D3-9E45-B228-BC1BD77C9868}" presName="node" presStyleLbl="node1" presStyleIdx="1" presStyleCnt="5">
        <dgm:presLayoutVars>
          <dgm:bulletEnabled val="1"/>
        </dgm:presLayoutVars>
      </dgm:prSet>
      <dgm:spPr/>
      <dgm:t>
        <a:bodyPr/>
        <a:lstStyle/>
        <a:p>
          <a:endParaRPr lang="fr-FR"/>
        </a:p>
      </dgm:t>
    </dgm:pt>
    <dgm:pt modelId="{DC0259B6-E415-A541-9ED8-8B27654D2B6A}" type="pres">
      <dgm:prSet presAssocID="{594F4016-05D3-9E45-B228-BC1BD77C9868}" presName="spNode" presStyleCnt="0"/>
      <dgm:spPr/>
    </dgm:pt>
    <dgm:pt modelId="{86D7CA47-66B9-6446-A293-FA706C8AAB3F}" type="pres">
      <dgm:prSet presAssocID="{41626DB6-3846-4941-8522-3CF8BDD169CE}" presName="sibTrans" presStyleLbl="sibTrans1D1" presStyleIdx="1" presStyleCnt="5"/>
      <dgm:spPr/>
      <dgm:t>
        <a:bodyPr/>
        <a:lstStyle/>
        <a:p>
          <a:endParaRPr lang="fr-FR"/>
        </a:p>
      </dgm:t>
    </dgm:pt>
    <dgm:pt modelId="{A8A170AD-B7F9-D847-96F4-855FEA00F086}" type="pres">
      <dgm:prSet presAssocID="{E5F4A5C8-99D6-BE43-A725-257B8F592414}" presName="node" presStyleLbl="node1" presStyleIdx="2" presStyleCnt="5">
        <dgm:presLayoutVars>
          <dgm:bulletEnabled val="1"/>
        </dgm:presLayoutVars>
      </dgm:prSet>
      <dgm:spPr/>
      <dgm:t>
        <a:bodyPr/>
        <a:lstStyle/>
        <a:p>
          <a:endParaRPr lang="fr-FR"/>
        </a:p>
      </dgm:t>
    </dgm:pt>
    <dgm:pt modelId="{0B019F5D-56C3-6941-B20B-118FD8D1DE5B}" type="pres">
      <dgm:prSet presAssocID="{E5F4A5C8-99D6-BE43-A725-257B8F592414}" presName="spNode" presStyleCnt="0"/>
      <dgm:spPr/>
    </dgm:pt>
    <dgm:pt modelId="{7CA6A16A-A8F3-BD4E-8809-8C1D0D399AB0}" type="pres">
      <dgm:prSet presAssocID="{C574A99C-F82C-AE48-A973-3DF89CF4A1EC}" presName="sibTrans" presStyleLbl="sibTrans1D1" presStyleIdx="2" presStyleCnt="5"/>
      <dgm:spPr/>
      <dgm:t>
        <a:bodyPr/>
        <a:lstStyle/>
        <a:p>
          <a:endParaRPr lang="fr-FR"/>
        </a:p>
      </dgm:t>
    </dgm:pt>
    <dgm:pt modelId="{397563A0-9455-DA4C-98ED-918A4E0A11B4}" type="pres">
      <dgm:prSet presAssocID="{152E17CE-1750-9B47-9312-B86B3C7697D6}" presName="node" presStyleLbl="node1" presStyleIdx="3" presStyleCnt="5">
        <dgm:presLayoutVars>
          <dgm:bulletEnabled val="1"/>
        </dgm:presLayoutVars>
      </dgm:prSet>
      <dgm:spPr/>
      <dgm:t>
        <a:bodyPr/>
        <a:lstStyle/>
        <a:p>
          <a:endParaRPr lang="fr-FR"/>
        </a:p>
      </dgm:t>
    </dgm:pt>
    <dgm:pt modelId="{D629D134-A555-F148-9967-43A0F48957F3}" type="pres">
      <dgm:prSet presAssocID="{152E17CE-1750-9B47-9312-B86B3C7697D6}" presName="spNode" presStyleCnt="0"/>
      <dgm:spPr/>
    </dgm:pt>
    <dgm:pt modelId="{1AD6D83F-984B-914C-A93A-38E46630F3E7}" type="pres">
      <dgm:prSet presAssocID="{53163E47-61C5-F14F-9773-781A5FEB57A1}" presName="sibTrans" presStyleLbl="sibTrans1D1" presStyleIdx="3" presStyleCnt="5"/>
      <dgm:spPr/>
      <dgm:t>
        <a:bodyPr/>
        <a:lstStyle/>
        <a:p>
          <a:endParaRPr lang="fr-FR"/>
        </a:p>
      </dgm:t>
    </dgm:pt>
    <dgm:pt modelId="{AD4A7BB0-49FB-E74B-A129-BC7BB781CA80}" type="pres">
      <dgm:prSet presAssocID="{5FF09FE7-7B47-9644-BEC4-F73C504C914A}" presName="node" presStyleLbl="node1" presStyleIdx="4" presStyleCnt="5">
        <dgm:presLayoutVars>
          <dgm:bulletEnabled val="1"/>
        </dgm:presLayoutVars>
      </dgm:prSet>
      <dgm:spPr/>
      <dgm:t>
        <a:bodyPr/>
        <a:lstStyle/>
        <a:p>
          <a:endParaRPr lang="fr-FR"/>
        </a:p>
      </dgm:t>
    </dgm:pt>
    <dgm:pt modelId="{1725F3EE-C28D-B741-84EA-E37C7E718B8C}" type="pres">
      <dgm:prSet presAssocID="{5FF09FE7-7B47-9644-BEC4-F73C504C914A}" presName="spNode" presStyleCnt="0"/>
      <dgm:spPr/>
    </dgm:pt>
    <dgm:pt modelId="{5FE53CB5-C4DA-6D4C-8BEE-B27C147AB44B}" type="pres">
      <dgm:prSet presAssocID="{8B3EF2AD-7ED1-024A-98C4-63593872CD9C}" presName="sibTrans" presStyleLbl="sibTrans1D1" presStyleIdx="4" presStyleCnt="5"/>
      <dgm:spPr/>
      <dgm:t>
        <a:bodyPr/>
        <a:lstStyle/>
        <a:p>
          <a:endParaRPr lang="fr-FR"/>
        </a:p>
      </dgm:t>
    </dgm:pt>
  </dgm:ptLst>
  <dgm:cxnLst>
    <dgm:cxn modelId="{B53BF397-E97A-3E4C-9824-26B6E2212F6A}" type="presOf" srcId="{E5F4A5C8-99D6-BE43-A725-257B8F592414}" destId="{A8A170AD-B7F9-D847-96F4-855FEA00F086}" srcOrd="0" destOrd="0" presId="urn:microsoft.com/office/officeart/2005/8/layout/cycle5"/>
    <dgm:cxn modelId="{28433E05-57A5-0046-9BA7-15E01D8D8D2A}" type="presOf" srcId="{594F4016-05D3-9E45-B228-BC1BD77C9868}" destId="{D58CFCFD-7923-924C-81F3-5BDB64271A89}" srcOrd="0" destOrd="0" presId="urn:microsoft.com/office/officeart/2005/8/layout/cycle5"/>
    <dgm:cxn modelId="{7148729E-E6D2-594F-992D-501EAA790FB9}" type="presOf" srcId="{7E759C9A-D634-EE4F-8E25-4B470DB6CF67}" destId="{A1D3A325-F2FC-DE4E-B513-E0FE8DDE15C8}" srcOrd="0" destOrd="0" presId="urn:microsoft.com/office/officeart/2005/8/layout/cycle5"/>
    <dgm:cxn modelId="{353854A0-5EE5-6641-AD11-3C9244627561}" type="presOf" srcId="{53163E47-61C5-F14F-9773-781A5FEB57A1}" destId="{1AD6D83F-984B-914C-A93A-38E46630F3E7}" srcOrd="0" destOrd="0" presId="urn:microsoft.com/office/officeart/2005/8/layout/cycle5"/>
    <dgm:cxn modelId="{573613B7-2D1B-C845-B57F-EA0DC47E250A}" srcId="{D4AC9489-77FF-694F-92A4-E8035A82DB9F}" destId="{152E17CE-1750-9B47-9312-B86B3C7697D6}" srcOrd="3" destOrd="0" parTransId="{D01960AF-994D-5D4D-880A-27095E9A738A}" sibTransId="{53163E47-61C5-F14F-9773-781A5FEB57A1}"/>
    <dgm:cxn modelId="{BA1077FC-4AD9-9543-ABFC-D99C4F40F9C2}" type="presOf" srcId="{C574A99C-F82C-AE48-A973-3DF89CF4A1EC}" destId="{7CA6A16A-A8F3-BD4E-8809-8C1D0D399AB0}" srcOrd="0" destOrd="0" presId="urn:microsoft.com/office/officeart/2005/8/layout/cycle5"/>
    <dgm:cxn modelId="{1506E6E4-933E-F849-B04D-EEEE645A33ED}" srcId="{D4AC9489-77FF-694F-92A4-E8035A82DB9F}" destId="{5FF09FE7-7B47-9644-BEC4-F73C504C914A}" srcOrd="4" destOrd="0" parTransId="{69F9DC13-E4AA-D144-8ECA-4FD3A8165EE9}" sibTransId="{8B3EF2AD-7ED1-024A-98C4-63593872CD9C}"/>
    <dgm:cxn modelId="{829EE79A-6325-2A45-A6E1-E442D2387BEB}" srcId="{D4AC9489-77FF-694F-92A4-E8035A82DB9F}" destId="{9CFE95FF-B2A8-AE4A-8D3E-C09D65061C99}" srcOrd="0" destOrd="0" parTransId="{0DC9A330-FDF1-7949-B156-5BB9F8ABA78A}" sibTransId="{7E759C9A-D634-EE4F-8E25-4B470DB6CF67}"/>
    <dgm:cxn modelId="{BCD07ED1-792C-EF42-8FFD-A78D59AA296F}" type="presOf" srcId="{9CFE95FF-B2A8-AE4A-8D3E-C09D65061C99}" destId="{F5041DF3-42C4-1747-8F94-1C46C139841B}" srcOrd="0" destOrd="0" presId="urn:microsoft.com/office/officeart/2005/8/layout/cycle5"/>
    <dgm:cxn modelId="{4F3D4DAB-94B2-FF43-B576-29449A38073D}" type="presOf" srcId="{5FF09FE7-7B47-9644-BEC4-F73C504C914A}" destId="{AD4A7BB0-49FB-E74B-A129-BC7BB781CA80}" srcOrd="0" destOrd="0" presId="urn:microsoft.com/office/officeart/2005/8/layout/cycle5"/>
    <dgm:cxn modelId="{AD21CEE1-9ACD-964D-92D5-C8FB800F80EB}" srcId="{D4AC9489-77FF-694F-92A4-E8035A82DB9F}" destId="{594F4016-05D3-9E45-B228-BC1BD77C9868}" srcOrd="1" destOrd="0" parTransId="{FB563DC5-41B7-BA4C-AAD8-DEF6C3040950}" sibTransId="{41626DB6-3846-4941-8522-3CF8BDD169CE}"/>
    <dgm:cxn modelId="{2AA44947-8143-AD4F-8091-1831D0F10BE3}" type="presOf" srcId="{41626DB6-3846-4941-8522-3CF8BDD169CE}" destId="{86D7CA47-66B9-6446-A293-FA706C8AAB3F}" srcOrd="0" destOrd="0" presId="urn:microsoft.com/office/officeart/2005/8/layout/cycle5"/>
    <dgm:cxn modelId="{640199E7-47EB-AE4A-8F2A-6C1972DB2EA7}" srcId="{D4AC9489-77FF-694F-92A4-E8035A82DB9F}" destId="{E5F4A5C8-99D6-BE43-A725-257B8F592414}" srcOrd="2" destOrd="0" parTransId="{55C4C193-29B0-6844-8B01-88780287AD98}" sibTransId="{C574A99C-F82C-AE48-A973-3DF89CF4A1EC}"/>
    <dgm:cxn modelId="{BA4A9CA0-3EDF-2D42-8D82-9F0C935C0911}" type="presOf" srcId="{152E17CE-1750-9B47-9312-B86B3C7697D6}" destId="{397563A0-9455-DA4C-98ED-918A4E0A11B4}" srcOrd="0" destOrd="0" presId="urn:microsoft.com/office/officeart/2005/8/layout/cycle5"/>
    <dgm:cxn modelId="{30699830-60F8-F449-B0B0-08250AE9464B}" type="presOf" srcId="{8B3EF2AD-7ED1-024A-98C4-63593872CD9C}" destId="{5FE53CB5-C4DA-6D4C-8BEE-B27C147AB44B}" srcOrd="0" destOrd="0" presId="urn:microsoft.com/office/officeart/2005/8/layout/cycle5"/>
    <dgm:cxn modelId="{15E04EF4-1F98-474F-AD0A-486A796560AA}" type="presOf" srcId="{D4AC9489-77FF-694F-92A4-E8035A82DB9F}" destId="{8E772295-ECA8-9141-8AD1-41CEBE11F26C}" srcOrd="0" destOrd="0" presId="urn:microsoft.com/office/officeart/2005/8/layout/cycle5"/>
    <dgm:cxn modelId="{EC1D55B3-96C5-644D-B975-64A1AFA6B407}" type="presParOf" srcId="{8E772295-ECA8-9141-8AD1-41CEBE11F26C}" destId="{F5041DF3-42C4-1747-8F94-1C46C139841B}" srcOrd="0" destOrd="0" presId="urn:microsoft.com/office/officeart/2005/8/layout/cycle5"/>
    <dgm:cxn modelId="{5036D620-CE62-DC41-8875-74FC9390E27F}" type="presParOf" srcId="{8E772295-ECA8-9141-8AD1-41CEBE11F26C}" destId="{8BAA136E-64E6-7C4C-91F1-2E1F1429590D}" srcOrd="1" destOrd="0" presId="urn:microsoft.com/office/officeart/2005/8/layout/cycle5"/>
    <dgm:cxn modelId="{63B63FA4-2069-FC47-98B3-8E7A4ECA1E23}" type="presParOf" srcId="{8E772295-ECA8-9141-8AD1-41CEBE11F26C}" destId="{A1D3A325-F2FC-DE4E-B513-E0FE8DDE15C8}" srcOrd="2" destOrd="0" presId="urn:microsoft.com/office/officeart/2005/8/layout/cycle5"/>
    <dgm:cxn modelId="{E0240BE8-5995-BB4A-96BB-E9FCC2D3D04B}" type="presParOf" srcId="{8E772295-ECA8-9141-8AD1-41CEBE11F26C}" destId="{D58CFCFD-7923-924C-81F3-5BDB64271A89}" srcOrd="3" destOrd="0" presId="urn:microsoft.com/office/officeart/2005/8/layout/cycle5"/>
    <dgm:cxn modelId="{03F54353-08FD-C642-9F3A-3DED0A2EFD99}" type="presParOf" srcId="{8E772295-ECA8-9141-8AD1-41CEBE11F26C}" destId="{DC0259B6-E415-A541-9ED8-8B27654D2B6A}" srcOrd="4" destOrd="0" presId="urn:microsoft.com/office/officeart/2005/8/layout/cycle5"/>
    <dgm:cxn modelId="{E133A247-9346-B045-96C9-39AA0F1C94E5}" type="presParOf" srcId="{8E772295-ECA8-9141-8AD1-41CEBE11F26C}" destId="{86D7CA47-66B9-6446-A293-FA706C8AAB3F}" srcOrd="5" destOrd="0" presId="urn:microsoft.com/office/officeart/2005/8/layout/cycle5"/>
    <dgm:cxn modelId="{A8BE2DC9-AB6B-CE41-9C04-6102B6B9D0CC}" type="presParOf" srcId="{8E772295-ECA8-9141-8AD1-41CEBE11F26C}" destId="{A8A170AD-B7F9-D847-96F4-855FEA00F086}" srcOrd="6" destOrd="0" presId="urn:microsoft.com/office/officeart/2005/8/layout/cycle5"/>
    <dgm:cxn modelId="{DAA5E630-EB5B-EB4E-9DD7-B80DE03B9A85}" type="presParOf" srcId="{8E772295-ECA8-9141-8AD1-41CEBE11F26C}" destId="{0B019F5D-56C3-6941-B20B-118FD8D1DE5B}" srcOrd="7" destOrd="0" presId="urn:microsoft.com/office/officeart/2005/8/layout/cycle5"/>
    <dgm:cxn modelId="{215BCB15-C248-444F-AD77-7849967C98A7}" type="presParOf" srcId="{8E772295-ECA8-9141-8AD1-41CEBE11F26C}" destId="{7CA6A16A-A8F3-BD4E-8809-8C1D0D399AB0}" srcOrd="8" destOrd="0" presId="urn:microsoft.com/office/officeart/2005/8/layout/cycle5"/>
    <dgm:cxn modelId="{5B2C35E2-4B0A-6642-813E-22E4A3E55B1E}" type="presParOf" srcId="{8E772295-ECA8-9141-8AD1-41CEBE11F26C}" destId="{397563A0-9455-DA4C-98ED-918A4E0A11B4}" srcOrd="9" destOrd="0" presId="urn:microsoft.com/office/officeart/2005/8/layout/cycle5"/>
    <dgm:cxn modelId="{F7571289-0F80-9B4F-8728-88FFFA37A19B}" type="presParOf" srcId="{8E772295-ECA8-9141-8AD1-41CEBE11F26C}" destId="{D629D134-A555-F148-9967-43A0F48957F3}" srcOrd="10" destOrd="0" presId="urn:microsoft.com/office/officeart/2005/8/layout/cycle5"/>
    <dgm:cxn modelId="{714966D5-339D-A64A-ABB8-28911A27F59D}" type="presParOf" srcId="{8E772295-ECA8-9141-8AD1-41CEBE11F26C}" destId="{1AD6D83F-984B-914C-A93A-38E46630F3E7}" srcOrd="11" destOrd="0" presId="urn:microsoft.com/office/officeart/2005/8/layout/cycle5"/>
    <dgm:cxn modelId="{79C623DC-385D-3E48-842D-DAD6231FE838}" type="presParOf" srcId="{8E772295-ECA8-9141-8AD1-41CEBE11F26C}" destId="{AD4A7BB0-49FB-E74B-A129-BC7BB781CA80}" srcOrd="12" destOrd="0" presId="urn:microsoft.com/office/officeart/2005/8/layout/cycle5"/>
    <dgm:cxn modelId="{880C4DAA-0C96-D145-8539-B182FC2CE064}" type="presParOf" srcId="{8E772295-ECA8-9141-8AD1-41CEBE11F26C}" destId="{1725F3EE-C28D-B741-84EA-E37C7E718B8C}" srcOrd="13" destOrd="0" presId="urn:microsoft.com/office/officeart/2005/8/layout/cycle5"/>
    <dgm:cxn modelId="{1AC2964E-8DCE-FB4B-AF29-AD6B3AABCBF6}" type="presParOf" srcId="{8E772295-ECA8-9141-8AD1-41CEBE11F26C}" destId="{5FE53CB5-C4DA-6D4C-8BEE-B27C147AB44B}" srcOrd="14"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4AC9489-77FF-694F-92A4-E8035A82DB9F}" type="doc">
      <dgm:prSet loTypeId="urn:microsoft.com/office/officeart/2005/8/layout/cycle5" loCatId="" qsTypeId="urn:microsoft.com/office/officeart/2005/8/quickstyle/simple4" qsCatId="simple" csTypeId="urn:microsoft.com/office/officeart/2005/8/colors/accent1_2" csCatId="accent1" phldr="1"/>
      <dgm:spPr/>
      <dgm:t>
        <a:bodyPr/>
        <a:lstStyle/>
        <a:p>
          <a:endParaRPr lang="fr-FR"/>
        </a:p>
      </dgm:t>
    </dgm:pt>
    <dgm:pt modelId="{9CFE95FF-B2A8-AE4A-8D3E-C09D65061C99}">
      <dgm:prSet phldrT="[Texte]"/>
      <dgm:spPr/>
      <dgm:t>
        <a:bodyPr/>
        <a:lstStyle/>
        <a:p>
          <a:r>
            <a:rPr lang="fr-FR" dirty="0" smtClean="0">
              <a:latin typeface="Times New Roman"/>
              <a:cs typeface="Times New Roman"/>
            </a:rPr>
            <a:t>Évaluation</a:t>
          </a:r>
          <a:endParaRPr lang="fr-FR" dirty="0">
            <a:latin typeface="Times New Roman"/>
            <a:cs typeface="Times New Roman"/>
          </a:endParaRPr>
        </a:p>
      </dgm:t>
    </dgm:pt>
    <dgm:pt modelId="{0DC9A330-FDF1-7949-B156-5BB9F8ABA78A}" type="parTrans" cxnId="{829EE79A-6325-2A45-A6E1-E442D2387BEB}">
      <dgm:prSet/>
      <dgm:spPr/>
      <dgm:t>
        <a:bodyPr/>
        <a:lstStyle/>
        <a:p>
          <a:endParaRPr lang="fr-FR"/>
        </a:p>
      </dgm:t>
    </dgm:pt>
    <dgm:pt modelId="{7E759C9A-D634-EE4F-8E25-4B470DB6CF67}" type="sibTrans" cxnId="{829EE79A-6325-2A45-A6E1-E442D2387BEB}">
      <dgm:prSet/>
      <dgm:spPr/>
      <dgm:t>
        <a:bodyPr/>
        <a:lstStyle/>
        <a:p>
          <a:endParaRPr lang="fr-FR"/>
        </a:p>
      </dgm:t>
    </dgm:pt>
    <dgm:pt modelId="{594F4016-05D3-9E45-B228-BC1BD77C9868}">
      <dgm:prSet phldrT="[Texte]"/>
      <dgm:spPr/>
      <dgm:t>
        <a:bodyPr/>
        <a:lstStyle/>
        <a:p>
          <a:r>
            <a:rPr lang="fr-FR" dirty="0" smtClean="0">
              <a:latin typeface="Times New Roman"/>
              <a:cs typeface="Times New Roman"/>
            </a:rPr>
            <a:t>Observation</a:t>
          </a:r>
          <a:endParaRPr lang="fr-FR" dirty="0">
            <a:latin typeface="Times New Roman"/>
            <a:cs typeface="Times New Roman"/>
          </a:endParaRPr>
        </a:p>
      </dgm:t>
    </dgm:pt>
    <dgm:pt modelId="{FB563DC5-41B7-BA4C-AAD8-DEF6C3040950}" type="parTrans" cxnId="{AD21CEE1-9ACD-964D-92D5-C8FB800F80EB}">
      <dgm:prSet/>
      <dgm:spPr/>
      <dgm:t>
        <a:bodyPr/>
        <a:lstStyle/>
        <a:p>
          <a:endParaRPr lang="fr-FR"/>
        </a:p>
      </dgm:t>
    </dgm:pt>
    <dgm:pt modelId="{41626DB6-3846-4941-8522-3CF8BDD169CE}" type="sibTrans" cxnId="{AD21CEE1-9ACD-964D-92D5-C8FB800F80EB}">
      <dgm:prSet/>
      <dgm:spPr/>
      <dgm:t>
        <a:bodyPr/>
        <a:lstStyle/>
        <a:p>
          <a:endParaRPr lang="fr-FR"/>
        </a:p>
      </dgm:t>
    </dgm:pt>
    <dgm:pt modelId="{E5F4A5C8-99D6-BE43-A725-257B8F592414}">
      <dgm:prSet phldrT="[Texte]"/>
      <dgm:spPr/>
      <dgm:t>
        <a:bodyPr/>
        <a:lstStyle/>
        <a:p>
          <a:r>
            <a:rPr lang="fr-FR" dirty="0" smtClean="0">
              <a:latin typeface="Times New Roman"/>
              <a:cs typeface="Times New Roman"/>
            </a:rPr>
            <a:t>Induction </a:t>
          </a:r>
          <a:endParaRPr lang="fr-FR" dirty="0">
            <a:latin typeface="Times New Roman"/>
            <a:cs typeface="Times New Roman"/>
          </a:endParaRPr>
        </a:p>
      </dgm:t>
    </dgm:pt>
    <dgm:pt modelId="{55C4C193-29B0-6844-8B01-88780287AD98}" type="parTrans" cxnId="{640199E7-47EB-AE4A-8F2A-6C1972DB2EA7}">
      <dgm:prSet/>
      <dgm:spPr/>
      <dgm:t>
        <a:bodyPr/>
        <a:lstStyle/>
        <a:p>
          <a:endParaRPr lang="fr-FR"/>
        </a:p>
      </dgm:t>
    </dgm:pt>
    <dgm:pt modelId="{C574A99C-F82C-AE48-A973-3DF89CF4A1EC}" type="sibTrans" cxnId="{640199E7-47EB-AE4A-8F2A-6C1972DB2EA7}">
      <dgm:prSet/>
      <dgm:spPr/>
      <dgm:t>
        <a:bodyPr/>
        <a:lstStyle/>
        <a:p>
          <a:endParaRPr lang="fr-FR"/>
        </a:p>
      </dgm:t>
    </dgm:pt>
    <dgm:pt modelId="{152E17CE-1750-9B47-9312-B86B3C7697D6}">
      <dgm:prSet phldrT="[Texte]"/>
      <dgm:spPr/>
      <dgm:t>
        <a:bodyPr/>
        <a:lstStyle/>
        <a:p>
          <a:r>
            <a:rPr lang="fr-FR" dirty="0" smtClean="0">
              <a:latin typeface="Times New Roman"/>
              <a:cs typeface="Times New Roman"/>
            </a:rPr>
            <a:t>Déduction</a:t>
          </a:r>
          <a:endParaRPr lang="fr-FR" dirty="0">
            <a:latin typeface="Times New Roman"/>
            <a:cs typeface="Times New Roman"/>
          </a:endParaRPr>
        </a:p>
      </dgm:t>
    </dgm:pt>
    <dgm:pt modelId="{D01960AF-994D-5D4D-880A-27095E9A738A}" type="parTrans" cxnId="{573613B7-2D1B-C845-B57F-EA0DC47E250A}">
      <dgm:prSet/>
      <dgm:spPr/>
      <dgm:t>
        <a:bodyPr/>
        <a:lstStyle/>
        <a:p>
          <a:endParaRPr lang="fr-FR"/>
        </a:p>
      </dgm:t>
    </dgm:pt>
    <dgm:pt modelId="{53163E47-61C5-F14F-9773-781A5FEB57A1}" type="sibTrans" cxnId="{573613B7-2D1B-C845-B57F-EA0DC47E250A}">
      <dgm:prSet/>
      <dgm:spPr/>
      <dgm:t>
        <a:bodyPr/>
        <a:lstStyle/>
        <a:p>
          <a:endParaRPr lang="fr-FR"/>
        </a:p>
      </dgm:t>
    </dgm:pt>
    <dgm:pt modelId="{5FF09FE7-7B47-9644-BEC4-F73C504C914A}">
      <dgm:prSet/>
      <dgm:spPr/>
      <dgm:t>
        <a:bodyPr/>
        <a:lstStyle/>
        <a:p>
          <a:r>
            <a:rPr lang="fr-FR" dirty="0" smtClean="0">
              <a:latin typeface="Times New Roman"/>
              <a:cs typeface="Times New Roman"/>
            </a:rPr>
            <a:t>Test</a:t>
          </a:r>
          <a:endParaRPr lang="fr-FR" dirty="0">
            <a:latin typeface="Times New Roman"/>
            <a:cs typeface="Times New Roman"/>
          </a:endParaRPr>
        </a:p>
      </dgm:t>
    </dgm:pt>
    <dgm:pt modelId="{69F9DC13-E4AA-D144-8ECA-4FD3A8165EE9}" type="parTrans" cxnId="{1506E6E4-933E-F849-B04D-EEEE645A33ED}">
      <dgm:prSet/>
      <dgm:spPr/>
      <dgm:t>
        <a:bodyPr/>
        <a:lstStyle/>
        <a:p>
          <a:endParaRPr lang="fr-FR"/>
        </a:p>
      </dgm:t>
    </dgm:pt>
    <dgm:pt modelId="{8B3EF2AD-7ED1-024A-98C4-63593872CD9C}" type="sibTrans" cxnId="{1506E6E4-933E-F849-B04D-EEEE645A33ED}">
      <dgm:prSet/>
      <dgm:spPr/>
      <dgm:t>
        <a:bodyPr/>
        <a:lstStyle/>
        <a:p>
          <a:endParaRPr lang="fr-FR"/>
        </a:p>
      </dgm:t>
    </dgm:pt>
    <dgm:pt modelId="{8E772295-ECA8-9141-8AD1-41CEBE11F26C}" type="pres">
      <dgm:prSet presAssocID="{D4AC9489-77FF-694F-92A4-E8035A82DB9F}" presName="cycle" presStyleCnt="0">
        <dgm:presLayoutVars>
          <dgm:dir/>
          <dgm:resizeHandles val="exact"/>
        </dgm:presLayoutVars>
      </dgm:prSet>
      <dgm:spPr/>
      <dgm:t>
        <a:bodyPr/>
        <a:lstStyle/>
        <a:p>
          <a:endParaRPr lang="fr-FR"/>
        </a:p>
      </dgm:t>
    </dgm:pt>
    <dgm:pt modelId="{F5041DF3-42C4-1747-8F94-1C46C139841B}" type="pres">
      <dgm:prSet presAssocID="{9CFE95FF-B2A8-AE4A-8D3E-C09D65061C99}" presName="node" presStyleLbl="node1" presStyleIdx="0" presStyleCnt="5">
        <dgm:presLayoutVars>
          <dgm:bulletEnabled val="1"/>
        </dgm:presLayoutVars>
      </dgm:prSet>
      <dgm:spPr/>
      <dgm:t>
        <a:bodyPr/>
        <a:lstStyle/>
        <a:p>
          <a:endParaRPr lang="fr-FR"/>
        </a:p>
      </dgm:t>
    </dgm:pt>
    <dgm:pt modelId="{8BAA136E-64E6-7C4C-91F1-2E1F1429590D}" type="pres">
      <dgm:prSet presAssocID="{9CFE95FF-B2A8-AE4A-8D3E-C09D65061C99}" presName="spNode" presStyleCnt="0"/>
      <dgm:spPr/>
    </dgm:pt>
    <dgm:pt modelId="{A1D3A325-F2FC-DE4E-B513-E0FE8DDE15C8}" type="pres">
      <dgm:prSet presAssocID="{7E759C9A-D634-EE4F-8E25-4B470DB6CF67}" presName="sibTrans" presStyleLbl="sibTrans1D1" presStyleIdx="0" presStyleCnt="5"/>
      <dgm:spPr/>
      <dgm:t>
        <a:bodyPr/>
        <a:lstStyle/>
        <a:p>
          <a:endParaRPr lang="fr-FR"/>
        </a:p>
      </dgm:t>
    </dgm:pt>
    <dgm:pt modelId="{D58CFCFD-7923-924C-81F3-5BDB64271A89}" type="pres">
      <dgm:prSet presAssocID="{594F4016-05D3-9E45-B228-BC1BD77C9868}" presName="node" presStyleLbl="node1" presStyleIdx="1" presStyleCnt="5">
        <dgm:presLayoutVars>
          <dgm:bulletEnabled val="1"/>
        </dgm:presLayoutVars>
      </dgm:prSet>
      <dgm:spPr/>
      <dgm:t>
        <a:bodyPr/>
        <a:lstStyle/>
        <a:p>
          <a:endParaRPr lang="fr-FR"/>
        </a:p>
      </dgm:t>
    </dgm:pt>
    <dgm:pt modelId="{DC0259B6-E415-A541-9ED8-8B27654D2B6A}" type="pres">
      <dgm:prSet presAssocID="{594F4016-05D3-9E45-B228-BC1BD77C9868}" presName="spNode" presStyleCnt="0"/>
      <dgm:spPr/>
    </dgm:pt>
    <dgm:pt modelId="{86D7CA47-66B9-6446-A293-FA706C8AAB3F}" type="pres">
      <dgm:prSet presAssocID="{41626DB6-3846-4941-8522-3CF8BDD169CE}" presName="sibTrans" presStyleLbl="sibTrans1D1" presStyleIdx="1" presStyleCnt="5"/>
      <dgm:spPr/>
      <dgm:t>
        <a:bodyPr/>
        <a:lstStyle/>
        <a:p>
          <a:endParaRPr lang="fr-FR"/>
        </a:p>
      </dgm:t>
    </dgm:pt>
    <dgm:pt modelId="{A8A170AD-B7F9-D847-96F4-855FEA00F086}" type="pres">
      <dgm:prSet presAssocID="{E5F4A5C8-99D6-BE43-A725-257B8F592414}" presName="node" presStyleLbl="node1" presStyleIdx="2" presStyleCnt="5">
        <dgm:presLayoutVars>
          <dgm:bulletEnabled val="1"/>
        </dgm:presLayoutVars>
      </dgm:prSet>
      <dgm:spPr/>
      <dgm:t>
        <a:bodyPr/>
        <a:lstStyle/>
        <a:p>
          <a:endParaRPr lang="fr-FR"/>
        </a:p>
      </dgm:t>
    </dgm:pt>
    <dgm:pt modelId="{0B019F5D-56C3-6941-B20B-118FD8D1DE5B}" type="pres">
      <dgm:prSet presAssocID="{E5F4A5C8-99D6-BE43-A725-257B8F592414}" presName="spNode" presStyleCnt="0"/>
      <dgm:spPr/>
    </dgm:pt>
    <dgm:pt modelId="{7CA6A16A-A8F3-BD4E-8809-8C1D0D399AB0}" type="pres">
      <dgm:prSet presAssocID="{C574A99C-F82C-AE48-A973-3DF89CF4A1EC}" presName="sibTrans" presStyleLbl="sibTrans1D1" presStyleIdx="2" presStyleCnt="5"/>
      <dgm:spPr/>
      <dgm:t>
        <a:bodyPr/>
        <a:lstStyle/>
        <a:p>
          <a:endParaRPr lang="fr-FR"/>
        </a:p>
      </dgm:t>
    </dgm:pt>
    <dgm:pt modelId="{397563A0-9455-DA4C-98ED-918A4E0A11B4}" type="pres">
      <dgm:prSet presAssocID="{152E17CE-1750-9B47-9312-B86B3C7697D6}" presName="node" presStyleLbl="node1" presStyleIdx="3" presStyleCnt="5">
        <dgm:presLayoutVars>
          <dgm:bulletEnabled val="1"/>
        </dgm:presLayoutVars>
      </dgm:prSet>
      <dgm:spPr/>
      <dgm:t>
        <a:bodyPr/>
        <a:lstStyle/>
        <a:p>
          <a:endParaRPr lang="fr-FR"/>
        </a:p>
      </dgm:t>
    </dgm:pt>
    <dgm:pt modelId="{D629D134-A555-F148-9967-43A0F48957F3}" type="pres">
      <dgm:prSet presAssocID="{152E17CE-1750-9B47-9312-B86B3C7697D6}" presName="spNode" presStyleCnt="0"/>
      <dgm:spPr/>
    </dgm:pt>
    <dgm:pt modelId="{1AD6D83F-984B-914C-A93A-38E46630F3E7}" type="pres">
      <dgm:prSet presAssocID="{53163E47-61C5-F14F-9773-781A5FEB57A1}" presName="sibTrans" presStyleLbl="sibTrans1D1" presStyleIdx="3" presStyleCnt="5"/>
      <dgm:spPr/>
      <dgm:t>
        <a:bodyPr/>
        <a:lstStyle/>
        <a:p>
          <a:endParaRPr lang="fr-FR"/>
        </a:p>
      </dgm:t>
    </dgm:pt>
    <dgm:pt modelId="{AD4A7BB0-49FB-E74B-A129-BC7BB781CA80}" type="pres">
      <dgm:prSet presAssocID="{5FF09FE7-7B47-9644-BEC4-F73C504C914A}" presName="node" presStyleLbl="node1" presStyleIdx="4" presStyleCnt="5">
        <dgm:presLayoutVars>
          <dgm:bulletEnabled val="1"/>
        </dgm:presLayoutVars>
      </dgm:prSet>
      <dgm:spPr/>
      <dgm:t>
        <a:bodyPr/>
        <a:lstStyle/>
        <a:p>
          <a:endParaRPr lang="fr-FR"/>
        </a:p>
      </dgm:t>
    </dgm:pt>
    <dgm:pt modelId="{1725F3EE-C28D-B741-84EA-E37C7E718B8C}" type="pres">
      <dgm:prSet presAssocID="{5FF09FE7-7B47-9644-BEC4-F73C504C914A}" presName="spNode" presStyleCnt="0"/>
      <dgm:spPr/>
    </dgm:pt>
    <dgm:pt modelId="{5FE53CB5-C4DA-6D4C-8BEE-B27C147AB44B}" type="pres">
      <dgm:prSet presAssocID="{8B3EF2AD-7ED1-024A-98C4-63593872CD9C}" presName="sibTrans" presStyleLbl="sibTrans1D1" presStyleIdx="4" presStyleCnt="5"/>
      <dgm:spPr/>
      <dgm:t>
        <a:bodyPr/>
        <a:lstStyle/>
        <a:p>
          <a:endParaRPr lang="fr-FR"/>
        </a:p>
      </dgm:t>
    </dgm:pt>
  </dgm:ptLst>
  <dgm:cxnLst>
    <dgm:cxn modelId="{8FC63093-F9EA-C547-9043-7D287BA696CB}" type="presOf" srcId="{5FF09FE7-7B47-9644-BEC4-F73C504C914A}" destId="{AD4A7BB0-49FB-E74B-A129-BC7BB781CA80}" srcOrd="0" destOrd="0" presId="urn:microsoft.com/office/officeart/2005/8/layout/cycle5"/>
    <dgm:cxn modelId="{573613B7-2D1B-C845-B57F-EA0DC47E250A}" srcId="{D4AC9489-77FF-694F-92A4-E8035A82DB9F}" destId="{152E17CE-1750-9B47-9312-B86B3C7697D6}" srcOrd="3" destOrd="0" parTransId="{D01960AF-994D-5D4D-880A-27095E9A738A}" sibTransId="{53163E47-61C5-F14F-9773-781A5FEB57A1}"/>
    <dgm:cxn modelId="{1506E6E4-933E-F849-B04D-EEEE645A33ED}" srcId="{D4AC9489-77FF-694F-92A4-E8035A82DB9F}" destId="{5FF09FE7-7B47-9644-BEC4-F73C504C914A}" srcOrd="4" destOrd="0" parTransId="{69F9DC13-E4AA-D144-8ECA-4FD3A8165EE9}" sibTransId="{8B3EF2AD-7ED1-024A-98C4-63593872CD9C}"/>
    <dgm:cxn modelId="{1BFCCC65-D18A-A24E-A72F-479B90463AD4}" type="presOf" srcId="{152E17CE-1750-9B47-9312-B86B3C7697D6}" destId="{397563A0-9455-DA4C-98ED-918A4E0A11B4}" srcOrd="0" destOrd="0" presId="urn:microsoft.com/office/officeart/2005/8/layout/cycle5"/>
    <dgm:cxn modelId="{829EE79A-6325-2A45-A6E1-E442D2387BEB}" srcId="{D4AC9489-77FF-694F-92A4-E8035A82DB9F}" destId="{9CFE95FF-B2A8-AE4A-8D3E-C09D65061C99}" srcOrd="0" destOrd="0" parTransId="{0DC9A330-FDF1-7949-B156-5BB9F8ABA78A}" sibTransId="{7E759C9A-D634-EE4F-8E25-4B470DB6CF67}"/>
    <dgm:cxn modelId="{BADF0365-73FC-EB48-A75E-2E42D1C46E3A}" type="presOf" srcId="{C574A99C-F82C-AE48-A973-3DF89CF4A1EC}" destId="{7CA6A16A-A8F3-BD4E-8809-8C1D0D399AB0}" srcOrd="0" destOrd="0" presId="urn:microsoft.com/office/officeart/2005/8/layout/cycle5"/>
    <dgm:cxn modelId="{A36C0E3D-1E97-544D-A65F-2141CF40159D}" type="presOf" srcId="{9CFE95FF-B2A8-AE4A-8D3E-C09D65061C99}" destId="{F5041DF3-42C4-1747-8F94-1C46C139841B}" srcOrd="0" destOrd="0" presId="urn:microsoft.com/office/officeart/2005/8/layout/cycle5"/>
    <dgm:cxn modelId="{AD21CEE1-9ACD-964D-92D5-C8FB800F80EB}" srcId="{D4AC9489-77FF-694F-92A4-E8035A82DB9F}" destId="{594F4016-05D3-9E45-B228-BC1BD77C9868}" srcOrd="1" destOrd="0" parTransId="{FB563DC5-41B7-BA4C-AAD8-DEF6C3040950}" sibTransId="{41626DB6-3846-4941-8522-3CF8BDD169CE}"/>
    <dgm:cxn modelId="{199F33A5-3CE4-8B41-86E8-DFFB6523A1A9}" type="presOf" srcId="{E5F4A5C8-99D6-BE43-A725-257B8F592414}" destId="{A8A170AD-B7F9-D847-96F4-855FEA00F086}" srcOrd="0" destOrd="0" presId="urn:microsoft.com/office/officeart/2005/8/layout/cycle5"/>
    <dgm:cxn modelId="{38C6B85E-6471-4C4E-98B2-3A0BD9C9B470}" type="presOf" srcId="{8B3EF2AD-7ED1-024A-98C4-63593872CD9C}" destId="{5FE53CB5-C4DA-6D4C-8BEE-B27C147AB44B}" srcOrd="0" destOrd="0" presId="urn:microsoft.com/office/officeart/2005/8/layout/cycle5"/>
    <dgm:cxn modelId="{C8C700E6-BDDA-AB48-9E3F-E1098F76451C}" type="presOf" srcId="{41626DB6-3846-4941-8522-3CF8BDD169CE}" destId="{86D7CA47-66B9-6446-A293-FA706C8AAB3F}" srcOrd="0" destOrd="0" presId="urn:microsoft.com/office/officeart/2005/8/layout/cycle5"/>
    <dgm:cxn modelId="{8571D5FC-630A-0C46-92E9-31C71E7B221F}" type="presOf" srcId="{7E759C9A-D634-EE4F-8E25-4B470DB6CF67}" destId="{A1D3A325-F2FC-DE4E-B513-E0FE8DDE15C8}" srcOrd="0" destOrd="0" presId="urn:microsoft.com/office/officeart/2005/8/layout/cycle5"/>
    <dgm:cxn modelId="{640199E7-47EB-AE4A-8F2A-6C1972DB2EA7}" srcId="{D4AC9489-77FF-694F-92A4-E8035A82DB9F}" destId="{E5F4A5C8-99D6-BE43-A725-257B8F592414}" srcOrd="2" destOrd="0" parTransId="{55C4C193-29B0-6844-8B01-88780287AD98}" sibTransId="{C574A99C-F82C-AE48-A973-3DF89CF4A1EC}"/>
    <dgm:cxn modelId="{33EC774E-1AFF-1941-ACD9-E0605A7AC73A}" type="presOf" srcId="{53163E47-61C5-F14F-9773-781A5FEB57A1}" destId="{1AD6D83F-984B-914C-A93A-38E46630F3E7}" srcOrd="0" destOrd="0" presId="urn:microsoft.com/office/officeart/2005/8/layout/cycle5"/>
    <dgm:cxn modelId="{DBC9111C-310D-E342-B560-AE2A0AD551F8}" type="presOf" srcId="{D4AC9489-77FF-694F-92A4-E8035A82DB9F}" destId="{8E772295-ECA8-9141-8AD1-41CEBE11F26C}" srcOrd="0" destOrd="0" presId="urn:microsoft.com/office/officeart/2005/8/layout/cycle5"/>
    <dgm:cxn modelId="{8C66FCDC-1F92-354F-B399-71B63C66B927}" type="presOf" srcId="{594F4016-05D3-9E45-B228-BC1BD77C9868}" destId="{D58CFCFD-7923-924C-81F3-5BDB64271A89}" srcOrd="0" destOrd="0" presId="urn:microsoft.com/office/officeart/2005/8/layout/cycle5"/>
    <dgm:cxn modelId="{9AA9104A-6D86-9042-B409-6A662E31C956}" type="presParOf" srcId="{8E772295-ECA8-9141-8AD1-41CEBE11F26C}" destId="{F5041DF3-42C4-1747-8F94-1C46C139841B}" srcOrd="0" destOrd="0" presId="urn:microsoft.com/office/officeart/2005/8/layout/cycle5"/>
    <dgm:cxn modelId="{BC0B6C8D-9784-D545-B673-690B95C0015B}" type="presParOf" srcId="{8E772295-ECA8-9141-8AD1-41CEBE11F26C}" destId="{8BAA136E-64E6-7C4C-91F1-2E1F1429590D}" srcOrd="1" destOrd="0" presId="urn:microsoft.com/office/officeart/2005/8/layout/cycle5"/>
    <dgm:cxn modelId="{BA79BBAB-986F-CE48-B1BF-BEA2CD30A2CF}" type="presParOf" srcId="{8E772295-ECA8-9141-8AD1-41CEBE11F26C}" destId="{A1D3A325-F2FC-DE4E-B513-E0FE8DDE15C8}" srcOrd="2" destOrd="0" presId="urn:microsoft.com/office/officeart/2005/8/layout/cycle5"/>
    <dgm:cxn modelId="{B9EE2937-5541-394F-B602-6064B75FBEAA}" type="presParOf" srcId="{8E772295-ECA8-9141-8AD1-41CEBE11F26C}" destId="{D58CFCFD-7923-924C-81F3-5BDB64271A89}" srcOrd="3" destOrd="0" presId="urn:microsoft.com/office/officeart/2005/8/layout/cycle5"/>
    <dgm:cxn modelId="{373B5FB2-9458-8241-834F-0698516251B6}" type="presParOf" srcId="{8E772295-ECA8-9141-8AD1-41CEBE11F26C}" destId="{DC0259B6-E415-A541-9ED8-8B27654D2B6A}" srcOrd="4" destOrd="0" presId="urn:microsoft.com/office/officeart/2005/8/layout/cycle5"/>
    <dgm:cxn modelId="{F41C2590-7D77-7049-8628-5F02F4D44D5A}" type="presParOf" srcId="{8E772295-ECA8-9141-8AD1-41CEBE11F26C}" destId="{86D7CA47-66B9-6446-A293-FA706C8AAB3F}" srcOrd="5" destOrd="0" presId="urn:microsoft.com/office/officeart/2005/8/layout/cycle5"/>
    <dgm:cxn modelId="{D5BEA461-2E4D-4849-95D2-82E28202599E}" type="presParOf" srcId="{8E772295-ECA8-9141-8AD1-41CEBE11F26C}" destId="{A8A170AD-B7F9-D847-96F4-855FEA00F086}" srcOrd="6" destOrd="0" presId="urn:microsoft.com/office/officeart/2005/8/layout/cycle5"/>
    <dgm:cxn modelId="{EDA86EC1-E2A8-D343-98C7-5AC898E58349}" type="presParOf" srcId="{8E772295-ECA8-9141-8AD1-41CEBE11F26C}" destId="{0B019F5D-56C3-6941-B20B-118FD8D1DE5B}" srcOrd="7" destOrd="0" presId="urn:microsoft.com/office/officeart/2005/8/layout/cycle5"/>
    <dgm:cxn modelId="{9883CF1C-3187-9B4B-8A8B-DA4224D23443}" type="presParOf" srcId="{8E772295-ECA8-9141-8AD1-41CEBE11F26C}" destId="{7CA6A16A-A8F3-BD4E-8809-8C1D0D399AB0}" srcOrd="8" destOrd="0" presId="urn:microsoft.com/office/officeart/2005/8/layout/cycle5"/>
    <dgm:cxn modelId="{D6B57A28-7176-0C40-9E30-1AB0FFEB7520}" type="presParOf" srcId="{8E772295-ECA8-9141-8AD1-41CEBE11F26C}" destId="{397563A0-9455-DA4C-98ED-918A4E0A11B4}" srcOrd="9" destOrd="0" presId="urn:microsoft.com/office/officeart/2005/8/layout/cycle5"/>
    <dgm:cxn modelId="{B63D405A-12B4-134E-A40F-AC631984AE25}" type="presParOf" srcId="{8E772295-ECA8-9141-8AD1-41CEBE11F26C}" destId="{D629D134-A555-F148-9967-43A0F48957F3}" srcOrd="10" destOrd="0" presId="urn:microsoft.com/office/officeart/2005/8/layout/cycle5"/>
    <dgm:cxn modelId="{AB23B819-71D1-4F45-9445-4032408DE107}" type="presParOf" srcId="{8E772295-ECA8-9141-8AD1-41CEBE11F26C}" destId="{1AD6D83F-984B-914C-A93A-38E46630F3E7}" srcOrd="11" destOrd="0" presId="urn:microsoft.com/office/officeart/2005/8/layout/cycle5"/>
    <dgm:cxn modelId="{A3E3928C-536F-8440-A23E-8EA2A2156828}" type="presParOf" srcId="{8E772295-ECA8-9141-8AD1-41CEBE11F26C}" destId="{AD4A7BB0-49FB-E74B-A129-BC7BB781CA80}" srcOrd="12" destOrd="0" presId="urn:microsoft.com/office/officeart/2005/8/layout/cycle5"/>
    <dgm:cxn modelId="{DE5DCFD6-97EF-404F-A221-028826A51DBE}" type="presParOf" srcId="{8E772295-ECA8-9141-8AD1-41CEBE11F26C}" destId="{1725F3EE-C28D-B741-84EA-E37C7E718B8C}" srcOrd="13" destOrd="0" presId="urn:microsoft.com/office/officeart/2005/8/layout/cycle5"/>
    <dgm:cxn modelId="{158A7444-11B2-3941-B3F0-9A46682FF197}" type="presParOf" srcId="{8E772295-ECA8-9141-8AD1-41CEBE11F26C}" destId="{5FE53CB5-C4DA-6D4C-8BEE-B27C147AB44B}" srcOrd="14"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041DF3-42C4-1747-8F94-1C46C139841B}">
      <dsp:nvSpPr>
        <dsp:cNvPr id="0" name=""/>
        <dsp:cNvSpPr/>
      </dsp:nvSpPr>
      <dsp:spPr>
        <a:xfrm>
          <a:off x="3480234" y="2840"/>
          <a:ext cx="1726331" cy="1122115"/>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fr-FR" sz="2300" kern="1200" dirty="0" smtClean="0">
              <a:solidFill>
                <a:srgbClr val="FF0000"/>
              </a:solidFill>
              <a:latin typeface="Times New Roman"/>
              <a:cs typeface="Times New Roman"/>
            </a:rPr>
            <a:t>Évaluation</a:t>
          </a:r>
          <a:endParaRPr lang="fr-FR" sz="2300" kern="1200" dirty="0">
            <a:solidFill>
              <a:srgbClr val="FF0000"/>
            </a:solidFill>
            <a:latin typeface="Times New Roman"/>
            <a:cs typeface="Times New Roman"/>
          </a:endParaRPr>
        </a:p>
      </dsp:txBody>
      <dsp:txXfrm>
        <a:off x="3535011" y="57617"/>
        <a:ext cx="1616777" cy="1012561"/>
      </dsp:txXfrm>
    </dsp:sp>
    <dsp:sp modelId="{A1D3A325-F2FC-DE4E-B513-E0FE8DDE15C8}">
      <dsp:nvSpPr>
        <dsp:cNvPr id="0" name=""/>
        <dsp:cNvSpPr/>
      </dsp:nvSpPr>
      <dsp:spPr>
        <a:xfrm>
          <a:off x="2101449" y="563898"/>
          <a:ext cx="4483900" cy="4483900"/>
        </a:xfrm>
        <a:custGeom>
          <a:avLst/>
          <a:gdLst/>
          <a:ahLst/>
          <a:cxnLst/>
          <a:rect l="0" t="0" r="0" b="0"/>
          <a:pathLst>
            <a:path>
              <a:moveTo>
                <a:pt x="3336406" y="285293"/>
              </a:moveTo>
              <a:arcTo wR="2241950" hR="2241950" stAng="17953229" swAng="1211867"/>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D58CFCFD-7923-924C-81F3-5BDB64271A89}">
      <dsp:nvSpPr>
        <dsp:cNvPr id="0" name=""/>
        <dsp:cNvSpPr/>
      </dsp:nvSpPr>
      <dsp:spPr>
        <a:xfrm>
          <a:off x="5612455" y="1551990"/>
          <a:ext cx="1726331" cy="1122115"/>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fr-FR" sz="2300" kern="1200" dirty="0" smtClean="0">
              <a:solidFill>
                <a:srgbClr val="FF0000"/>
              </a:solidFill>
              <a:latin typeface="Times New Roman"/>
              <a:cs typeface="Times New Roman"/>
            </a:rPr>
            <a:t>Observation</a:t>
          </a:r>
          <a:endParaRPr lang="fr-FR" sz="2300" kern="1200" dirty="0">
            <a:solidFill>
              <a:srgbClr val="FF0000"/>
            </a:solidFill>
            <a:latin typeface="Times New Roman"/>
            <a:cs typeface="Times New Roman"/>
          </a:endParaRPr>
        </a:p>
      </dsp:txBody>
      <dsp:txXfrm>
        <a:off x="5667232" y="1606767"/>
        <a:ext cx="1616777" cy="1012561"/>
      </dsp:txXfrm>
    </dsp:sp>
    <dsp:sp modelId="{86D7CA47-66B9-6446-A293-FA706C8AAB3F}">
      <dsp:nvSpPr>
        <dsp:cNvPr id="0" name=""/>
        <dsp:cNvSpPr/>
      </dsp:nvSpPr>
      <dsp:spPr>
        <a:xfrm>
          <a:off x="2101449" y="563898"/>
          <a:ext cx="4483900" cy="4483900"/>
        </a:xfrm>
        <a:custGeom>
          <a:avLst/>
          <a:gdLst/>
          <a:ahLst/>
          <a:cxnLst/>
          <a:rect l="0" t="0" r="0" b="0"/>
          <a:pathLst>
            <a:path>
              <a:moveTo>
                <a:pt x="4478527" y="2397075"/>
              </a:moveTo>
              <a:arcTo wR="2241950" hR="2241950" stAng="21838054" swAng="1359980"/>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A8A170AD-B7F9-D847-96F4-855FEA00F086}">
      <dsp:nvSpPr>
        <dsp:cNvPr id="0" name=""/>
        <dsp:cNvSpPr/>
      </dsp:nvSpPr>
      <dsp:spPr>
        <a:xfrm>
          <a:off x="4798019" y="4058567"/>
          <a:ext cx="1726331" cy="1122115"/>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fr-FR" sz="2300" kern="1200" dirty="0" smtClean="0">
              <a:solidFill>
                <a:srgbClr val="FF0000"/>
              </a:solidFill>
              <a:latin typeface="Times New Roman"/>
              <a:cs typeface="Times New Roman"/>
            </a:rPr>
            <a:t>Induction</a:t>
          </a:r>
          <a:r>
            <a:rPr lang="fr-FR" sz="2300" kern="1200" dirty="0" smtClean="0">
              <a:latin typeface="Times New Roman"/>
              <a:cs typeface="Times New Roman"/>
            </a:rPr>
            <a:t> </a:t>
          </a:r>
          <a:endParaRPr lang="fr-FR" sz="2300" kern="1200" dirty="0">
            <a:latin typeface="Times New Roman"/>
            <a:cs typeface="Times New Roman"/>
          </a:endParaRPr>
        </a:p>
      </dsp:txBody>
      <dsp:txXfrm>
        <a:off x="4852796" y="4113344"/>
        <a:ext cx="1616777" cy="1012561"/>
      </dsp:txXfrm>
    </dsp:sp>
    <dsp:sp modelId="{7CA6A16A-A8F3-BD4E-8809-8C1D0D399AB0}">
      <dsp:nvSpPr>
        <dsp:cNvPr id="0" name=""/>
        <dsp:cNvSpPr/>
      </dsp:nvSpPr>
      <dsp:spPr>
        <a:xfrm>
          <a:off x="2101449" y="563898"/>
          <a:ext cx="4483900" cy="4483900"/>
        </a:xfrm>
        <a:custGeom>
          <a:avLst/>
          <a:gdLst/>
          <a:ahLst/>
          <a:cxnLst/>
          <a:rect l="0" t="0" r="0" b="0"/>
          <a:pathLst>
            <a:path>
              <a:moveTo>
                <a:pt x="2517200" y="4466940"/>
              </a:moveTo>
              <a:arcTo wR="2241950" hR="2241950" stAng="4976871" swAng="846258"/>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397563A0-9455-DA4C-98ED-918A4E0A11B4}">
      <dsp:nvSpPr>
        <dsp:cNvPr id="0" name=""/>
        <dsp:cNvSpPr/>
      </dsp:nvSpPr>
      <dsp:spPr>
        <a:xfrm>
          <a:off x="2162448" y="4058567"/>
          <a:ext cx="1726331" cy="1122115"/>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fr-FR" sz="2300" kern="1200" dirty="0" smtClean="0">
              <a:solidFill>
                <a:srgbClr val="FF0000"/>
              </a:solidFill>
              <a:latin typeface="Times New Roman"/>
              <a:cs typeface="Times New Roman"/>
            </a:rPr>
            <a:t>Déduction</a:t>
          </a:r>
          <a:endParaRPr lang="fr-FR" sz="2300" kern="1200" dirty="0">
            <a:solidFill>
              <a:srgbClr val="FF0000"/>
            </a:solidFill>
            <a:latin typeface="Times New Roman"/>
            <a:cs typeface="Times New Roman"/>
          </a:endParaRPr>
        </a:p>
      </dsp:txBody>
      <dsp:txXfrm>
        <a:off x="2217225" y="4113344"/>
        <a:ext cx="1616777" cy="1012561"/>
      </dsp:txXfrm>
    </dsp:sp>
    <dsp:sp modelId="{1AD6D83F-984B-914C-A93A-38E46630F3E7}">
      <dsp:nvSpPr>
        <dsp:cNvPr id="0" name=""/>
        <dsp:cNvSpPr/>
      </dsp:nvSpPr>
      <dsp:spPr>
        <a:xfrm>
          <a:off x="2101449" y="563898"/>
          <a:ext cx="4483900" cy="4483900"/>
        </a:xfrm>
        <a:custGeom>
          <a:avLst/>
          <a:gdLst/>
          <a:ahLst/>
          <a:cxnLst/>
          <a:rect l="0" t="0" r="0" b="0"/>
          <a:pathLst>
            <a:path>
              <a:moveTo>
                <a:pt x="237895" y="3246990"/>
              </a:moveTo>
              <a:arcTo wR="2241950" hR="2241950" stAng="9201966" swAng="1359980"/>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AD4A7BB0-49FB-E74B-A129-BC7BB781CA80}">
      <dsp:nvSpPr>
        <dsp:cNvPr id="0" name=""/>
        <dsp:cNvSpPr/>
      </dsp:nvSpPr>
      <dsp:spPr>
        <a:xfrm>
          <a:off x="1348012" y="1551990"/>
          <a:ext cx="1726331" cy="1122115"/>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fr-FR" sz="2300" kern="1200" dirty="0" smtClean="0">
              <a:solidFill>
                <a:srgbClr val="FF0000"/>
              </a:solidFill>
              <a:latin typeface="Times New Roman"/>
              <a:cs typeface="Times New Roman"/>
            </a:rPr>
            <a:t>Test</a:t>
          </a:r>
          <a:endParaRPr lang="fr-FR" sz="2300" kern="1200" dirty="0">
            <a:solidFill>
              <a:srgbClr val="FF0000"/>
            </a:solidFill>
            <a:latin typeface="Times New Roman"/>
            <a:cs typeface="Times New Roman"/>
          </a:endParaRPr>
        </a:p>
      </dsp:txBody>
      <dsp:txXfrm>
        <a:off x="1402789" y="1606767"/>
        <a:ext cx="1616777" cy="1012561"/>
      </dsp:txXfrm>
    </dsp:sp>
    <dsp:sp modelId="{5FE53CB5-C4DA-6D4C-8BEE-B27C147AB44B}">
      <dsp:nvSpPr>
        <dsp:cNvPr id="0" name=""/>
        <dsp:cNvSpPr/>
      </dsp:nvSpPr>
      <dsp:spPr>
        <a:xfrm>
          <a:off x="2101449" y="563898"/>
          <a:ext cx="4483900" cy="4483900"/>
        </a:xfrm>
        <a:custGeom>
          <a:avLst/>
          <a:gdLst/>
          <a:ahLst/>
          <a:cxnLst/>
          <a:rect l="0" t="0" r="0" b="0"/>
          <a:pathLst>
            <a:path>
              <a:moveTo>
                <a:pt x="539236" y="783489"/>
              </a:moveTo>
              <a:arcTo wR="2241950" hR="2241950" stAng="13234905" swAng="1211867"/>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041DF3-42C4-1747-8F94-1C46C139841B}">
      <dsp:nvSpPr>
        <dsp:cNvPr id="0" name=""/>
        <dsp:cNvSpPr/>
      </dsp:nvSpPr>
      <dsp:spPr>
        <a:xfrm>
          <a:off x="3480234" y="2840"/>
          <a:ext cx="1726331" cy="1122115"/>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fr-FR" sz="2300" kern="1200" dirty="0" smtClean="0">
              <a:latin typeface="Times New Roman"/>
              <a:cs typeface="Times New Roman"/>
            </a:rPr>
            <a:t>Évaluation</a:t>
          </a:r>
          <a:endParaRPr lang="fr-FR" sz="2300" kern="1200" dirty="0">
            <a:latin typeface="Times New Roman"/>
            <a:cs typeface="Times New Roman"/>
          </a:endParaRPr>
        </a:p>
      </dsp:txBody>
      <dsp:txXfrm>
        <a:off x="3535011" y="57617"/>
        <a:ext cx="1616777" cy="1012561"/>
      </dsp:txXfrm>
    </dsp:sp>
    <dsp:sp modelId="{A1D3A325-F2FC-DE4E-B513-E0FE8DDE15C8}">
      <dsp:nvSpPr>
        <dsp:cNvPr id="0" name=""/>
        <dsp:cNvSpPr/>
      </dsp:nvSpPr>
      <dsp:spPr>
        <a:xfrm>
          <a:off x="2101449" y="563898"/>
          <a:ext cx="4483900" cy="4483900"/>
        </a:xfrm>
        <a:custGeom>
          <a:avLst/>
          <a:gdLst/>
          <a:ahLst/>
          <a:cxnLst/>
          <a:rect l="0" t="0" r="0" b="0"/>
          <a:pathLst>
            <a:path>
              <a:moveTo>
                <a:pt x="3336406" y="285293"/>
              </a:moveTo>
              <a:arcTo wR="2241950" hR="2241950" stAng="17953229" swAng="1211867"/>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D58CFCFD-7923-924C-81F3-5BDB64271A89}">
      <dsp:nvSpPr>
        <dsp:cNvPr id="0" name=""/>
        <dsp:cNvSpPr/>
      </dsp:nvSpPr>
      <dsp:spPr>
        <a:xfrm>
          <a:off x="5612455" y="1551990"/>
          <a:ext cx="1726331" cy="1122115"/>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fr-FR" sz="2300" kern="1200" dirty="0" smtClean="0">
              <a:latin typeface="Times New Roman"/>
              <a:cs typeface="Times New Roman"/>
            </a:rPr>
            <a:t>Observation</a:t>
          </a:r>
          <a:endParaRPr lang="fr-FR" sz="2300" kern="1200" dirty="0">
            <a:latin typeface="Times New Roman"/>
            <a:cs typeface="Times New Roman"/>
          </a:endParaRPr>
        </a:p>
      </dsp:txBody>
      <dsp:txXfrm>
        <a:off x="5667232" y="1606767"/>
        <a:ext cx="1616777" cy="1012561"/>
      </dsp:txXfrm>
    </dsp:sp>
    <dsp:sp modelId="{86D7CA47-66B9-6446-A293-FA706C8AAB3F}">
      <dsp:nvSpPr>
        <dsp:cNvPr id="0" name=""/>
        <dsp:cNvSpPr/>
      </dsp:nvSpPr>
      <dsp:spPr>
        <a:xfrm>
          <a:off x="2101449" y="563898"/>
          <a:ext cx="4483900" cy="4483900"/>
        </a:xfrm>
        <a:custGeom>
          <a:avLst/>
          <a:gdLst/>
          <a:ahLst/>
          <a:cxnLst/>
          <a:rect l="0" t="0" r="0" b="0"/>
          <a:pathLst>
            <a:path>
              <a:moveTo>
                <a:pt x="4478527" y="2397075"/>
              </a:moveTo>
              <a:arcTo wR="2241950" hR="2241950" stAng="21838054" swAng="1359980"/>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A8A170AD-B7F9-D847-96F4-855FEA00F086}">
      <dsp:nvSpPr>
        <dsp:cNvPr id="0" name=""/>
        <dsp:cNvSpPr/>
      </dsp:nvSpPr>
      <dsp:spPr>
        <a:xfrm>
          <a:off x="4798019" y="4058567"/>
          <a:ext cx="1726331" cy="1122115"/>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fr-FR" sz="2300" kern="1200" dirty="0" smtClean="0">
              <a:latin typeface="Times New Roman"/>
              <a:cs typeface="Times New Roman"/>
            </a:rPr>
            <a:t>Induction </a:t>
          </a:r>
          <a:endParaRPr lang="fr-FR" sz="2300" kern="1200" dirty="0">
            <a:latin typeface="Times New Roman"/>
            <a:cs typeface="Times New Roman"/>
          </a:endParaRPr>
        </a:p>
      </dsp:txBody>
      <dsp:txXfrm>
        <a:off x="4852796" y="4113344"/>
        <a:ext cx="1616777" cy="1012561"/>
      </dsp:txXfrm>
    </dsp:sp>
    <dsp:sp modelId="{7CA6A16A-A8F3-BD4E-8809-8C1D0D399AB0}">
      <dsp:nvSpPr>
        <dsp:cNvPr id="0" name=""/>
        <dsp:cNvSpPr/>
      </dsp:nvSpPr>
      <dsp:spPr>
        <a:xfrm>
          <a:off x="2101449" y="563898"/>
          <a:ext cx="4483900" cy="4483900"/>
        </a:xfrm>
        <a:custGeom>
          <a:avLst/>
          <a:gdLst/>
          <a:ahLst/>
          <a:cxnLst/>
          <a:rect l="0" t="0" r="0" b="0"/>
          <a:pathLst>
            <a:path>
              <a:moveTo>
                <a:pt x="2517200" y="4466940"/>
              </a:moveTo>
              <a:arcTo wR="2241950" hR="2241950" stAng="4976871" swAng="846258"/>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397563A0-9455-DA4C-98ED-918A4E0A11B4}">
      <dsp:nvSpPr>
        <dsp:cNvPr id="0" name=""/>
        <dsp:cNvSpPr/>
      </dsp:nvSpPr>
      <dsp:spPr>
        <a:xfrm>
          <a:off x="2162448" y="4058567"/>
          <a:ext cx="1726331" cy="1122115"/>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fr-FR" sz="2300" kern="1200" dirty="0" smtClean="0">
              <a:latin typeface="Times New Roman"/>
              <a:cs typeface="Times New Roman"/>
            </a:rPr>
            <a:t>Déduction</a:t>
          </a:r>
          <a:endParaRPr lang="fr-FR" sz="2300" kern="1200" dirty="0">
            <a:latin typeface="Times New Roman"/>
            <a:cs typeface="Times New Roman"/>
          </a:endParaRPr>
        </a:p>
      </dsp:txBody>
      <dsp:txXfrm>
        <a:off x="2217225" y="4113344"/>
        <a:ext cx="1616777" cy="1012561"/>
      </dsp:txXfrm>
    </dsp:sp>
    <dsp:sp modelId="{1AD6D83F-984B-914C-A93A-38E46630F3E7}">
      <dsp:nvSpPr>
        <dsp:cNvPr id="0" name=""/>
        <dsp:cNvSpPr/>
      </dsp:nvSpPr>
      <dsp:spPr>
        <a:xfrm>
          <a:off x="2101449" y="563898"/>
          <a:ext cx="4483900" cy="4483900"/>
        </a:xfrm>
        <a:custGeom>
          <a:avLst/>
          <a:gdLst/>
          <a:ahLst/>
          <a:cxnLst/>
          <a:rect l="0" t="0" r="0" b="0"/>
          <a:pathLst>
            <a:path>
              <a:moveTo>
                <a:pt x="237895" y="3246990"/>
              </a:moveTo>
              <a:arcTo wR="2241950" hR="2241950" stAng="9201966" swAng="1359980"/>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AD4A7BB0-49FB-E74B-A129-BC7BB781CA80}">
      <dsp:nvSpPr>
        <dsp:cNvPr id="0" name=""/>
        <dsp:cNvSpPr/>
      </dsp:nvSpPr>
      <dsp:spPr>
        <a:xfrm>
          <a:off x="1348012" y="1551990"/>
          <a:ext cx="1726331" cy="1122115"/>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fr-FR" sz="2300" kern="1200" dirty="0" smtClean="0">
              <a:latin typeface="Times New Roman"/>
              <a:cs typeface="Times New Roman"/>
            </a:rPr>
            <a:t>Test</a:t>
          </a:r>
          <a:endParaRPr lang="fr-FR" sz="2300" kern="1200" dirty="0">
            <a:latin typeface="Times New Roman"/>
            <a:cs typeface="Times New Roman"/>
          </a:endParaRPr>
        </a:p>
      </dsp:txBody>
      <dsp:txXfrm>
        <a:off x="1402789" y="1606767"/>
        <a:ext cx="1616777" cy="1012561"/>
      </dsp:txXfrm>
    </dsp:sp>
    <dsp:sp modelId="{5FE53CB5-C4DA-6D4C-8BEE-B27C147AB44B}">
      <dsp:nvSpPr>
        <dsp:cNvPr id="0" name=""/>
        <dsp:cNvSpPr/>
      </dsp:nvSpPr>
      <dsp:spPr>
        <a:xfrm>
          <a:off x="2101449" y="563898"/>
          <a:ext cx="4483900" cy="4483900"/>
        </a:xfrm>
        <a:custGeom>
          <a:avLst/>
          <a:gdLst/>
          <a:ahLst/>
          <a:cxnLst/>
          <a:rect l="0" t="0" r="0" b="0"/>
          <a:pathLst>
            <a:path>
              <a:moveTo>
                <a:pt x="539236" y="783489"/>
              </a:moveTo>
              <a:arcTo wR="2241950" hR="2241950" stAng="13234905" swAng="1211867"/>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8BC9CE-1174-FF42-8EEB-9B414348497A}" type="datetimeFigureOut">
              <a:rPr lang="fr-FR" smtClean="0"/>
              <a:t>30/03/17</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634DA7-8DBC-C548-8518-52333D6B1BD0}" type="slidenum">
              <a:rPr lang="fr-FR" smtClean="0"/>
              <a:t>‹#›</a:t>
            </a:fld>
            <a:endParaRPr lang="fr-FR"/>
          </a:p>
        </p:txBody>
      </p:sp>
    </p:spTree>
    <p:extLst>
      <p:ext uri="{BB962C8B-B14F-4D97-AF65-F5344CB8AC3E}">
        <p14:creationId xmlns:p14="http://schemas.microsoft.com/office/powerpoint/2010/main" val="425778064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On pourrait dire que la première phrase est une « conclusion » dans le</a:t>
            </a:r>
            <a:r>
              <a:rPr lang="fr-FR" baseline="0" dirty="0" smtClean="0"/>
              <a:t> sens de quelque chose qu’on veut nous amener à croire. Mais la suite n’apporte pas de preuve, il s’agit d’explication. Nous n’avons donc pas à faire à un argument mais à une série d’affirmations. </a:t>
            </a:r>
            <a:endParaRPr lang="fr-FR" dirty="0"/>
          </a:p>
        </p:txBody>
      </p:sp>
      <p:sp>
        <p:nvSpPr>
          <p:cNvPr id="4" name="Espace réservé du numéro de diapositive 3"/>
          <p:cNvSpPr>
            <a:spLocks noGrp="1"/>
          </p:cNvSpPr>
          <p:nvPr>
            <p:ph type="sldNum" sz="quarter" idx="10"/>
          </p:nvPr>
        </p:nvSpPr>
        <p:spPr/>
        <p:txBody>
          <a:bodyPr/>
          <a:lstStyle/>
          <a:p>
            <a:fld id="{85634DA7-8DBC-C548-8518-52333D6B1BD0}" type="slidenum">
              <a:rPr lang="fr-FR" smtClean="0"/>
              <a:t>9</a:t>
            </a:fld>
            <a:endParaRPr lang="fr-FR"/>
          </a:p>
        </p:txBody>
      </p:sp>
    </p:spTree>
    <p:extLst>
      <p:ext uri="{BB962C8B-B14F-4D97-AF65-F5344CB8AC3E}">
        <p14:creationId xmlns:p14="http://schemas.microsoft.com/office/powerpoint/2010/main" val="7347120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5634DA7-8DBC-C548-8518-52333D6B1BD0}" type="slidenum">
              <a:rPr lang="fr-FR" smtClean="0"/>
              <a:t>12</a:t>
            </a:fld>
            <a:endParaRPr lang="fr-FR"/>
          </a:p>
        </p:txBody>
      </p:sp>
    </p:spTree>
    <p:extLst>
      <p:ext uri="{BB962C8B-B14F-4D97-AF65-F5344CB8AC3E}">
        <p14:creationId xmlns:p14="http://schemas.microsoft.com/office/powerpoint/2010/main" val="19891617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dirty="0" smtClean="0">
                <a:latin typeface="Times New Roman"/>
                <a:cs typeface="Times New Roman"/>
              </a:rPr>
              <a:t>D’après la légende, l’inventeur présumé des échecs indiens serait un brahmane nommé </a:t>
            </a:r>
            <a:r>
              <a:rPr lang="fr-FR" dirty="0" err="1" smtClean="0">
                <a:latin typeface="Times New Roman"/>
                <a:cs typeface="Times New Roman"/>
              </a:rPr>
              <a:t>Sissa</a:t>
            </a:r>
            <a:r>
              <a:rPr lang="fr-FR" dirty="0" smtClean="0">
                <a:latin typeface="Times New Roman"/>
                <a:cs typeface="Times New Roman"/>
              </a:rPr>
              <a:t>. Il aurait inventé le </a:t>
            </a:r>
            <a:r>
              <a:rPr lang="fr-FR" i="1" dirty="0" err="1" smtClean="0">
                <a:latin typeface="Times New Roman"/>
                <a:cs typeface="Times New Roman"/>
              </a:rPr>
              <a:t>chaturanga</a:t>
            </a:r>
            <a:r>
              <a:rPr lang="fr-FR" dirty="0" smtClean="0">
                <a:latin typeface="Times New Roman"/>
                <a:cs typeface="Times New Roman"/>
              </a:rPr>
              <a:t> pour distraire son prince de l'ennui, tout en lui démontrant la faiblesse du roi sans entourage. Souhaitant le remercier, le monarque propose au sage de choisir lui-même sa récompense. </a:t>
            </a:r>
            <a:r>
              <a:rPr lang="fr-FR" dirty="0" err="1" smtClean="0">
                <a:latin typeface="Times New Roman"/>
                <a:cs typeface="Times New Roman"/>
              </a:rPr>
              <a:t>Sissa</a:t>
            </a:r>
            <a:r>
              <a:rPr lang="fr-FR" dirty="0" smtClean="0">
                <a:latin typeface="Times New Roman"/>
                <a:cs typeface="Times New Roman"/>
              </a:rPr>
              <a:t> demande juste un peu de blé. Il invite le souverain à placer un grain de blé sur la première case d'un échiquier, puis deux sur la deuxième case, quatre grains sur la troisième, huit sur la quatrième, et ainsi de suite jusqu’à la soixante-quatrième case en doublant à chaque fois le nombre de grains. </a:t>
            </a:r>
            <a:r>
              <a:rPr lang="fr-FR" sz="1200" dirty="0" smtClean="0">
                <a:latin typeface="Times New Roman"/>
                <a:cs typeface="Times New Roman"/>
              </a:rPr>
              <a:t>Le roi accepta avec plaisir, s’étonnant que </a:t>
            </a:r>
            <a:r>
              <a:rPr lang="fr-FR" sz="1200" dirty="0" err="1" smtClean="0">
                <a:latin typeface="Times New Roman"/>
                <a:cs typeface="Times New Roman"/>
              </a:rPr>
              <a:t>Sissa</a:t>
            </a:r>
            <a:r>
              <a:rPr lang="fr-FR" sz="1200" dirty="0" smtClean="0">
                <a:latin typeface="Times New Roman"/>
                <a:cs typeface="Times New Roman"/>
              </a:rPr>
              <a:t> demande une récompense aussi modeste.</a:t>
            </a:r>
          </a:p>
          <a:p>
            <a:endParaRPr lang="fr-FR" dirty="0"/>
          </a:p>
        </p:txBody>
      </p:sp>
      <p:sp>
        <p:nvSpPr>
          <p:cNvPr id="4" name="Espace réservé du numéro de diapositive 3"/>
          <p:cNvSpPr>
            <a:spLocks noGrp="1"/>
          </p:cNvSpPr>
          <p:nvPr>
            <p:ph type="sldNum" sz="quarter" idx="10"/>
          </p:nvPr>
        </p:nvSpPr>
        <p:spPr/>
        <p:txBody>
          <a:bodyPr/>
          <a:lstStyle/>
          <a:p>
            <a:fld id="{BB6C65B5-69A4-4C42-A7EB-67C96278C638}" type="slidenum">
              <a:rPr lang="fr-FR" smtClean="0"/>
              <a:t>32</a:t>
            </a:fld>
            <a:endParaRPr lang="fr-FR"/>
          </a:p>
        </p:txBody>
      </p:sp>
    </p:spTree>
    <p:extLst>
      <p:ext uri="{BB962C8B-B14F-4D97-AF65-F5344CB8AC3E}">
        <p14:creationId xmlns:p14="http://schemas.microsoft.com/office/powerpoint/2010/main" val="7406788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C19B075-5077-5344-929D-9B7FD6514DBE}" type="slidenum">
              <a:rPr lang="fr-FR" smtClean="0"/>
              <a:t>55</a:t>
            </a:fld>
            <a:endParaRPr lang="fr-FR"/>
          </a:p>
        </p:txBody>
      </p:sp>
    </p:spTree>
    <p:extLst>
      <p:ext uri="{BB962C8B-B14F-4D97-AF65-F5344CB8AC3E}">
        <p14:creationId xmlns:p14="http://schemas.microsoft.com/office/powerpoint/2010/main" val="2610936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522CA7C4-3785-4646-B586-4C39FCF658E7}" type="datetimeFigureOut">
              <a:rPr lang="fr-FR" smtClean="0"/>
              <a:t>30/03/17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27C680F-08B0-5341-808E-B3B34BFCFC09}" type="slidenum">
              <a:rPr lang="fr-FR" smtClean="0"/>
              <a:t>‹#›</a:t>
            </a:fld>
            <a:endParaRPr lang="fr-FR"/>
          </a:p>
        </p:txBody>
      </p:sp>
    </p:spTree>
    <p:extLst>
      <p:ext uri="{BB962C8B-B14F-4D97-AF65-F5344CB8AC3E}">
        <p14:creationId xmlns:p14="http://schemas.microsoft.com/office/powerpoint/2010/main" val="2986997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22CA7C4-3785-4646-B586-4C39FCF658E7}" type="datetimeFigureOut">
              <a:rPr lang="fr-FR" smtClean="0"/>
              <a:t>30/03/17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27C680F-08B0-5341-808E-B3B34BFCFC09}" type="slidenum">
              <a:rPr lang="fr-FR" smtClean="0"/>
              <a:t>‹#›</a:t>
            </a:fld>
            <a:endParaRPr lang="fr-FR"/>
          </a:p>
        </p:txBody>
      </p:sp>
    </p:spTree>
    <p:extLst>
      <p:ext uri="{BB962C8B-B14F-4D97-AF65-F5344CB8AC3E}">
        <p14:creationId xmlns:p14="http://schemas.microsoft.com/office/powerpoint/2010/main" val="1312647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22CA7C4-3785-4646-B586-4C39FCF658E7}" type="datetimeFigureOut">
              <a:rPr lang="fr-FR" smtClean="0"/>
              <a:t>30/03/17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27C680F-08B0-5341-808E-B3B34BFCFC09}" type="slidenum">
              <a:rPr lang="fr-FR" smtClean="0"/>
              <a:t>‹#›</a:t>
            </a:fld>
            <a:endParaRPr lang="fr-FR"/>
          </a:p>
        </p:txBody>
      </p:sp>
    </p:spTree>
    <p:extLst>
      <p:ext uri="{BB962C8B-B14F-4D97-AF65-F5344CB8AC3E}">
        <p14:creationId xmlns:p14="http://schemas.microsoft.com/office/powerpoint/2010/main" val="3673225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22CA7C4-3785-4646-B586-4C39FCF658E7}" type="datetimeFigureOut">
              <a:rPr lang="fr-FR" smtClean="0"/>
              <a:t>30/03/17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27C680F-08B0-5341-808E-B3B34BFCFC09}" type="slidenum">
              <a:rPr lang="fr-FR" smtClean="0"/>
              <a:t>‹#›</a:t>
            </a:fld>
            <a:endParaRPr lang="fr-FR"/>
          </a:p>
        </p:txBody>
      </p:sp>
    </p:spTree>
    <p:extLst>
      <p:ext uri="{BB962C8B-B14F-4D97-AF65-F5344CB8AC3E}">
        <p14:creationId xmlns:p14="http://schemas.microsoft.com/office/powerpoint/2010/main" val="1097953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522CA7C4-3785-4646-B586-4C39FCF658E7}" type="datetimeFigureOut">
              <a:rPr lang="fr-FR" smtClean="0"/>
              <a:t>30/03/17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27C680F-08B0-5341-808E-B3B34BFCFC09}" type="slidenum">
              <a:rPr lang="fr-FR" smtClean="0"/>
              <a:t>‹#›</a:t>
            </a:fld>
            <a:endParaRPr lang="fr-FR"/>
          </a:p>
        </p:txBody>
      </p:sp>
    </p:spTree>
    <p:extLst>
      <p:ext uri="{BB962C8B-B14F-4D97-AF65-F5344CB8AC3E}">
        <p14:creationId xmlns:p14="http://schemas.microsoft.com/office/powerpoint/2010/main" val="666581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22CA7C4-3785-4646-B586-4C39FCF658E7}" type="datetimeFigureOut">
              <a:rPr lang="fr-FR" smtClean="0"/>
              <a:t>30/03/17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27C680F-08B0-5341-808E-B3B34BFCFC09}" type="slidenum">
              <a:rPr lang="fr-FR" smtClean="0"/>
              <a:t>‹#›</a:t>
            </a:fld>
            <a:endParaRPr lang="fr-FR"/>
          </a:p>
        </p:txBody>
      </p:sp>
    </p:spTree>
    <p:extLst>
      <p:ext uri="{BB962C8B-B14F-4D97-AF65-F5344CB8AC3E}">
        <p14:creationId xmlns:p14="http://schemas.microsoft.com/office/powerpoint/2010/main" val="8252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22CA7C4-3785-4646-B586-4C39FCF658E7}" type="datetimeFigureOut">
              <a:rPr lang="fr-FR" smtClean="0"/>
              <a:t>30/03/17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27C680F-08B0-5341-808E-B3B34BFCFC09}" type="slidenum">
              <a:rPr lang="fr-FR" smtClean="0"/>
              <a:t>‹#›</a:t>
            </a:fld>
            <a:endParaRPr lang="fr-FR"/>
          </a:p>
        </p:txBody>
      </p:sp>
    </p:spTree>
    <p:extLst>
      <p:ext uri="{BB962C8B-B14F-4D97-AF65-F5344CB8AC3E}">
        <p14:creationId xmlns:p14="http://schemas.microsoft.com/office/powerpoint/2010/main" val="1052470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522CA7C4-3785-4646-B586-4C39FCF658E7}" type="datetimeFigureOut">
              <a:rPr lang="fr-FR" smtClean="0"/>
              <a:t>30/03/17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27C680F-08B0-5341-808E-B3B34BFCFC09}" type="slidenum">
              <a:rPr lang="fr-FR" smtClean="0"/>
              <a:t>‹#›</a:t>
            </a:fld>
            <a:endParaRPr lang="fr-FR"/>
          </a:p>
        </p:txBody>
      </p:sp>
    </p:spTree>
    <p:extLst>
      <p:ext uri="{BB962C8B-B14F-4D97-AF65-F5344CB8AC3E}">
        <p14:creationId xmlns:p14="http://schemas.microsoft.com/office/powerpoint/2010/main" val="2942755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22CA7C4-3785-4646-B586-4C39FCF658E7}" type="datetimeFigureOut">
              <a:rPr lang="fr-FR" smtClean="0"/>
              <a:t>30/03/17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27C680F-08B0-5341-808E-B3B34BFCFC09}" type="slidenum">
              <a:rPr lang="fr-FR" smtClean="0"/>
              <a:t>‹#›</a:t>
            </a:fld>
            <a:endParaRPr lang="fr-FR"/>
          </a:p>
        </p:txBody>
      </p:sp>
    </p:spTree>
    <p:extLst>
      <p:ext uri="{BB962C8B-B14F-4D97-AF65-F5344CB8AC3E}">
        <p14:creationId xmlns:p14="http://schemas.microsoft.com/office/powerpoint/2010/main" val="146622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22CA7C4-3785-4646-B586-4C39FCF658E7}" type="datetimeFigureOut">
              <a:rPr lang="fr-FR" smtClean="0"/>
              <a:t>30/03/17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27C680F-08B0-5341-808E-B3B34BFCFC09}" type="slidenum">
              <a:rPr lang="fr-FR" smtClean="0"/>
              <a:t>‹#›</a:t>
            </a:fld>
            <a:endParaRPr lang="fr-FR"/>
          </a:p>
        </p:txBody>
      </p:sp>
    </p:spTree>
    <p:extLst>
      <p:ext uri="{BB962C8B-B14F-4D97-AF65-F5344CB8AC3E}">
        <p14:creationId xmlns:p14="http://schemas.microsoft.com/office/powerpoint/2010/main" val="859722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22CA7C4-3785-4646-B586-4C39FCF658E7}" type="datetimeFigureOut">
              <a:rPr lang="fr-FR" smtClean="0"/>
              <a:t>30/03/17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27C680F-08B0-5341-808E-B3B34BFCFC09}" type="slidenum">
              <a:rPr lang="fr-FR" smtClean="0"/>
              <a:t>‹#›</a:t>
            </a:fld>
            <a:endParaRPr lang="fr-FR"/>
          </a:p>
        </p:txBody>
      </p:sp>
    </p:spTree>
    <p:extLst>
      <p:ext uri="{BB962C8B-B14F-4D97-AF65-F5344CB8AC3E}">
        <p14:creationId xmlns:p14="http://schemas.microsoft.com/office/powerpoint/2010/main" val="54678652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2CA7C4-3785-4646-B586-4C39FCF658E7}" type="datetimeFigureOut">
              <a:rPr lang="fr-FR" smtClean="0"/>
              <a:t>30/03/17</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7C680F-08B0-5341-808E-B3B34BFCFC09}" type="slidenum">
              <a:rPr lang="fr-FR" smtClean="0"/>
              <a:t>‹#›</a:t>
            </a:fld>
            <a:endParaRPr lang="fr-FR"/>
          </a:p>
        </p:txBody>
      </p:sp>
    </p:spTree>
    <p:extLst>
      <p:ext uri="{BB962C8B-B14F-4D97-AF65-F5344CB8AC3E}">
        <p14:creationId xmlns:p14="http://schemas.microsoft.com/office/powerpoint/2010/main" val="19289882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jp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latin typeface="Times New Roman"/>
                <a:cs typeface="Times New Roman"/>
              </a:rPr>
              <a:t>Pratique de l’</a:t>
            </a:r>
            <a:r>
              <a:rPr lang="fr-FR" dirty="0">
                <a:latin typeface="Times New Roman"/>
                <a:cs typeface="Times New Roman"/>
              </a:rPr>
              <a:t>a</a:t>
            </a:r>
            <a:r>
              <a:rPr lang="fr-FR" dirty="0" smtClean="0">
                <a:latin typeface="Times New Roman"/>
                <a:cs typeface="Times New Roman"/>
              </a:rPr>
              <a:t>rgumentation </a:t>
            </a:r>
            <a:endParaRPr lang="fr-FR" dirty="0">
              <a:latin typeface="Times New Roman"/>
              <a:cs typeface="Times New Roman"/>
            </a:endParaRPr>
          </a:p>
        </p:txBody>
      </p:sp>
      <p:sp>
        <p:nvSpPr>
          <p:cNvPr id="3" name="Sous-titre 2"/>
          <p:cNvSpPr>
            <a:spLocks noGrp="1"/>
          </p:cNvSpPr>
          <p:nvPr>
            <p:ph type="subTitle" idx="1"/>
          </p:nvPr>
        </p:nvSpPr>
        <p:spPr/>
        <p:txBody>
          <a:bodyPr/>
          <a:lstStyle/>
          <a:p>
            <a:r>
              <a:rPr lang="fr-FR" dirty="0" smtClean="0">
                <a:latin typeface="Times New Roman"/>
                <a:cs typeface="Times New Roman"/>
              </a:rPr>
              <a:t>ESCG 2016-2017</a:t>
            </a:r>
          </a:p>
          <a:p>
            <a:r>
              <a:rPr lang="fr-FR" dirty="0" smtClean="0">
                <a:latin typeface="Times New Roman"/>
                <a:cs typeface="Times New Roman"/>
              </a:rPr>
              <a:t>Pr. Victor Ferry</a:t>
            </a:r>
          </a:p>
        </p:txBody>
      </p:sp>
      <p:pic>
        <p:nvPicPr>
          <p:cNvPr id="5" name="Image 4"/>
          <p:cNvPicPr>
            <a:picLocks noChangeAspect="1"/>
          </p:cNvPicPr>
          <p:nvPr/>
        </p:nvPicPr>
        <p:blipFill>
          <a:blip r:embed="rId2"/>
          <a:stretch>
            <a:fillRect/>
          </a:stretch>
        </p:blipFill>
        <p:spPr>
          <a:xfrm>
            <a:off x="3485227" y="424507"/>
            <a:ext cx="1435100" cy="647700"/>
          </a:xfrm>
          <a:prstGeom prst="rect">
            <a:avLst/>
          </a:prstGeom>
        </p:spPr>
      </p:pic>
    </p:spTree>
    <p:extLst>
      <p:ext uri="{BB962C8B-B14F-4D97-AF65-F5344CB8AC3E}">
        <p14:creationId xmlns:p14="http://schemas.microsoft.com/office/powerpoint/2010/main" val="182399178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8686800" cy="6126164"/>
          </a:xfrm>
        </p:spPr>
        <p:txBody>
          <a:bodyPr/>
          <a:lstStyle/>
          <a:p>
            <a:pPr marL="0" indent="0" algn="just">
              <a:lnSpc>
                <a:spcPct val="150000"/>
              </a:lnSpc>
              <a:buNone/>
            </a:pPr>
            <a:r>
              <a:rPr lang="fr-FR" dirty="0">
                <a:latin typeface="Times New Roman"/>
                <a:cs typeface="Times New Roman"/>
              </a:rPr>
              <a:t>(2) Depuis la création de l’union monétaire, la limite de 3 % du produit intérieur brut (PIB) pour le déficit public a été violée 168 fois. Tant que les parlements nationaux auront le pouvoir de fixer le niveau d’imposition et de dépenses publiques, les traités européens ne les empêcheront pas de s’endetter excessivement</a:t>
            </a:r>
            <a:r>
              <a:rPr lang="fr-FR" dirty="0" smtClean="0">
                <a:latin typeface="Times New Roman"/>
                <a:cs typeface="Times New Roman"/>
              </a:rPr>
              <a:t>.</a:t>
            </a:r>
          </a:p>
          <a:p>
            <a:pPr marL="0" indent="0" algn="just">
              <a:lnSpc>
                <a:spcPct val="150000"/>
              </a:lnSpc>
              <a:buNone/>
            </a:pPr>
            <a:r>
              <a:rPr lang="fr-FR" b="1" dirty="0" smtClean="0">
                <a:solidFill>
                  <a:srgbClr val="008000"/>
                </a:solidFill>
                <a:latin typeface="Times New Roman"/>
                <a:cs typeface="Times New Roman"/>
              </a:rPr>
              <a:t>C’est un argument. </a:t>
            </a:r>
            <a:endParaRPr lang="fr-FR" b="1" dirty="0">
              <a:solidFill>
                <a:srgbClr val="008000"/>
              </a:solidFill>
              <a:latin typeface="Times New Roman"/>
              <a:cs typeface="Times New Roman"/>
            </a:endParaRPr>
          </a:p>
          <a:p>
            <a:pPr marL="0" indent="0" algn="just">
              <a:lnSpc>
                <a:spcPct val="150000"/>
              </a:lnSpc>
              <a:buNone/>
            </a:pPr>
            <a:endParaRPr lang="fr-FR" dirty="0">
              <a:latin typeface="Times New Roman"/>
              <a:cs typeface="Times New Roman"/>
            </a:endParaRPr>
          </a:p>
        </p:txBody>
      </p:sp>
    </p:spTree>
    <p:extLst>
      <p:ext uri="{BB962C8B-B14F-4D97-AF65-F5344CB8AC3E}">
        <p14:creationId xmlns:p14="http://schemas.microsoft.com/office/powerpoint/2010/main" val="138095893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Times New Roman"/>
                <a:cs typeface="Times New Roman"/>
              </a:rPr>
              <a:t>Argument ou pas? </a:t>
            </a:r>
            <a:endParaRPr lang="fr-FR" dirty="0">
              <a:latin typeface="Times New Roman"/>
              <a:cs typeface="Times New Roman"/>
            </a:endParaRPr>
          </a:p>
        </p:txBody>
      </p:sp>
      <p:sp>
        <p:nvSpPr>
          <p:cNvPr id="3" name="Espace réservé du contenu 2"/>
          <p:cNvSpPr>
            <a:spLocks noGrp="1"/>
          </p:cNvSpPr>
          <p:nvPr>
            <p:ph idx="1"/>
          </p:nvPr>
        </p:nvSpPr>
        <p:spPr/>
        <p:txBody>
          <a:bodyPr/>
          <a:lstStyle/>
          <a:p>
            <a:pPr marL="0" indent="0" algn="just">
              <a:buNone/>
            </a:pPr>
            <a:r>
              <a:rPr lang="fr-FR" dirty="0" smtClean="0">
                <a:latin typeface="Times New Roman"/>
                <a:cs typeface="Times New Roman"/>
              </a:rPr>
              <a:t>Malheureusement, il y a un trop grand nombre de gens qui ont pris la position du professeur plutôt que celle de l’élève, c’est-à-dire qu’ils ne se remettent pas en question sur leurs façons de faire et qu’ils n’osent pas sortir de leur zone de confort. Il s’ensuit donc qu’ils apprennent peu et à un rythme très lent.</a:t>
            </a:r>
          </a:p>
          <a:p>
            <a:pPr marL="0" indent="0" algn="just">
              <a:buNone/>
            </a:pPr>
            <a:r>
              <a:rPr lang="fr-FR" dirty="0" smtClean="0">
                <a:solidFill>
                  <a:srgbClr val="FF0000"/>
                </a:solidFill>
                <a:latin typeface="Times New Roman"/>
                <a:cs typeface="Times New Roman"/>
              </a:rPr>
              <a:t>=&gt; pas un argument!</a:t>
            </a:r>
            <a:endParaRPr lang="fr-FR" dirty="0">
              <a:solidFill>
                <a:srgbClr val="FF0000"/>
              </a:solidFill>
              <a:latin typeface="Times New Roman"/>
              <a:cs typeface="Times New Roman"/>
            </a:endParaRPr>
          </a:p>
        </p:txBody>
      </p:sp>
    </p:spTree>
    <p:extLst>
      <p:ext uri="{BB962C8B-B14F-4D97-AF65-F5344CB8AC3E}">
        <p14:creationId xmlns:p14="http://schemas.microsoft.com/office/powerpoint/2010/main" val="76110384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Times New Roman"/>
                <a:cs typeface="Times New Roman"/>
              </a:rPr>
              <a:t>Argument ou pas?</a:t>
            </a:r>
            <a:endParaRPr lang="fr-FR" dirty="0">
              <a:latin typeface="Times New Roman"/>
              <a:cs typeface="Times New Roman"/>
            </a:endParaRPr>
          </a:p>
        </p:txBody>
      </p:sp>
      <p:sp>
        <p:nvSpPr>
          <p:cNvPr id="3" name="Espace réservé du contenu 2"/>
          <p:cNvSpPr>
            <a:spLocks noGrp="1"/>
          </p:cNvSpPr>
          <p:nvPr>
            <p:ph idx="1"/>
          </p:nvPr>
        </p:nvSpPr>
        <p:spPr>
          <a:xfrm>
            <a:off x="457200" y="1417638"/>
            <a:ext cx="8686800" cy="5167223"/>
          </a:xfrm>
        </p:spPr>
        <p:txBody>
          <a:bodyPr>
            <a:noAutofit/>
          </a:bodyPr>
          <a:lstStyle/>
          <a:p>
            <a:pPr marL="0" indent="0" algn="just">
              <a:buNone/>
            </a:pPr>
            <a:r>
              <a:rPr lang="fr-FR" sz="3000" dirty="0" smtClean="0">
                <a:latin typeface="Times New Roman"/>
                <a:cs typeface="Times New Roman"/>
              </a:rPr>
              <a:t>La réussite de quelqu’un est plutôt reliée, en grande partie, à sa volonté de s’améliorer tous les jours, c’est-à-dire d’apprendre. Plusieurs personnes extrêmement talentueuses n’obtiennent pas le même succès que d’autres ayant beaucoup moins d’aptitudes parce que ces autres personnes se sont développées en vertu de leur grand désir de se perfectionner. Presque tous ceux qui obtiennent des réussites exceptionnelles vous diront qu’ils continuent d’apprendre énormément.</a:t>
            </a:r>
          </a:p>
          <a:p>
            <a:pPr marL="0" indent="0" algn="just">
              <a:buNone/>
            </a:pPr>
            <a:r>
              <a:rPr lang="fr-FR" sz="3000" dirty="0" smtClean="0">
                <a:solidFill>
                  <a:srgbClr val="008000"/>
                </a:solidFill>
                <a:latin typeface="Times New Roman"/>
                <a:cs typeface="Times New Roman"/>
              </a:rPr>
              <a:t>=&gt; c’est un argument. </a:t>
            </a:r>
            <a:endParaRPr lang="fr-FR" sz="3000" dirty="0">
              <a:solidFill>
                <a:srgbClr val="008000"/>
              </a:solidFill>
              <a:latin typeface="Times New Roman"/>
              <a:cs typeface="Times New Roman"/>
            </a:endParaRPr>
          </a:p>
        </p:txBody>
      </p:sp>
    </p:spTree>
    <p:extLst>
      <p:ext uri="{BB962C8B-B14F-4D97-AF65-F5344CB8AC3E}">
        <p14:creationId xmlns:p14="http://schemas.microsoft.com/office/powerpoint/2010/main" val="128959823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42928"/>
            <a:ext cx="8229600" cy="5683235"/>
          </a:xfrm>
        </p:spPr>
        <p:txBody>
          <a:bodyPr>
            <a:normAutofit fontScale="92500"/>
          </a:bodyPr>
          <a:lstStyle/>
          <a:p>
            <a:pPr marL="0" indent="0" algn="just">
              <a:buNone/>
            </a:pPr>
            <a:r>
              <a:rPr lang="fr-FR" b="1" dirty="0" smtClean="0">
                <a:latin typeface="Times New Roman"/>
                <a:cs typeface="Times New Roman"/>
              </a:rPr>
              <a:t>Conclusion: </a:t>
            </a:r>
            <a:r>
              <a:rPr lang="fr-FR" dirty="0" smtClean="0">
                <a:latin typeface="Times New Roman"/>
                <a:cs typeface="Times New Roman"/>
              </a:rPr>
              <a:t>La réussite de quelqu’un est plutôt reliée, en grande partie, à sa volonté de s’améliorer tous les jours, c’est-à-dire d’apprendre. </a:t>
            </a:r>
          </a:p>
          <a:p>
            <a:pPr marL="0" indent="0" algn="just">
              <a:buNone/>
            </a:pPr>
            <a:r>
              <a:rPr lang="fr-FR" b="1" dirty="0" smtClean="0">
                <a:latin typeface="Times New Roman"/>
                <a:cs typeface="Times New Roman"/>
              </a:rPr>
              <a:t>Prémisse 1:  </a:t>
            </a:r>
            <a:r>
              <a:rPr lang="fr-FR" dirty="0" smtClean="0">
                <a:latin typeface="Times New Roman"/>
                <a:cs typeface="Times New Roman"/>
              </a:rPr>
              <a:t>Plusieurs personnes extrêmement talentueuses n’obtiennent pas le même succès que d’autres ayant beaucoup moins d’aptitudes parce que ces autres personnes se sont développées en vertu de leur grand désir de se perfectionner. </a:t>
            </a:r>
          </a:p>
          <a:p>
            <a:pPr marL="0" indent="0" algn="just">
              <a:buNone/>
            </a:pPr>
            <a:r>
              <a:rPr lang="fr-FR" b="1" dirty="0" smtClean="0">
                <a:latin typeface="Times New Roman"/>
                <a:cs typeface="Times New Roman"/>
              </a:rPr>
              <a:t>Prémisse 2: </a:t>
            </a:r>
            <a:r>
              <a:rPr lang="fr-FR" dirty="0" smtClean="0">
                <a:latin typeface="Times New Roman"/>
                <a:cs typeface="Times New Roman"/>
              </a:rPr>
              <a:t>Presque tous ceux qui obtiennent des réussites exceptionnelles vous diront qu’ils continuent d’apprendre énormément.</a:t>
            </a:r>
          </a:p>
          <a:p>
            <a:pPr marL="0" indent="0">
              <a:buNone/>
            </a:pPr>
            <a:endParaRPr lang="fr-FR" dirty="0"/>
          </a:p>
        </p:txBody>
      </p:sp>
    </p:spTree>
    <p:extLst>
      <p:ext uri="{BB962C8B-B14F-4D97-AF65-F5344CB8AC3E}">
        <p14:creationId xmlns:p14="http://schemas.microsoft.com/office/powerpoint/2010/main" val="4178759042"/>
      </p:ext>
    </p:extLst>
  </p:cSld>
  <p:clrMapOvr>
    <a:masterClrMapping/>
  </p:clrMapOvr>
  <p:timing>
    <p:tnLst>
      <p:par>
        <p:cTn xmlns:p14="http://schemas.microsoft.com/office/powerpoint/2010/mai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endParaRPr lang="fr-FR" sz="4400" dirty="0" smtClean="0">
              <a:latin typeface="Times New Roman"/>
              <a:cs typeface="Times New Roman"/>
            </a:endParaRPr>
          </a:p>
          <a:p>
            <a:pPr marL="0" indent="0">
              <a:buNone/>
            </a:pPr>
            <a:endParaRPr lang="fr-FR" sz="4400" dirty="0">
              <a:latin typeface="Times New Roman"/>
              <a:cs typeface="Times New Roman"/>
            </a:endParaRPr>
          </a:p>
          <a:p>
            <a:pPr marL="0" indent="0">
              <a:buNone/>
            </a:pPr>
            <a:r>
              <a:rPr lang="fr-FR" sz="4400" dirty="0" smtClean="0">
                <a:latin typeface="Times New Roman"/>
                <a:cs typeface="Times New Roman"/>
              </a:rPr>
              <a:t>Est-ce que c’est un bon argument? </a:t>
            </a:r>
            <a:endParaRPr lang="fr-FR" sz="4400" dirty="0">
              <a:latin typeface="Times New Roman"/>
              <a:cs typeface="Times New Roman"/>
            </a:endParaRPr>
          </a:p>
        </p:txBody>
      </p:sp>
    </p:spTree>
    <p:extLst>
      <p:ext uri="{BB962C8B-B14F-4D97-AF65-F5344CB8AC3E}">
        <p14:creationId xmlns:p14="http://schemas.microsoft.com/office/powerpoint/2010/main" val="3911922290"/>
      </p:ext>
    </p:extLst>
  </p:cSld>
  <p:clrMapOvr>
    <a:masterClrMapping/>
  </p:clrMapOvr>
  <p:timing>
    <p:tnLst>
      <p:par>
        <p:cTn xmlns:p14="http://schemas.microsoft.com/office/powerpoint/2010/mai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marL="0" indent="0" algn="just">
              <a:buNone/>
            </a:pPr>
            <a:r>
              <a:rPr lang="fr-FR" sz="4000" dirty="0" smtClean="0">
                <a:latin typeface="Times New Roman"/>
                <a:cs typeface="Times New Roman"/>
              </a:rPr>
              <a:t>2 critères: vérité et validité</a:t>
            </a:r>
          </a:p>
          <a:p>
            <a:pPr marL="0" indent="0" algn="just">
              <a:buNone/>
            </a:pPr>
            <a:endParaRPr lang="fr-FR" sz="4000" dirty="0">
              <a:latin typeface="Times New Roman"/>
              <a:cs typeface="Times New Roman"/>
            </a:endParaRPr>
          </a:p>
          <a:p>
            <a:pPr marL="0" indent="0" algn="just">
              <a:buNone/>
            </a:pPr>
            <a:r>
              <a:rPr lang="fr-FR" sz="4000" b="1" dirty="0" smtClean="0">
                <a:latin typeface="Times New Roman"/>
                <a:cs typeface="Times New Roman"/>
              </a:rPr>
              <a:t>Vérité: </a:t>
            </a:r>
            <a:r>
              <a:rPr lang="fr-FR" sz="4000" dirty="0" smtClean="0">
                <a:latin typeface="Times New Roman"/>
                <a:cs typeface="Times New Roman"/>
              </a:rPr>
              <a:t>est-ce que les prémisses reposent sur des faits vérifiables? </a:t>
            </a:r>
          </a:p>
          <a:p>
            <a:pPr marL="0" indent="0" algn="just">
              <a:buNone/>
            </a:pPr>
            <a:r>
              <a:rPr lang="fr-FR" sz="4000" b="1" dirty="0" smtClean="0">
                <a:latin typeface="Times New Roman"/>
                <a:cs typeface="Times New Roman"/>
              </a:rPr>
              <a:t>Validité: </a:t>
            </a:r>
            <a:r>
              <a:rPr lang="fr-FR" sz="4000" dirty="0" smtClean="0">
                <a:latin typeface="Times New Roman"/>
                <a:cs typeface="Times New Roman"/>
              </a:rPr>
              <a:t>si les prémisses sont vraies, est-ce que la conclusion est nécessairement vraie? </a:t>
            </a:r>
            <a:endParaRPr lang="fr-FR" sz="4000" dirty="0">
              <a:latin typeface="Times New Roman"/>
              <a:cs typeface="Times New Roman"/>
            </a:endParaRPr>
          </a:p>
        </p:txBody>
      </p:sp>
    </p:spTree>
    <p:extLst>
      <p:ext uri="{BB962C8B-B14F-4D97-AF65-F5344CB8AC3E}">
        <p14:creationId xmlns:p14="http://schemas.microsoft.com/office/powerpoint/2010/main" val="335267021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24814"/>
            <a:ext cx="8229600" cy="6533186"/>
          </a:xfrm>
        </p:spPr>
        <p:txBody>
          <a:bodyPr>
            <a:normAutofit fontScale="92500"/>
          </a:bodyPr>
          <a:lstStyle/>
          <a:p>
            <a:pPr marL="0" indent="0" algn="just">
              <a:buNone/>
            </a:pPr>
            <a:r>
              <a:rPr lang="fr-FR" b="1" dirty="0" smtClean="0">
                <a:latin typeface="Times New Roman"/>
                <a:cs typeface="Times New Roman"/>
              </a:rPr>
              <a:t>Conclusion: </a:t>
            </a:r>
            <a:r>
              <a:rPr lang="fr-FR" dirty="0" smtClean="0">
                <a:latin typeface="Times New Roman"/>
                <a:cs typeface="Times New Roman"/>
              </a:rPr>
              <a:t>La réussite de quelqu’un est plutôt reliée, en grande partie, à sa volonté de s’améliorer tous les jours, c’est-à-dire d’apprendre. </a:t>
            </a:r>
          </a:p>
          <a:p>
            <a:pPr marL="0" indent="0" algn="just">
              <a:buNone/>
            </a:pPr>
            <a:r>
              <a:rPr lang="fr-FR" b="1" dirty="0" smtClean="0">
                <a:latin typeface="Times New Roman"/>
                <a:cs typeface="Times New Roman"/>
              </a:rPr>
              <a:t>Prémisse 1: </a:t>
            </a:r>
            <a:r>
              <a:rPr lang="fr-FR" dirty="0" smtClean="0">
                <a:latin typeface="Times New Roman"/>
                <a:cs typeface="Times New Roman"/>
              </a:rPr>
              <a:t>Plusieurs personnes extrêmement talentueuses n’obtiennent pas le même succès que d’autres ayant beaucoup moins d’aptitudes parce que ces autres personnes se sont développées en vertu de leur grand désir de se perfectionner. </a:t>
            </a:r>
          </a:p>
          <a:p>
            <a:pPr marL="0" indent="0" algn="just">
              <a:buNone/>
            </a:pPr>
            <a:r>
              <a:rPr lang="fr-FR" b="1" dirty="0" smtClean="0">
                <a:latin typeface="Times New Roman"/>
                <a:cs typeface="Times New Roman"/>
              </a:rPr>
              <a:t>Prémisse 2: </a:t>
            </a:r>
            <a:r>
              <a:rPr lang="fr-FR" dirty="0" smtClean="0">
                <a:latin typeface="Times New Roman"/>
                <a:cs typeface="Times New Roman"/>
              </a:rPr>
              <a:t>Presque tous ceux qui obtiennent des réussites exceptionnelles vous diront qu’ils continuent d’apprendre énormément.</a:t>
            </a:r>
          </a:p>
          <a:p>
            <a:pPr marL="0" indent="0" algn="just">
              <a:buNone/>
            </a:pPr>
            <a:r>
              <a:rPr lang="fr-FR" dirty="0" smtClean="0">
                <a:solidFill>
                  <a:srgbClr val="FF6600"/>
                </a:solidFill>
                <a:latin typeface="Times New Roman"/>
                <a:cs typeface="Times New Roman"/>
              </a:rPr>
              <a:t>Assez solide au niveau de la validité mais aucun moyen de savoir si les prémisses sont vraies. </a:t>
            </a:r>
          </a:p>
          <a:p>
            <a:pPr marL="0" indent="0">
              <a:buNone/>
            </a:pPr>
            <a:endParaRPr lang="fr-FR" dirty="0" smtClean="0"/>
          </a:p>
          <a:p>
            <a:endParaRPr lang="fr-FR" dirty="0"/>
          </a:p>
        </p:txBody>
      </p:sp>
    </p:spTree>
    <p:extLst>
      <p:ext uri="{BB962C8B-B14F-4D97-AF65-F5344CB8AC3E}">
        <p14:creationId xmlns:p14="http://schemas.microsoft.com/office/powerpoint/2010/main" val="272718936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Times New Roman"/>
                <a:cs typeface="Times New Roman"/>
              </a:rPr>
              <a:t>Autre problème: le flou!</a:t>
            </a:r>
            <a:endParaRPr lang="fr-FR" dirty="0">
              <a:latin typeface="Times New Roman"/>
              <a:cs typeface="Times New Roman"/>
            </a:endParaRPr>
          </a:p>
        </p:txBody>
      </p:sp>
      <p:sp>
        <p:nvSpPr>
          <p:cNvPr id="3" name="Espace réservé du contenu 2"/>
          <p:cNvSpPr>
            <a:spLocks noGrp="1"/>
          </p:cNvSpPr>
          <p:nvPr>
            <p:ph idx="1"/>
          </p:nvPr>
        </p:nvSpPr>
        <p:spPr/>
        <p:txBody>
          <a:bodyPr>
            <a:normAutofit fontScale="92500" lnSpcReduction="20000"/>
          </a:bodyPr>
          <a:lstStyle/>
          <a:p>
            <a:pPr marL="0" indent="0" algn="just">
              <a:buNone/>
            </a:pPr>
            <a:r>
              <a:rPr lang="fr-FR" b="1" dirty="0" smtClean="0">
                <a:latin typeface="Times New Roman"/>
                <a:cs typeface="Times New Roman"/>
              </a:rPr>
              <a:t>Conclusion: </a:t>
            </a:r>
            <a:r>
              <a:rPr lang="fr-FR" dirty="0" smtClean="0">
                <a:latin typeface="Times New Roman"/>
                <a:cs typeface="Times New Roman"/>
              </a:rPr>
              <a:t>La réussite de quelqu’un est </a:t>
            </a:r>
            <a:r>
              <a:rPr lang="fr-FR" dirty="0" smtClean="0">
                <a:solidFill>
                  <a:srgbClr val="FF6600"/>
                </a:solidFill>
                <a:latin typeface="Times New Roman"/>
                <a:cs typeface="Times New Roman"/>
              </a:rPr>
              <a:t>plutôt</a:t>
            </a:r>
            <a:r>
              <a:rPr lang="fr-FR" dirty="0" smtClean="0">
                <a:latin typeface="Times New Roman"/>
                <a:cs typeface="Times New Roman"/>
              </a:rPr>
              <a:t> reliée, </a:t>
            </a:r>
            <a:r>
              <a:rPr lang="fr-FR" dirty="0" smtClean="0">
                <a:solidFill>
                  <a:srgbClr val="FF6600"/>
                </a:solidFill>
                <a:latin typeface="Times New Roman"/>
                <a:cs typeface="Times New Roman"/>
              </a:rPr>
              <a:t>en grande partie</a:t>
            </a:r>
            <a:r>
              <a:rPr lang="fr-FR" dirty="0" smtClean="0">
                <a:latin typeface="Times New Roman"/>
                <a:cs typeface="Times New Roman"/>
              </a:rPr>
              <a:t>, à sa volonté de s’améliorer tous les jours, c’est-à-dire d’apprendre. </a:t>
            </a:r>
          </a:p>
          <a:p>
            <a:pPr marL="0" indent="0" algn="just">
              <a:buNone/>
            </a:pPr>
            <a:r>
              <a:rPr lang="fr-FR" b="1" dirty="0" smtClean="0">
                <a:latin typeface="Times New Roman"/>
                <a:cs typeface="Times New Roman"/>
              </a:rPr>
              <a:t>Prémisse 1: </a:t>
            </a:r>
            <a:r>
              <a:rPr lang="fr-FR" dirty="0" smtClean="0">
                <a:solidFill>
                  <a:srgbClr val="FF6600"/>
                </a:solidFill>
                <a:latin typeface="Times New Roman"/>
                <a:cs typeface="Times New Roman"/>
              </a:rPr>
              <a:t>Plusieurs personnes </a:t>
            </a:r>
            <a:r>
              <a:rPr lang="fr-FR" dirty="0" smtClean="0">
                <a:latin typeface="Times New Roman"/>
                <a:cs typeface="Times New Roman"/>
              </a:rPr>
              <a:t>extrêmement talentueuses n’obtiennent pas le même succès que d’autres ayant beaucoup moins d’aptitudes parce que ces autres personnes se sont développées en vertu de leur grand désir de se perfectionner. </a:t>
            </a:r>
          </a:p>
          <a:p>
            <a:pPr marL="0" indent="0" algn="just">
              <a:buNone/>
            </a:pPr>
            <a:r>
              <a:rPr lang="fr-FR" b="1" dirty="0" smtClean="0">
                <a:latin typeface="Times New Roman"/>
                <a:cs typeface="Times New Roman"/>
              </a:rPr>
              <a:t>Prémisse 2: </a:t>
            </a:r>
            <a:r>
              <a:rPr lang="fr-FR" dirty="0" smtClean="0">
                <a:solidFill>
                  <a:srgbClr val="FF6600"/>
                </a:solidFill>
                <a:latin typeface="Times New Roman"/>
                <a:cs typeface="Times New Roman"/>
              </a:rPr>
              <a:t>Presque tous </a:t>
            </a:r>
            <a:r>
              <a:rPr lang="fr-FR" dirty="0" smtClean="0">
                <a:latin typeface="Times New Roman"/>
                <a:cs typeface="Times New Roman"/>
              </a:rPr>
              <a:t>ceux qui obtiennent des réussites exceptionnelles vous diront qu’ils continuent d’apprendre énormément.</a:t>
            </a:r>
          </a:p>
          <a:p>
            <a:pPr marL="0" indent="0">
              <a:buNone/>
            </a:pPr>
            <a:endParaRPr lang="fr-FR" dirty="0"/>
          </a:p>
        </p:txBody>
      </p:sp>
    </p:spTree>
    <p:extLst>
      <p:ext uri="{BB962C8B-B14F-4D97-AF65-F5344CB8AC3E}">
        <p14:creationId xmlns:p14="http://schemas.microsoft.com/office/powerpoint/2010/main" val="2965304146"/>
      </p:ext>
    </p:extLst>
  </p:cSld>
  <p:clrMapOvr>
    <a:masterClrMapping/>
  </p:clrMapOvr>
  <p:timing>
    <p:tnLst>
      <p:par>
        <p:cTn xmlns:p14="http://schemas.microsoft.com/office/powerpoint/2010/mai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a:bodyPr>
          <a:lstStyle/>
          <a:p>
            <a:pPr marL="0" indent="0">
              <a:buNone/>
            </a:pPr>
            <a:endParaRPr lang="fr-FR" sz="4000" dirty="0" smtClean="0">
              <a:latin typeface="Times New Roman"/>
              <a:cs typeface="Times New Roman"/>
            </a:endParaRPr>
          </a:p>
          <a:p>
            <a:pPr marL="0" indent="0">
              <a:buNone/>
            </a:pPr>
            <a:endParaRPr lang="fr-FR" sz="4000" dirty="0">
              <a:latin typeface="Times New Roman"/>
              <a:cs typeface="Times New Roman"/>
            </a:endParaRPr>
          </a:p>
          <a:p>
            <a:pPr marL="0" indent="0">
              <a:buNone/>
            </a:pPr>
            <a:r>
              <a:rPr lang="fr-FR" sz="4800" dirty="0" smtClean="0">
                <a:latin typeface="Times New Roman"/>
                <a:cs typeface="Times New Roman"/>
              </a:rPr>
              <a:t>Comment rendre compte de votre recherche dans votre travail écrit? </a:t>
            </a:r>
            <a:endParaRPr lang="fr-FR" sz="4800" dirty="0">
              <a:latin typeface="Times New Roman"/>
              <a:cs typeface="Times New Roman"/>
            </a:endParaRPr>
          </a:p>
        </p:txBody>
      </p:sp>
    </p:spTree>
    <p:extLst>
      <p:ext uri="{BB962C8B-B14F-4D97-AF65-F5344CB8AC3E}">
        <p14:creationId xmlns:p14="http://schemas.microsoft.com/office/powerpoint/2010/main" val="297473189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1143000"/>
          </a:xfrm>
        </p:spPr>
        <p:txBody>
          <a:bodyPr>
            <a:normAutofit/>
          </a:bodyPr>
          <a:lstStyle/>
          <a:p>
            <a:r>
              <a:rPr lang="fr-FR" sz="4000" dirty="0" smtClean="0">
                <a:latin typeface="Times New Roman"/>
                <a:cs typeface="Times New Roman"/>
              </a:rPr>
              <a:t>Critique d’un argument faible</a:t>
            </a:r>
            <a:endParaRPr lang="fr-FR" sz="4000" dirty="0">
              <a:latin typeface="Times New Roman"/>
              <a:cs typeface="Times New Roman"/>
            </a:endParaRPr>
          </a:p>
        </p:txBody>
      </p:sp>
      <p:sp>
        <p:nvSpPr>
          <p:cNvPr id="3" name="Espace réservé du contenu 2"/>
          <p:cNvSpPr>
            <a:spLocks noGrp="1"/>
          </p:cNvSpPr>
          <p:nvPr>
            <p:ph idx="1"/>
          </p:nvPr>
        </p:nvSpPr>
        <p:spPr>
          <a:xfrm>
            <a:off x="457200" y="1143001"/>
            <a:ext cx="8450540" cy="5417992"/>
          </a:xfrm>
        </p:spPr>
        <p:txBody>
          <a:bodyPr>
            <a:normAutofit fontScale="92500" lnSpcReduction="20000"/>
          </a:bodyPr>
          <a:lstStyle/>
          <a:p>
            <a:pPr marL="0" indent="0" algn="just">
              <a:buNone/>
            </a:pPr>
            <a:r>
              <a:rPr lang="fr-FR" dirty="0" smtClean="0">
                <a:latin typeface="Times New Roman"/>
                <a:cs typeface="Times New Roman"/>
              </a:rPr>
              <a:t>Certains auteurs affirment que vouloir c’est pouvoir sans vraiment le démontrer. Par exemple, sur son blog, Jean-Pierre </a:t>
            </a:r>
            <a:r>
              <a:rPr lang="fr-FR" dirty="0" err="1" smtClean="0">
                <a:latin typeface="Times New Roman"/>
                <a:cs typeface="Times New Roman"/>
              </a:rPr>
              <a:t>Lauzier</a:t>
            </a:r>
            <a:r>
              <a:rPr lang="fr-FR" dirty="0" smtClean="0">
                <a:latin typeface="Times New Roman"/>
                <a:cs typeface="Times New Roman"/>
              </a:rPr>
              <a:t> affirme: </a:t>
            </a:r>
          </a:p>
          <a:p>
            <a:pPr marL="0" indent="0" algn="just">
              <a:buNone/>
            </a:pPr>
            <a:r>
              <a:rPr lang="fr-FR" dirty="0" smtClean="0">
                <a:latin typeface="Times New Roman"/>
                <a:cs typeface="Times New Roman"/>
              </a:rPr>
              <a:t>«  La réussite de quelqu’un est plutôt reliée, en grande partie, à sa volonté de s’améliorer tous les jours, c’est-à-dire d’apprendre. Plusieurs personnes extrêmement talentueuses n’obtiennent pas le même succès que d’autres ayant beaucoup moins d’aptitudes parce que ces autres personnes se sont développées en vertu de leur grand désir de se perfectionner. Presque tous ceux qui obtiennent des réussites exceptionnelles vous diront qu’ils continuent d’apprendre énormément. » (source: http://</a:t>
            </a:r>
            <a:r>
              <a:rPr lang="fr-FR" dirty="0" err="1" smtClean="0">
                <a:latin typeface="Times New Roman"/>
                <a:cs typeface="Times New Roman"/>
              </a:rPr>
              <a:t>jeanpierrelauzier.com</a:t>
            </a:r>
            <a:r>
              <a:rPr lang="fr-FR" dirty="0" smtClean="0">
                <a:latin typeface="Times New Roman"/>
                <a:cs typeface="Times New Roman"/>
              </a:rPr>
              <a:t>/</a:t>
            </a:r>
            <a:r>
              <a:rPr lang="fr-FR" dirty="0" err="1" smtClean="0">
                <a:latin typeface="Times New Roman"/>
                <a:cs typeface="Times New Roman"/>
              </a:rPr>
              <a:t>bulletin_volonte_apprendre.html</a:t>
            </a:r>
            <a:r>
              <a:rPr lang="fr-FR" dirty="0" smtClean="0">
                <a:latin typeface="Times New Roman"/>
                <a:cs typeface="Times New Roman"/>
              </a:rPr>
              <a:t>)</a:t>
            </a:r>
            <a:endParaRPr lang="fr-FR" dirty="0">
              <a:latin typeface="Times New Roman"/>
              <a:cs typeface="Times New Roman"/>
            </a:endParaRPr>
          </a:p>
        </p:txBody>
      </p:sp>
    </p:spTree>
    <p:extLst>
      <p:ext uri="{BB962C8B-B14F-4D97-AF65-F5344CB8AC3E}">
        <p14:creationId xmlns:p14="http://schemas.microsoft.com/office/powerpoint/2010/main" val="3509717814"/>
      </p:ext>
    </p:extLst>
  </p:cSld>
  <p:clrMapOvr>
    <a:masterClrMapping/>
  </p:clrMapOvr>
  <p:timing>
    <p:tnLst>
      <p:par>
        <p:cTn xmlns:p14="http://schemas.microsoft.com/office/powerpoint/2010/mai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1143000"/>
          </a:xfrm>
        </p:spPr>
        <p:txBody>
          <a:bodyPr>
            <a:normAutofit/>
          </a:bodyPr>
          <a:lstStyle/>
          <a:p>
            <a:r>
              <a:rPr lang="fr-FR" sz="4000" dirty="0" smtClean="0">
                <a:latin typeface="Times New Roman"/>
                <a:cs typeface="Times New Roman"/>
              </a:rPr>
              <a:t>Critique d’un argument faible</a:t>
            </a:r>
            <a:endParaRPr lang="fr-FR" sz="4000" dirty="0">
              <a:latin typeface="Times New Roman"/>
              <a:cs typeface="Times New Roman"/>
            </a:endParaRPr>
          </a:p>
        </p:txBody>
      </p:sp>
      <p:sp>
        <p:nvSpPr>
          <p:cNvPr id="3" name="Espace réservé du contenu 2"/>
          <p:cNvSpPr>
            <a:spLocks noGrp="1"/>
          </p:cNvSpPr>
          <p:nvPr>
            <p:ph idx="1"/>
          </p:nvPr>
        </p:nvSpPr>
        <p:spPr>
          <a:xfrm>
            <a:off x="457200" y="1143001"/>
            <a:ext cx="8450540" cy="5417992"/>
          </a:xfrm>
        </p:spPr>
        <p:txBody>
          <a:bodyPr>
            <a:normAutofit/>
          </a:bodyPr>
          <a:lstStyle/>
          <a:p>
            <a:pPr marL="0" indent="0" algn="just">
              <a:buNone/>
            </a:pPr>
            <a:r>
              <a:rPr lang="fr-FR" sz="4400" dirty="0" smtClean="0">
                <a:latin typeface="Times New Roman"/>
                <a:cs typeface="Times New Roman"/>
              </a:rPr>
              <a:t>Si cet argument peut sembler valide au premier abord, l’auteur ne fournit aucune source qui permettrait d’attester de la vérité des prémisses sur lesquelles il repose. </a:t>
            </a:r>
            <a:endParaRPr lang="fr-FR" sz="4400" dirty="0">
              <a:latin typeface="Times New Roman"/>
              <a:cs typeface="Times New Roman"/>
            </a:endParaRPr>
          </a:p>
        </p:txBody>
      </p:sp>
    </p:spTree>
    <p:extLst>
      <p:ext uri="{BB962C8B-B14F-4D97-AF65-F5344CB8AC3E}">
        <p14:creationId xmlns:p14="http://schemas.microsoft.com/office/powerpoint/2010/main" val="52297000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8686800" cy="6126164"/>
          </a:xfrm>
        </p:spPr>
        <p:txBody>
          <a:bodyPr/>
          <a:lstStyle/>
          <a:p>
            <a:pPr marL="0" indent="0" algn="just">
              <a:lnSpc>
                <a:spcPct val="150000"/>
              </a:lnSpc>
              <a:buNone/>
            </a:pPr>
            <a:r>
              <a:rPr lang="fr-FR" dirty="0">
                <a:latin typeface="Times New Roman"/>
                <a:cs typeface="Times New Roman"/>
              </a:rPr>
              <a:t>(2) </a:t>
            </a:r>
            <a:r>
              <a:rPr lang="fr-FR" dirty="0">
                <a:solidFill>
                  <a:srgbClr val="0000FF"/>
                </a:solidFill>
                <a:latin typeface="Times New Roman"/>
                <a:cs typeface="Times New Roman"/>
              </a:rPr>
              <a:t>Depuis la création de l’union monétaire, la limite de 3 % du produit intérieur brut (PIB) pour le déficit public a été violée 168 fois. </a:t>
            </a:r>
            <a:r>
              <a:rPr lang="fr-FR" dirty="0">
                <a:solidFill>
                  <a:srgbClr val="FF6600"/>
                </a:solidFill>
                <a:latin typeface="Times New Roman"/>
                <a:cs typeface="Times New Roman"/>
              </a:rPr>
              <a:t>Tant que les parlements nationaux auront le pouvoir de fixer le niveau d’imposition et de dépenses publiques, les traités européens ne les empêcheront pas de s’endetter excessivement</a:t>
            </a:r>
            <a:r>
              <a:rPr lang="fr-FR" dirty="0" smtClean="0">
                <a:solidFill>
                  <a:srgbClr val="FF6600"/>
                </a:solidFill>
                <a:latin typeface="Times New Roman"/>
                <a:cs typeface="Times New Roman"/>
              </a:rPr>
              <a:t>.</a:t>
            </a:r>
          </a:p>
          <a:p>
            <a:pPr marL="0" indent="0" algn="just">
              <a:lnSpc>
                <a:spcPct val="150000"/>
              </a:lnSpc>
              <a:buNone/>
            </a:pPr>
            <a:r>
              <a:rPr lang="fr-FR" b="1" dirty="0" smtClean="0">
                <a:solidFill>
                  <a:srgbClr val="008000"/>
                </a:solidFill>
                <a:latin typeface="Times New Roman"/>
                <a:cs typeface="Times New Roman"/>
              </a:rPr>
              <a:t>C’est un argument. </a:t>
            </a:r>
            <a:r>
              <a:rPr lang="fr-FR" b="1" dirty="0" smtClean="0">
                <a:solidFill>
                  <a:srgbClr val="0000FF"/>
                </a:solidFill>
                <a:latin typeface="Times New Roman"/>
                <a:cs typeface="Times New Roman"/>
              </a:rPr>
              <a:t>Prémisse / </a:t>
            </a:r>
            <a:r>
              <a:rPr lang="fr-FR" b="1" dirty="0" smtClean="0">
                <a:solidFill>
                  <a:srgbClr val="FF6600"/>
                </a:solidFill>
                <a:latin typeface="Times New Roman"/>
                <a:cs typeface="Times New Roman"/>
              </a:rPr>
              <a:t>Conclusion</a:t>
            </a:r>
            <a:endParaRPr lang="fr-FR" b="1" dirty="0">
              <a:solidFill>
                <a:srgbClr val="FF6600"/>
              </a:solidFill>
              <a:latin typeface="Times New Roman"/>
              <a:cs typeface="Times New Roman"/>
            </a:endParaRPr>
          </a:p>
          <a:p>
            <a:pPr marL="0" indent="0" algn="just">
              <a:lnSpc>
                <a:spcPct val="150000"/>
              </a:lnSpc>
              <a:buNone/>
            </a:pPr>
            <a:endParaRPr lang="fr-FR" dirty="0">
              <a:latin typeface="Times New Roman"/>
              <a:cs typeface="Times New Roman"/>
            </a:endParaRPr>
          </a:p>
        </p:txBody>
      </p:sp>
    </p:spTree>
    <p:extLst>
      <p:ext uri="{BB962C8B-B14F-4D97-AF65-F5344CB8AC3E}">
        <p14:creationId xmlns:p14="http://schemas.microsoft.com/office/powerpoint/2010/main" val="41002841"/>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1143000"/>
          </a:xfrm>
        </p:spPr>
        <p:txBody>
          <a:bodyPr>
            <a:normAutofit/>
          </a:bodyPr>
          <a:lstStyle/>
          <a:p>
            <a:r>
              <a:rPr lang="fr-FR" sz="4000" dirty="0" smtClean="0">
                <a:latin typeface="Times New Roman"/>
                <a:cs typeface="Times New Roman"/>
              </a:rPr>
              <a:t>Critique d’un argument faible</a:t>
            </a:r>
            <a:endParaRPr lang="fr-FR" sz="4000" dirty="0">
              <a:latin typeface="Times New Roman"/>
              <a:cs typeface="Times New Roman"/>
            </a:endParaRPr>
          </a:p>
        </p:txBody>
      </p:sp>
      <p:sp>
        <p:nvSpPr>
          <p:cNvPr id="3" name="Espace réservé du contenu 2"/>
          <p:cNvSpPr>
            <a:spLocks noGrp="1"/>
          </p:cNvSpPr>
          <p:nvPr>
            <p:ph idx="1"/>
          </p:nvPr>
        </p:nvSpPr>
        <p:spPr>
          <a:xfrm>
            <a:off x="457200" y="1143001"/>
            <a:ext cx="8450540" cy="5417992"/>
          </a:xfrm>
        </p:spPr>
        <p:txBody>
          <a:bodyPr>
            <a:normAutofit/>
          </a:bodyPr>
          <a:lstStyle/>
          <a:p>
            <a:pPr marL="0" indent="0" algn="just">
              <a:buNone/>
            </a:pPr>
            <a:r>
              <a:rPr lang="fr-FR" sz="4400" dirty="0" smtClean="0">
                <a:latin typeface="Times New Roman"/>
                <a:cs typeface="Times New Roman"/>
              </a:rPr>
              <a:t>En outre, l’emploi de nombreux termes flous (« </a:t>
            </a:r>
            <a:r>
              <a:rPr lang="es-ES_tradnl" sz="4400" dirty="0" smtClean="0">
                <a:latin typeface="Times New Roman"/>
                <a:cs typeface="Times New Roman"/>
              </a:rPr>
              <a:t>en </a:t>
            </a:r>
            <a:r>
              <a:rPr lang="es-ES_tradnl" sz="4400" dirty="0">
                <a:latin typeface="Times New Roman"/>
                <a:cs typeface="Times New Roman"/>
              </a:rPr>
              <a:t>grande </a:t>
            </a:r>
            <a:r>
              <a:rPr lang="es-ES_tradnl" sz="4400" dirty="0" err="1">
                <a:latin typeface="Times New Roman"/>
                <a:cs typeface="Times New Roman"/>
              </a:rPr>
              <a:t>partie</a:t>
            </a:r>
            <a:r>
              <a:rPr lang="fr-FR" sz="4400" dirty="0" smtClean="0">
                <a:latin typeface="Times New Roman"/>
                <a:cs typeface="Times New Roman"/>
              </a:rPr>
              <a:t> », « </a:t>
            </a:r>
            <a:r>
              <a:rPr lang="fr-FR" sz="4400" smtClean="0">
                <a:latin typeface="Times New Roman"/>
                <a:cs typeface="Times New Roman"/>
              </a:rPr>
              <a:t>plusieurs personnes ») </a:t>
            </a:r>
            <a:r>
              <a:rPr lang="fr-FR" sz="4400" dirty="0" smtClean="0">
                <a:latin typeface="Times New Roman"/>
                <a:cs typeface="Times New Roman"/>
              </a:rPr>
              <a:t>trahissent un manque de rigueur chez l’auteur.</a:t>
            </a:r>
            <a:endParaRPr lang="fr-FR" sz="4400" dirty="0">
              <a:latin typeface="Times New Roman"/>
              <a:cs typeface="Times New Roman"/>
            </a:endParaRPr>
          </a:p>
        </p:txBody>
      </p:sp>
    </p:spTree>
    <p:extLst>
      <p:ext uri="{BB962C8B-B14F-4D97-AF65-F5344CB8AC3E}">
        <p14:creationId xmlns:p14="http://schemas.microsoft.com/office/powerpoint/2010/main" val="2694146378"/>
      </p:ext>
    </p:extLst>
  </p:cSld>
  <p:clrMapOvr>
    <a:masterClrMapping/>
  </p:clrMapOvr>
  <p:timing>
    <p:tnLst>
      <p:par>
        <p:cTn xmlns:p14="http://schemas.microsoft.com/office/powerpoint/2010/mai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Times New Roman"/>
                <a:cs typeface="Times New Roman"/>
              </a:rPr>
              <a:t>Affiner la recherche</a:t>
            </a:r>
            <a:endParaRPr lang="fr-FR" dirty="0">
              <a:latin typeface="Times New Roman"/>
              <a:cs typeface="Times New Roman"/>
            </a:endParaRPr>
          </a:p>
        </p:txBody>
      </p:sp>
      <p:pic>
        <p:nvPicPr>
          <p:cNvPr id="4" name="Espace réservé du contenu 3" descr="Capture d’écran 2017-01-26 à 15.28.04.png"/>
          <p:cNvPicPr>
            <a:picLocks noGrp="1" noChangeAspect="1"/>
          </p:cNvPicPr>
          <p:nvPr>
            <p:ph idx="1"/>
          </p:nvPr>
        </p:nvPicPr>
        <p:blipFill>
          <a:blip r:embed="rId2">
            <a:extLst>
              <a:ext uri="{28A0092B-C50C-407E-A947-70E740481C1C}">
                <a14:useLocalDpi xmlns:a14="http://schemas.microsoft.com/office/drawing/2010/main" val="0"/>
              </a:ext>
            </a:extLst>
          </a:blip>
          <a:srcRect t="2007" b="2007"/>
          <a:stretch>
            <a:fillRect/>
          </a:stretch>
        </p:blipFill>
        <p:spPr/>
      </p:pic>
    </p:spTree>
    <p:extLst>
      <p:ext uri="{BB962C8B-B14F-4D97-AF65-F5344CB8AC3E}">
        <p14:creationId xmlns:p14="http://schemas.microsoft.com/office/powerpoint/2010/main" val="1434821759"/>
      </p:ext>
    </p:extLst>
  </p:cSld>
  <p:clrMapOvr>
    <a:masterClrMapping/>
  </p:clrMapOvr>
  <p:timing>
    <p:tnLst>
      <p:par>
        <p:cTn xmlns:p14="http://schemas.microsoft.com/office/powerpoint/2010/mai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lgn="just">
              <a:buNone/>
            </a:pPr>
            <a:r>
              <a:rPr lang="fr-FR" sz="4400" dirty="0" smtClean="0">
                <a:latin typeface="Times New Roman"/>
                <a:cs typeface="Times New Roman"/>
              </a:rPr>
              <a:t>Il semble qu’il y ait des recherches dans le champs de l’éducation qui montrent que les élèves les plus motivés réussissent mieux. </a:t>
            </a:r>
            <a:endParaRPr lang="fr-FR" sz="4400" dirty="0">
              <a:latin typeface="Times New Roman"/>
              <a:cs typeface="Times New Roman"/>
            </a:endParaRPr>
          </a:p>
        </p:txBody>
      </p:sp>
    </p:spTree>
    <p:extLst>
      <p:ext uri="{BB962C8B-B14F-4D97-AF65-F5344CB8AC3E}">
        <p14:creationId xmlns:p14="http://schemas.microsoft.com/office/powerpoint/2010/main" val="46807115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600" dirty="0" smtClean="0">
                <a:latin typeface="Times New Roman"/>
                <a:cs typeface="Times New Roman"/>
              </a:rPr>
              <a:t>Argument ou pas argument? </a:t>
            </a:r>
            <a:endParaRPr lang="fr-FR" sz="3600" dirty="0">
              <a:latin typeface="Times New Roman"/>
              <a:cs typeface="Times New Roman"/>
            </a:endParaRPr>
          </a:p>
        </p:txBody>
      </p:sp>
      <p:sp>
        <p:nvSpPr>
          <p:cNvPr id="3" name="Espace réservé du contenu 2"/>
          <p:cNvSpPr>
            <a:spLocks noGrp="1"/>
          </p:cNvSpPr>
          <p:nvPr>
            <p:ph idx="1"/>
          </p:nvPr>
        </p:nvSpPr>
        <p:spPr>
          <a:xfrm>
            <a:off x="457200" y="1417638"/>
            <a:ext cx="8686800" cy="5440362"/>
          </a:xfrm>
        </p:spPr>
        <p:txBody>
          <a:bodyPr>
            <a:normAutofit fontScale="70000" lnSpcReduction="20000"/>
          </a:bodyPr>
          <a:lstStyle/>
          <a:p>
            <a:pPr marL="0" indent="0" algn="just">
              <a:buNone/>
            </a:pPr>
            <a:r>
              <a:rPr lang="fr-FR" sz="4400" dirty="0" smtClean="0">
                <a:latin typeface="Times New Roman"/>
                <a:cs typeface="Times New Roman"/>
              </a:rPr>
              <a:t>« Plus une personne a confiance en son efficacité et plus elle est effectivement efficace. Pour le vérifier, de nombreuses études ont mesuré le sentiment d’efficacité d’un participant en lui demandant avec quel degré de certitude il pense pouvoir résoudre un problème. (généralement sur une échelle en 10 points ; Lee &amp; </a:t>
            </a:r>
            <a:r>
              <a:rPr lang="fr-FR" sz="4400" dirty="0" err="1" smtClean="0">
                <a:latin typeface="Times New Roman"/>
                <a:cs typeface="Times New Roman"/>
              </a:rPr>
              <a:t>Bobko</a:t>
            </a:r>
            <a:r>
              <a:rPr lang="fr-FR" sz="4400" dirty="0" smtClean="0">
                <a:latin typeface="Times New Roman"/>
                <a:cs typeface="Times New Roman"/>
              </a:rPr>
              <a:t>, 1994). Les recherches réalisées avec ce genre de mesure montrent que plus les apprenants rapportent un sentiment d’efficacité élevé, et plus ils persévèrent face à des difficultés ; mieux ils gèrent leur stress et leur anxiété ; et meilleures sont leurs performances (</a:t>
            </a:r>
            <a:r>
              <a:rPr lang="fr-FR" sz="4400" dirty="0" err="1" smtClean="0">
                <a:latin typeface="Times New Roman"/>
                <a:cs typeface="Times New Roman"/>
              </a:rPr>
              <a:t>Bandura</a:t>
            </a:r>
            <a:r>
              <a:rPr lang="fr-FR" sz="4400" dirty="0" smtClean="0">
                <a:latin typeface="Times New Roman"/>
                <a:cs typeface="Times New Roman"/>
              </a:rPr>
              <a:t>, 1988 ; </a:t>
            </a:r>
            <a:r>
              <a:rPr lang="fr-FR" sz="4400" dirty="0" err="1" smtClean="0">
                <a:latin typeface="Times New Roman"/>
                <a:cs typeface="Times New Roman"/>
              </a:rPr>
              <a:t>Bong</a:t>
            </a:r>
            <a:r>
              <a:rPr lang="fr-FR" sz="4400" dirty="0" smtClean="0">
                <a:latin typeface="Times New Roman"/>
                <a:cs typeface="Times New Roman"/>
              </a:rPr>
              <a:t> &amp; </a:t>
            </a:r>
            <a:r>
              <a:rPr lang="fr-FR" sz="4400" dirty="0" err="1" smtClean="0">
                <a:latin typeface="Times New Roman"/>
                <a:cs typeface="Times New Roman"/>
              </a:rPr>
              <a:t>Skaalvik</a:t>
            </a:r>
            <a:r>
              <a:rPr lang="fr-FR" sz="4400" dirty="0" smtClean="0">
                <a:latin typeface="Times New Roman"/>
                <a:cs typeface="Times New Roman"/>
              </a:rPr>
              <a:t>, 2003 ; Marsh, 1990). »</a:t>
            </a:r>
          </a:p>
          <a:p>
            <a:pPr marL="0" indent="0" algn="just">
              <a:buNone/>
            </a:pPr>
            <a:endParaRPr lang="fr-FR" dirty="0">
              <a:latin typeface="Times New Roman"/>
              <a:cs typeface="Times New Roman"/>
            </a:endParaRPr>
          </a:p>
        </p:txBody>
      </p:sp>
    </p:spTree>
    <p:extLst>
      <p:ext uri="{BB962C8B-B14F-4D97-AF65-F5344CB8AC3E}">
        <p14:creationId xmlns:p14="http://schemas.microsoft.com/office/powerpoint/2010/main" val="282836161"/>
      </p:ext>
    </p:extLst>
  </p:cSld>
  <p:clrMapOvr>
    <a:masterClrMapping/>
  </p:clrMapOvr>
  <p:timing>
    <p:tnLst>
      <p:par>
        <p:cTn xmlns:p14="http://schemas.microsoft.com/office/powerpoint/2010/mai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lgn="just">
              <a:buNone/>
            </a:pPr>
            <a:endParaRPr lang="fr-FR" sz="4800" dirty="0" smtClean="0">
              <a:latin typeface="Times New Roman"/>
              <a:cs typeface="Times New Roman"/>
            </a:endParaRPr>
          </a:p>
          <a:p>
            <a:pPr marL="0" indent="0" algn="just">
              <a:buNone/>
            </a:pPr>
            <a:r>
              <a:rPr lang="fr-FR" sz="4800" dirty="0" smtClean="0">
                <a:latin typeface="Times New Roman"/>
                <a:cs typeface="Times New Roman"/>
              </a:rPr>
              <a:t>Est-ce que cela prouve que vouloir c’est pouvoir?  </a:t>
            </a:r>
            <a:endParaRPr lang="fr-FR" sz="4800" dirty="0">
              <a:latin typeface="Times New Roman"/>
              <a:cs typeface="Times New Roman"/>
            </a:endParaRPr>
          </a:p>
        </p:txBody>
      </p:sp>
    </p:spTree>
    <p:extLst>
      <p:ext uri="{BB962C8B-B14F-4D97-AF65-F5344CB8AC3E}">
        <p14:creationId xmlns:p14="http://schemas.microsoft.com/office/powerpoint/2010/main" val="48201210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90572"/>
            <a:ext cx="8229600" cy="5535592"/>
          </a:xfrm>
        </p:spPr>
        <p:txBody>
          <a:bodyPr>
            <a:normAutofit/>
          </a:bodyPr>
          <a:lstStyle/>
          <a:p>
            <a:pPr marL="0" indent="0" algn="just">
              <a:buNone/>
            </a:pPr>
            <a:r>
              <a:rPr lang="fr-FR" sz="4000" dirty="0" smtClean="0">
                <a:latin typeface="Times New Roman"/>
                <a:cs typeface="Times New Roman"/>
              </a:rPr>
              <a:t>Pas tout à fait. Cela prouve plutôt: </a:t>
            </a:r>
          </a:p>
          <a:p>
            <a:pPr marL="0" indent="0" algn="just">
              <a:buNone/>
            </a:pPr>
            <a:endParaRPr lang="fr-FR" sz="4000" dirty="0">
              <a:latin typeface="Times New Roman"/>
              <a:cs typeface="Times New Roman"/>
            </a:endParaRPr>
          </a:p>
          <a:p>
            <a:pPr marL="0" indent="0" algn="just">
              <a:buNone/>
            </a:pPr>
            <a:r>
              <a:rPr lang="fr-FR" sz="4000" dirty="0" smtClean="0">
                <a:latin typeface="Times New Roman"/>
                <a:cs typeface="Times New Roman"/>
              </a:rPr>
              <a:t>Les gens ont confiance en leurs capacités font plus d’efforts et les efforts mènent au succès…</a:t>
            </a:r>
            <a:endParaRPr lang="fr-FR" sz="4000" dirty="0">
              <a:latin typeface="Times New Roman"/>
              <a:cs typeface="Times New Roman"/>
            </a:endParaRPr>
          </a:p>
        </p:txBody>
      </p:sp>
    </p:spTree>
    <p:extLst>
      <p:ext uri="{BB962C8B-B14F-4D97-AF65-F5344CB8AC3E}">
        <p14:creationId xmlns:p14="http://schemas.microsoft.com/office/powerpoint/2010/main" val="272927490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latin typeface="Times New Roman"/>
                <a:cs typeface="Times New Roman"/>
              </a:rPr>
              <a:t>Conclusion </a:t>
            </a:r>
            <a:endParaRPr lang="fr-FR" b="1" dirty="0">
              <a:latin typeface="Times New Roman"/>
              <a:cs typeface="Times New Roman"/>
            </a:endParaRPr>
          </a:p>
        </p:txBody>
      </p:sp>
      <p:sp>
        <p:nvSpPr>
          <p:cNvPr id="3" name="Espace réservé du contenu 2"/>
          <p:cNvSpPr>
            <a:spLocks noGrp="1"/>
          </p:cNvSpPr>
          <p:nvPr>
            <p:ph idx="1"/>
          </p:nvPr>
        </p:nvSpPr>
        <p:spPr/>
        <p:txBody>
          <a:bodyPr>
            <a:normAutofit/>
          </a:bodyPr>
          <a:lstStyle/>
          <a:p>
            <a:pPr marL="0" indent="0" algn="just">
              <a:buNone/>
            </a:pPr>
            <a:r>
              <a:rPr lang="fr-FR" sz="4800" dirty="0" smtClean="0">
                <a:latin typeface="Times New Roman"/>
                <a:cs typeface="Times New Roman"/>
              </a:rPr>
              <a:t>Précisez si l’affirmation est vraie, partiellement vraie, partiellement fausse ou fausse en justifiant votre réponse</a:t>
            </a:r>
            <a:endParaRPr lang="fr-FR" sz="4800" dirty="0">
              <a:latin typeface="Times New Roman"/>
              <a:cs typeface="Times New Roman"/>
            </a:endParaRPr>
          </a:p>
        </p:txBody>
      </p:sp>
    </p:spTree>
    <p:extLst>
      <p:ext uri="{BB962C8B-B14F-4D97-AF65-F5344CB8AC3E}">
        <p14:creationId xmlns:p14="http://schemas.microsoft.com/office/powerpoint/2010/main" val="581222201"/>
      </p:ext>
    </p:extLst>
  </p:cSld>
  <p:clrMapOvr>
    <a:masterClrMapping/>
  </p:clrMapOvr>
  <p:timing>
    <p:tnLst>
      <p:par>
        <p:cTn xmlns:p14="http://schemas.microsoft.com/office/powerpoint/2010/mai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pPr marL="0" indent="0" algn="just">
              <a:buNone/>
            </a:pPr>
            <a:r>
              <a:rPr lang="fr-FR" dirty="0" smtClean="0">
                <a:latin typeface="Times New Roman"/>
                <a:cs typeface="Times New Roman"/>
              </a:rPr>
              <a:t>L’affirmation selon laquelle « vouloir c’est pouvoir » est partiellement vraie. </a:t>
            </a:r>
          </a:p>
          <a:p>
            <a:pPr marL="0" indent="0" algn="just">
              <a:buNone/>
            </a:pPr>
            <a:r>
              <a:rPr lang="fr-FR" dirty="0" smtClean="0">
                <a:latin typeface="Times New Roman"/>
                <a:cs typeface="Times New Roman"/>
              </a:rPr>
              <a:t>D’une part, car le lien entre la volonté et le succès est indirecte: la volonté mène à l’effort qui mène au succès. D’autre par car, s’il existe des études qui démontrent un impact de la motivation sur le succès, ces études ne démontrent pas s’il s’agit du seul facteur ou du facteur le plus important. </a:t>
            </a:r>
            <a:endParaRPr lang="fr-FR" dirty="0">
              <a:latin typeface="Times New Roman"/>
              <a:cs typeface="Times New Roman"/>
            </a:endParaRPr>
          </a:p>
        </p:txBody>
      </p:sp>
    </p:spTree>
    <p:extLst>
      <p:ext uri="{BB962C8B-B14F-4D97-AF65-F5344CB8AC3E}">
        <p14:creationId xmlns:p14="http://schemas.microsoft.com/office/powerpoint/2010/main" val="386024524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61042"/>
            <a:ext cx="8229600" cy="5565121"/>
          </a:xfrm>
        </p:spPr>
        <p:txBody>
          <a:bodyPr>
            <a:normAutofit/>
          </a:bodyPr>
          <a:lstStyle/>
          <a:p>
            <a:pPr marL="0" indent="0" algn="just">
              <a:buNone/>
            </a:pPr>
            <a:r>
              <a:rPr lang="fr-FR" dirty="0">
                <a:latin typeface="Times New Roman"/>
                <a:cs typeface="Times New Roman"/>
              </a:rPr>
              <a:t>(3) Le vote très attendu du Congrès américain sur l’abrogation et le remplacement d’</a:t>
            </a:r>
            <a:r>
              <a:rPr lang="fr-FR" dirty="0" err="1">
                <a:latin typeface="Times New Roman"/>
                <a:cs typeface="Times New Roman"/>
              </a:rPr>
              <a:t>Obamacare</a:t>
            </a:r>
            <a:r>
              <a:rPr lang="fr-FR" dirty="0">
                <a:latin typeface="Times New Roman"/>
                <a:cs typeface="Times New Roman"/>
              </a:rPr>
              <a:t>, prévu jeudi, a été reporté à vendredi, a indiqué la Maison Blanche. Le report de ce vote en raison de nombreuses voix discordantes au sein du parti républicain, majoritaire au Congrès, est un revers pour le président Donald </a:t>
            </a:r>
            <a:r>
              <a:rPr lang="fr-FR" dirty="0" err="1">
                <a:latin typeface="Times New Roman"/>
                <a:cs typeface="Times New Roman"/>
              </a:rPr>
              <a:t>Trump</a:t>
            </a:r>
            <a:r>
              <a:rPr lang="fr-FR" dirty="0">
                <a:latin typeface="Times New Roman"/>
                <a:cs typeface="Times New Roman"/>
              </a:rPr>
              <a:t> qui a mis tout son poids derrière cette loi emblématique de réforme du système de santé</a:t>
            </a:r>
            <a:r>
              <a:rPr lang="fr-FR" dirty="0" smtClean="0">
                <a:latin typeface="Times New Roman"/>
                <a:cs typeface="Times New Roman"/>
              </a:rPr>
              <a:t>.</a:t>
            </a:r>
          </a:p>
          <a:p>
            <a:pPr marL="0" indent="0" algn="just">
              <a:buNone/>
            </a:pPr>
            <a:r>
              <a:rPr lang="fr-FR" b="1" dirty="0" smtClean="0">
                <a:solidFill>
                  <a:srgbClr val="FF0000"/>
                </a:solidFill>
                <a:latin typeface="Times New Roman"/>
                <a:cs typeface="Times New Roman"/>
              </a:rPr>
              <a:t>Pas un argument. </a:t>
            </a:r>
            <a:r>
              <a:rPr lang="fr-FR" b="1" dirty="0" smtClean="0">
                <a:latin typeface="Times New Roman"/>
                <a:cs typeface="Times New Roman"/>
              </a:rPr>
              <a:t>(Affirmation + explication)</a:t>
            </a:r>
            <a:endParaRPr lang="fr-FR" b="1" dirty="0">
              <a:latin typeface="Times New Roman"/>
              <a:cs typeface="Times New Roman"/>
            </a:endParaRPr>
          </a:p>
          <a:p>
            <a:pPr marL="0" indent="0">
              <a:buNone/>
            </a:pPr>
            <a:endParaRPr lang="fr-FR" dirty="0"/>
          </a:p>
        </p:txBody>
      </p:sp>
    </p:spTree>
    <p:extLst>
      <p:ext uri="{BB962C8B-B14F-4D97-AF65-F5344CB8AC3E}">
        <p14:creationId xmlns:p14="http://schemas.microsoft.com/office/powerpoint/2010/main" val="23032719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79156"/>
            <a:ext cx="8229600" cy="5447007"/>
          </a:xfrm>
        </p:spPr>
        <p:txBody>
          <a:bodyPr>
            <a:normAutofit lnSpcReduction="10000"/>
          </a:bodyPr>
          <a:lstStyle/>
          <a:p>
            <a:pPr marL="0" indent="0" algn="just">
              <a:buNone/>
            </a:pPr>
            <a:r>
              <a:rPr lang="fr-FR" sz="3600" dirty="0">
                <a:latin typeface="Times New Roman"/>
                <a:cs typeface="Times New Roman"/>
              </a:rPr>
              <a:t>(4) </a:t>
            </a:r>
            <a:r>
              <a:rPr lang="fr-FR" sz="3600" dirty="0">
                <a:solidFill>
                  <a:srgbClr val="0000FF"/>
                </a:solidFill>
                <a:latin typeface="Times New Roman"/>
                <a:cs typeface="Times New Roman"/>
              </a:rPr>
              <a:t>Si l’on commence à limiter le champ de la réflexion, à mettre des tabous sur les sujets de débat et d’argumentation, alors l’université ne sert plus à rien. </a:t>
            </a:r>
            <a:r>
              <a:rPr lang="fr-FR" sz="3600" dirty="0">
                <a:solidFill>
                  <a:srgbClr val="FF6600"/>
                </a:solidFill>
                <a:latin typeface="Times New Roman"/>
                <a:cs typeface="Times New Roman"/>
              </a:rPr>
              <a:t>En effet, c’est à l’université que l’on doit former ceux et celles qui devront révolutionner les esprits, rendre possible au quotidien ce qui semblait impossible jusque-là. </a:t>
            </a:r>
            <a:endParaRPr lang="fr-FR" sz="3600" dirty="0" smtClean="0">
              <a:solidFill>
                <a:srgbClr val="FF6600"/>
              </a:solidFill>
              <a:latin typeface="Times New Roman"/>
              <a:cs typeface="Times New Roman"/>
            </a:endParaRPr>
          </a:p>
          <a:p>
            <a:pPr marL="0" indent="0" algn="just">
              <a:buNone/>
            </a:pPr>
            <a:endParaRPr lang="fr-FR" sz="3600" dirty="0">
              <a:latin typeface="Times New Roman"/>
              <a:cs typeface="Times New Roman"/>
            </a:endParaRPr>
          </a:p>
          <a:p>
            <a:pPr marL="0" indent="0" algn="just">
              <a:buNone/>
            </a:pPr>
            <a:r>
              <a:rPr lang="fr-FR" sz="3600" b="1" dirty="0" smtClean="0">
                <a:solidFill>
                  <a:srgbClr val="008000"/>
                </a:solidFill>
                <a:latin typeface="Times New Roman"/>
                <a:cs typeface="Times New Roman"/>
              </a:rPr>
              <a:t>Argument. </a:t>
            </a:r>
            <a:r>
              <a:rPr lang="fr-FR" sz="3600" b="1" dirty="0" smtClean="0">
                <a:solidFill>
                  <a:srgbClr val="0000FF"/>
                </a:solidFill>
                <a:latin typeface="Times New Roman"/>
                <a:cs typeface="Times New Roman"/>
              </a:rPr>
              <a:t>Conclusion / </a:t>
            </a:r>
            <a:r>
              <a:rPr lang="fr-FR" sz="3600" b="1" dirty="0" smtClean="0">
                <a:solidFill>
                  <a:srgbClr val="FF6600"/>
                </a:solidFill>
                <a:latin typeface="Times New Roman"/>
                <a:cs typeface="Times New Roman"/>
              </a:rPr>
              <a:t>Prémisse</a:t>
            </a:r>
            <a:endParaRPr lang="fr-FR" sz="3600" b="1" dirty="0">
              <a:solidFill>
                <a:srgbClr val="FF6600"/>
              </a:solidFill>
              <a:latin typeface="Times New Roman"/>
              <a:cs typeface="Times New Roman"/>
            </a:endParaRPr>
          </a:p>
          <a:p>
            <a:pPr marL="0" indent="0" algn="just">
              <a:buNone/>
            </a:pPr>
            <a:endParaRPr lang="fr-FR" dirty="0">
              <a:latin typeface="Times New Roman"/>
              <a:cs typeface="Times New Roman"/>
            </a:endParaRPr>
          </a:p>
        </p:txBody>
      </p:sp>
    </p:spTree>
    <p:extLst>
      <p:ext uri="{BB962C8B-B14F-4D97-AF65-F5344CB8AC3E}">
        <p14:creationId xmlns:p14="http://schemas.microsoft.com/office/powerpoint/2010/main" val="1459466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endParaRPr lang="fr-FR" sz="4000" dirty="0" smtClean="0">
              <a:latin typeface="Times New Roman"/>
              <a:cs typeface="Times New Roman"/>
            </a:endParaRPr>
          </a:p>
          <a:p>
            <a:pPr marL="0" indent="0">
              <a:buNone/>
            </a:pPr>
            <a:endParaRPr lang="fr-FR" sz="4000" dirty="0" smtClean="0">
              <a:latin typeface="Times New Roman"/>
              <a:cs typeface="Times New Roman"/>
            </a:endParaRPr>
          </a:p>
          <a:p>
            <a:pPr marL="0" indent="0">
              <a:buNone/>
            </a:pPr>
            <a:r>
              <a:rPr lang="fr-FR" sz="4000" b="1" dirty="0">
                <a:latin typeface="Times New Roman"/>
                <a:cs typeface="Times New Roman"/>
              </a:rPr>
              <a:t>1.3. Nommez et illustrez deux biais de raisonnement vus en cours (1 pts)</a:t>
            </a:r>
            <a:endParaRPr lang="fr-FR" sz="4000" dirty="0">
              <a:latin typeface="Times New Roman"/>
              <a:cs typeface="Times New Roman"/>
            </a:endParaRPr>
          </a:p>
          <a:p>
            <a:pPr marL="0" indent="0">
              <a:buNone/>
            </a:pPr>
            <a:endParaRPr lang="fr-FR" sz="4000" dirty="0">
              <a:latin typeface="Times New Roman"/>
              <a:cs typeface="Times New Roman"/>
            </a:endParaRPr>
          </a:p>
        </p:txBody>
      </p:sp>
    </p:spTree>
    <p:extLst>
      <p:ext uri="{BB962C8B-B14F-4D97-AF65-F5344CB8AC3E}">
        <p14:creationId xmlns:p14="http://schemas.microsoft.com/office/powerpoint/2010/main" val="9779041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a:p>
          <a:p>
            <a:pPr marL="0" indent="0" algn="just">
              <a:buNone/>
            </a:pPr>
            <a:r>
              <a:rPr lang="fr-FR" sz="4000" dirty="0" smtClean="0">
                <a:latin typeface="Times New Roman"/>
                <a:cs typeface="Times New Roman"/>
              </a:rPr>
              <a:t>Des erreurs systématiques de jugement que nous faisons lorsque nous raisonnons dans l’incertitude.</a:t>
            </a:r>
            <a:endParaRPr lang="fr-FR" sz="4000" dirty="0">
              <a:latin typeface="Times New Roman"/>
              <a:cs typeface="Times New Roman"/>
            </a:endParaRPr>
          </a:p>
        </p:txBody>
      </p:sp>
    </p:spTree>
    <p:extLst>
      <p:ext uri="{BB962C8B-B14F-4D97-AF65-F5344CB8AC3E}">
        <p14:creationId xmlns:p14="http://schemas.microsoft.com/office/powerpoint/2010/main" val="52078716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smtClean="0"/>
          </a:p>
          <a:p>
            <a:pPr marL="0" indent="0">
              <a:buNone/>
            </a:pPr>
            <a:endParaRPr lang="fr-FR" dirty="0"/>
          </a:p>
          <a:p>
            <a:pPr marL="0" indent="0">
              <a:buNone/>
            </a:pPr>
            <a:r>
              <a:rPr lang="fr-FR" sz="4400" dirty="0" smtClean="0">
                <a:latin typeface="Times New Roman"/>
                <a:cs typeface="Times New Roman"/>
              </a:rPr>
              <a:t>1. La disponibilité</a:t>
            </a:r>
            <a:endParaRPr lang="fr-FR" sz="4400" dirty="0">
              <a:latin typeface="Times New Roman"/>
              <a:cs typeface="Times New Roman"/>
            </a:endParaRPr>
          </a:p>
        </p:txBody>
      </p:sp>
    </p:spTree>
    <p:extLst>
      <p:ext uri="{BB962C8B-B14F-4D97-AF65-F5344CB8AC3E}">
        <p14:creationId xmlns:p14="http://schemas.microsoft.com/office/powerpoint/2010/main" val="355906402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5757"/>
            <a:ext cx="8686800" cy="5860407"/>
          </a:xfrm>
        </p:spPr>
        <p:txBody>
          <a:bodyPr>
            <a:noAutofit/>
          </a:bodyPr>
          <a:lstStyle/>
          <a:p>
            <a:pPr marL="0" indent="0">
              <a:buNone/>
            </a:pPr>
            <a:r>
              <a:rPr lang="de-DE" sz="3600" dirty="0" smtClean="0">
                <a:latin typeface="Times New Roman"/>
                <a:cs typeface="Times New Roman"/>
              </a:rPr>
              <a:t>Michelle Obama    </a:t>
            </a:r>
            <a:r>
              <a:rPr lang="sv-SE" sz="3600" dirty="0" smtClean="0">
                <a:latin typeface="Times New Roman"/>
                <a:cs typeface="Times New Roman"/>
              </a:rPr>
              <a:t>Scarlett Johansson       									</a:t>
            </a:r>
            <a:r>
              <a:rPr lang="fi-FI" sz="3600" dirty="0" err="1" smtClean="0">
                <a:latin typeface="Times New Roman"/>
                <a:cs typeface="Times New Roman"/>
              </a:rPr>
              <a:t>Shakira</a:t>
            </a:r>
            <a:r>
              <a:rPr lang="fi-FI" sz="3600" dirty="0" smtClean="0">
                <a:latin typeface="Times New Roman"/>
                <a:cs typeface="Times New Roman"/>
              </a:rPr>
              <a:t>	</a:t>
            </a:r>
            <a:endParaRPr lang="sv-SE" sz="3600" dirty="0">
              <a:latin typeface="Times New Roman"/>
              <a:cs typeface="Times New Roman"/>
            </a:endParaRPr>
          </a:p>
          <a:p>
            <a:pPr marL="0" indent="0">
              <a:buNone/>
            </a:pPr>
            <a:r>
              <a:rPr lang="is-IS" sz="3600" dirty="0" smtClean="0">
                <a:latin typeface="Times New Roman"/>
                <a:cs typeface="Times New Roman"/>
              </a:rPr>
              <a:t>Rihanna           </a:t>
            </a:r>
            <a:r>
              <a:rPr lang="fi-FI" sz="3600" dirty="0">
                <a:latin typeface="Times New Roman"/>
                <a:cs typeface="Times New Roman"/>
              </a:rPr>
              <a:t>Emma </a:t>
            </a:r>
            <a:r>
              <a:rPr lang="fi-FI" sz="3600" dirty="0" smtClean="0">
                <a:latin typeface="Times New Roman"/>
                <a:cs typeface="Times New Roman"/>
              </a:rPr>
              <a:t>Watson    </a:t>
            </a:r>
            <a:r>
              <a:rPr lang="fr-FR" sz="3600" dirty="0">
                <a:latin typeface="Times New Roman"/>
                <a:cs typeface="Times New Roman"/>
              </a:rPr>
              <a:t>Madonna</a:t>
            </a:r>
          </a:p>
          <a:p>
            <a:pPr marL="0" indent="0">
              <a:buNone/>
            </a:pPr>
            <a:r>
              <a:rPr lang="nl-NL" sz="3600" dirty="0">
                <a:latin typeface="Times New Roman"/>
                <a:cs typeface="Times New Roman"/>
              </a:rPr>
              <a:t>Cara </a:t>
            </a:r>
            <a:r>
              <a:rPr lang="nl-NL" sz="3600" dirty="0" err="1" smtClean="0">
                <a:latin typeface="Times New Roman"/>
                <a:cs typeface="Times New Roman"/>
              </a:rPr>
              <a:t>Delevingne</a:t>
            </a:r>
            <a:r>
              <a:rPr lang="nl-NL" sz="3600" dirty="0" smtClean="0">
                <a:latin typeface="Times New Roman"/>
                <a:cs typeface="Times New Roman"/>
              </a:rPr>
              <a:t>   </a:t>
            </a:r>
            <a:r>
              <a:rPr lang="ro-RO" sz="3600" dirty="0" smtClean="0">
                <a:latin typeface="Times New Roman"/>
                <a:cs typeface="Times New Roman"/>
              </a:rPr>
              <a:t>Jennifer Aniston    </a:t>
            </a:r>
          </a:p>
          <a:p>
            <a:pPr marL="0" indent="0">
              <a:buNone/>
            </a:pPr>
            <a:r>
              <a:rPr lang="en-US" sz="3600" dirty="0" smtClean="0">
                <a:latin typeface="Times New Roman"/>
                <a:cs typeface="Times New Roman"/>
              </a:rPr>
              <a:t>Britney Spears</a:t>
            </a:r>
            <a:r>
              <a:rPr lang="ro-RO" sz="3600" dirty="0">
                <a:latin typeface="Times New Roman"/>
                <a:cs typeface="Times New Roman"/>
              </a:rPr>
              <a:t> </a:t>
            </a:r>
            <a:r>
              <a:rPr lang="ro-RO" sz="3600" dirty="0" smtClean="0">
                <a:latin typeface="Times New Roman"/>
                <a:cs typeface="Times New Roman"/>
              </a:rPr>
              <a:t>  </a:t>
            </a:r>
            <a:r>
              <a:rPr lang="nl-NL" sz="3600" dirty="0" smtClean="0">
                <a:latin typeface="Times New Roman"/>
                <a:cs typeface="Times New Roman"/>
              </a:rPr>
              <a:t>Heidi Klum   </a:t>
            </a:r>
            <a:r>
              <a:rPr lang="it-IT" sz="3600" dirty="0" smtClean="0">
                <a:latin typeface="Times New Roman"/>
                <a:cs typeface="Times New Roman"/>
              </a:rPr>
              <a:t>Kendall Jenner</a:t>
            </a:r>
            <a:endParaRPr lang="ro-RO" sz="3600" dirty="0" smtClean="0">
              <a:latin typeface="Times New Roman"/>
              <a:cs typeface="Times New Roman"/>
            </a:endParaRPr>
          </a:p>
          <a:p>
            <a:pPr marL="0" indent="0">
              <a:buNone/>
            </a:pPr>
            <a:r>
              <a:rPr lang="fr-FR" sz="3600" dirty="0" smtClean="0">
                <a:latin typeface="Times New Roman"/>
                <a:cs typeface="Times New Roman"/>
              </a:rPr>
              <a:t>				Angelina Jolie       </a:t>
            </a:r>
            <a:r>
              <a:rPr lang="tr-TR" sz="3600" dirty="0" err="1" smtClean="0">
                <a:latin typeface="Times New Roman"/>
                <a:cs typeface="Times New Roman"/>
              </a:rPr>
              <a:t>Beyoncé</a:t>
            </a:r>
            <a:endParaRPr lang="tr-TR" sz="3600" dirty="0">
              <a:latin typeface="Times New Roman"/>
              <a:cs typeface="Times New Roman"/>
            </a:endParaRPr>
          </a:p>
          <a:p>
            <a:pPr marL="0" indent="0">
              <a:buNone/>
            </a:pPr>
            <a:r>
              <a:rPr lang="fr-FR" sz="3600" dirty="0" err="1" smtClean="0">
                <a:latin typeface="Times New Roman"/>
                <a:cs typeface="Times New Roman"/>
              </a:rPr>
              <a:t>Miley</a:t>
            </a:r>
            <a:r>
              <a:rPr lang="fr-FR" sz="3600" dirty="0">
                <a:latin typeface="Times New Roman"/>
                <a:cs typeface="Times New Roman"/>
              </a:rPr>
              <a:t> Cyrus    Serena </a:t>
            </a:r>
            <a:r>
              <a:rPr lang="fr-FR" sz="3600" dirty="0" smtClean="0">
                <a:latin typeface="Times New Roman"/>
                <a:cs typeface="Times New Roman"/>
              </a:rPr>
              <a:t>Williams</a:t>
            </a:r>
            <a:endParaRPr lang="fr-FR" sz="3600" dirty="0">
              <a:latin typeface="Times New Roman"/>
              <a:cs typeface="Times New Roman"/>
            </a:endParaRPr>
          </a:p>
          <a:p>
            <a:pPr marL="0" indent="0">
              <a:buNone/>
            </a:pPr>
            <a:r>
              <a:rPr lang="tr-TR" sz="3600" dirty="0" smtClean="0">
                <a:latin typeface="Times New Roman"/>
                <a:cs typeface="Times New Roman"/>
              </a:rPr>
              <a:t>					Kim </a:t>
            </a:r>
            <a:r>
              <a:rPr lang="tr-TR" sz="3600" dirty="0" err="1" smtClean="0">
                <a:latin typeface="Times New Roman"/>
                <a:cs typeface="Times New Roman"/>
              </a:rPr>
              <a:t>Kardashian</a:t>
            </a:r>
            <a:r>
              <a:rPr lang="tr-TR" sz="3600" dirty="0" smtClean="0">
                <a:latin typeface="Times New Roman"/>
                <a:cs typeface="Times New Roman"/>
              </a:rPr>
              <a:t>      </a:t>
            </a:r>
          </a:p>
          <a:p>
            <a:pPr marL="0" indent="0">
              <a:buNone/>
            </a:pPr>
            <a:r>
              <a:rPr lang="tr-TR" sz="3600" dirty="0" smtClean="0">
                <a:latin typeface="Times New Roman"/>
                <a:cs typeface="Times New Roman"/>
              </a:rPr>
              <a:t> </a:t>
            </a:r>
            <a:r>
              <a:rPr lang="da-DK" sz="3600" dirty="0">
                <a:latin typeface="Times New Roman"/>
                <a:cs typeface="Times New Roman"/>
              </a:rPr>
              <a:t>Jennifer </a:t>
            </a:r>
            <a:r>
              <a:rPr lang="da-DK" sz="3600" dirty="0" err="1" smtClean="0">
                <a:latin typeface="Times New Roman"/>
                <a:cs typeface="Times New Roman"/>
              </a:rPr>
              <a:t>Lopez</a:t>
            </a:r>
            <a:r>
              <a:rPr lang="da-DK" sz="3600" dirty="0" smtClean="0">
                <a:latin typeface="Times New Roman"/>
                <a:cs typeface="Times New Roman"/>
              </a:rPr>
              <a:t>        </a:t>
            </a:r>
            <a:r>
              <a:rPr lang="fr-FR" sz="3600" dirty="0" smtClean="0">
                <a:latin typeface="Times New Roman"/>
                <a:cs typeface="Times New Roman"/>
              </a:rPr>
              <a:t>Hillary Clinton</a:t>
            </a:r>
            <a:endParaRPr lang="fr-FR" sz="2800" dirty="0">
              <a:latin typeface="Times New Roman"/>
              <a:cs typeface="Times New Roman"/>
            </a:endParaRPr>
          </a:p>
          <a:p>
            <a:pPr marL="0" indent="0">
              <a:buNone/>
            </a:pPr>
            <a:r>
              <a:rPr lang="fr-FR" sz="2800" dirty="0" smtClean="0">
                <a:latin typeface="Times New Roman"/>
                <a:cs typeface="Times New Roman"/>
              </a:rPr>
              <a:t>				</a:t>
            </a:r>
            <a:r>
              <a:rPr lang="fr-FR" sz="3600" dirty="0" smtClean="0">
                <a:latin typeface="Times New Roman"/>
                <a:cs typeface="Times New Roman"/>
              </a:rPr>
              <a:t>Angela </a:t>
            </a:r>
            <a:r>
              <a:rPr lang="fr-FR" sz="3600" dirty="0" err="1" smtClean="0">
                <a:latin typeface="Times New Roman"/>
                <a:cs typeface="Times New Roman"/>
              </a:rPr>
              <a:t>Merkel</a:t>
            </a:r>
            <a:r>
              <a:rPr lang="fr-FR" sz="3600" dirty="0" smtClean="0">
                <a:latin typeface="Times New Roman"/>
                <a:cs typeface="Times New Roman"/>
              </a:rPr>
              <a:t>     </a:t>
            </a:r>
            <a:r>
              <a:rPr lang="de-DE" sz="3600" dirty="0">
                <a:latin typeface="Times New Roman"/>
                <a:cs typeface="Times New Roman"/>
              </a:rPr>
              <a:t>Natalie </a:t>
            </a:r>
            <a:r>
              <a:rPr lang="de-DE" sz="3600" dirty="0" err="1">
                <a:latin typeface="Times New Roman"/>
                <a:cs typeface="Times New Roman"/>
              </a:rPr>
              <a:t>Portman</a:t>
            </a:r>
            <a:endParaRPr lang="de-DE" sz="3600" dirty="0">
              <a:latin typeface="Times New Roman"/>
              <a:cs typeface="Times New Roman"/>
            </a:endParaRPr>
          </a:p>
          <a:p>
            <a:pPr marL="0" indent="0">
              <a:buNone/>
            </a:pPr>
            <a:endParaRPr lang="fr-FR" dirty="0">
              <a:latin typeface="Times New Roman"/>
              <a:cs typeface="Times New Roman"/>
            </a:endParaRPr>
          </a:p>
          <a:p>
            <a:pPr marL="0" indent="0">
              <a:buNone/>
            </a:pPr>
            <a:endParaRPr lang="fr-FR" sz="1800" dirty="0">
              <a:latin typeface="Times New Roman"/>
              <a:cs typeface="Times New Roman"/>
            </a:endParaRPr>
          </a:p>
        </p:txBody>
      </p:sp>
    </p:spTree>
    <p:extLst>
      <p:ext uri="{BB962C8B-B14F-4D97-AF65-F5344CB8AC3E}">
        <p14:creationId xmlns:p14="http://schemas.microsoft.com/office/powerpoint/2010/main" val="286528539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36228"/>
            <a:ext cx="8229600" cy="5889935"/>
          </a:xfrm>
        </p:spPr>
        <p:txBody>
          <a:bodyPr>
            <a:noAutofit/>
          </a:bodyPr>
          <a:lstStyle/>
          <a:p>
            <a:pPr marL="0" indent="0" algn="ctr">
              <a:buNone/>
            </a:pPr>
            <a:r>
              <a:rPr lang="en-US" sz="3600" dirty="0">
                <a:latin typeface="Times New Roman"/>
                <a:cs typeface="Times New Roman"/>
              </a:rPr>
              <a:t>Frederick </a:t>
            </a:r>
            <a:r>
              <a:rPr lang="en-US" sz="3600" dirty="0" smtClean="0">
                <a:latin typeface="Times New Roman"/>
                <a:cs typeface="Times New Roman"/>
              </a:rPr>
              <a:t>Douglass  </a:t>
            </a:r>
            <a:r>
              <a:rPr lang="fr-FR" sz="3600" dirty="0">
                <a:latin typeface="Times New Roman"/>
                <a:cs typeface="Times New Roman"/>
              </a:rPr>
              <a:t>Henry </a:t>
            </a:r>
            <a:r>
              <a:rPr lang="fr-FR" sz="3600" dirty="0" smtClean="0">
                <a:latin typeface="Times New Roman"/>
                <a:cs typeface="Times New Roman"/>
              </a:rPr>
              <a:t>James </a:t>
            </a:r>
          </a:p>
          <a:p>
            <a:pPr marL="0" indent="0" algn="ctr">
              <a:buNone/>
            </a:pPr>
            <a:r>
              <a:rPr lang="fr-FR" sz="3600" dirty="0" smtClean="0">
                <a:latin typeface="Times New Roman"/>
                <a:cs typeface="Times New Roman"/>
              </a:rPr>
              <a:t>			Jean Marais</a:t>
            </a:r>
          </a:p>
          <a:p>
            <a:pPr marL="0" indent="0" algn="ctr">
              <a:buNone/>
            </a:pPr>
            <a:r>
              <a:rPr lang="fr-FR" sz="3600" dirty="0">
                <a:latin typeface="Times New Roman"/>
                <a:cs typeface="Times New Roman"/>
              </a:rPr>
              <a:t>Justin </a:t>
            </a:r>
            <a:r>
              <a:rPr lang="fr-FR" sz="3600" dirty="0" err="1" smtClean="0">
                <a:latin typeface="Times New Roman"/>
                <a:cs typeface="Times New Roman"/>
              </a:rPr>
              <a:t>Bieber</a:t>
            </a:r>
            <a:r>
              <a:rPr lang="fr-FR" sz="3600" dirty="0">
                <a:latin typeface="Times New Roman"/>
                <a:cs typeface="Times New Roman"/>
              </a:rPr>
              <a:t>  </a:t>
            </a:r>
            <a:r>
              <a:rPr lang="fr-FR" sz="3600" dirty="0" smtClean="0">
                <a:latin typeface="Times New Roman"/>
                <a:cs typeface="Times New Roman"/>
              </a:rPr>
              <a:t>		Gaspard </a:t>
            </a:r>
            <a:r>
              <a:rPr lang="fr-FR" sz="3600" dirty="0" err="1">
                <a:latin typeface="Times New Roman"/>
                <a:cs typeface="Times New Roman"/>
              </a:rPr>
              <a:t>Ulliel</a:t>
            </a:r>
            <a:r>
              <a:rPr lang="fr-FR" sz="3600" dirty="0">
                <a:latin typeface="Times New Roman"/>
                <a:cs typeface="Times New Roman"/>
              </a:rPr>
              <a:t> </a:t>
            </a:r>
            <a:endParaRPr lang="fr-FR" sz="3600" dirty="0" smtClean="0">
              <a:latin typeface="Times New Roman"/>
              <a:cs typeface="Times New Roman"/>
            </a:endParaRPr>
          </a:p>
          <a:p>
            <a:pPr marL="0" indent="0" algn="ctr">
              <a:buNone/>
            </a:pPr>
            <a:r>
              <a:rPr lang="da-DK" sz="3600" dirty="0" smtClean="0">
                <a:latin typeface="Times New Roman"/>
                <a:cs typeface="Times New Roman"/>
              </a:rPr>
              <a:t>William </a:t>
            </a:r>
            <a:r>
              <a:rPr lang="da-DK" sz="3600" dirty="0" err="1">
                <a:latin typeface="Times New Roman"/>
                <a:cs typeface="Times New Roman"/>
              </a:rPr>
              <a:t>Bradford</a:t>
            </a:r>
            <a:r>
              <a:rPr lang="da-DK" sz="3600" dirty="0">
                <a:latin typeface="Times New Roman"/>
                <a:cs typeface="Times New Roman"/>
              </a:rPr>
              <a:t> </a:t>
            </a:r>
            <a:r>
              <a:rPr lang="fr-FR" sz="3600" dirty="0" smtClean="0">
                <a:latin typeface="Times New Roman"/>
                <a:cs typeface="Times New Roman"/>
              </a:rPr>
              <a:t> 		Leonardo Di </a:t>
            </a:r>
            <a:r>
              <a:rPr lang="fr-FR" sz="3600" dirty="0" err="1" smtClean="0">
                <a:latin typeface="Times New Roman"/>
                <a:cs typeface="Times New Roman"/>
              </a:rPr>
              <a:t>Caprio</a:t>
            </a:r>
            <a:endParaRPr lang="fr-FR" sz="3600" dirty="0">
              <a:latin typeface="Times New Roman"/>
              <a:cs typeface="Times New Roman"/>
            </a:endParaRPr>
          </a:p>
          <a:p>
            <a:pPr marL="0" indent="0" algn="ctr">
              <a:buNone/>
            </a:pPr>
            <a:r>
              <a:rPr lang="fr-FR" sz="3600" dirty="0" smtClean="0">
                <a:latin typeface="Times New Roman"/>
                <a:cs typeface="Times New Roman"/>
              </a:rPr>
              <a:t>Orlando Bloom 		</a:t>
            </a:r>
            <a:r>
              <a:rPr lang="hr-HR" sz="3600" dirty="0" smtClean="0">
                <a:latin typeface="Times New Roman"/>
                <a:cs typeface="Times New Roman"/>
              </a:rPr>
              <a:t>Benjamin </a:t>
            </a:r>
            <a:r>
              <a:rPr lang="hr-HR" sz="3600" dirty="0">
                <a:latin typeface="Times New Roman"/>
                <a:cs typeface="Times New Roman"/>
              </a:rPr>
              <a:t>Franklin </a:t>
            </a:r>
            <a:endParaRPr lang="hr-HR" sz="3600" dirty="0" smtClean="0">
              <a:latin typeface="Times New Roman"/>
              <a:cs typeface="Times New Roman"/>
            </a:endParaRPr>
          </a:p>
          <a:p>
            <a:pPr marL="0" indent="0" algn="ctr">
              <a:buNone/>
            </a:pPr>
            <a:r>
              <a:rPr lang="pt-BR" sz="3600" dirty="0" err="1">
                <a:latin typeface="Times New Roman"/>
                <a:cs typeface="Times New Roman"/>
              </a:rPr>
              <a:t>Ambrose</a:t>
            </a:r>
            <a:r>
              <a:rPr lang="pt-BR" sz="3600" dirty="0">
                <a:latin typeface="Times New Roman"/>
                <a:cs typeface="Times New Roman"/>
              </a:rPr>
              <a:t> </a:t>
            </a:r>
            <a:r>
              <a:rPr lang="pt-BR" sz="3600" dirty="0" err="1" smtClean="0">
                <a:latin typeface="Times New Roman"/>
                <a:cs typeface="Times New Roman"/>
              </a:rPr>
              <a:t>Bierce</a:t>
            </a:r>
            <a:r>
              <a:rPr lang="pt-BR" sz="3600" dirty="0" smtClean="0">
                <a:latin typeface="Times New Roman"/>
                <a:cs typeface="Times New Roman"/>
              </a:rPr>
              <a:t> 		</a:t>
            </a:r>
            <a:r>
              <a:rPr lang="de-DE" sz="3600" dirty="0" smtClean="0">
                <a:latin typeface="Times New Roman"/>
                <a:cs typeface="Times New Roman"/>
              </a:rPr>
              <a:t>Stephen Crane </a:t>
            </a:r>
          </a:p>
          <a:p>
            <a:pPr marL="0" indent="0" algn="ctr">
              <a:buNone/>
            </a:pPr>
            <a:r>
              <a:rPr lang="de-DE" sz="3600" dirty="0" smtClean="0">
                <a:latin typeface="Times New Roman"/>
                <a:cs typeface="Times New Roman"/>
              </a:rPr>
              <a:t>Joe Biden 		James </a:t>
            </a:r>
            <a:r>
              <a:rPr lang="de-DE" sz="3600" dirty="0" err="1" smtClean="0">
                <a:latin typeface="Times New Roman"/>
                <a:cs typeface="Times New Roman"/>
              </a:rPr>
              <a:t>Carville</a:t>
            </a:r>
            <a:r>
              <a:rPr lang="de-DE" sz="3600" dirty="0" smtClean="0">
                <a:latin typeface="Times New Roman"/>
                <a:cs typeface="Times New Roman"/>
              </a:rPr>
              <a:t> 			</a:t>
            </a:r>
          </a:p>
          <a:p>
            <a:pPr marL="0" indent="0" algn="ctr">
              <a:buNone/>
            </a:pPr>
            <a:r>
              <a:rPr lang="de-DE" sz="3600" dirty="0" smtClean="0">
                <a:latin typeface="Times New Roman"/>
                <a:cs typeface="Times New Roman"/>
              </a:rPr>
              <a:t>Paul Lepage  Bill Bradley  	Charles </a:t>
            </a:r>
            <a:r>
              <a:rPr lang="de-DE" sz="3600" dirty="0" err="1" smtClean="0">
                <a:latin typeface="Times New Roman"/>
                <a:cs typeface="Times New Roman"/>
              </a:rPr>
              <a:t>Calson</a:t>
            </a:r>
            <a:r>
              <a:rPr lang="de-DE" sz="3600" dirty="0" smtClean="0">
                <a:latin typeface="Times New Roman"/>
                <a:cs typeface="Times New Roman"/>
              </a:rPr>
              <a:t> </a:t>
            </a:r>
          </a:p>
          <a:p>
            <a:pPr marL="0" indent="0" algn="ctr">
              <a:buNone/>
            </a:pPr>
            <a:r>
              <a:rPr lang="de-DE" sz="3600" dirty="0" smtClean="0">
                <a:latin typeface="Times New Roman"/>
                <a:cs typeface="Times New Roman"/>
              </a:rPr>
              <a:t>James Stewart 			Woody Allen</a:t>
            </a:r>
          </a:p>
          <a:p>
            <a:pPr marL="0" indent="0" algn="ctr">
              <a:buNone/>
            </a:pPr>
            <a:r>
              <a:rPr lang="de-DE" sz="3600" dirty="0" smtClean="0">
                <a:latin typeface="Times New Roman"/>
                <a:cs typeface="Times New Roman"/>
              </a:rPr>
              <a:t>Daniel Carroll 					Laurence Olivier</a:t>
            </a:r>
            <a:endParaRPr lang="fr-FR" sz="3600" dirty="0">
              <a:latin typeface="Times New Roman"/>
              <a:cs typeface="Times New Roman"/>
            </a:endParaRPr>
          </a:p>
        </p:txBody>
      </p:sp>
    </p:spTree>
    <p:extLst>
      <p:ext uri="{BB962C8B-B14F-4D97-AF65-F5344CB8AC3E}">
        <p14:creationId xmlns:p14="http://schemas.microsoft.com/office/powerpoint/2010/main" val="285294526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endParaRPr lang="fr-FR" sz="4400" dirty="0" smtClean="0">
              <a:latin typeface="Times New Roman"/>
              <a:cs typeface="Times New Roman"/>
            </a:endParaRPr>
          </a:p>
          <a:p>
            <a:pPr marL="0" indent="0">
              <a:buNone/>
            </a:pPr>
            <a:endParaRPr lang="fr-FR" sz="4400" dirty="0">
              <a:latin typeface="Times New Roman"/>
              <a:cs typeface="Times New Roman"/>
            </a:endParaRPr>
          </a:p>
          <a:p>
            <a:pPr marL="0" indent="0" algn="ctr">
              <a:buNone/>
            </a:pPr>
            <a:r>
              <a:rPr lang="fr-FR" sz="6000" dirty="0" smtClean="0">
                <a:latin typeface="Times New Roman"/>
                <a:cs typeface="Times New Roman"/>
              </a:rPr>
              <a:t>6+3+4=?</a:t>
            </a:r>
            <a:endParaRPr lang="fr-FR" sz="6000" dirty="0">
              <a:latin typeface="Times New Roman"/>
              <a:cs typeface="Times New Roman"/>
            </a:endParaRPr>
          </a:p>
        </p:txBody>
      </p:sp>
    </p:spTree>
    <p:extLst>
      <p:ext uri="{BB962C8B-B14F-4D97-AF65-F5344CB8AC3E}">
        <p14:creationId xmlns:p14="http://schemas.microsoft.com/office/powerpoint/2010/main" val="269053988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endParaRPr lang="fr-FR" sz="6600" dirty="0">
              <a:latin typeface="Times New Roman"/>
              <a:cs typeface="Times New Roman"/>
            </a:endParaRPr>
          </a:p>
          <a:p>
            <a:pPr marL="0" indent="0">
              <a:buNone/>
            </a:pPr>
            <a:r>
              <a:rPr lang="fr-FR" sz="6600" dirty="0" smtClean="0">
                <a:latin typeface="Times New Roman"/>
                <a:cs typeface="Times New Roman"/>
              </a:rPr>
              <a:t>Corrigé de l’examen</a:t>
            </a:r>
            <a:endParaRPr lang="fr-FR" sz="6600" dirty="0">
              <a:latin typeface="Times New Roman"/>
              <a:cs typeface="Times New Roman"/>
            </a:endParaRPr>
          </a:p>
        </p:txBody>
      </p:sp>
    </p:spTree>
    <p:extLst>
      <p:ext uri="{BB962C8B-B14F-4D97-AF65-F5344CB8AC3E}">
        <p14:creationId xmlns:p14="http://schemas.microsoft.com/office/powerpoint/2010/main" val="10384644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679246" y="1122084"/>
            <a:ext cx="8007553" cy="5004079"/>
          </a:xfrm>
        </p:spPr>
        <p:txBody>
          <a:bodyPr>
            <a:normAutofit/>
          </a:bodyPr>
          <a:lstStyle/>
          <a:p>
            <a:pPr marL="0" indent="0">
              <a:buNone/>
            </a:pPr>
            <a:endParaRPr lang="fr-FR" sz="5400" dirty="0" smtClean="0">
              <a:latin typeface="Times New Roman"/>
              <a:cs typeface="Times New Roman"/>
            </a:endParaRPr>
          </a:p>
          <a:p>
            <a:pPr marL="914400" indent="-914400">
              <a:buAutoNum type="alphaUcParenR"/>
            </a:pPr>
            <a:r>
              <a:rPr lang="fr-FR" sz="5400" dirty="0" smtClean="0">
                <a:latin typeface="Times New Roman"/>
                <a:cs typeface="Times New Roman"/>
              </a:rPr>
              <a:t>Il y avait plus d’hommes</a:t>
            </a:r>
          </a:p>
          <a:p>
            <a:pPr marL="914400" indent="-914400">
              <a:buAutoNum type="alphaUcParenR"/>
            </a:pPr>
            <a:r>
              <a:rPr lang="fr-FR" sz="5400" dirty="0" smtClean="0">
                <a:latin typeface="Times New Roman"/>
                <a:cs typeface="Times New Roman"/>
              </a:rPr>
              <a:t>Il y avait plus de femmes</a:t>
            </a:r>
          </a:p>
        </p:txBody>
      </p:sp>
    </p:spTree>
    <p:extLst>
      <p:ext uri="{BB962C8B-B14F-4D97-AF65-F5344CB8AC3E}">
        <p14:creationId xmlns:p14="http://schemas.microsoft.com/office/powerpoint/2010/main" val="4053637245"/>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945" y="590572"/>
            <a:ext cx="8229600" cy="5535592"/>
          </a:xfrm>
        </p:spPr>
        <p:txBody>
          <a:bodyPr>
            <a:normAutofit/>
          </a:bodyPr>
          <a:lstStyle/>
          <a:p>
            <a:pPr marL="0" indent="0" algn="just">
              <a:buNone/>
            </a:pPr>
            <a:r>
              <a:rPr lang="fr-FR" sz="3600" dirty="0" smtClean="0">
                <a:latin typeface="Times New Roman"/>
                <a:cs typeface="Times New Roman"/>
              </a:rPr>
              <a:t>En situation expérimentale, la majorité des participants jugent qu’il y a plus de femmes que d’hommes si les femmes de la liste sont plus célèbres.</a:t>
            </a:r>
          </a:p>
          <a:p>
            <a:pPr marL="0" indent="0" algn="just">
              <a:buNone/>
            </a:pPr>
            <a:endParaRPr lang="fr-FR" sz="3600" dirty="0">
              <a:latin typeface="Times New Roman"/>
              <a:cs typeface="Times New Roman"/>
            </a:endParaRPr>
          </a:p>
          <a:p>
            <a:pPr marL="0" indent="0" algn="just">
              <a:buNone/>
            </a:pPr>
            <a:r>
              <a:rPr lang="fr-FR" sz="3600" dirty="0" smtClean="0">
                <a:latin typeface="Times New Roman"/>
                <a:cs typeface="Times New Roman"/>
              </a:rPr>
              <a:t>=&gt; Plus il est facile de se rappeler les éléments d’une catégorie, plus on considère que la catégorie est grande.</a:t>
            </a:r>
            <a:endParaRPr lang="fr-FR" sz="3600" dirty="0">
              <a:latin typeface="Times New Roman"/>
              <a:cs typeface="Times New Roman"/>
            </a:endParaRPr>
          </a:p>
        </p:txBody>
      </p:sp>
    </p:spTree>
    <p:extLst>
      <p:ext uri="{BB962C8B-B14F-4D97-AF65-F5344CB8AC3E}">
        <p14:creationId xmlns:p14="http://schemas.microsoft.com/office/powerpoint/2010/main" val="220071225"/>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2456"/>
            <a:ext cx="8229600" cy="5653707"/>
          </a:xfrm>
        </p:spPr>
        <p:txBody>
          <a:bodyPr>
            <a:normAutofit/>
          </a:bodyPr>
          <a:lstStyle/>
          <a:p>
            <a:pPr marL="0" indent="0" algn="just">
              <a:buNone/>
            </a:pPr>
            <a:r>
              <a:rPr lang="fr-FR" sz="3600" dirty="0" smtClean="0">
                <a:latin typeface="Times New Roman"/>
                <a:cs typeface="Times New Roman"/>
              </a:rPr>
              <a:t>Exemples: </a:t>
            </a:r>
          </a:p>
          <a:p>
            <a:pPr algn="just">
              <a:buFontTx/>
              <a:buChar char="-"/>
            </a:pPr>
            <a:r>
              <a:rPr lang="fr-FR" sz="3600" dirty="0" smtClean="0">
                <a:latin typeface="Times New Roman"/>
                <a:cs typeface="Times New Roman"/>
              </a:rPr>
              <a:t>Nous allons penser que les stars divorcent plus que les autres personnes. En réalité, c’est seulement que leurs divorces font plus de bruit</a:t>
            </a:r>
          </a:p>
          <a:p>
            <a:pPr algn="just">
              <a:buFontTx/>
              <a:buChar char="-"/>
            </a:pPr>
            <a:r>
              <a:rPr lang="fr-FR" sz="3600" dirty="0" smtClean="0">
                <a:latin typeface="Times New Roman"/>
                <a:cs typeface="Times New Roman"/>
              </a:rPr>
              <a:t>Nous pensons que l’avion est dangereux parce que les accidents d’avion font beaucoup de bruit</a:t>
            </a:r>
          </a:p>
          <a:p>
            <a:pPr algn="just">
              <a:buFontTx/>
              <a:buChar char="-"/>
            </a:pPr>
            <a:endParaRPr lang="fr-FR" sz="3600" dirty="0">
              <a:latin typeface="Times New Roman"/>
              <a:cs typeface="Times New Roman"/>
            </a:endParaRPr>
          </a:p>
        </p:txBody>
      </p:sp>
    </p:spTree>
    <p:extLst>
      <p:ext uri="{BB962C8B-B14F-4D97-AF65-F5344CB8AC3E}">
        <p14:creationId xmlns:p14="http://schemas.microsoft.com/office/powerpoint/2010/main" val="143826340"/>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a:p>
          <a:p>
            <a:pPr marL="0" indent="0">
              <a:buNone/>
            </a:pPr>
            <a:endParaRPr lang="fr-FR" dirty="0" smtClean="0"/>
          </a:p>
          <a:p>
            <a:pPr marL="0" indent="0">
              <a:buNone/>
            </a:pPr>
            <a:r>
              <a:rPr lang="fr-FR" sz="4400" b="1" dirty="0" smtClean="0">
                <a:latin typeface="Times New Roman"/>
                <a:cs typeface="Times New Roman"/>
              </a:rPr>
              <a:t>La représentativité</a:t>
            </a:r>
            <a:endParaRPr lang="fr-FR" sz="4400" b="1" dirty="0">
              <a:latin typeface="Times New Roman"/>
              <a:cs typeface="Times New Roman"/>
            </a:endParaRPr>
          </a:p>
        </p:txBody>
      </p:sp>
    </p:spTree>
    <p:extLst>
      <p:ext uri="{BB962C8B-B14F-4D97-AF65-F5344CB8AC3E}">
        <p14:creationId xmlns:p14="http://schemas.microsoft.com/office/powerpoint/2010/main" val="2265730470"/>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99143"/>
            <a:ext cx="8229600" cy="5727021"/>
          </a:xfrm>
        </p:spPr>
        <p:txBody>
          <a:bodyPr>
            <a:normAutofit fontScale="92500" lnSpcReduction="10000"/>
          </a:bodyPr>
          <a:lstStyle/>
          <a:p>
            <a:pPr marL="0" indent="0" algn="just">
              <a:buNone/>
            </a:pPr>
            <a:r>
              <a:rPr lang="fr-FR" dirty="0" smtClean="0">
                <a:latin typeface="Times New Roman"/>
                <a:cs typeface="Times New Roman"/>
              </a:rPr>
              <a:t>Linda est une femme de 31 ans, célibataire, qui n’a pas peur de dire ce qu’elle pense. Elle a brillement obtenu un master en philosophie. Quand elle était étudiante, elle était très préoccupée par les questions de discrimination et de justice sociale. Elle a également participé à des manifestation anti-nucléaire.</a:t>
            </a:r>
          </a:p>
          <a:p>
            <a:pPr marL="0" indent="0" algn="just">
              <a:buNone/>
            </a:pPr>
            <a:endParaRPr lang="fr-FR" dirty="0">
              <a:latin typeface="Times New Roman"/>
              <a:cs typeface="Times New Roman"/>
            </a:endParaRPr>
          </a:p>
          <a:p>
            <a:pPr marL="0" indent="0" algn="just">
              <a:buNone/>
            </a:pPr>
            <a:r>
              <a:rPr lang="fr-FR" dirty="0" smtClean="0">
                <a:latin typeface="Times New Roman"/>
                <a:cs typeface="Times New Roman"/>
              </a:rPr>
              <a:t>Lequel de ces scénarios est le plus probable? </a:t>
            </a:r>
          </a:p>
          <a:p>
            <a:pPr marL="514350" indent="-514350" algn="just">
              <a:buAutoNum type="alphaUcParenR"/>
            </a:pPr>
            <a:r>
              <a:rPr lang="fr-FR" dirty="0" smtClean="0">
                <a:latin typeface="Times New Roman"/>
                <a:cs typeface="Times New Roman"/>
              </a:rPr>
              <a:t>Linda est employée de banque</a:t>
            </a:r>
          </a:p>
          <a:p>
            <a:pPr marL="514350" indent="-514350" algn="just">
              <a:buAutoNum type="alphaUcParenR"/>
            </a:pPr>
            <a:r>
              <a:rPr lang="fr-FR" dirty="0" smtClean="0">
                <a:latin typeface="Times New Roman"/>
                <a:cs typeface="Times New Roman"/>
              </a:rPr>
              <a:t>Linda est employée de banque et engagée dans un mouvement féministe. </a:t>
            </a:r>
          </a:p>
          <a:p>
            <a:pPr marL="0" indent="0" algn="just">
              <a:buNone/>
            </a:pPr>
            <a:endParaRPr lang="fr-FR" dirty="0">
              <a:latin typeface="Times New Roman"/>
              <a:cs typeface="Times New Roman"/>
            </a:endParaRPr>
          </a:p>
          <a:p>
            <a:pPr marL="0" indent="0" algn="just">
              <a:buNone/>
            </a:pPr>
            <a:endParaRPr lang="fr-FR" dirty="0">
              <a:latin typeface="Times New Roman"/>
              <a:cs typeface="Times New Roman"/>
            </a:endParaRPr>
          </a:p>
        </p:txBody>
      </p:sp>
    </p:spTree>
    <p:extLst>
      <p:ext uri="{BB962C8B-B14F-4D97-AF65-F5344CB8AC3E}">
        <p14:creationId xmlns:p14="http://schemas.microsoft.com/office/powerpoint/2010/main" val="1150521129"/>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34572"/>
            <a:ext cx="8229600" cy="5291592"/>
          </a:xfrm>
        </p:spPr>
        <p:txBody>
          <a:bodyPr/>
          <a:lstStyle/>
          <a:p>
            <a:pPr marL="0" indent="0">
              <a:buNone/>
            </a:pPr>
            <a:r>
              <a:rPr lang="fr-FR" dirty="0" smtClean="0">
                <a:latin typeface="Times New Roman"/>
                <a:cs typeface="Times New Roman"/>
              </a:rPr>
              <a:t>Dans une étude de 1983, 85% des répondants ont choisi le B.</a:t>
            </a:r>
          </a:p>
          <a:p>
            <a:pPr marL="0" indent="0">
              <a:buNone/>
            </a:pPr>
            <a:endParaRPr lang="fr-FR" dirty="0" smtClean="0">
              <a:latin typeface="Times New Roman"/>
              <a:cs typeface="Times New Roman"/>
            </a:endParaRPr>
          </a:p>
          <a:p>
            <a:pPr marL="0" indent="0" algn="just">
              <a:buNone/>
            </a:pPr>
            <a:r>
              <a:rPr lang="fr-FR" dirty="0" smtClean="0">
                <a:latin typeface="Times New Roman"/>
                <a:cs typeface="Times New Roman"/>
              </a:rPr>
              <a:t>Pourtant, la catégorie « Banquier + militante féministe » est beaucoup plus petite que la catégorie « banquier ».</a:t>
            </a:r>
          </a:p>
          <a:p>
            <a:pPr marL="0" indent="0" algn="just">
              <a:buNone/>
            </a:pPr>
            <a:endParaRPr lang="fr-FR" dirty="0">
              <a:latin typeface="Times New Roman"/>
              <a:cs typeface="Times New Roman"/>
            </a:endParaRPr>
          </a:p>
          <a:p>
            <a:pPr marL="0" indent="0" algn="just">
              <a:buNone/>
            </a:pPr>
            <a:r>
              <a:rPr lang="fr-FR" dirty="0" smtClean="0">
                <a:latin typeface="Times New Roman"/>
                <a:cs typeface="Times New Roman"/>
              </a:rPr>
              <a:t>« Si ça ressemble à X, c’est X » nous persuade plus que les probabilités réelles</a:t>
            </a:r>
            <a:endParaRPr lang="fr-FR" dirty="0">
              <a:latin typeface="Times New Roman"/>
              <a:cs typeface="Times New Roman"/>
            </a:endParaRPr>
          </a:p>
        </p:txBody>
      </p:sp>
    </p:spTree>
    <p:extLst>
      <p:ext uri="{BB962C8B-B14F-4D97-AF65-F5344CB8AC3E}">
        <p14:creationId xmlns:p14="http://schemas.microsoft.com/office/powerpoint/2010/main" val="3526485233"/>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a:p>
          <a:p>
            <a:pPr marL="0" indent="0">
              <a:buNone/>
            </a:pPr>
            <a:endParaRPr lang="fr-FR" dirty="0" smtClean="0"/>
          </a:p>
          <a:p>
            <a:pPr marL="0" indent="0">
              <a:buNone/>
            </a:pPr>
            <a:r>
              <a:rPr lang="fr-FR" sz="6000" b="1" dirty="0" smtClean="0">
                <a:latin typeface="Times New Roman"/>
                <a:cs typeface="Times New Roman"/>
              </a:rPr>
              <a:t>L’ancrage</a:t>
            </a:r>
            <a:endParaRPr lang="fr-FR" sz="6000" b="1" dirty="0">
              <a:latin typeface="Times New Roman"/>
              <a:cs typeface="Times New Roman"/>
            </a:endParaRPr>
          </a:p>
        </p:txBody>
      </p:sp>
    </p:spTree>
    <p:extLst>
      <p:ext uri="{BB962C8B-B14F-4D97-AF65-F5344CB8AC3E}">
        <p14:creationId xmlns:p14="http://schemas.microsoft.com/office/powerpoint/2010/main" val="1613854471"/>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Times New Roman"/>
                <a:cs typeface="Times New Roman"/>
              </a:rPr>
              <a:t>Votre estimation</a:t>
            </a:r>
            <a:endParaRPr lang="fr-FR" dirty="0">
              <a:latin typeface="Times New Roman"/>
              <a:cs typeface="Times New Roman"/>
            </a:endParaRPr>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smtClean="0"/>
          </a:p>
          <a:p>
            <a:pPr marL="0" indent="0">
              <a:buNone/>
            </a:pPr>
            <a:endParaRPr lang="fr-FR" dirty="0"/>
          </a:p>
          <a:p>
            <a:pPr marL="0" indent="0">
              <a:buNone/>
            </a:pPr>
            <a:r>
              <a:rPr lang="fr-FR" sz="4800" dirty="0" smtClean="0">
                <a:latin typeface="Times New Roman"/>
                <a:cs typeface="Times New Roman"/>
              </a:rPr>
              <a:t>1 x 2 x 3 x 4 x 5 x 6 x 7 x 8=?</a:t>
            </a:r>
            <a:endParaRPr lang="fr-FR" sz="4800" dirty="0">
              <a:latin typeface="Times New Roman"/>
              <a:cs typeface="Times New Roman"/>
            </a:endParaRPr>
          </a:p>
        </p:txBody>
      </p:sp>
    </p:spTree>
    <p:extLst>
      <p:ext uri="{BB962C8B-B14F-4D97-AF65-F5344CB8AC3E}">
        <p14:creationId xmlns:p14="http://schemas.microsoft.com/office/powerpoint/2010/main" val="477217559"/>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endParaRPr lang="fr-FR" sz="4400" dirty="0" smtClean="0">
              <a:latin typeface="Times New Roman"/>
              <a:cs typeface="Times New Roman"/>
            </a:endParaRPr>
          </a:p>
          <a:p>
            <a:pPr marL="0" indent="0">
              <a:buNone/>
            </a:pPr>
            <a:endParaRPr lang="fr-FR" sz="4400" dirty="0">
              <a:latin typeface="Times New Roman"/>
              <a:cs typeface="Times New Roman"/>
            </a:endParaRPr>
          </a:p>
          <a:p>
            <a:pPr marL="0" indent="0">
              <a:buNone/>
            </a:pPr>
            <a:r>
              <a:rPr lang="fr-FR" sz="4400" dirty="0" smtClean="0">
                <a:latin typeface="Times New Roman"/>
                <a:cs typeface="Times New Roman"/>
              </a:rPr>
              <a:t>Combien? </a:t>
            </a:r>
            <a:endParaRPr lang="fr-FR" sz="4400" dirty="0">
              <a:latin typeface="Times New Roman"/>
              <a:cs typeface="Times New Roman"/>
            </a:endParaRPr>
          </a:p>
        </p:txBody>
      </p:sp>
    </p:spTree>
    <p:extLst>
      <p:ext uri="{BB962C8B-B14F-4D97-AF65-F5344CB8AC3E}">
        <p14:creationId xmlns:p14="http://schemas.microsoft.com/office/powerpoint/2010/main" val="1267945725"/>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smtClean="0"/>
          </a:p>
          <a:p>
            <a:pPr marL="0" indent="0">
              <a:buNone/>
            </a:pPr>
            <a:endParaRPr lang="fr-FR" dirty="0"/>
          </a:p>
          <a:p>
            <a:pPr marL="0" indent="0">
              <a:buNone/>
            </a:pPr>
            <a:r>
              <a:rPr lang="fr-FR" sz="5400" dirty="0" smtClean="0">
                <a:latin typeface="Times New Roman"/>
                <a:cs typeface="Times New Roman"/>
              </a:rPr>
              <a:t>40320</a:t>
            </a:r>
            <a:endParaRPr lang="fr-FR" sz="5400" dirty="0">
              <a:latin typeface="Times New Roman"/>
              <a:cs typeface="Times New Roman"/>
            </a:endParaRPr>
          </a:p>
        </p:txBody>
      </p:sp>
    </p:spTree>
    <p:extLst>
      <p:ext uri="{BB962C8B-B14F-4D97-AF65-F5344CB8AC3E}">
        <p14:creationId xmlns:p14="http://schemas.microsoft.com/office/powerpoint/2010/main" val="126346843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lgn="just">
              <a:buNone/>
            </a:pPr>
            <a:endParaRPr lang="fr-FR" sz="4800" dirty="0">
              <a:latin typeface="Times New Roman"/>
              <a:cs typeface="Times New Roman"/>
            </a:endParaRPr>
          </a:p>
          <a:p>
            <a:pPr marL="0" indent="0" algn="just">
              <a:buNone/>
            </a:pPr>
            <a:r>
              <a:rPr lang="fr-FR" sz="4800" dirty="0">
                <a:latin typeface="Times New Roman"/>
                <a:cs typeface="Times New Roman"/>
              </a:rPr>
              <a:t>I</a:t>
            </a:r>
            <a:r>
              <a:rPr lang="fr-FR" sz="4800" dirty="0" smtClean="0">
                <a:latin typeface="Times New Roman"/>
                <a:cs typeface="Times New Roman"/>
              </a:rPr>
              <a:t>. </a:t>
            </a:r>
            <a:r>
              <a:rPr lang="fr-FR" sz="4800" b="1" dirty="0">
                <a:latin typeface="Times New Roman"/>
                <a:cs typeface="Times New Roman"/>
              </a:rPr>
              <a:t>Vérification des connaissances (6 pts)</a:t>
            </a:r>
            <a:r>
              <a:rPr lang="fr-FR" sz="4800" dirty="0">
                <a:latin typeface="Times New Roman"/>
                <a:cs typeface="Times New Roman"/>
              </a:rPr>
              <a:t> </a:t>
            </a:r>
          </a:p>
        </p:txBody>
      </p:sp>
    </p:spTree>
    <p:extLst>
      <p:ext uri="{BB962C8B-B14F-4D97-AF65-F5344CB8AC3E}">
        <p14:creationId xmlns:p14="http://schemas.microsoft.com/office/powerpoint/2010/main" val="14900158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endParaRPr lang="fr-FR" sz="4000" dirty="0" smtClean="0">
              <a:latin typeface="Times New Roman"/>
              <a:cs typeface="Times New Roman"/>
            </a:endParaRPr>
          </a:p>
          <a:p>
            <a:pPr marL="0" indent="0">
              <a:buNone/>
            </a:pPr>
            <a:endParaRPr lang="fr-FR" sz="4000" dirty="0">
              <a:latin typeface="Times New Roman"/>
              <a:cs typeface="Times New Roman"/>
            </a:endParaRPr>
          </a:p>
          <a:p>
            <a:pPr marL="0" indent="0">
              <a:buNone/>
            </a:pPr>
            <a:r>
              <a:rPr lang="fr-FR" sz="4000" dirty="0" smtClean="0">
                <a:latin typeface="Times New Roman"/>
                <a:cs typeface="Times New Roman"/>
              </a:rPr>
              <a:t>Comment cet effet a été démontré? </a:t>
            </a:r>
            <a:endParaRPr lang="fr-FR" sz="4000" dirty="0">
              <a:latin typeface="Times New Roman"/>
              <a:cs typeface="Times New Roman"/>
            </a:endParaRPr>
          </a:p>
        </p:txBody>
      </p:sp>
    </p:spTree>
    <p:extLst>
      <p:ext uri="{BB962C8B-B14F-4D97-AF65-F5344CB8AC3E}">
        <p14:creationId xmlns:p14="http://schemas.microsoft.com/office/powerpoint/2010/main" val="510617801"/>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36260" y="295286"/>
            <a:ext cx="8450540" cy="6289576"/>
          </a:xfrm>
        </p:spPr>
        <p:txBody>
          <a:bodyPr>
            <a:normAutofit fontScale="77500" lnSpcReduction="20000"/>
          </a:bodyPr>
          <a:lstStyle/>
          <a:p>
            <a:pPr algn="just"/>
            <a:r>
              <a:rPr lang="fr-FR" sz="4600" dirty="0" smtClean="0">
                <a:latin typeface="Times New Roman"/>
                <a:cs typeface="Times New Roman"/>
              </a:rPr>
              <a:t>Deux groupes d’étudiants. </a:t>
            </a:r>
          </a:p>
          <a:p>
            <a:pPr algn="just"/>
            <a:r>
              <a:rPr lang="fr-FR" sz="4600" dirty="0" smtClean="0">
                <a:latin typeface="Times New Roman"/>
                <a:cs typeface="Times New Roman"/>
              </a:rPr>
              <a:t>Le groupe 1 doit répondre aux questions suivantes: « Gandhi avait-il plus ou moins de 115 ans quand il est mort? »/ «  À votre avis, quel âge avait Gandhi quand il est mort? ».</a:t>
            </a:r>
          </a:p>
          <a:p>
            <a:pPr algn="just"/>
            <a:r>
              <a:rPr lang="fr-FR" sz="4600" dirty="0" smtClean="0">
                <a:latin typeface="Times New Roman"/>
                <a:cs typeface="Times New Roman"/>
              </a:rPr>
              <a:t>Le groupe 2: «</a:t>
            </a:r>
            <a:r>
              <a:rPr lang="fr-FR" sz="4600" dirty="0">
                <a:latin typeface="Times New Roman"/>
                <a:cs typeface="Times New Roman"/>
              </a:rPr>
              <a:t> Gandhi avait-il plus ou moins de 3</a:t>
            </a:r>
            <a:r>
              <a:rPr lang="fr-FR" sz="4600" dirty="0" smtClean="0">
                <a:latin typeface="Times New Roman"/>
                <a:cs typeface="Times New Roman"/>
              </a:rPr>
              <a:t>5 </a:t>
            </a:r>
            <a:r>
              <a:rPr lang="fr-FR" sz="4600" dirty="0">
                <a:latin typeface="Times New Roman"/>
                <a:cs typeface="Times New Roman"/>
              </a:rPr>
              <a:t>ans quand il est mort? »/ «  À votre avis, quel âge avait Gandhi quand il est mort? </a:t>
            </a:r>
            <a:r>
              <a:rPr lang="fr-FR" sz="4600" dirty="0" smtClean="0">
                <a:latin typeface="Times New Roman"/>
                <a:cs typeface="Times New Roman"/>
              </a:rPr>
              <a:t>»</a:t>
            </a:r>
          </a:p>
          <a:p>
            <a:pPr algn="just"/>
            <a:r>
              <a:rPr lang="fr-FR" sz="4600" dirty="0" smtClean="0">
                <a:latin typeface="Times New Roman"/>
                <a:cs typeface="Times New Roman"/>
              </a:rPr>
              <a:t>Les estimations du groupe 1 étaient bien supérieures à celle du groupe 2.</a:t>
            </a:r>
          </a:p>
          <a:p>
            <a:pPr algn="just"/>
            <a:r>
              <a:rPr lang="fr-FR" sz="4600" dirty="0" smtClean="0">
                <a:latin typeface="Times New Roman"/>
                <a:cs typeface="Times New Roman"/>
              </a:rPr>
              <a:t>(Gandhi est mort à 78 ans)</a:t>
            </a:r>
            <a:endParaRPr lang="fr-FR" sz="4600" dirty="0">
              <a:latin typeface="Times New Roman"/>
              <a:cs typeface="Times New Roman"/>
            </a:endParaRPr>
          </a:p>
          <a:p>
            <a:pPr algn="just"/>
            <a:endParaRPr lang="fr-FR" sz="4000" dirty="0" smtClean="0">
              <a:latin typeface="Times New Roman"/>
              <a:cs typeface="Times New Roman"/>
            </a:endParaRPr>
          </a:p>
          <a:p>
            <a:pPr marL="0" indent="0" algn="just">
              <a:buNone/>
            </a:pPr>
            <a:endParaRPr lang="fr-FR" sz="4000" dirty="0">
              <a:latin typeface="Times New Roman"/>
              <a:cs typeface="Times New Roman"/>
            </a:endParaRPr>
          </a:p>
        </p:txBody>
      </p:sp>
    </p:spTree>
    <p:extLst>
      <p:ext uri="{BB962C8B-B14F-4D97-AF65-F5344CB8AC3E}">
        <p14:creationId xmlns:p14="http://schemas.microsoft.com/office/powerpoint/2010/main" val="914202957"/>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dirty="0" smtClean="0">
                <a:latin typeface="Times New Roman"/>
                <a:cs typeface="Times New Roman"/>
              </a:rPr>
              <a:t>La légende de l’invention du jeu d’échec</a:t>
            </a:r>
            <a:endParaRPr lang="fr-FR" sz="3600" dirty="0">
              <a:latin typeface="Times New Roman"/>
              <a:cs typeface="Times New Roman"/>
            </a:endParaRPr>
          </a:p>
        </p:txBody>
      </p:sp>
      <p:pic>
        <p:nvPicPr>
          <p:cNvPr id="4" name="Espace réservé du contenu 3" descr="6a0120a6b046cd970c019b003664f3970c.jpg"/>
          <p:cNvPicPr>
            <a:picLocks noGrp="1" noChangeAspect="1"/>
          </p:cNvPicPr>
          <p:nvPr>
            <p:ph idx="1"/>
          </p:nvPr>
        </p:nvPicPr>
        <p:blipFill>
          <a:blip r:embed="rId3">
            <a:extLst>
              <a:ext uri="{28A0092B-C50C-407E-A947-70E740481C1C}">
                <a14:useLocalDpi xmlns:a14="http://schemas.microsoft.com/office/drawing/2010/main" val="0"/>
              </a:ext>
            </a:extLst>
          </a:blip>
          <a:srcRect t="2353" b="2353"/>
          <a:stretch>
            <a:fillRect/>
          </a:stretch>
        </p:blipFill>
        <p:spPr>
          <a:xfrm>
            <a:off x="1904293" y="1417639"/>
            <a:ext cx="5360702" cy="2948179"/>
          </a:xfrm>
        </p:spPr>
      </p:pic>
      <p:sp>
        <p:nvSpPr>
          <p:cNvPr id="3" name="ZoneTexte 2"/>
          <p:cNvSpPr txBox="1"/>
          <p:nvPr/>
        </p:nvSpPr>
        <p:spPr>
          <a:xfrm>
            <a:off x="206727" y="4303455"/>
            <a:ext cx="8180503" cy="2554545"/>
          </a:xfrm>
          <a:prstGeom prst="rect">
            <a:avLst/>
          </a:prstGeom>
          <a:noFill/>
        </p:spPr>
        <p:txBody>
          <a:bodyPr wrap="square" rtlCol="0">
            <a:spAutoFit/>
          </a:bodyPr>
          <a:lstStyle/>
          <a:p>
            <a:pPr algn="just"/>
            <a:r>
              <a:rPr lang="fr-FR" sz="3200" dirty="0" smtClean="0">
                <a:latin typeface="Times New Roman"/>
                <a:cs typeface="Times New Roman"/>
              </a:rPr>
              <a:t>L’inventeur du jeu d’échec demanda la récompense suivante au roi : mettez 1 grain de maïs sur la première case, 2 sur la seconde, 4 sur la suivante etc…Est-ce une demande raisonnable? </a:t>
            </a:r>
            <a:endParaRPr lang="fr-FR" sz="3200" dirty="0">
              <a:latin typeface="Times New Roman"/>
              <a:cs typeface="Times New Roman"/>
            </a:endParaRPr>
          </a:p>
        </p:txBody>
      </p:sp>
    </p:spTree>
    <p:extLst>
      <p:ext uri="{BB962C8B-B14F-4D97-AF65-F5344CB8AC3E}">
        <p14:creationId xmlns:p14="http://schemas.microsoft.com/office/powerpoint/2010/main" val="126736337"/>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lgn="just">
              <a:buNone/>
            </a:pPr>
            <a:endParaRPr lang="fr-FR" dirty="0" smtClean="0">
              <a:latin typeface="Times New Roman"/>
              <a:cs typeface="Times New Roman"/>
            </a:endParaRPr>
          </a:p>
          <a:p>
            <a:pPr marL="0" indent="0" algn="just">
              <a:buNone/>
            </a:pPr>
            <a:r>
              <a:rPr lang="fr-FR" dirty="0" smtClean="0">
                <a:latin typeface="Times New Roman"/>
                <a:cs typeface="Times New Roman"/>
              </a:rPr>
              <a:t>18 446 744 073 709 551 615…grains</a:t>
            </a:r>
          </a:p>
          <a:p>
            <a:pPr marL="0" indent="0" algn="just">
              <a:buNone/>
            </a:pPr>
            <a:endParaRPr lang="fr-FR" dirty="0" smtClean="0">
              <a:latin typeface="Times New Roman"/>
              <a:cs typeface="Times New Roman"/>
            </a:endParaRPr>
          </a:p>
          <a:p>
            <a:pPr marL="0" indent="0" algn="just">
              <a:buNone/>
            </a:pPr>
            <a:r>
              <a:rPr lang="fr-FR" dirty="0" smtClean="0">
                <a:latin typeface="Times New Roman"/>
                <a:cs typeface="Times New Roman"/>
              </a:rPr>
              <a:t> Soit toute les moissons de la Terre pendant environ cinq mille ans ! </a:t>
            </a:r>
          </a:p>
          <a:p>
            <a:pPr marL="0" indent="0" algn="just">
              <a:buNone/>
            </a:pPr>
            <a:endParaRPr lang="fr-FR" dirty="0">
              <a:latin typeface="Times New Roman"/>
              <a:cs typeface="Times New Roman"/>
            </a:endParaRPr>
          </a:p>
        </p:txBody>
      </p:sp>
    </p:spTree>
    <p:extLst>
      <p:ext uri="{BB962C8B-B14F-4D97-AF65-F5344CB8AC3E}">
        <p14:creationId xmlns:p14="http://schemas.microsoft.com/office/powerpoint/2010/main" val="1074242203"/>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a:p>
          <a:p>
            <a:pPr marL="0" indent="0">
              <a:buNone/>
            </a:pPr>
            <a:endParaRPr lang="fr-FR" dirty="0" smtClean="0"/>
          </a:p>
          <a:p>
            <a:pPr marL="0" indent="0">
              <a:buNone/>
            </a:pPr>
            <a:r>
              <a:rPr lang="fr-FR" sz="4800" dirty="0" smtClean="0">
                <a:latin typeface="Times New Roman"/>
                <a:cs typeface="Times New Roman"/>
              </a:rPr>
              <a:t>Et dans la vraie vie? </a:t>
            </a:r>
            <a:endParaRPr lang="fr-FR" sz="4800" dirty="0">
              <a:latin typeface="Times New Roman"/>
              <a:cs typeface="Times New Roman"/>
            </a:endParaRPr>
          </a:p>
        </p:txBody>
      </p:sp>
    </p:spTree>
    <p:extLst>
      <p:ext uri="{BB962C8B-B14F-4D97-AF65-F5344CB8AC3E}">
        <p14:creationId xmlns:p14="http://schemas.microsoft.com/office/powerpoint/2010/main" val="1582115609"/>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20100"/>
            <a:ext cx="8229600" cy="5506064"/>
          </a:xfrm>
        </p:spPr>
        <p:txBody>
          <a:bodyPr>
            <a:normAutofit fontScale="92500" lnSpcReduction="10000"/>
          </a:bodyPr>
          <a:lstStyle/>
          <a:p>
            <a:pPr marL="0" indent="0" algn="just">
              <a:buNone/>
            </a:pPr>
            <a:r>
              <a:rPr lang="fr-FR" sz="3600" dirty="0" smtClean="0">
                <a:latin typeface="Times New Roman"/>
                <a:cs typeface="Times New Roman"/>
              </a:rPr>
              <a:t>Les vendeurs utilisent souvent le phénomène de l’ancrage : une fois qu’ils nous ont donné un prix très élevé, nous allons surévaluer le prix que l’on considèrera comme raisonnable. </a:t>
            </a:r>
          </a:p>
          <a:p>
            <a:pPr marL="0" indent="0" algn="just">
              <a:buNone/>
            </a:pPr>
            <a:endParaRPr lang="fr-FR" sz="3600" dirty="0">
              <a:latin typeface="Times New Roman"/>
              <a:cs typeface="Times New Roman"/>
            </a:endParaRPr>
          </a:p>
          <a:p>
            <a:pPr algn="just">
              <a:buFont typeface="Symbol" charset="0"/>
              <a:buChar char=""/>
            </a:pPr>
            <a:r>
              <a:rPr lang="fr-FR" sz="3600" dirty="0" smtClean="0">
                <a:latin typeface="Times New Roman"/>
                <a:cs typeface="Times New Roman"/>
              </a:rPr>
              <a:t>quand quelqu’un vous donne un prix, prenez le temps de penser à un prix tout à fait différent.</a:t>
            </a:r>
          </a:p>
          <a:p>
            <a:pPr algn="just">
              <a:buFont typeface="Symbol" charset="0"/>
              <a:buChar char=""/>
            </a:pPr>
            <a:r>
              <a:rPr lang="fr-FR" sz="3600" dirty="0" smtClean="0">
                <a:latin typeface="Times New Roman"/>
                <a:cs typeface="Times New Roman"/>
              </a:rPr>
              <a:t>Il vaut mieux dire « Je n’accepte pas de discuter, faites-moi une offre plus raisonnable »</a:t>
            </a:r>
            <a:endParaRPr lang="fr-FR" sz="3600" dirty="0">
              <a:latin typeface="Times New Roman"/>
              <a:cs typeface="Times New Roman"/>
            </a:endParaRPr>
          </a:p>
        </p:txBody>
      </p:sp>
    </p:spTree>
    <p:extLst>
      <p:ext uri="{BB962C8B-B14F-4D97-AF65-F5344CB8AC3E}">
        <p14:creationId xmlns:p14="http://schemas.microsoft.com/office/powerpoint/2010/main" val="4175719418"/>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endParaRPr lang="fr-FR" sz="4000" dirty="0" smtClean="0">
              <a:latin typeface="Times New Roman"/>
              <a:cs typeface="Times New Roman"/>
            </a:endParaRPr>
          </a:p>
          <a:p>
            <a:pPr marL="0" indent="0">
              <a:buNone/>
            </a:pPr>
            <a:endParaRPr lang="fr-FR" sz="4000" dirty="0">
              <a:latin typeface="Times New Roman"/>
              <a:cs typeface="Times New Roman"/>
            </a:endParaRPr>
          </a:p>
          <a:p>
            <a:pPr marL="0" indent="0">
              <a:buNone/>
            </a:pPr>
            <a:r>
              <a:rPr lang="fr-FR" sz="4800" b="1" dirty="0" smtClean="0">
                <a:latin typeface="Times New Roman"/>
                <a:cs typeface="Times New Roman"/>
              </a:rPr>
              <a:t>L’effet de halo</a:t>
            </a:r>
            <a:endParaRPr lang="fr-FR" sz="4800" b="1" dirty="0">
              <a:latin typeface="Times New Roman"/>
              <a:cs typeface="Times New Roman"/>
            </a:endParaRPr>
          </a:p>
        </p:txBody>
      </p:sp>
    </p:spTree>
    <p:extLst>
      <p:ext uri="{BB962C8B-B14F-4D97-AF65-F5344CB8AC3E}">
        <p14:creationId xmlns:p14="http://schemas.microsoft.com/office/powerpoint/2010/main" val="4012590959"/>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Times New Roman"/>
                <a:cs typeface="Times New Roman"/>
              </a:rPr>
              <a:t>Qui préférez vous? </a:t>
            </a:r>
            <a:endParaRPr lang="fr-FR" dirty="0">
              <a:latin typeface="Times New Roman"/>
              <a:cs typeface="Times New Roman"/>
            </a:endParaRPr>
          </a:p>
        </p:txBody>
      </p:sp>
      <p:sp>
        <p:nvSpPr>
          <p:cNvPr id="3" name="Espace réservé du contenu 2"/>
          <p:cNvSpPr>
            <a:spLocks noGrp="1"/>
          </p:cNvSpPr>
          <p:nvPr>
            <p:ph idx="1"/>
          </p:nvPr>
        </p:nvSpPr>
        <p:spPr/>
        <p:txBody>
          <a:bodyPr/>
          <a:lstStyle/>
          <a:p>
            <a:pPr marL="0" indent="0">
              <a:buNone/>
            </a:pPr>
            <a:endParaRPr lang="fr-FR" dirty="0" smtClean="0">
              <a:latin typeface="Times New Roman"/>
              <a:cs typeface="Times New Roman"/>
            </a:endParaRPr>
          </a:p>
          <a:p>
            <a:pPr marL="0" indent="0" algn="just">
              <a:buNone/>
            </a:pPr>
            <a:r>
              <a:rPr lang="fr-FR" sz="3600" b="1" dirty="0" smtClean="0">
                <a:latin typeface="Times New Roman"/>
                <a:cs typeface="Times New Roman"/>
              </a:rPr>
              <a:t>Jean : </a:t>
            </a:r>
            <a:r>
              <a:rPr lang="fr-FR" sz="3600" dirty="0" smtClean="0">
                <a:latin typeface="Times New Roman"/>
                <a:cs typeface="Times New Roman"/>
              </a:rPr>
              <a:t>Intelligent, malin, spontané, critique, obstiné, envieux</a:t>
            </a:r>
          </a:p>
          <a:p>
            <a:pPr marL="0" indent="0" algn="just">
              <a:buNone/>
            </a:pPr>
            <a:endParaRPr lang="fr-FR" sz="3600" dirty="0" smtClean="0">
              <a:latin typeface="Times New Roman"/>
              <a:cs typeface="Times New Roman"/>
            </a:endParaRPr>
          </a:p>
          <a:p>
            <a:pPr marL="0" indent="0" algn="just">
              <a:buNone/>
            </a:pPr>
            <a:r>
              <a:rPr lang="fr-FR" sz="3600" b="1" dirty="0" smtClean="0">
                <a:latin typeface="Times New Roman"/>
                <a:cs typeface="Times New Roman"/>
              </a:rPr>
              <a:t>Jacques: </a:t>
            </a:r>
            <a:r>
              <a:rPr lang="fr-FR" sz="3600" dirty="0" smtClean="0">
                <a:latin typeface="Times New Roman"/>
                <a:cs typeface="Times New Roman"/>
              </a:rPr>
              <a:t>Envieux, obstiné, critique, spontané, malin, intelligent</a:t>
            </a:r>
            <a:endParaRPr lang="fr-FR" sz="3600" dirty="0">
              <a:latin typeface="Times New Roman"/>
              <a:cs typeface="Times New Roman"/>
            </a:endParaRPr>
          </a:p>
        </p:txBody>
      </p:sp>
    </p:spTree>
    <p:extLst>
      <p:ext uri="{BB962C8B-B14F-4D97-AF65-F5344CB8AC3E}">
        <p14:creationId xmlns:p14="http://schemas.microsoft.com/office/powerpoint/2010/main" val="2052664835"/>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just"/>
            <a:r>
              <a:rPr lang="fr-FR" sz="3600" dirty="0" smtClean="0">
                <a:latin typeface="Times New Roman"/>
                <a:cs typeface="Times New Roman"/>
              </a:rPr>
              <a:t>Nous sélectionnons les informations qui confirment notre première impression</a:t>
            </a:r>
          </a:p>
          <a:p>
            <a:pPr algn="just"/>
            <a:r>
              <a:rPr lang="fr-FR" sz="3600" dirty="0" smtClean="0">
                <a:latin typeface="Times New Roman"/>
                <a:cs typeface="Times New Roman"/>
              </a:rPr>
              <a:t>Cela vient du fait que nous n’aimons pas l’ambiguïté </a:t>
            </a:r>
          </a:p>
          <a:p>
            <a:pPr algn="just"/>
            <a:r>
              <a:rPr lang="fr-FR" sz="3600" dirty="0" smtClean="0">
                <a:latin typeface="Times New Roman"/>
                <a:cs typeface="Times New Roman"/>
              </a:rPr>
              <a:t>Et il est plus facile de confirmer une croyance que de la remettre en question…</a:t>
            </a:r>
            <a:endParaRPr lang="fr-FR" sz="3600" dirty="0">
              <a:latin typeface="Times New Roman"/>
              <a:cs typeface="Times New Roman"/>
            </a:endParaRPr>
          </a:p>
        </p:txBody>
      </p:sp>
    </p:spTree>
    <p:extLst>
      <p:ext uri="{BB962C8B-B14F-4D97-AF65-F5344CB8AC3E}">
        <p14:creationId xmlns:p14="http://schemas.microsoft.com/office/powerpoint/2010/main" val="3139601390"/>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Times New Roman"/>
                <a:cs typeface="Times New Roman"/>
              </a:rPr>
              <a:t>Dans la vraie vie? </a:t>
            </a:r>
            <a:endParaRPr lang="fr-FR" dirty="0">
              <a:latin typeface="Times New Roman"/>
              <a:cs typeface="Times New Roman"/>
            </a:endParaRPr>
          </a:p>
        </p:txBody>
      </p:sp>
      <p:sp>
        <p:nvSpPr>
          <p:cNvPr id="3" name="Espace réservé du contenu 2"/>
          <p:cNvSpPr>
            <a:spLocks noGrp="1"/>
          </p:cNvSpPr>
          <p:nvPr>
            <p:ph idx="1"/>
          </p:nvPr>
        </p:nvSpPr>
        <p:spPr/>
        <p:txBody>
          <a:bodyPr>
            <a:normAutofit fontScale="92500"/>
          </a:bodyPr>
          <a:lstStyle/>
          <a:p>
            <a:pPr algn="just"/>
            <a:r>
              <a:rPr lang="fr-FR" sz="3600" dirty="0" smtClean="0">
                <a:latin typeface="Times New Roman"/>
                <a:cs typeface="Times New Roman"/>
              </a:rPr>
              <a:t>Faites très attention à la première impression que vous donnez, elle détermine le jugement des gens (entretien d’embauche, présentation des copies d’examen…)</a:t>
            </a:r>
          </a:p>
          <a:p>
            <a:pPr algn="just"/>
            <a:r>
              <a:rPr lang="fr-FR" sz="3600" dirty="0" smtClean="0">
                <a:latin typeface="Times New Roman"/>
                <a:cs typeface="Times New Roman"/>
              </a:rPr>
              <a:t>Faites l’effort, quand vous jugez les gens, de former votre jugement sur plusieurs situations et de comparer votre jugement avec celui d’autres gens</a:t>
            </a:r>
            <a:endParaRPr lang="fr-FR" sz="3600" dirty="0">
              <a:latin typeface="Times New Roman"/>
              <a:cs typeface="Times New Roman"/>
            </a:endParaRPr>
          </a:p>
        </p:txBody>
      </p:sp>
    </p:spTree>
    <p:extLst>
      <p:ext uri="{BB962C8B-B14F-4D97-AF65-F5344CB8AC3E}">
        <p14:creationId xmlns:p14="http://schemas.microsoft.com/office/powerpoint/2010/main" val="375600569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lgn="just">
              <a:buNone/>
            </a:pPr>
            <a:r>
              <a:rPr lang="fr-FR" sz="4800" dirty="0" smtClean="0">
                <a:latin typeface="Times New Roman"/>
                <a:cs typeface="Times New Roman"/>
              </a:rPr>
              <a:t>1.1 </a:t>
            </a:r>
            <a:r>
              <a:rPr lang="fr-FR" sz="4800" b="1" dirty="0">
                <a:latin typeface="Times New Roman"/>
                <a:cs typeface="Times New Roman"/>
              </a:rPr>
              <a:t>Produisez un argument, n’importe quel argument, tant que c’est bien un argument. </a:t>
            </a:r>
            <a:endParaRPr lang="fr-FR" sz="4800" b="1" dirty="0" smtClean="0">
              <a:latin typeface="Times New Roman"/>
              <a:cs typeface="Times New Roman"/>
            </a:endParaRPr>
          </a:p>
          <a:p>
            <a:pPr marL="0" indent="0" algn="just">
              <a:buNone/>
            </a:pPr>
            <a:r>
              <a:rPr lang="fr-FR" sz="4800" b="1" dirty="0" smtClean="0">
                <a:latin typeface="Times New Roman"/>
                <a:cs typeface="Times New Roman"/>
              </a:rPr>
              <a:t>(</a:t>
            </a:r>
            <a:r>
              <a:rPr lang="fr-FR" sz="4800" b="1" dirty="0">
                <a:latin typeface="Times New Roman"/>
                <a:cs typeface="Times New Roman"/>
              </a:rPr>
              <a:t>1 pt)</a:t>
            </a:r>
            <a:r>
              <a:rPr lang="fr-FR" sz="4800" dirty="0">
                <a:latin typeface="Times New Roman"/>
                <a:cs typeface="Times New Roman"/>
              </a:rPr>
              <a:t> </a:t>
            </a:r>
          </a:p>
        </p:txBody>
      </p:sp>
    </p:spTree>
    <p:extLst>
      <p:ext uri="{BB962C8B-B14F-4D97-AF65-F5344CB8AC3E}">
        <p14:creationId xmlns:p14="http://schemas.microsoft.com/office/powerpoint/2010/main" val="247338443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Times New Roman"/>
                <a:cs typeface="Times New Roman"/>
              </a:rPr>
              <a:t>Synthèse</a:t>
            </a:r>
            <a:endParaRPr lang="fr-FR" dirty="0">
              <a:latin typeface="Times New Roman"/>
              <a:cs typeface="Times New Roman"/>
            </a:endParaRPr>
          </a:p>
        </p:txBody>
      </p:sp>
      <p:sp>
        <p:nvSpPr>
          <p:cNvPr id="3" name="Espace réservé du contenu 2"/>
          <p:cNvSpPr>
            <a:spLocks noGrp="1"/>
          </p:cNvSpPr>
          <p:nvPr>
            <p:ph idx="1"/>
          </p:nvPr>
        </p:nvSpPr>
        <p:spPr/>
        <p:txBody>
          <a:bodyPr>
            <a:normAutofit/>
          </a:bodyPr>
          <a:lstStyle/>
          <a:p>
            <a:pPr algn="just"/>
            <a:r>
              <a:rPr lang="fr-FR" sz="4000" dirty="0" smtClean="0">
                <a:latin typeface="Times New Roman"/>
                <a:cs typeface="Times New Roman"/>
              </a:rPr>
              <a:t>Pour nous permettre de prendre des décisions rapidement, notre cerveau prend des raccourcis</a:t>
            </a:r>
          </a:p>
          <a:p>
            <a:pPr algn="just"/>
            <a:r>
              <a:rPr lang="fr-FR" sz="4000" dirty="0" smtClean="0">
                <a:latin typeface="Times New Roman"/>
                <a:cs typeface="Times New Roman"/>
              </a:rPr>
              <a:t>Ces raccourcis peuvent nous conduire à faire systématiquement les mêmes erreurs de jugement</a:t>
            </a:r>
            <a:endParaRPr lang="fr-FR" sz="4000" dirty="0">
              <a:latin typeface="Times New Roman"/>
              <a:cs typeface="Times New Roman"/>
            </a:endParaRPr>
          </a:p>
        </p:txBody>
      </p:sp>
    </p:spTree>
    <p:extLst>
      <p:ext uri="{BB962C8B-B14F-4D97-AF65-F5344CB8AC3E}">
        <p14:creationId xmlns:p14="http://schemas.microsoft.com/office/powerpoint/2010/main" val="545655468"/>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b="1" dirty="0" smtClean="0"/>
          </a:p>
          <a:p>
            <a:pPr marL="0" indent="0">
              <a:buNone/>
            </a:pPr>
            <a:endParaRPr lang="fr-FR" sz="4800" b="1" dirty="0">
              <a:latin typeface="Times New Roman"/>
              <a:cs typeface="Times New Roman"/>
            </a:endParaRPr>
          </a:p>
          <a:p>
            <a:pPr marL="0" indent="0">
              <a:buNone/>
            </a:pPr>
            <a:r>
              <a:rPr lang="fr-FR" sz="4800" b="1" dirty="0" smtClean="0">
                <a:latin typeface="Times New Roman"/>
                <a:cs typeface="Times New Roman"/>
              </a:rPr>
              <a:t>1.4</a:t>
            </a:r>
            <a:r>
              <a:rPr lang="fr-FR" sz="4800" b="1" dirty="0">
                <a:latin typeface="Times New Roman"/>
                <a:cs typeface="Times New Roman"/>
              </a:rPr>
              <a:t>. Complétez le cycle de la démarche scientifique (1 pt)</a:t>
            </a:r>
            <a:endParaRPr lang="fr-FR" sz="4800" dirty="0">
              <a:latin typeface="Times New Roman"/>
              <a:cs typeface="Times New Roman"/>
            </a:endParaRPr>
          </a:p>
          <a:p>
            <a:pPr marL="0" indent="0">
              <a:buNone/>
            </a:pPr>
            <a:endParaRPr lang="fr-FR" dirty="0"/>
          </a:p>
        </p:txBody>
      </p:sp>
    </p:spTree>
    <p:extLst>
      <p:ext uri="{BB962C8B-B14F-4D97-AF65-F5344CB8AC3E}">
        <p14:creationId xmlns:p14="http://schemas.microsoft.com/office/powerpoint/2010/main" val="24276314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06874" y="274638"/>
            <a:ext cx="7983517" cy="753684"/>
          </a:xfrm>
        </p:spPr>
        <p:txBody>
          <a:bodyPr>
            <a:normAutofit/>
          </a:bodyPr>
          <a:lstStyle/>
          <a:p>
            <a:r>
              <a:rPr lang="fr-FR" sz="3600" dirty="0" smtClean="0">
                <a:latin typeface="Times New Roman"/>
                <a:cs typeface="Times New Roman"/>
              </a:rPr>
              <a:t>Le cycle de la science</a:t>
            </a:r>
            <a:endParaRPr lang="fr-FR" sz="3600" dirty="0">
              <a:latin typeface="Times New Roman"/>
              <a:cs typeface="Times New Roman"/>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722596254"/>
              </p:ext>
            </p:extLst>
          </p:nvPr>
        </p:nvGraphicFramePr>
        <p:xfrm>
          <a:off x="457200" y="1327997"/>
          <a:ext cx="86868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16008247"/>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600" dirty="0" smtClean="0">
                <a:latin typeface="Times New Roman"/>
                <a:cs typeface="Times New Roman"/>
              </a:rPr>
              <a:t>Exemple: beaucoup de personnes se plaignent de leur belle-mère…</a:t>
            </a:r>
            <a:endParaRPr lang="fr-FR" sz="3600" dirty="0">
              <a:latin typeface="Times New Roman"/>
              <a:cs typeface="Times New Roman"/>
            </a:endParaRPr>
          </a:p>
        </p:txBody>
      </p:sp>
      <p:pic>
        <p:nvPicPr>
          <p:cNvPr id="4" name="Espace réservé du contenu 3" descr="index.jpg"/>
          <p:cNvPicPr>
            <a:picLocks noGrp="1" noChangeAspect="1"/>
          </p:cNvPicPr>
          <p:nvPr>
            <p:ph idx="1"/>
          </p:nvPr>
        </p:nvPicPr>
        <p:blipFill rotWithShape="1">
          <a:blip r:embed="rId2">
            <a:extLst>
              <a:ext uri="{28A0092B-C50C-407E-A947-70E740481C1C}">
                <a14:useLocalDpi xmlns:a14="http://schemas.microsoft.com/office/drawing/2010/main" val="0"/>
              </a:ext>
            </a:extLst>
          </a:blip>
          <a:srcRect t="-4916" r="-5975" b="-523"/>
          <a:stretch/>
        </p:blipFill>
        <p:spPr>
          <a:xfrm>
            <a:off x="2695004" y="1780575"/>
            <a:ext cx="4442003" cy="4419601"/>
          </a:xfrm>
        </p:spPr>
      </p:pic>
    </p:spTree>
    <p:extLst>
      <p:ext uri="{BB962C8B-B14F-4D97-AF65-F5344CB8AC3E}">
        <p14:creationId xmlns:p14="http://schemas.microsoft.com/office/powerpoint/2010/main" val="2728404833"/>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5275" y="725876"/>
            <a:ext cx="8686800" cy="5370044"/>
          </a:xfrm>
        </p:spPr>
        <p:txBody>
          <a:bodyPr>
            <a:normAutofit/>
          </a:bodyPr>
          <a:lstStyle/>
          <a:p>
            <a:pPr marL="0" indent="0" algn="just">
              <a:buNone/>
            </a:pPr>
            <a:r>
              <a:rPr lang="fr-FR" sz="4000" b="1" dirty="0" smtClean="0">
                <a:latin typeface="Times New Roman"/>
                <a:cs typeface="Times New Roman"/>
              </a:rPr>
              <a:t>Induction: </a:t>
            </a:r>
            <a:r>
              <a:rPr lang="fr-FR" sz="4000" dirty="0" smtClean="0">
                <a:latin typeface="Times New Roman"/>
                <a:cs typeface="Times New Roman"/>
              </a:rPr>
              <a:t>on généralise nos observations, nous en faisons une loi générale, une </a:t>
            </a:r>
            <a:r>
              <a:rPr lang="fr-FR" sz="4400" u="sng" dirty="0" smtClean="0">
                <a:latin typeface="Times New Roman"/>
                <a:cs typeface="Times New Roman"/>
              </a:rPr>
              <a:t>hypothèse</a:t>
            </a:r>
            <a:r>
              <a:rPr lang="fr-FR" sz="4000" dirty="0" smtClean="0">
                <a:latin typeface="Times New Roman"/>
                <a:cs typeface="Times New Roman"/>
              </a:rPr>
              <a:t>. </a:t>
            </a:r>
          </a:p>
          <a:p>
            <a:pPr marL="0" indent="0" algn="just">
              <a:buNone/>
            </a:pPr>
            <a:endParaRPr lang="fr-FR" sz="4000" dirty="0">
              <a:latin typeface="Times New Roman"/>
              <a:cs typeface="Times New Roman"/>
            </a:endParaRPr>
          </a:p>
          <a:p>
            <a:pPr marL="0" indent="0" algn="just">
              <a:buNone/>
            </a:pPr>
            <a:r>
              <a:rPr lang="fr-FR" sz="4000" dirty="0" smtClean="0">
                <a:latin typeface="Times New Roman"/>
                <a:cs typeface="Times New Roman"/>
              </a:rPr>
              <a:t>Exemple: « Toutes les belles-mères sont insupportables. »</a:t>
            </a:r>
            <a:endParaRPr lang="fr-FR" sz="4000" dirty="0">
              <a:latin typeface="Times New Roman"/>
              <a:cs typeface="Times New Roman"/>
            </a:endParaRPr>
          </a:p>
        </p:txBody>
      </p:sp>
    </p:spTree>
    <p:extLst>
      <p:ext uri="{BB962C8B-B14F-4D97-AF65-F5344CB8AC3E}">
        <p14:creationId xmlns:p14="http://schemas.microsoft.com/office/powerpoint/2010/main" val="2074080677"/>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lgn="just">
              <a:buNone/>
            </a:pPr>
            <a:r>
              <a:rPr lang="fr-FR" sz="3600" b="1" dirty="0" smtClean="0">
                <a:latin typeface="Times New Roman"/>
                <a:cs typeface="Times New Roman"/>
              </a:rPr>
              <a:t>Déduction: </a:t>
            </a:r>
            <a:r>
              <a:rPr lang="fr-FR" sz="3600" dirty="0" smtClean="0">
                <a:latin typeface="Times New Roman"/>
                <a:cs typeface="Times New Roman"/>
              </a:rPr>
              <a:t>On tourne l’hypothèse en </a:t>
            </a:r>
            <a:r>
              <a:rPr lang="fr-FR" sz="4000" u="sng" dirty="0" smtClean="0">
                <a:latin typeface="Times New Roman"/>
                <a:cs typeface="Times New Roman"/>
              </a:rPr>
              <a:t>prédiction</a:t>
            </a:r>
            <a:r>
              <a:rPr lang="fr-FR" sz="3600" dirty="0" smtClean="0">
                <a:latin typeface="Times New Roman"/>
                <a:cs typeface="Times New Roman"/>
              </a:rPr>
              <a:t>. </a:t>
            </a:r>
          </a:p>
          <a:p>
            <a:pPr marL="0" indent="0" algn="just">
              <a:buNone/>
            </a:pPr>
            <a:endParaRPr lang="fr-FR" sz="3600" b="1" dirty="0">
              <a:latin typeface="Times New Roman"/>
              <a:cs typeface="Times New Roman"/>
            </a:endParaRPr>
          </a:p>
          <a:p>
            <a:pPr marL="0" indent="0" algn="just">
              <a:buNone/>
            </a:pPr>
            <a:r>
              <a:rPr lang="fr-FR" sz="3600" b="1" dirty="0" smtClean="0">
                <a:latin typeface="Times New Roman"/>
                <a:cs typeface="Times New Roman"/>
              </a:rPr>
              <a:t>Exemple: </a:t>
            </a:r>
            <a:r>
              <a:rPr lang="fr-FR" sz="3600" dirty="0" smtClean="0">
                <a:latin typeface="Times New Roman"/>
                <a:cs typeface="Times New Roman"/>
              </a:rPr>
              <a:t>« Si toutes les belles-mères sont insupportables alors les personnes que j’interroge vont toutes me répondre qu’elles n’aiment pas leur belle-mère. »</a:t>
            </a:r>
            <a:endParaRPr lang="fr-FR" sz="3600" dirty="0">
              <a:latin typeface="Times New Roman"/>
              <a:cs typeface="Times New Roman"/>
            </a:endParaRPr>
          </a:p>
        </p:txBody>
      </p:sp>
    </p:spTree>
    <p:extLst>
      <p:ext uri="{BB962C8B-B14F-4D97-AF65-F5344CB8AC3E}">
        <p14:creationId xmlns:p14="http://schemas.microsoft.com/office/powerpoint/2010/main" val="3650272873"/>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lgn="just">
              <a:buNone/>
            </a:pPr>
            <a:r>
              <a:rPr lang="fr-FR" sz="3600" b="1" dirty="0" smtClean="0">
                <a:latin typeface="Times New Roman"/>
                <a:cs typeface="Times New Roman"/>
              </a:rPr>
              <a:t>Test: </a:t>
            </a:r>
            <a:r>
              <a:rPr lang="fr-FR" sz="3600" dirty="0" smtClean="0">
                <a:latin typeface="Times New Roman"/>
                <a:cs typeface="Times New Roman"/>
              </a:rPr>
              <a:t>on met en œuvre une expérience pour vérifier si la prédiction se confirme. </a:t>
            </a:r>
          </a:p>
          <a:p>
            <a:pPr marL="0" indent="0" algn="just">
              <a:buNone/>
            </a:pPr>
            <a:endParaRPr lang="fr-FR" sz="3600" dirty="0">
              <a:latin typeface="Times New Roman"/>
              <a:cs typeface="Times New Roman"/>
            </a:endParaRPr>
          </a:p>
          <a:p>
            <a:pPr marL="0" indent="0" algn="just">
              <a:buNone/>
            </a:pPr>
            <a:r>
              <a:rPr lang="fr-FR" sz="3600" dirty="0" smtClean="0">
                <a:latin typeface="Times New Roman"/>
                <a:cs typeface="Times New Roman"/>
              </a:rPr>
              <a:t>Exemple: je demande à 10 collègues de répondre ce qu’ils pensent de leur belle-mère. </a:t>
            </a:r>
            <a:endParaRPr lang="fr-FR" sz="3600" dirty="0">
              <a:latin typeface="Times New Roman"/>
              <a:cs typeface="Times New Roman"/>
            </a:endParaRPr>
          </a:p>
        </p:txBody>
      </p:sp>
    </p:spTree>
    <p:extLst>
      <p:ext uri="{BB962C8B-B14F-4D97-AF65-F5344CB8AC3E}">
        <p14:creationId xmlns:p14="http://schemas.microsoft.com/office/powerpoint/2010/main" val="97134468"/>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r>
              <a:rPr lang="fr-FR" sz="3600" dirty="0" smtClean="0">
                <a:latin typeface="Times New Roman"/>
                <a:cs typeface="Times New Roman"/>
              </a:rPr>
              <a:t>« Que pensez-vous de votre belle-mère? »</a:t>
            </a:r>
          </a:p>
          <a:p>
            <a:pPr marL="0" indent="0">
              <a:buNone/>
            </a:pPr>
            <a:endParaRPr lang="fr-FR" sz="3600" dirty="0" smtClean="0">
              <a:latin typeface="Times New Roman"/>
              <a:cs typeface="Times New Roman"/>
            </a:endParaRPr>
          </a:p>
          <a:p>
            <a:pPr marL="0" indent="0">
              <a:buNone/>
            </a:pPr>
            <a:endParaRPr lang="fr-FR" sz="3600" dirty="0">
              <a:latin typeface="Times New Roman"/>
              <a:cs typeface="Times New Roman"/>
            </a:endParaRPr>
          </a:p>
          <a:p>
            <a:pPr marL="0" indent="0">
              <a:buNone/>
            </a:pPr>
            <a:r>
              <a:rPr lang="fr-FR" dirty="0" smtClean="0">
                <a:latin typeface="Times New Roman"/>
                <a:cs typeface="Times New Roman"/>
              </a:rPr>
              <a:t>Je ne l’aime pas   Je suis indifférent    Je l’aime</a:t>
            </a:r>
            <a:endParaRPr lang="fr-FR" dirty="0">
              <a:latin typeface="Times New Roman"/>
              <a:cs typeface="Times New Roman"/>
            </a:endParaRPr>
          </a:p>
        </p:txBody>
      </p:sp>
    </p:spTree>
    <p:extLst>
      <p:ext uri="{BB962C8B-B14F-4D97-AF65-F5344CB8AC3E}">
        <p14:creationId xmlns:p14="http://schemas.microsoft.com/office/powerpoint/2010/main" val="1672836583"/>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93182"/>
            <a:ext cx="8229600" cy="5732981"/>
          </a:xfrm>
        </p:spPr>
        <p:txBody>
          <a:bodyPr>
            <a:normAutofit lnSpcReduction="10000"/>
          </a:bodyPr>
          <a:lstStyle/>
          <a:p>
            <a:pPr marL="0" indent="0">
              <a:buNone/>
            </a:pPr>
            <a:r>
              <a:rPr lang="fr-FR" dirty="0" smtClean="0">
                <a:latin typeface="Times New Roman"/>
                <a:cs typeface="Times New Roman"/>
              </a:rPr>
              <a:t>F= n’aime pas</a:t>
            </a:r>
          </a:p>
          <a:p>
            <a:pPr marL="0" indent="0">
              <a:buNone/>
            </a:pPr>
            <a:r>
              <a:rPr lang="fr-FR" dirty="0" smtClean="0">
                <a:latin typeface="Times New Roman"/>
                <a:cs typeface="Times New Roman"/>
              </a:rPr>
              <a:t>F= n’aime pas</a:t>
            </a:r>
          </a:p>
          <a:p>
            <a:pPr marL="0" indent="0">
              <a:buNone/>
            </a:pPr>
            <a:r>
              <a:rPr lang="fr-FR" dirty="0" smtClean="0">
                <a:latin typeface="Times New Roman"/>
                <a:cs typeface="Times New Roman"/>
              </a:rPr>
              <a:t>F= n’aime pas</a:t>
            </a:r>
          </a:p>
          <a:p>
            <a:pPr marL="0" indent="0">
              <a:buNone/>
            </a:pPr>
            <a:r>
              <a:rPr lang="fr-FR" dirty="0" smtClean="0">
                <a:latin typeface="Times New Roman"/>
                <a:cs typeface="Times New Roman"/>
              </a:rPr>
              <a:t>H= indifférent</a:t>
            </a:r>
          </a:p>
          <a:p>
            <a:pPr marL="0" indent="0">
              <a:buNone/>
            </a:pPr>
            <a:r>
              <a:rPr lang="fr-FR" dirty="0" smtClean="0">
                <a:latin typeface="Times New Roman"/>
                <a:cs typeface="Times New Roman"/>
              </a:rPr>
              <a:t>F= n’aime pas</a:t>
            </a:r>
          </a:p>
          <a:p>
            <a:pPr marL="0" indent="0">
              <a:buNone/>
            </a:pPr>
            <a:r>
              <a:rPr lang="fr-FR" dirty="0" smtClean="0">
                <a:latin typeface="Times New Roman"/>
                <a:cs typeface="Times New Roman"/>
              </a:rPr>
              <a:t>F= n’aime pas</a:t>
            </a:r>
          </a:p>
          <a:p>
            <a:pPr marL="0" indent="0">
              <a:buNone/>
            </a:pPr>
            <a:r>
              <a:rPr lang="fr-FR" dirty="0" smtClean="0">
                <a:latin typeface="Times New Roman"/>
                <a:cs typeface="Times New Roman"/>
              </a:rPr>
              <a:t>H= indifférent</a:t>
            </a:r>
          </a:p>
          <a:p>
            <a:pPr marL="0" indent="0">
              <a:buNone/>
            </a:pPr>
            <a:r>
              <a:rPr lang="fr-FR" dirty="0" smtClean="0">
                <a:latin typeface="Times New Roman"/>
                <a:cs typeface="Times New Roman"/>
              </a:rPr>
              <a:t>F= n’aime pas</a:t>
            </a:r>
          </a:p>
          <a:p>
            <a:pPr marL="0" indent="0">
              <a:buNone/>
            </a:pPr>
            <a:r>
              <a:rPr lang="fr-FR" dirty="0" smtClean="0">
                <a:latin typeface="Times New Roman"/>
                <a:cs typeface="Times New Roman"/>
              </a:rPr>
              <a:t>F= n’aime pas</a:t>
            </a:r>
          </a:p>
          <a:p>
            <a:pPr marL="0" indent="0">
              <a:buNone/>
            </a:pPr>
            <a:r>
              <a:rPr lang="fr-FR" dirty="0" smtClean="0">
                <a:latin typeface="Times New Roman"/>
                <a:cs typeface="Times New Roman"/>
              </a:rPr>
              <a:t>F= n’aime pas</a:t>
            </a:r>
          </a:p>
        </p:txBody>
      </p:sp>
    </p:spTree>
    <p:extLst>
      <p:ext uri="{BB962C8B-B14F-4D97-AF65-F5344CB8AC3E}">
        <p14:creationId xmlns:p14="http://schemas.microsoft.com/office/powerpoint/2010/main" val="751044701"/>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04896"/>
            <a:ext cx="8229600" cy="5521268"/>
          </a:xfrm>
        </p:spPr>
        <p:txBody>
          <a:bodyPr>
            <a:normAutofit/>
          </a:bodyPr>
          <a:lstStyle/>
          <a:p>
            <a:pPr marL="0" indent="0">
              <a:buNone/>
            </a:pPr>
            <a:endParaRPr lang="fr-FR" sz="4000" b="1" dirty="0" smtClean="0">
              <a:latin typeface="Times New Roman"/>
              <a:cs typeface="Times New Roman"/>
            </a:endParaRPr>
          </a:p>
          <a:p>
            <a:pPr marL="0" indent="0">
              <a:buNone/>
            </a:pPr>
            <a:r>
              <a:rPr lang="fr-FR" sz="4000" b="1" dirty="0" smtClean="0">
                <a:latin typeface="Times New Roman"/>
                <a:cs typeface="Times New Roman"/>
              </a:rPr>
              <a:t>Évaluation: </a:t>
            </a:r>
            <a:r>
              <a:rPr lang="fr-FR" sz="4000" dirty="0" smtClean="0">
                <a:latin typeface="Times New Roman"/>
                <a:cs typeface="Times New Roman"/>
              </a:rPr>
              <a:t>Constater si l’hypothèse peut être confirmée, ajustée, rejetée. </a:t>
            </a:r>
          </a:p>
          <a:p>
            <a:pPr marL="0" indent="0">
              <a:buNone/>
            </a:pPr>
            <a:endParaRPr lang="fr-FR" sz="4000" b="1" dirty="0">
              <a:latin typeface="Times New Roman"/>
              <a:cs typeface="Times New Roman"/>
            </a:endParaRPr>
          </a:p>
          <a:p>
            <a:pPr marL="0" indent="0" algn="just">
              <a:buNone/>
            </a:pPr>
            <a:r>
              <a:rPr lang="fr-FR" sz="4000" dirty="0" smtClean="0">
                <a:latin typeface="Times New Roman"/>
                <a:cs typeface="Times New Roman"/>
              </a:rPr>
              <a:t>Exemple: Peut-être que seules les femmes ont un problème avec leur belle-mère =&gt; retour au début du cercle avec une hypothèse plus précise.</a:t>
            </a:r>
            <a:endParaRPr lang="fr-FR" sz="4000" dirty="0">
              <a:latin typeface="Times New Roman"/>
              <a:cs typeface="Times New Roman"/>
            </a:endParaRPr>
          </a:p>
        </p:txBody>
      </p:sp>
    </p:spTree>
    <p:extLst>
      <p:ext uri="{BB962C8B-B14F-4D97-AF65-F5344CB8AC3E}">
        <p14:creationId xmlns:p14="http://schemas.microsoft.com/office/powerpoint/2010/main" val="246136641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GB"/>
          </a:p>
        </p:txBody>
      </p:sp>
      <p:sp>
        <p:nvSpPr>
          <p:cNvPr id="3" name="Espace réservé du contenu 2"/>
          <p:cNvSpPr>
            <a:spLocks noGrp="1"/>
          </p:cNvSpPr>
          <p:nvPr>
            <p:ph idx="1"/>
          </p:nvPr>
        </p:nvSpPr>
        <p:spPr/>
        <p:txBody>
          <a:bodyPr/>
          <a:lstStyle/>
          <a:p>
            <a:pPr marL="0" indent="0">
              <a:buNone/>
            </a:pPr>
            <a:r>
              <a:rPr lang="fr-FR" dirty="0" smtClean="0">
                <a:latin typeface="Times New Roman"/>
                <a:cs typeface="Times New Roman"/>
              </a:rPr>
              <a:t>Qu’est-ce qu’un argument? </a:t>
            </a:r>
          </a:p>
          <a:p>
            <a:pPr marL="0" indent="0">
              <a:buNone/>
            </a:pPr>
            <a:endParaRPr lang="fr-FR" dirty="0">
              <a:latin typeface="Times New Roman"/>
              <a:cs typeface="Times New Roman"/>
            </a:endParaRPr>
          </a:p>
          <a:p>
            <a:pPr marL="0" indent="0">
              <a:buNone/>
            </a:pPr>
            <a:r>
              <a:rPr lang="fr-FR" dirty="0" smtClean="0">
                <a:latin typeface="Times New Roman"/>
                <a:cs typeface="Times New Roman"/>
              </a:rPr>
              <a:t>Définition</a:t>
            </a:r>
          </a:p>
          <a:p>
            <a:pPr marL="0" indent="0" algn="just">
              <a:buNone/>
            </a:pPr>
            <a:r>
              <a:rPr lang="fr-FR" dirty="0" smtClean="0">
                <a:latin typeface="Times New Roman"/>
                <a:cs typeface="Times New Roman"/>
              </a:rPr>
              <a:t>Un </a:t>
            </a:r>
            <a:r>
              <a:rPr lang="fr-FR" b="1" dirty="0" smtClean="0">
                <a:latin typeface="Times New Roman"/>
                <a:cs typeface="Times New Roman"/>
              </a:rPr>
              <a:t>argument</a:t>
            </a:r>
            <a:r>
              <a:rPr lang="fr-FR" dirty="0" smtClean="0">
                <a:latin typeface="Times New Roman"/>
                <a:cs typeface="Times New Roman"/>
              </a:rPr>
              <a:t> est un ensemble d’</a:t>
            </a:r>
            <a:r>
              <a:rPr lang="fr-FR" b="1" dirty="0" smtClean="0">
                <a:latin typeface="Times New Roman"/>
                <a:cs typeface="Times New Roman"/>
              </a:rPr>
              <a:t>affirmations</a:t>
            </a:r>
            <a:r>
              <a:rPr lang="fr-FR" dirty="0" smtClean="0">
                <a:latin typeface="Times New Roman"/>
                <a:cs typeface="Times New Roman"/>
              </a:rPr>
              <a:t>. Certaines de ces affirmations (les </a:t>
            </a:r>
            <a:r>
              <a:rPr lang="fr-FR" b="1" dirty="0" smtClean="0">
                <a:latin typeface="Times New Roman"/>
                <a:cs typeface="Times New Roman"/>
              </a:rPr>
              <a:t>prémisses</a:t>
            </a:r>
            <a:r>
              <a:rPr lang="fr-FR" dirty="0" smtClean="0">
                <a:latin typeface="Times New Roman"/>
                <a:cs typeface="Times New Roman"/>
              </a:rPr>
              <a:t>)</a:t>
            </a:r>
            <a:r>
              <a:rPr lang="fr-FR" i="1" dirty="0" smtClean="0">
                <a:latin typeface="Times New Roman"/>
                <a:cs typeface="Times New Roman"/>
              </a:rPr>
              <a:t> </a:t>
            </a:r>
            <a:r>
              <a:rPr lang="fr-FR" dirty="0" smtClean="0">
                <a:latin typeface="Times New Roman"/>
                <a:cs typeface="Times New Roman"/>
              </a:rPr>
              <a:t>sont</a:t>
            </a:r>
            <a:r>
              <a:rPr lang="fr-FR" i="1" dirty="0" smtClean="0">
                <a:latin typeface="Times New Roman"/>
                <a:cs typeface="Times New Roman"/>
              </a:rPr>
              <a:t> </a:t>
            </a:r>
            <a:r>
              <a:rPr lang="fr-FR" dirty="0" smtClean="0">
                <a:latin typeface="Times New Roman"/>
                <a:cs typeface="Times New Roman"/>
              </a:rPr>
              <a:t>présentées en soutien des autres affirmations (</a:t>
            </a:r>
            <a:r>
              <a:rPr lang="fr-FR" b="1" dirty="0" smtClean="0">
                <a:latin typeface="Times New Roman"/>
                <a:cs typeface="Times New Roman"/>
              </a:rPr>
              <a:t>la conclusion</a:t>
            </a:r>
            <a:r>
              <a:rPr lang="fr-FR" dirty="0" smtClean="0">
                <a:latin typeface="Times New Roman"/>
                <a:cs typeface="Times New Roman"/>
              </a:rPr>
              <a:t>).</a:t>
            </a:r>
            <a:endParaRPr lang="fr-FR" i="1" dirty="0">
              <a:latin typeface="Times New Roman"/>
              <a:cs typeface="Times New Roman"/>
            </a:endParaRPr>
          </a:p>
        </p:txBody>
      </p:sp>
    </p:spTree>
    <p:extLst>
      <p:ext uri="{BB962C8B-B14F-4D97-AF65-F5344CB8AC3E}">
        <p14:creationId xmlns:p14="http://schemas.microsoft.com/office/powerpoint/2010/main" val="3094592050"/>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06874" y="274638"/>
            <a:ext cx="7983517" cy="753684"/>
          </a:xfrm>
        </p:spPr>
        <p:txBody>
          <a:bodyPr>
            <a:normAutofit/>
          </a:bodyPr>
          <a:lstStyle/>
          <a:p>
            <a:r>
              <a:rPr lang="fr-FR" sz="3600" dirty="0" smtClean="0">
                <a:latin typeface="Times New Roman"/>
                <a:cs typeface="Times New Roman"/>
              </a:rPr>
              <a:t>Le cycle de la science</a:t>
            </a:r>
            <a:endParaRPr lang="fr-FR" sz="3600" dirty="0">
              <a:latin typeface="Times New Roman"/>
              <a:cs typeface="Times New Roman"/>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439083720"/>
              </p:ext>
            </p:extLst>
          </p:nvPr>
        </p:nvGraphicFramePr>
        <p:xfrm>
          <a:off x="457200" y="1327997"/>
          <a:ext cx="86868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38108766"/>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endParaRPr lang="fr-FR" sz="4000" dirty="0" smtClean="0">
              <a:latin typeface="Times New Roman"/>
              <a:cs typeface="Times New Roman"/>
            </a:endParaRPr>
          </a:p>
          <a:p>
            <a:pPr marL="0" indent="0">
              <a:buNone/>
            </a:pPr>
            <a:endParaRPr lang="fr-FR" sz="4000" dirty="0">
              <a:latin typeface="Times New Roman"/>
              <a:cs typeface="Times New Roman"/>
            </a:endParaRPr>
          </a:p>
          <a:p>
            <a:pPr marL="0" indent="0">
              <a:buNone/>
            </a:pPr>
            <a:r>
              <a:rPr lang="fr-FR" sz="4000" b="1" dirty="0" smtClean="0">
                <a:latin typeface="Times New Roman"/>
                <a:cs typeface="Times New Roman"/>
              </a:rPr>
              <a:t>1.5</a:t>
            </a:r>
            <a:r>
              <a:rPr lang="fr-FR" sz="4000" b="1" dirty="0">
                <a:latin typeface="Times New Roman"/>
                <a:cs typeface="Times New Roman"/>
              </a:rPr>
              <a:t>. Donnez deux manières dont on pourrait définir et mesurer scientifiquement l’amour (1 pt)</a:t>
            </a:r>
            <a:endParaRPr lang="fr-FR" sz="4000" dirty="0">
              <a:latin typeface="Times New Roman"/>
              <a:cs typeface="Times New Roman"/>
            </a:endParaRPr>
          </a:p>
          <a:p>
            <a:pPr marL="0" indent="0">
              <a:buNone/>
            </a:pPr>
            <a:endParaRPr lang="fr-FR" sz="4000" dirty="0">
              <a:latin typeface="Times New Roman"/>
              <a:cs typeface="Times New Roman"/>
            </a:endParaRPr>
          </a:p>
        </p:txBody>
      </p:sp>
    </p:spTree>
    <p:extLst>
      <p:ext uri="{BB962C8B-B14F-4D97-AF65-F5344CB8AC3E}">
        <p14:creationId xmlns:p14="http://schemas.microsoft.com/office/powerpoint/2010/main" val="221043726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61042"/>
            <a:ext cx="8229600" cy="5565121"/>
          </a:xfrm>
        </p:spPr>
        <p:txBody>
          <a:bodyPr>
            <a:normAutofit/>
          </a:bodyPr>
          <a:lstStyle/>
          <a:p>
            <a:pPr marL="0" indent="0" algn="just">
              <a:buNone/>
            </a:pPr>
            <a:endParaRPr lang="fr-FR" sz="4400" dirty="0" smtClean="0">
              <a:latin typeface="Times New Roman"/>
              <a:cs typeface="Times New Roman"/>
            </a:endParaRPr>
          </a:p>
          <a:p>
            <a:pPr marL="0" indent="0" algn="just">
              <a:buNone/>
            </a:pPr>
            <a:endParaRPr lang="fr-FR" sz="4400" dirty="0">
              <a:latin typeface="Times New Roman"/>
              <a:cs typeface="Times New Roman"/>
            </a:endParaRPr>
          </a:p>
          <a:p>
            <a:pPr marL="0" indent="0" algn="just">
              <a:buNone/>
            </a:pPr>
            <a:r>
              <a:rPr lang="fr-FR" sz="4400" dirty="0" smtClean="0">
                <a:latin typeface="Times New Roman"/>
                <a:cs typeface="Times New Roman"/>
              </a:rPr>
              <a:t>Définir, en science = rendre mesurable. </a:t>
            </a:r>
          </a:p>
        </p:txBody>
      </p:sp>
    </p:spTree>
    <p:extLst>
      <p:ext uri="{BB962C8B-B14F-4D97-AF65-F5344CB8AC3E}">
        <p14:creationId xmlns:p14="http://schemas.microsoft.com/office/powerpoint/2010/main" val="356521588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42928"/>
            <a:ext cx="8229600" cy="5683235"/>
          </a:xfrm>
        </p:spPr>
        <p:txBody>
          <a:bodyPr>
            <a:normAutofit/>
          </a:bodyPr>
          <a:lstStyle/>
          <a:p>
            <a:pPr marL="0" indent="0" algn="just">
              <a:buNone/>
            </a:pPr>
            <a:endParaRPr lang="fr-FR" sz="4000" dirty="0" smtClean="0">
              <a:latin typeface="Times New Roman"/>
              <a:cs typeface="Times New Roman"/>
            </a:endParaRPr>
          </a:p>
          <a:p>
            <a:pPr marL="0" indent="0" algn="just">
              <a:buNone/>
            </a:pPr>
            <a:endParaRPr lang="fr-FR" sz="4000" dirty="0">
              <a:latin typeface="Times New Roman"/>
              <a:cs typeface="Times New Roman"/>
            </a:endParaRPr>
          </a:p>
          <a:p>
            <a:pPr marL="0" indent="0" algn="just">
              <a:buNone/>
            </a:pPr>
            <a:endParaRPr lang="fr-FR" sz="4000" dirty="0" smtClean="0">
              <a:latin typeface="Times New Roman"/>
              <a:cs typeface="Times New Roman"/>
            </a:endParaRPr>
          </a:p>
          <a:p>
            <a:pPr marL="0" indent="0" algn="just">
              <a:buNone/>
            </a:pPr>
            <a:r>
              <a:rPr lang="fr-FR" sz="4000" dirty="0" smtClean="0">
                <a:latin typeface="Times New Roman"/>
                <a:cs typeface="Times New Roman"/>
              </a:rPr>
              <a:t>Par exemple, une définition classique de l’intelligence est le score à un test de QI, le quotient intellectuel. </a:t>
            </a:r>
          </a:p>
          <a:p>
            <a:pPr marL="742950" indent="-742950" algn="just">
              <a:buAutoNum type="arabicParenR"/>
            </a:pPr>
            <a:endParaRPr lang="fr-FR" sz="4000" dirty="0">
              <a:latin typeface="Times New Roman"/>
              <a:cs typeface="Times New Roman"/>
            </a:endParaRPr>
          </a:p>
        </p:txBody>
      </p:sp>
    </p:spTree>
    <p:extLst>
      <p:ext uri="{BB962C8B-B14F-4D97-AF65-F5344CB8AC3E}">
        <p14:creationId xmlns:p14="http://schemas.microsoft.com/office/powerpoint/2010/main" val="699787996"/>
      </p:ext>
    </p:extLst>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49628"/>
            <a:ext cx="8229600" cy="5476535"/>
          </a:xfrm>
        </p:spPr>
        <p:txBody>
          <a:bodyPr>
            <a:normAutofit/>
          </a:bodyPr>
          <a:lstStyle/>
          <a:p>
            <a:pPr marL="0" indent="0" algn="just">
              <a:buNone/>
            </a:pPr>
            <a:r>
              <a:rPr lang="fr-FR" sz="3600" dirty="0">
                <a:latin typeface="Times New Roman"/>
                <a:cs typeface="Times New Roman"/>
              </a:rPr>
              <a:t>Ces tests de QI prennent en compte 4 dimensions: </a:t>
            </a:r>
            <a:endParaRPr lang="fr-FR" sz="3600" dirty="0" smtClean="0">
              <a:latin typeface="Times New Roman"/>
              <a:cs typeface="Times New Roman"/>
            </a:endParaRPr>
          </a:p>
          <a:p>
            <a:pPr marL="0" indent="0" algn="just">
              <a:buNone/>
            </a:pPr>
            <a:endParaRPr lang="fr-FR" sz="3600" dirty="0">
              <a:latin typeface="Times New Roman"/>
              <a:cs typeface="Times New Roman"/>
            </a:endParaRPr>
          </a:p>
          <a:p>
            <a:pPr marL="742950" indent="-742950" algn="just">
              <a:buAutoNum type="arabicParenR"/>
            </a:pPr>
            <a:r>
              <a:rPr lang="fr-FR" sz="3600" dirty="0">
                <a:latin typeface="Times New Roman"/>
                <a:cs typeface="Times New Roman"/>
              </a:rPr>
              <a:t>La compréhension verbale</a:t>
            </a:r>
          </a:p>
          <a:p>
            <a:pPr marL="742950" indent="-742950" algn="just">
              <a:buAutoNum type="arabicParenR"/>
            </a:pPr>
            <a:r>
              <a:rPr lang="fr-FR" sz="3600" dirty="0">
                <a:latin typeface="Times New Roman"/>
                <a:cs typeface="Times New Roman"/>
              </a:rPr>
              <a:t>La visualisation spatiale</a:t>
            </a:r>
          </a:p>
          <a:p>
            <a:pPr marL="742950" indent="-742950" algn="just">
              <a:buAutoNum type="arabicParenR"/>
            </a:pPr>
            <a:r>
              <a:rPr lang="fr-FR" sz="3600" dirty="0">
                <a:latin typeface="Times New Roman"/>
                <a:cs typeface="Times New Roman"/>
              </a:rPr>
              <a:t>Le raisonnement logique</a:t>
            </a:r>
          </a:p>
          <a:p>
            <a:pPr marL="0" indent="0">
              <a:buNone/>
            </a:pPr>
            <a:r>
              <a:rPr lang="fr-FR" sz="3600" dirty="0" smtClean="0">
                <a:latin typeface="Times New Roman"/>
                <a:cs typeface="Times New Roman"/>
              </a:rPr>
              <a:t>4)   La mémoire</a:t>
            </a:r>
            <a:endParaRPr lang="fr-FR" sz="3600" dirty="0">
              <a:latin typeface="Times New Roman"/>
              <a:cs typeface="Times New Roman"/>
            </a:endParaRPr>
          </a:p>
        </p:txBody>
      </p:sp>
    </p:spTree>
    <p:extLst>
      <p:ext uri="{BB962C8B-B14F-4D97-AF65-F5344CB8AC3E}">
        <p14:creationId xmlns:p14="http://schemas.microsoft.com/office/powerpoint/2010/main" val="3794821565"/>
      </p:ext>
    </p:extLst>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5400" dirty="0" smtClean="0">
                <a:latin typeface="Times New Roman"/>
                <a:cs typeface="Times New Roman"/>
              </a:rPr>
              <a:t>EX1</a:t>
            </a:r>
            <a:r>
              <a:rPr lang="fr-FR" sz="5400" dirty="0" smtClean="0">
                <a:latin typeface="Times New Roman"/>
                <a:cs typeface="Times New Roman"/>
              </a:rPr>
              <a:t>. </a:t>
            </a:r>
            <a:r>
              <a:rPr lang="fr-FR" sz="5400" dirty="0" smtClean="0">
                <a:latin typeface="Times New Roman"/>
                <a:cs typeface="Times New Roman"/>
              </a:rPr>
              <a:t>Quel est l’intrus?</a:t>
            </a:r>
            <a:endParaRPr lang="fr-FR" sz="5400" dirty="0">
              <a:latin typeface="Times New Roman"/>
              <a:cs typeface="Times New Roman"/>
            </a:endParaRPr>
          </a:p>
        </p:txBody>
      </p:sp>
      <p:sp>
        <p:nvSpPr>
          <p:cNvPr id="3" name="Espace réservé du contenu 2"/>
          <p:cNvSpPr>
            <a:spLocks noGrp="1"/>
          </p:cNvSpPr>
          <p:nvPr>
            <p:ph idx="1"/>
          </p:nvPr>
        </p:nvSpPr>
        <p:spPr>
          <a:xfrm>
            <a:off x="457199" y="1192461"/>
            <a:ext cx="8461615" cy="5274286"/>
          </a:xfrm>
        </p:spPr>
        <p:txBody>
          <a:bodyPr>
            <a:noAutofit/>
          </a:bodyPr>
          <a:lstStyle/>
          <a:p>
            <a:pPr marL="0" indent="0">
              <a:buNone/>
            </a:pPr>
            <a:endParaRPr lang="fr-FR" sz="4400" dirty="0" smtClean="0">
              <a:latin typeface="Times New Roman"/>
              <a:cs typeface="Times New Roman"/>
            </a:endParaRPr>
          </a:p>
          <a:p>
            <a:pPr marL="0" indent="0">
              <a:buNone/>
            </a:pPr>
            <a:r>
              <a:rPr lang="fr-FR" sz="4400" dirty="0" smtClean="0">
                <a:latin typeface="Times New Roman"/>
                <a:cs typeface="Times New Roman"/>
              </a:rPr>
              <a:t>1) Silence</a:t>
            </a:r>
          </a:p>
          <a:p>
            <a:pPr marL="0" indent="0">
              <a:buNone/>
            </a:pPr>
            <a:r>
              <a:rPr lang="fr-FR" sz="4400" dirty="0" smtClean="0">
                <a:latin typeface="Times New Roman"/>
                <a:cs typeface="Times New Roman"/>
              </a:rPr>
              <a:t>2) Détendu</a:t>
            </a:r>
          </a:p>
          <a:p>
            <a:pPr marL="0" indent="0">
              <a:buNone/>
            </a:pPr>
            <a:r>
              <a:rPr lang="fr-FR" sz="4400" dirty="0" smtClean="0">
                <a:latin typeface="Times New Roman"/>
                <a:cs typeface="Times New Roman"/>
              </a:rPr>
              <a:t>3) Tranquille</a:t>
            </a:r>
          </a:p>
          <a:p>
            <a:pPr marL="0" indent="0">
              <a:buNone/>
            </a:pPr>
            <a:r>
              <a:rPr lang="fr-FR" sz="4400" dirty="0" smtClean="0">
                <a:latin typeface="Times New Roman"/>
                <a:cs typeface="Times New Roman"/>
              </a:rPr>
              <a:t>4) Calme</a:t>
            </a:r>
          </a:p>
          <a:p>
            <a:pPr marL="0" indent="0">
              <a:buNone/>
            </a:pPr>
            <a:r>
              <a:rPr lang="fr-FR" sz="4400" dirty="0" smtClean="0">
                <a:latin typeface="Times New Roman"/>
                <a:cs typeface="Times New Roman"/>
              </a:rPr>
              <a:t>5) Serein</a:t>
            </a:r>
            <a:endParaRPr lang="fr-FR" sz="4400" dirty="0">
              <a:latin typeface="Times New Roman"/>
              <a:cs typeface="Times New Roman"/>
            </a:endParaRPr>
          </a:p>
        </p:txBody>
      </p:sp>
    </p:spTree>
    <p:extLst>
      <p:ext uri="{BB962C8B-B14F-4D97-AF65-F5344CB8AC3E}">
        <p14:creationId xmlns:p14="http://schemas.microsoft.com/office/powerpoint/2010/main" val="1803259812"/>
      </p:ext>
    </p:extLst>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latin typeface="Times New Roman"/>
                <a:cs typeface="Times New Roman"/>
              </a:rPr>
              <a:t/>
            </a:r>
            <a:br>
              <a:rPr lang="fr-FR" dirty="0" smtClean="0">
                <a:latin typeface="Times New Roman"/>
                <a:cs typeface="Times New Roman"/>
              </a:rPr>
            </a:br>
            <a:r>
              <a:rPr lang="fr-FR" dirty="0" smtClean="0">
                <a:latin typeface="Times New Roman"/>
                <a:cs typeface="Times New Roman"/>
              </a:rPr>
              <a:t>EX2. </a:t>
            </a:r>
            <a:r>
              <a:rPr lang="fr-FR" dirty="0">
                <a:latin typeface="Times New Roman"/>
                <a:cs typeface="Times New Roman"/>
              </a:rPr>
              <a:t>Quelle figure obtient-on lorsqu’on plie la feuille transparente le long des pointillés? </a:t>
            </a:r>
            <a:endParaRPr lang="fr-FR" dirty="0"/>
          </a:p>
        </p:txBody>
      </p:sp>
      <p:sp>
        <p:nvSpPr>
          <p:cNvPr id="5" name="Espace réservé du contenu 4"/>
          <p:cNvSpPr>
            <a:spLocks noGrp="1"/>
          </p:cNvSpPr>
          <p:nvPr>
            <p:ph idx="1"/>
          </p:nvPr>
        </p:nvSpPr>
        <p:spPr/>
        <p:txBody>
          <a:bodyPr/>
          <a:lstStyle/>
          <a:p>
            <a:pPr marL="0" indent="0">
              <a:buNone/>
            </a:pPr>
            <a:endParaRPr lang="fr-FR" dirty="0" smtClean="0"/>
          </a:p>
          <a:p>
            <a:pPr marL="0" indent="0">
              <a:buNone/>
            </a:pPr>
            <a:endParaRPr lang="fr-FR" dirty="0"/>
          </a:p>
        </p:txBody>
      </p:sp>
      <p:pic>
        <p:nvPicPr>
          <p:cNvPr id="6" name="Image 5"/>
          <p:cNvPicPr>
            <a:picLocks noChangeAspect="1"/>
          </p:cNvPicPr>
          <p:nvPr/>
        </p:nvPicPr>
        <p:blipFill>
          <a:blip r:embed="rId2"/>
          <a:stretch>
            <a:fillRect/>
          </a:stretch>
        </p:blipFill>
        <p:spPr>
          <a:xfrm>
            <a:off x="457200" y="2792427"/>
            <a:ext cx="8078725" cy="2640821"/>
          </a:xfrm>
          <a:prstGeom prst="rect">
            <a:avLst/>
          </a:prstGeom>
        </p:spPr>
      </p:pic>
    </p:spTree>
    <p:extLst>
      <p:ext uri="{BB962C8B-B14F-4D97-AF65-F5344CB8AC3E}">
        <p14:creationId xmlns:p14="http://schemas.microsoft.com/office/powerpoint/2010/main" val="2054356454"/>
      </p:ext>
    </p:extLst>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endParaRPr lang="fr-FR" sz="4000" dirty="0" smtClean="0">
              <a:latin typeface="Times New Roman"/>
              <a:cs typeface="Times New Roman"/>
            </a:endParaRPr>
          </a:p>
          <a:p>
            <a:pPr marL="0" indent="0">
              <a:buNone/>
            </a:pPr>
            <a:endParaRPr lang="fr-FR" sz="4000" dirty="0">
              <a:latin typeface="Times New Roman"/>
              <a:cs typeface="Times New Roman"/>
            </a:endParaRPr>
          </a:p>
          <a:p>
            <a:pPr marL="0" indent="0">
              <a:buNone/>
            </a:pPr>
            <a:r>
              <a:rPr lang="fr-FR" sz="4000" dirty="0" smtClean="0">
                <a:latin typeface="Times New Roman"/>
                <a:cs typeface="Times New Roman"/>
              </a:rPr>
              <a:t>Comment définir l’amour? </a:t>
            </a:r>
            <a:endParaRPr lang="fr-FR" sz="4000" dirty="0">
              <a:latin typeface="Times New Roman"/>
              <a:cs typeface="Times New Roman"/>
            </a:endParaRPr>
          </a:p>
        </p:txBody>
      </p:sp>
    </p:spTree>
    <p:extLst>
      <p:ext uri="{BB962C8B-B14F-4D97-AF65-F5344CB8AC3E}">
        <p14:creationId xmlns:p14="http://schemas.microsoft.com/office/powerpoint/2010/main" val="198850602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61042"/>
            <a:ext cx="8229600" cy="5565121"/>
          </a:xfrm>
        </p:spPr>
        <p:txBody>
          <a:bodyPr/>
          <a:lstStyle/>
          <a:p>
            <a:pPr marL="0" indent="0" algn="just">
              <a:buNone/>
            </a:pPr>
            <a:r>
              <a:rPr lang="fr-FR" dirty="0" smtClean="0">
                <a:latin typeface="Times New Roman"/>
                <a:cs typeface="Times New Roman"/>
              </a:rPr>
              <a:t>Vous voulez tester l’affirmation selon laquelle « L’amour est plus fort dans les mariages libres que dans les mariages arrangés ».</a:t>
            </a:r>
          </a:p>
          <a:p>
            <a:pPr marL="0" indent="0" algn="just">
              <a:buNone/>
            </a:pPr>
            <a:r>
              <a:rPr lang="fr-FR" dirty="0" smtClean="0">
                <a:latin typeface="Times New Roman"/>
                <a:cs typeface="Times New Roman"/>
              </a:rPr>
              <a:t>Vous avez rassemblé deux groupes: </a:t>
            </a:r>
          </a:p>
          <a:p>
            <a:pPr algn="just"/>
            <a:r>
              <a:rPr lang="fr-FR" dirty="0" smtClean="0">
                <a:latin typeface="Times New Roman"/>
                <a:cs typeface="Times New Roman"/>
              </a:rPr>
              <a:t>Groupe 1: les couples « libres »</a:t>
            </a:r>
          </a:p>
          <a:p>
            <a:pPr algn="just"/>
            <a:r>
              <a:rPr lang="fr-FR" dirty="0" smtClean="0">
                <a:latin typeface="Times New Roman"/>
                <a:cs typeface="Times New Roman"/>
              </a:rPr>
              <a:t>Groupe 2: les couples « arrangés »</a:t>
            </a:r>
          </a:p>
          <a:p>
            <a:pPr marL="0" indent="0" algn="just">
              <a:buNone/>
            </a:pPr>
            <a:r>
              <a:rPr lang="fr-FR" dirty="0" smtClean="0">
                <a:latin typeface="Times New Roman"/>
                <a:cs typeface="Times New Roman"/>
              </a:rPr>
              <a:t>Dans les deux cas, les couples sont formés depuis 3 ans.</a:t>
            </a:r>
          </a:p>
          <a:p>
            <a:pPr marL="0" indent="0" algn="just">
              <a:buNone/>
            </a:pPr>
            <a:r>
              <a:rPr lang="fr-FR" dirty="0" smtClean="0">
                <a:latin typeface="Times New Roman"/>
                <a:cs typeface="Times New Roman"/>
              </a:rPr>
              <a:t>Proposez 3 façons différentes de mesurer l’amour pour réaliser votre étude.</a:t>
            </a:r>
            <a:endParaRPr lang="fr-FR" dirty="0">
              <a:latin typeface="Times New Roman"/>
              <a:cs typeface="Times New Roman"/>
            </a:endParaRPr>
          </a:p>
        </p:txBody>
      </p:sp>
    </p:spTree>
    <p:extLst>
      <p:ext uri="{BB962C8B-B14F-4D97-AF65-F5344CB8AC3E}">
        <p14:creationId xmlns:p14="http://schemas.microsoft.com/office/powerpoint/2010/main" val="148628829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514350" indent="-514350">
              <a:buAutoNum type="arabicPeriod"/>
            </a:pPr>
            <a:r>
              <a:rPr lang="fr-FR" sz="4000" dirty="0" smtClean="0">
                <a:latin typeface="Times New Roman"/>
                <a:cs typeface="Times New Roman"/>
              </a:rPr>
              <a:t>Le sentiment subjectif d’amour</a:t>
            </a:r>
          </a:p>
          <a:p>
            <a:pPr marL="0" indent="0">
              <a:buNone/>
            </a:pPr>
            <a:endParaRPr lang="fr-FR" sz="4000" dirty="0">
              <a:latin typeface="Times New Roman"/>
              <a:cs typeface="Times New Roman"/>
            </a:endParaRPr>
          </a:p>
          <a:p>
            <a:pPr marL="0" indent="0">
              <a:buNone/>
            </a:pPr>
            <a:r>
              <a:rPr lang="fr-FR" sz="4000" dirty="0" smtClean="0">
                <a:latin typeface="Times New Roman"/>
                <a:cs typeface="Times New Roman"/>
              </a:rPr>
              <a:t>Chaque participant note la force de son amour sur une échelle de 1 à 10.</a:t>
            </a:r>
            <a:endParaRPr lang="fr-FR" sz="4000" dirty="0">
              <a:latin typeface="Times New Roman"/>
              <a:cs typeface="Times New Roman"/>
            </a:endParaRPr>
          </a:p>
        </p:txBody>
      </p:sp>
    </p:spTree>
    <p:extLst>
      <p:ext uri="{BB962C8B-B14F-4D97-AF65-F5344CB8AC3E}">
        <p14:creationId xmlns:p14="http://schemas.microsoft.com/office/powerpoint/2010/main" val="206274722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05496"/>
            <a:ext cx="8229600" cy="5420668"/>
          </a:xfrm>
        </p:spPr>
        <p:txBody>
          <a:bodyPr/>
          <a:lstStyle/>
          <a:p>
            <a:pPr marL="0" indent="0">
              <a:buNone/>
            </a:pPr>
            <a:endParaRPr lang="fr-FR" b="1" dirty="0" smtClean="0">
              <a:latin typeface="Times New Roman"/>
              <a:cs typeface="Times New Roman"/>
            </a:endParaRPr>
          </a:p>
          <a:p>
            <a:pPr marL="0" indent="0">
              <a:buNone/>
            </a:pPr>
            <a:endParaRPr lang="fr-FR" b="1" dirty="0">
              <a:latin typeface="Times New Roman"/>
              <a:cs typeface="Times New Roman"/>
            </a:endParaRPr>
          </a:p>
          <a:p>
            <a:pPr marL="0" indent="0">
              <a:buNone/>
            </a:pPr>
            <a:r>
              <a:rPr lang="fr-FR" b="1" dirty="0" smtClean="0">
                <a:latin typeface="Times New Roman"/>
                <a:cs typeface="Times New Roman"/>
              </a:rPr>
              <a:t>Conclusion d’un argument: </a:t>
            </a:r>
            <a:r>
              <a:rPr lang="fr-FR" dirty="0" smtClean="0">
                <a:latin typeface="Times New Roman"/>
                <a:cs typeface="Times New Roman"/>
              </a:rPr>
              <a:t>ce que l’on veut faire admettre comme vrai. </a:t>
            </a:r>
            <a:r>
              <a:rPr lang="fr-FR" b="1" dirty="0" smtClean="0">
                <a:latin typeface="Times New Roman"/>
                <a:cs typeface="Times New Roman"/>
              </a:rPr>
              <a:t> </a:t>
            </a:r>
          </a:p>
          <a:p>
            <a:pPr marL="0" indent="0">
              <a:buNone/>
            </a:pPr>
            <a:endParaRPr lang="fr-FR" b="1" dirty="0">
              <a:latin typeface="Times New Roman"/>
              <a:cs typeface="Times New Roman"/>
            </a:endParaRPr>
          </a:p>
          <a:p>
            <a:pPr marL="0" indent="0">
              <a:buNone/>
            </a:pPr>
            <a:r>
              <a:rPr lang="fr-FR" b="1" dirty="0" smtClean="0">
                <a:latin typeface="Times New Roman"/>
                <a:cs typeface="Times New Roman"/>
              </a:rPr>
              <a:t>Prémisses d’un argument: </a:t>
            </a:r>
            <a:r>
              <a:rPr lang="fr-FR" dirty="0" smtClean="0">
                <a:latin typeface="Times New Roman"/>
                <a:cs typeface="Times New Roman"/>
              </a:rPr>
              <a:t>ce que l’on donne pour faire admettre la conclusion.</a:t>
            </a:r>
            <a:endParaRPr lang="fr-FR" b="1" dirty="0">
              <a:latin typeface="Times New Roman"/>
              <a:cs typeface="Times New Roman"/>
            </a:endParaRPr>
          </a:p>
        </p:txBody>
      </p:sp>
    </p:spTree>
    <p:extLst>
      <p:ext uri="{BB962C8B-B14F-4D97-AF65-F5344CB8AC3E}">
        <p14:creationId xmlns:p14="http://schemas.microsoft.com/office/powerpoint/2010/main" val="758562946"/>
      </p:ext>
    </p:extLst>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79156"/>
            <a:ext cx="8229600" cy="5447007"/>
          </a:xfrm>
        </p:spPr>
        <p:txBody>
          <a:bodyPr>
            <a:noAutofit/>
          </a:bodyPr>
          <a:lstStyle/>
          <a:p>
            <a:pPr marL="0" indent="0" algn="just">
              <a:buNone/>
            </a:pPr>
            <a:r>
              <a:rPr lang="fr-FR" sz="3600" dirty="0" smtClean="0">
                <a:latin typeface="Times New Roman"/>
                <a:cs typeface="Times New Roman"/>
              </a:rPr>
              <a:t>2. L’échelle de mesure de l’amour</a:t>
            </a:r>
          </a:p>
          <a:p>
            <a:pPr marL="0" indent="0" algn="just">
              <a:buNone/>
            </a:pPr>
            <a:endParaRPr lang="fr-FR" sz="3600" dirty="0">
              <a:latin typeface="Times New Roman"/>
              <a:cs typeface="Times New Roman"/>
            </a:endParaRPr>
          </a:p>
          <a:p>
            <a:pPr marL="0" indent="0" algn="just">
              <a:buNone/>
            </a:pPr>
            <a:r>
              <a:rPr lang="fr-FR" sz="3600" dirty="0" smtClean="0">
                <a:latin typeface="Times New Roman"/>
                <a:cs typeface="Times New Roman"/>
              </a:rPr>
              <a:t>Les participants notent de 1 à 5 leur degré d’adhésion à des affirmations comme: </a:t>
            </a:r>
          </a:p>
          <a:p>
            <a:pPr algn="just">
              <a:buFontTx/>
              <a:buChar char="-"/>
            </a:pPr>
            <a:r>
              <a:rPr lang="fr-FR" sz="3600" dirty="0" smtClean="0">
                <a:latin typeface="Times New Roman"/>
                <a:cs typeface="Times New Roman"/>
              </a:rPr>
              <a:t>« Je me sens perdu quand je suis loin de mon conjoint/ ma conjointe) »</a:t>
            </a:r>
          </a:p>
          <a:p>
            <a:pPr algn="just">
              <a:buFontTx/>
              <a:buChar char="-"/>
            </a:pPr>
            <a:r>
              <a:rPr lang="fr-FR" sz="3600" dirty="0" smtClean="0">
                <a:latin typeface="Times New Roman"/>
                <a:cs typeface="Times New Roman"/>
              </a:rPr>
              <a:t>« Dès qu’il m’arrive quelque chose, j’ai envie de le partager avec mon conjoint</a:t>
            </a:r>
            <a:r>
              <a:rPr lang="fr-FR" sz="3600" dirty="0">
                <a:latin typeface="Times New Roman"/>
                <a:cs typeface="Times New Roman"/>
              </a:rPr>
              <a:t>/ ma </a:t>
            </a:r>
            <a:r>
              <a:rPr lang="fr-FR" sz="3600" dirty="0" smtClean="0">
                <a:latin typeface="Times New Roman"/>
                <a:cs typeface="Times New Roman"/>
              </a:rPr>
              <a:t>conjointe »</a:t>
            </a:r>
            <a:endParaRPr lang="fr-FR" sz="3600" dirty="0">
              <a:latin typeface="Times New Roman"/>
              <a:cs typeface="Times New Roman"/>
            </a:endParaRPr>
          </a:p>
        </p:txBody>
      </p:sp>
    </p:spTree>
    <p:extLst>
      <p:ext uri="{BB962C8B-B14F-4D97-AF65-F5344CB8AC3E}">
        <p14:creationId xmlns:p14="http://schemas.microsoft.com/office/powerpoint/2010/main" val="2836180470"/>
      </p:ext>
    </p:extLst>
  </p:cSld>
  <p:clrMapOvr>
    <a:masterClrMapping/>
  </p:clrMapOvr>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31514"/>
            <a:ext cx="8229600" cy="5594650"/>
          </a:xfrm>
        </p:spPr>
        <p:txBody>
          <a:bodyPr>
            <a:normAutofit/>
          </a:bodyPr>
          <a:lstStyle/>
          <a:p>
            <a:pPr marL="0" indent="0" algn="just">
              <a:buNone/>
            </a:pPr>
            <a:r>
              <a:rPr lang="fr-FR" sz="3600" dirty="0">
                <a:latin typeface="Times New Roman"/>
                <a:cs typeface="Times New Roman"/>
              </a:rPr>
              <a:t>3</a:t>
            </a:r>
            <a:r>
              <a:rPr lang="fr-FR" sz="3600" dirty="0" smtClean="0">
                <a:latin typeface="Times New Roman"/>
                <a:cs typeface="Times New Roman"/>
              </a:rPr>
              <a:t>. Les témoins de l’amour</a:t>
            </a:r>
          </a:p>
          <a:p>
            <a:pPr marL="0" indent="0" algn="just">
              <a:buNone/>
            </a:pPr>
            <a:endParaRPr lang="fr-FR" sz="3600" dirty="0">
              <a:latin typeface="Times New Roman"/>
              <a:cs typeface="Times New Roman"/>
            </a:endParaRPr>
          </a:p>
          <a:p>
            <a:pPr marL="0" indent="0" algn="just">
              <a:buNone/>
            </a:pPr>
            <a:r>
              <a:rPr lang="fr-FR" sz="3600" dirty="0" smtClean="0">
                <a:latin typeface="Times New Roman"/>
                <a:cs typeface="Times New Roman"/>
              </a:rPr>
              <a:t>Les couples sont suivis par trois observateurs qui doivent note des indices d’amour comme: « ils s’embrassent souvent », « ils s’assoient toujours l’un à côté de l’autre lorsqu’ils sont avec des amis »; « ils utilisent des surnoms gentils lorsqu’ils se parlent »;</a:t>
            </a:r>
            <a:endParaRPr lang="fr-FR" sz="3600" dirty="0">
              <a:latin typeface="Times New Roman"/>
              <a:cs typeface="Times New Roman"/>
            </a:endParaRPr>
          </a:p>
        </p:txBody>
      </p:sp>
    </p:spTree>
    <p:extLst>
      <p:ext uri="{BB962C8B-B14F-4D97-AF65-F5344CB8AC3E}">
        <p14:creationId xmlns:p14="http://schemas.microsoft.com/office/powerpoint/2010/main" val="1728076598"/>
      </p:ext>
    </p:extLst>
  </p:cSld>
  <p:clrMapOvr>
    <a:masterClrMapping/>
  </p:clrMapOvr>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24814"/>
            <a:ext cx="8229600" cy="5801349"/>
          </a:xfrm>
        </p:spPr>
        <p:txBody>
          <a:bodyPr>
            <a:normAutofit fontScale="92500" lnSpcReduction="10000"/>
          </a:bodyPr>
          <a:lstStyle/>
          <a:p>
            <a:pPr marL="0" indent="0" algn="just">
              <a:buNone/>
            </a:pPr>
            <a:r>
              <a:rPr lang="fr-FR" sz="4000" dirty="0">
                <a:latin typeface="Times New Roman"/>
                <a:cs typeface="Times New Roman"/>
              </a:rPr>
              <a:t>4</a:t>
            </a:r>
            <a:r>
              <a:rPr lang="fr-FR" sz="4000" dirty="0" smtClean="0">
                <a:latin typeface="Times New Roman"/>
                <a:cs typeface="Times New Roman"/>
              </a:rPr>
              <a:t>. La mesure physiologique de l’amour</a:t>
            </a:r>
          </a:p>
          <a:p>
            <a:pPr marL="0" indent="0" algn="just">
              <a:buNone/>
            </a:pPr>
            <a:endParaRPr lang="fr-FR" sz="4000" dirty="0">
              <a:latin typeface="Times New Roman"/>
              <a:cs typeface="Times New Roman"/>
            </a:endParaRPr>
          </a:p>
          <a:p>
            <a:pPr marL="0" indent="0" algn="just">
              <a:buNone/>
            </a:pPr>
            <a:r>
              <a:rPr lang="fr-FR" sz="4000" dirty="0" smtClean="0">
                <a:latin typeface="Times New Roman"/>
                <a:cs typeface="Times New Roman"/>
              </a:rPr>
              <a:t>On enregistre les changements physiologique chez les participants (rythme cardiaque, dilatation de la pupille, rougissement des joues) quand le participant perçoit une photo de son/sa conjoint(e) en comparaison à leur état physiologique  face à la photo d’un inconnu.</a:t>
            </a:r>
            <a:endParaRPr lang="fr-FR" sz="4000" dirty="0">
              <a:latin typeface="Times New Roman"/>
              <a:cs typeface="Times New Roman"/>
            </a:endParaRPr>
          </a:p>
        </p:txBody>
      </p:sp>
    </p:spTree>
    <p:extLst>
      <p:ext uri="{BB962C8B-B14F-4D97-AF65-F5344CB8AC3E}">
        <p14:creationId xmlns:p14="http://schemas.microsoft.com/office/powerpoint/2010/main" val="2006259558"/>
      </p:ext>
    </p:extLst>
  </p:cSld>
  <p:clrMapOvr>
    <a:masterClrMapping/>
  </p:clrMapOvr>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sz="6000" dirty="0">
              <a:latin typeface="Times New Roman"/>
              <a:cs typeface="Times New Roman"/>
            </a:endParaRPr>
          </a:p>
          <a:p>
            <a:pPr marL="0" indent="0">
              <a:buNone/>
            </a:pPr>
            <a:r>
              <a:rPr lang="fr-FR" sz="6000" b="1" dirty="0">
                <a:latin typeface="Times New Roman"/>
                <a:cs typeface="Times New Roman"/>
              </a:rPr>
              <a:t>2. Analyse d’un texte argumentatif (4 pts)</a:t>
            </a:r>
            <a:endParaRPr lang="fr-FR" sz="6000" dirty="0">
              <a:latin typeface="Times New Roman"/>
              <a:cs typeface="Times New Roman"/>
            </a:endParaRPr>
          </a:p>
          <a:p>
            <a:pPr marL="0" indent="0">
              <a:buNone/>
            </a:pPr>
            <a:endParaRPr lang="fr-FR" dirty="0"/>
          </a:p>
        </p:txBody>
      </p:sp>
    </p:spTree>
    <p:extLst>
      <p:ext uri="{BB962C8B-B14F-4D97-AF65-F5344CB8AC3E}">
        <p14:creationId xmlns:p14="http://schemas.microsoft.com/office/powerpoint/2010/main" val="1985711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a:p>
          <a:p>
            <a:pPr marL="0" indent="0">
              <a:buNone/>
            </a:pPr>
            <a:endParaRPr lang="fr-FR" dirty="0" smtClean="0"/>
          </a:p>
          <a:p>
            <a:pPr marL="0" indent="0">
              <a:buNone/>
            </a:pPr>
            <a:r>
              <a:rPr lang="fr-FR" b="1" dirty="0"/>
              <a:t>2.1. Quel est l’argument principal du texte ? (Donnez sa prémisse et sa conclusion) (1 pt)</a:t>
            </a:r>
            <a:endParaRPr lang="fr-FR" dirty="0"/>
          </a:p>
          <a:p>
            <a:pPr marL="0" indent="0">
              <a:buNone/>
            </a:pPr>
            <a:endParaRPr lang="fr-FR" dirty="0"/>
          </a:p>
        </p:txBody>
      </p:sp>
    </p:spTree>
    <p:extLst>
      <p:ext uri="{BB962C8B-B14F-4D97-AF65-F5344CB8AC3E}">
        <p14:creationId xmlns:p14="http://schemas.microsoft.com/office/powerpoint/2010/main" val="189540368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lgn="just">
              <a:buNone/>
            </a:pPr>
            <a:endParaRPr lang="fr-FR" dirty="0" smtClean="0">
              <a:latin typeface="Times New Roman"/>
              <a:cs typeface="Times New Roman"/>
            </a:endParaRPr>
          </a:p>
          <a:p>
            <a:pPr marL="0" indent="0" algn="just">
              <a:buNone/>
            </a:pPr>
            <a:endParaRPr lang="fr-FR" dirty="0">
              <a:latin typeface="Times New Roman"/>
              <a:cs typeface="Times New Roman"/>
            </a:endParaRPr>
          </a:p>
          <a:p>
            <a:pPr marL="0" indent="0" algn="just">
              <a:buNone/>
            </a:pPr>
            <a:r>
              <a:rPr lang="fr-FR" b="1" dirty="0" smtClean="0">
                <a:latin typeface="Times New Roman"/>
                <a:cs typeface="Times New Roman"/>
              </a:rPr>
              <a:t>CCL: </a:t>
            </a:r>
            <a:r>
              <a:rPr lang="fr-FR" dirty="0" smtClean="0">
                <a:latin typeface="Times New Roman"/>
                <a:cs typeface="Times New Roman"/>
              </a:rPr>
              <a:t>les femmes sont plus intelligentes que les hommes. </a:t>
            </a:r>
          </a:p>
          <a:p>
            <a:pPr marL="0" indent="0" algn="just">
              <a:buNone/>
            </a:pPr>
            <a:r>
              <a:rPr lang="fr-FR" b="1" dirty="0" smtClean="0">
                <a:latin typeface="Times New Roman"/>
                <a:cs typeface="Times New Roman"/>
              </a:rPr>
              <a:t>Prémisse: </a:t>
            </a:r>
            <a:r>
              <a:rPr lang="fr-FR" dirty="0" smtClean="0">
                <a:latin typeface="Times New Roman"/>
                <a:cs typeface="Times New Roman"/>
              </a:rPr>
              <a:t>elles obtiennent des meilleurs scores que les hommes aux tests de QI. </a:t>
            </a:r>
            <a:endParaRPr lang="fr-FR" dirty="0">
              <a:latin typeface="Times New Roman"/>
              <a:cs typeface="Times New Roman"/>
            </a:endParaRPr>
          </a:p>
        </p:txBody>
      </p:sp>
    </p:spTree>
    <p:extLst>
      <p:ext uri="{BB962C8B-B14F-4D97-AF65-F5344CB8AC3E}">
        <p14:creationId xmlns:p14="http://schemas.microsoft.com/office/powerpoint/2010/main" val="36474691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endParaRPr lang="fr-FR" sz="4000" dirty="0" smtClean="0">
              <a:latin typeface="Times New Roman"/>
              <a:cs typeface="Times New Roman"/>
            </a:endParaRPr>
          </a:p>
          <a:p>
            <a:pPr marL="0" indent="0">
              <a:buNone/>
            </a:pPr>
            <a:endParaRPr lang="fr-FR" sz="4000" dirty="0">
              <a:latin typeface="Times New Roman"/>
              <a:cs typeface="Times New Roman"/>
            </a:endParaRPr>
          </a:p>
          <a:p>
            <a:pPr marL="0" indent="0">
              <a:buNone/>
            </a:pPr>
            <a:r>
              <a:rPr lang="fr-FR" sz="4000" b="1" dirty="0">
                <a:latin typeface="Times New Roman"/>
                <a:cs typeface="Times New Roman"/>
              </a:rPr>
              <a:t>2.2. Quels éléments donne l’auteur de l’article pour fonder la vérité de son argument ? (1pt)</a:t>
            </a:r>
            <a:endParaRPr lang="fr-FR" sz="4000" dirty="0">
              <a:latin typeface="Times New Roman"/>
              <a:cs typeface="Times New Roman"/>
            </a:endParaRPr>
          </a:p>
          <a:p>
            <a:pPr marL="0" indent="0">
              <a:buNone/>
            </a:pPr>
            <a:endParaRPr lang="fr-FR" sz="4000" dirty="0">
              <a:latin typeface="Times New Roman"/>
              <a:cs typeface="Times New Roman"/>
            </a:endParaRPr>
          </a:p>
        </p:txBody>
      </p:sp>
    </p:spTree>
    <p:extLst>
      <p:ext uri="{BB962C8B-B14F-4D97-AF65-F5344CB8AC3E}">
        <p14:creationId xmlns:p14="http://schemas.microsoft.com/office/powerpoint/2010/main" val="304267489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pPr marL="0" indent="0" algn="just">
              <a:buNone/>
            </a:pPr>
            <a:r>
              <a:rPr lang="fr-FR" sz="4400" dirty="0" smtClean="0">
                <a:latin typeface="Times New Roman"/>
                <a:cs typeface="Times New Roman"/>
              </a:rPr>
              <a:t>Il ne donne pas grand chose. Il se réfère aux travaux James Flint, selon lequel les tests de QI prouvent que les scores des femmes ont augmenté plus vite que les hommes au cours des dernières années. </a:t>
            </a:r>
            <a:endParaRPr lang="fr-FR" sz="4400" dirty="0">
              <a:latin typeface="Times New Roman"/>
              <a:cs typeface="Times New Roman"/>
            </a:endParaRPr>
          </a:p>
        </p:txBody>
      </p:sp>
    </p:spTree>
    <p:extLst>
      <p:ext uri="{BB962C8B-B14F-4D97-AF65-F5344CB8AC3E}">
        <p14:creationId xmlns:p14="http://schemas.microsoft.com/office/powerpoint/2010/main" val="319770477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lgn="just">
              <a:buNone/>
            </a:pPr>
            <a:r>
              <a:rPr lang="fr-FR" sz="5400" b="1" dirty="0">
                <a:latin typeface="Times New Roman"/>
                <a:cs typeface="Times New Roman"/>
              </a:rPr>
              <a:t>2.3. Quelle question pourrait-on poser pour tester la vérité de cet argument ? (1 pt)</a:t>
            </a:r>
            <a:endParaRPr lang="fr-FR" sz="5400" dirty="0">
              <a:latin typeface="Times New Roman"/>
              <a:cs typeface="Times New Roman"/>
            </a:endParaRPr>
          </a:p>
          <a:p>
            <a:pPr marL="0" indent="0">
              <a:buNone/>
            </a:pPr>
            <a:endParaRPr lang="fr-FR" dirty="0"/>
          </a:p>
        </p:txBody>
      </p:sp>
    </p:spTree>
    <p:extLst>
      <p:ext uri="{BB962C8B-B14F-4D97-AF65-F5344CB8AC3E}">
        <p14:creationId xmlns:p14="http://schemas.microsoft.com/office/powerpoint/2010/main" val="257387317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a:bodyPr>
          <a:lstStyle/>
          <a:p>
            <a:pPr algn="just">
              <a:buFontTx/>
              <a:buChar char="-"/>
            </a:pPr>
            <a:r>
              <a:rPr lang="fr-FR" sz="4000" dirty="0" smtClean="0">
                <a:latin typeface="Times New Roman"/>
                <a:cs typeface="Times New Roman"/>
              </a:rPr>
              <a:t>Est-ce que James Flint est un scientifique reconnu? </a:t>
            </a:r>
          </a:p>
          <a:p>
            <a:pPr algn="just">
              <a:buFontTx/>
              <a:buChar char="-"/>
            </a:pPr>
            <a:r>
              <a:rPr lang="fr-FR" sz="4000" dirty="0" smtClean="0">
                <a:latin typeface="Times New Roman"/>
                <a:cs typeface="Times New Roman"/>
              </a:rPr>
              <a:t>Est-ce que le Daily Mail est une source fiable? </a:t>
            </a:r>
          </a:p>
          <a:p>
            <a:pPr algn="just">
              <a:buFontTx/>
              <a:buChar char="-"/>
            </a:pPr>
            <a:r>
              <a:rPr lang="fr-FR" sz="4000" dirty="0" smtClean="0">
                <a:latin typeface="Times New Roman"/>
                <a:cs typeface="Times New Roman"/>
              </a:rPr>
              <a:t>Peut-on voir l’étude qui prouve cette augmentation plus rapide du QI des femmes au cours des dernières années?</a:t>
            </a:r>
          </a:p>
          <a:p>
            <a:pPr algn="just">
              <a:buFontTx/>
              <a:buChar char="-"/>
            </a:pPr>
            <a:endParaRPr lang="fr-FR" sz="4000" dirty="0">
              <a:latin typeface="Times New Roman"/>
              <a:cs typeface="Times New Roman"/>
            </a:endParaRPr>
          </a:p>
        </p:txBody>
      </p:sp>
    </p:spTree>
    <p:extLst>
      <p:ext uri="{BB962C8B-B14F-4D97-AF65-F5344CB8AC3E}">
        <p14:creationId xmlns:p14="http://schemas.microsoft.com/office/powerpoint/2010/main" val="3469600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34946"/>
            <a:ext cx="8229600" cy="5855609"/>
          </a:xfrm>
        </p:spPr>
        <p:txBody>
          <a:bodyPr/>
          <a:lstStyle/>
          <a:p>
            <a:pPr marL="0" indent="0" algn="just">
              <a:buNone/>
            </a:pPr>
            <a:r>
              <a:rPr lang="fr-FR" dirty="0" smtClean="0">
                <a:latin typeface="Times New Roman"/>
                <a:cs typeface="Times New Roman"/>
              </a:rPr>
              <a:t>Exemple: </a:t>
            </a:r>
          </a:p>
          <a:p>
            <a:pPr marL="0" indent="0" algn="just">
              <a:buNone/>
            </a:pPr>
            <a:r>
              <a:rPr lang="fr-FR" dirty="0" smtClean="0">
                <a:latin typeface="Times New Roman"/>
                <a:cs typeface="Times New Roman"/>
              </a:rPr>
              <a:t>Le sport est bon pour la santé: il faut faire du sport. </a:t>
            </a:r>
          </a:p>
          <a:p>
            <a:pPr marL="0" indent="0" algn="just">
              <a:buNone/>
            </a:pPr>
            <a:endParaRPr lang="fr-FR" dirty="0">
              <a:latin typeface="Times New Roman"/>
              <a:cs typeface="Times New Roman"/>
            </a:endParaRPr>
          </a:p>
          <a:p>
            <a:pPr marL="0" indent="0" algn="just">
              <a:buNone/>
            </a:pPr>
            <a:r>
              <a:rPr lang="fr-FR" dirty="0" smtClean="0">
                <a:latin typeface="Times New Roman"/>
                <a:cs typeface="Times New Roman"/>
              </a:rPr>
              <a:t>« Il faut faire du sport » =</a:t>
            </a:r>
            <a:r>
              <a:rPr lang="fr-FR" b="1" dirty="0" smtClean="0">
                <a:latin typeface="Times New Roman"/>
                <a:cs typeface="Times New Roman"/>
              </a:rPr>
              <a:t> Conclusion </a:t>
            </a:r>
            <a:r>
              <a:rPr lang="fr-FR" dirty="0" smtClean="0">
                <a:latin typeface="Times New Roman"/>
                <a:cs typeface="Times New Roman"/>
              </a:rPr>
              <a:t>de l’argument.</a:t>
            </a:r>
          </a:p>
          <a:p>
            <a:pPr marL="0" indent="0" algn="just">
              <a:buNone/>
            </a:pPr>
            <a:endParaRPr lang="fr-FR" dirty="0" smtClean="0">
              <a:latin typeface="Times New Roman"/>
              <a:cs typeface="Times New Roman"/>
            </a:endParaRPr>
          </a:p>
          <a:p>
            <a:pPr marL="0" indent="0" algn="just">
              <a:buNone/>
            </a:pPr>
            <a:r>
              <a:rPr lang="fr-FR" dirty="0" smtClean="0">
                <a:latin typeface="Times New Roman"/>
                <a:cs typeface="Times New Roman"/>
              </a:rPr>
              <a:t>« Le sport est bon pour la santé » = </a:t>
            </a:r>
            <a:r>
              <a:rPr lang="fr-FR" b="1" dirty="0" smtClean="0">
                <a:latin typeface="Times New Roman"/>
                <a:cs typeface="Times New Roman"/>
              </a:rPr>
              <a:t>prémisse</a:t>
            </a:r>
            <a:r>
              <a:rPr lang="fr-FR" dirty="0" smtClean="0">
                <a:latin typeface="Times New Roman"/>
                <a:cs typeface="Times New Roman"/>
              </a:rPr>
              <a:t> = ce qu’on donne en soutien de la conclusion.</a:t>
            </a:r>
            <a:endParaRPr lang="fr-FR" dirty="0">
              <a:latin typeface="Times New Roman"/>
              <a:cs typeface="Times New Roman"/>
            </a:endParaRPr>
          </a:p>
        </p:txBody>
      </p:sp>
    </p:spTree>
    <p:extLst>
      <p:ext uri="{BB962C8B-B14F-4D97-AF65-F5344CB8AC3E}">
        <p14:creationId xmlns:p14="http://schemas.microsoft.com/office/powerpoint/2010/main" val="3646882937"/>
      </p:ext>
    </p:extLst>
  </p:cSld>
  <p:clrMapOvr>
    <a:masterClrMapping/>
  </p:clrMapOvr>
  <p:timing>
    <p:tnLst>
      <p:par>
        <p:cTn xmlns:p14="http://schemas.microsoft.com/office/powerpoint/2010/mai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a:p>
          <a:p>
            <a:pPr marL="0" indent="0" algn="just">
              <a:buNone/>
            </a:pPr>
            <a:r>
              <a:rPr lang="fr-FR" sz="4800" b="1" dirty="0">
                <a:latin typeface="Times New Roman"/>
                <a:cs typeface="Times New Roman"/>
              </a:rPr>
              <a:t>2.4. Quelle question pourrait-on poser pour tester la validité de cet argument ? (1 pt)</a:t>
            </a:r>
            <a:endParaRPr lang="fr-FR" sz="4800" dirty="0">
              <a:latin typeface="Times New Roman"/>
              <a:cs typeface="Times New Roman"/>
            </a:endParaRPr>
          </a:p>
          <a:p>
            <a:pPr marL="0" indent="0">
              <a:buNone/>
            </a:pPr>
            <a:endParaRPr lang="fr-FR" dirty="0"/>
          </a:p>
        </p:txBody>
      </p:sp>
    </p:spTree>
    <p:extLst>
      <p:ext uri="{BB962C8B-B14F-4D97-AF65-F5344CB8AC3E}">
        <p14:creationId xmlns:p14="http://schemas.microsoft.com/office/powerpoint/2010/main" val="330410216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lgn="ctr">
              <a:buNone/>
            </a:pPr>
            <a:r>
              <a:rPr lang="fr-FR" sz="4400" dirty="0">
                <a:latin typeface="Times New Roman"/>
                <a:cs typeface="Times New Roman"/>
              </a:rPr>
              <a:t>T</a:t>
            </a:r>
            <a:r>
              <a:rPr lang="fr-FR" sz="4400" dirty="0" smtClean="0">
                <a:latin typeface="Times New Roman"/>
                <a:cs typeface="Times New Roman"/>
              </a:rPr>
              <a:t>ester la validité </a:t>
            </a:r>
          </a:p>
          <a:p>
            <a:pPr marL="0" indent="0" algn="ctr">
              <a:buNone/>
            </a:pPr>
            <a:r>
              <a:rPr lang="fr-FR" sz="4400" dirty="0" smtClean="0">
                <a:latin typeface="Times New Roman"/>
                <a:cs typeface="Times New Roman"/>
              </a:rPr>
              <a:t>= </a:t>
            </a:r>
          </a:p>
          <a:p>
            <a:pPr marL="0" indent="0" algn="ctr">
              <a:buNone/>
            </a:pPr>
            <a:r>
              <a:rPr lang="fr-FR" sz="4400" dirty="0" smtClean="0">
                <a:latin typeface="Times New Roman"/>
                <a:cs typeface="Times New Roman"/>
              </a:rPr>
              <a:t>Q</a:t>
            </a:r>
            <a:r>
              <a:rPr lang="fr-FR" sz="4400" dirty="0" smtClean="0">
                <a:latin typeface="Times New Roman"/>
                <a:cs typeface="Times New Roman"/>
              </a:rPr>
              <a:t>u</a:t>
            </a:r>
            <a:r>
              <a:rPr lang="fr-FR" sz="4400" dirty="0" smtClean="0">
                <a:latin typeface="Times New Roman"/>
                <a:cs typeface="Times New Roman"/>
              </a:rPr>
              <a:t>and bien m</a:t>
            </a:r>
            <a:r>
              <a:rPr lang="fr-FR" sz="4400" dirty="0" smtClean="0">
                <a:latin typeface="Times New Roman"/>
                <a:cs typeface="Times New Roman"/>
              </a:rPr>
              <a:t>ême la prémisse serait vraie, est-ce que la conclusion est nécessaire? </a:t>
            </a:r>
            <a:endParaRPr lang="fr-FR" sz="4400" dirty="0">
              <a:latin typeface="Times New Roman"/>
              <a:cs typeface="Times New Roman"/>
            </a:endParaRPr>
          </a:p>
        </p:txBody>
      </p:sp>
    </p:spTree>
    <p:extLst>
      <p:ext uri="{BB962C8B-B14F-4D97-AF65-F5344CB8AC3E}">
        <p14:creationId xmlns:p14="http://schemas.microsoft.com/office/powerpoint/2010/main" val="394626031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90572"/>
            <a:ext cx="8229600" cy="5535592"/>
          </a:xfrm>
        </p:spPr>
        <p:txBody>
          <a:bodyPr>
            <a:normAutofit/>
          </a:bodyPr>
          <a:lstStyle/>
          <a:p>
            <a:pPr algn="just">
              <a:buFontTx/>
              <a:buChar char="-"/>
            </a:pPr>
            <a:r>
              <a:rPr lang="fr-FR" sz="3600" dirty="0" smtClean="0">
                <a:latin typeface="Times New Roman"/>
                <a:cs typeface="Times New Roman"/>
              </a:rPr>
              <a:t>Est-ce que cette tendance au QI plus élevé chez les femmes s’observe chez toute la population mondiale? (=risque de généralisation h</a:t>
            </a:r>
            <a:r>
              <a:rPr lang="fr-FR" sz="3600" dirty="0" smtClean="0">
                <a:latin typeface="Times New Roman"/>
                <a:cs typeface="Times New Roman"/>
              </a:rPr>
              <a:t>âtive)</a:t>
            </a:r>
          </a:p>
          <a:p>
            <a:pPr algn="just">
              <a:buFontTx/>
              <a:buChar char="-"/>
            </a:pPr>
            <a:r>
              <a:rPr lang="fr-FR" sz="3600" dirty="0" smtClean="0">
                <a:latin typeface="Times New Roman"/>
                <a:cs typeface="Times New Roman"/>
              </a:rPr>
              <a:t>Est-ce que le résultat à un test de QI est suffisant pour prouver l’intelligence d’une personne? </a:t>
            </a:r>
            <a:endParaRPr lang="fr-FR" sz="3600" dirty="0" smtClean="0">
              <a:latin typeface="Times New Roman"/>
              <a:cs typeface="Times New Roman"/>
            </a:endParaRPr>
          </a:p>
          <a:p>
            <a:pPr algn="just">
              <a:buFontTx/>
              <a:buChar char="-"/>
            </a:pPr>
            <a:endParaRPr lang="fr-FR" sz="3600" dirty="0">
              <a:latin typeface="Times New Roman"/>
              <a:cs typeface="Times New Roman"/>
            </a:endParaRPr>
          </a:p>
        </p:txBody>
      </p:sp>
    </p:spTree>
    <p:extLst>
      <p:ext uri="{BB962C8B-B14F-4D97-AF65-F5344CB8AC3E}">
        <p14:creationId xmlns:p14="http://schemas.microsoft.com/office/powerpoint/2010/main" val="366243201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r>
              <a:rPr lang="fr-FR" sz="6000" b="1" dirty="0" smtClean="0">
                <a:latin typeface="Times New Roman"/>
                <a:cs typeface="Times New Roman"/>
              </a:rPr>
              <a:t>3</a:t>
            </a:r>
            <a:r>
              <a:rPr lang="fr-FR" sz="6000" b="1" dirty="0">
                <a:latin typeface="Times New Roman"/>
                <a:cs typeface="Times New Roman"/>
              </a:rPr>
              <a:t>. Exercice d’argumentation (10 pts)</a:t>
            </a:r>
            <a:endParaRPr lang="fr-FR" sz="6000" dirty="0">
              <a:latin typeface="Times New Roman"/>
              <a:cs typeface="Times New Roman"/>
            </a:endParaRPr>
          </a:p>
          <a:p>
            <a:pPr marL="0" indent="0">
              <a:buNone/>
            </a:pPr>
            <a:endParaRPr lang="fr-FR" dirty="0"/>
          </a:p>
        </p:txBody>
      </p:sp>
    </p:spTree>
    <p:extLst>
      <p:ext uri="{BB962C8B-B14F-4D97-AF65-F5344CB8AC3E}">
        <p14:creationId xmlns:p14="http://schemas.microsoft.com/office/powerpoint/2010/main" val="252900711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marL="0" indent="0" algn="just">
              <a:buNone/>
            </a:pPr>
            <a:r>
              <a:rPr lang="fr-FR" sz="3600" dirty="0" smtClean="0">
                <a:latin typeface="Times New Roman"/>
                <a:cs typeface="Times New Roman"/>
              </a:rPr>
              <a:t>À </a:t>
            </a:r>
            <a:r>
              <a:rPr lang="fr-FR" sz="3600" dirty="0">
                <a:latin typeface="Times New Roman"/>
                <a:cs typeface="Times New Roman"/>
              </a:rPr>
              <a:t>la suite de la validation scientifique de ce test par plusieurs études, certaines forces politiques militent pour qu’il devienne obligatoire dans la sélection des fonctionnaires dans tous les secteurs (administration, santé, sécurité, éducation…). Si le test révèle des stéréotypes, le candidat devrait être recalé. Est-ce une bonne idée ? </a:t>
            </a:r>
          </a:p>
          <a:p>
            <a:pPr marL="0" indent="0" algn="just">
              <a:buNone/>
            </a:pPr>
            <a:endParaRPr lang="fr-FR" sz="3600" dirty="0">
              <a:latin typeface="Times New Roman"/>
              <a:cs typeface="Times New Roman"/>
            </a:endParaRPr>
          </a:p>
        </p:txBody>
      </p:sp>
    </p:spTree>
    <p:extLst>
      <p:ext uri="{BB962C8B-B14F-4D97-AF65-F5344CB8AC3E}">
        <p14:creationId xmlns:p14="http://schemas.microsoft.com/office/powerpoint/2010/main" val="55789474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
            <p:extLst>
              <p:ext uri="{D42A27DB-BD31-4B8C-83A1-F6EECF244321}">
                <p14:modId xmlns:p14="http://schemas.microsoft.com/office/powerpoint/2010/main" val="4190586083"/>
              </p:ext>
            </p:extLst>
          </p:nvPr>
        </p:nvGraphicFramePr>
        <p:xfrm>
          <a:off x="457200" y="1600198"/>
          <a:ext cx="8686800" cy="3283794"/>
        </p:xfrm>
        <a:graphic>
          <a:graphicData uri="http://schemas.openxmlformats.org/drawingml/2006/table">
            <a:tbl>
              <a:tblPr firstRow="1" bandRow="1">
                <a:tableStyleId>{5C22544A-7EE6-4342-B048-85BDC9FD1C3A}</a:tableStyleId>
              </a:tblPr>
              <a:tblGrid>
                <a:gridCol w="1196620"/>
                <a:gridCol w="3750627"/>
                <a:gridCol w="3739553"/>
              </a:tblGrid>
              <a:tr h="632034">
                <a:tc>
                  <a:txBody>
                    <a:bodyPr/>
                    <a:lstStyle/>
                    <a:p>
                      <a:r>
                        <a:rPr lang="fr-FR" sz="2800" dirty="0" smtClean="0">
                          <a:latin typeface="Times New Roman"/>
                          <a:cs typeface="Times New Roman"/>
                        </a:rPr>
                        <a:t> </a:t>
                      </a:r>
                      <a:endParaRPr lang="fr-FR" sz="2800" dirty="0">
                        <a:latin typeface="Times New Roman"/>
                        <a:cs typeface="Times New Roman"/>
                      </a:endParaRPr>
                    </a:p>
                  </a:txBody>
                  <a:tcPr/>
                </a:tc>
                <a:tc>
                  <a:txBody>
                    <a:bodyPr/>
                    <a:lstStyle/>
                    <a:p>
                      <a:r>
                        <a:rPr lang="fr-FR" sz="2800" dirty="0" smtClean="0">
                          <a:latin typeface="Times New Roman"/>
                          <a:cs typeface="Times New Roman"/>
                        </a:rPr>
                        <a:t>Pour </a:t>
                      </a:r>
                      <a:endParaRPr lang="fr-FR" sz="2800" dirty="0">
                        <a:latin typeface="Times New Roman"/>
                        <a:cs typeface="Times New Roman"/>
                      </a:endParaRPr>
                    </a:p>
                  </a:txBody>
                  <a:tcPr/>
                </a:tc>
                <a:tc>
                  <a:txBody>
                    <a:bodyPr/>
                    <a:lstStyle/>
                    <a:p>
                      <a:r>
                        <a:rPr lang="fr-FR" sz="2800" dirty="0" smtClean="0">
                          <a:latin typeface="Times New Roman"/>
                          <a:cs typeface="Times New Roman"/>
                        </a:rPr>
                        <a:t>Contre</a:t>
                      </a:r>
                      <a:endParaRPr lang="fr-FR" sz="2800" dirty="0">
                        <a:latin typeface="Times New Roman"/>
                        <a:cs typeface="Times New Roman"/>
                      </a:endParaRPr>
                    </a:p>
                  </a:txBody>
                  <a:tcPr/>
                </a:tc>
              </a:tr>
              <a:tr h="632034">
                <a:tc>
                  <a:txBody>
                    <a:bodyPr/>
                    <a:lstStyle/>
                    <a:p>
                      <a:endParaRPr lang="fr-FR" sz="2800" dirty="0" smtClean="0">
                        <a:latin typeface="Times New Roman"/>
                        <a:cs typeface="Times New Roman"/>
                      </a:endParaRPr>
                    </a:p>
                    <a:p>
                      <a:endParaRPr lang="fr-FR" sz="2800" dirty="0" smtClean="0">
                        <a:latin typeface="Times New Roman"/>
                        <a:cs typeface="Times New Roman"/>
                      </a:endParaRPr>
                    </a:p>
                    <a:p>
                      <a:r>
                        <a:rPr lang="fr-FR" sz="2800" b="1" dirty="0" smtClean="0">
                          <a:latin typeface="Times New Roman"/>
                          <a:cs typeface="Times New Roman"/>
                        </a:rPr>
                        <a:t>Utilité</a:t>
                      </a:r>
                      <a:endParaRPr lang="fr-FR" sz="2800" b="1" dirty="0">
                        <a:latin typeface="Times New Roman"/>
                        <a:cs typeface="Times New Roman"/>
                      </a:endParaRPr>
                    </a:p>
                  </a:txBody>
                  <a:tcPr/>
                </a:tc>
                <a:tc>
                  <a:txBody>
                    <a:bodyPr/>
                    <a:lstStyle/>
                    <a:p>
                      <a:pPr algn="just"/>
                      <a:r>
                        <a:rPr lang="fr-FR" sz="2800" dirty="0" smtClean="0">
                          <a:latin typeface="Times New Roman"/>
                          <a:cs typeface="Times New Roman"/>
                        </a:rPr>
                        <a:t>-</a:t>
                      </a:r>
                      <a:r>
                        <a:rPr lang="fr-FR" sz="2800" baseline="0" dirty="0" smtClean="0">
                          <a:latin typeface="Times New Roman"/>
                          <a:cs typeface="Times New Roman"/>
                        </a:rPr>
                        <a:t> Un employé du service public doit </a:t>
                      </a:r>
                      <a:r>
                        <a:rPr lang="fr-FR" sz="2800" baseline="0" dirty="0" smtClean="0">
                          <a:latin typeface="Times New Roman"/>
                          <a:cs typeface="Times New Roman"/>
                        </a:rPr>
                        <a:t>être équitable dans son rapport au public. Il est donc utile qu’il n’ait pas de stéréotypes.</a:t>
                      </a:r>
                      <a:endParaRPr lang="fr-FR" sz="2800" dirty="0">
                        <a:latin typeface="Times New Roman"/>
                        <a:cs typeface="Times New Roman"/>
                      </a:endParaRPr>
                    </a:p>
                  </a:txBody>
                  <a:tcPr/>
                </a:tc>
                <a:tc>
                  <a:txBody>
                    <a:bodyPr/>
                    <a:lstStyle/>
                    <a:p>
                      <a:r>
                        <a:rPr lang="fr-FR" sz="2800" dirty="0" smtClean="0">
                          <a:latin typeface="Times New Roman"/>
                          <a:cs typeface="Times New Roman"/>
                        </a:rPr>
                        <a:t>- Un employé du</a:t>
                      </a:r>
                      <a:r>
                        <a:rPr lang="fr-FR" sz="2800" baseline="0" dirty="0" smtClean="0">
                          <a:latin typeface="Times New Roman"/>
                          <a:cs typeface="Times New Roman"/>
                        </a:rPr>
                        <a:t> service public doit avant tout </a:t>
                      </a:r>
                      <a:r>
                        <a:rPr lang="fr-FR" sz="2800" baseline="0" dirty="0" smtClean="0">
                          <a:latin typeface="Times New Roman"/>
                          <a:cs typeface="Times New Roman"/>
                        </a:rPr>
                        <a:t>être compétent dans son domaine. Il n’est pas utile de vérifier s’ils ont ou non des stéréotypes.</a:t>
                      </a:r>
                      <a:endParaRPr lang="fr-FR" sz="2800" dirty="0">
                        <a:latin typeface="Times New Roman"/>
                        <a:cs typeface="Times New Roman"/>
                      </a:endParaRPr>
                    </a:p>
                  </a:txBody>
                  <a:tcPr/>
                </a:tc>
              </a:tr>
            </a:tbl>
          </a:graphicData>
        </a:graphic>
      </p:graphicFrame>
    </p:spTree>
    <p:extLst>
      <p:ext uri="{BB962C8B-B14F-4D97-AF65-F5344CB8AC3E}">
        <p14:creationId xmlns:p14="http://schemas.microsoft.com/office/powerpoint/2010/main" val="351033715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
            <p:extLst>
              <p:ext uri="{D42A27DB-BD31-4B8C-83A1-F6EECF244321}">
                <p14:modId xmlns:p14="http://schemas.microsoft.com/office/powerpoint/2010/main" val="3076317255"/>
              </p:ext>
            </p:extLst>
          </p:nvPr>
        </p:nvGraphicFramePr>
        <p:xfrm>
          <a:off x="457200" y="1600198"/>
          <a:ext cx="8686800" cy="4137234"/>
        </p:xfrm>
        <a:graphic>
          <a:graphicData uri="http://schemas.openxmlformats.org/drawingml/2006/table">
            <a:tbl>
              <a:tblPr firstRow="1" bandRow="1">
                <a:tableStyleId>{5C22544A-7EE6-4342-B048-85BDC9FD1C3A}</a:tableStyleId>
              </a:tblPr>
              <a:tblGrid>
                <a:gridCol w="1964465"/>
                <a:gridCol w="2982782"/>
                <a:gridCol w="3739553"/>
              </a:tblGrid>
              <a:tr h="632034">
                <a:tc>
                  <a:txBody>
                    <a:bodyPr/>
                    <a:lstStyle/>
                    <a:p>
                      <a:pPr algn="just"/>
                      <a:endParaRPr lang="fr-FR" sz="2800" dirty="0">
                        <a:latin typeface="Times New Roman"/>
                        <a:cs typeface="Times New Roman"/>
                      </a:endParaRPr>
                    </a:p>
                  </a:txBody>
                  <a:tcPr/>
                </a:tc>
                <a:tc>
                  <a:txBody>
                    <a:bodyPr/>
                    <a:lstStyle/>
                    <a:p>
                      <a:pPr algn="just"/>
                      <a:r>
                        <a:rPr lang="fr-FR" sz="2800" dirty="0" smtClean="0">
                          <a:latin typeface="Times New Roman"/>
                          <a:cs typeface="Times New Roman"/>
                        </a:rPr>
                        <a:t>Pour </a:t>
                      </a:r>
                      <a:endParaRPr lang="fr-FR" sz="2800" dirty="0">
                        <a:latin typeface="Times New Roman"/>
                        <a:cs typeface="Times New Roman"/>
                      </a:endParaRPr>
                    </a:p>
                  </a:txBody>
                  <a:tcPr/>
                </a:tc>
                <a:tc>
                  <a:txBody>
                    <a:bodyPr/>
                    <a:lstStyle/>
                    <a:p>
                      <a:pPr algn="just"/>
                      <a:r>
                        <a:rPr lang="fr-FR" sz="2800" dirty="0" smtClean="0">
                          <a:latin typeface="Times New Roman"/>
                          <a:cs typeface="Times New Roman"/>
                        </a:rPr>
                        <a:t>Contre</a:t>
                      </a:r>
                      <a:endParaRPr lang="fr-FR" sz="2800" dirty="0">
                        <a:latin typeface="Times New Roman"/>
                        <a:cs typeface="Times New Roman"/>
                      </a:endParaRPr>
                    </a:p>
                  </a:txBody>
                  <a:tcPr/>
                </a:tc>
              </a:tr>
              <a:tr h="632034">
                <a:tc>
                  <a:txBody>
                    <a:bodyPr/>
                    <a:lstStyle/>
                    <a:p>
                      <a:pPr algn="just"/>
                      <a:endParaRPr lang="fr-FR" sz="2800" dirty="0" smtClean="0">
                        <a:latin typeface="Times New Roman"/>
                        <a:cs typeface="Times New Roman"/>
                      </a:endParaRPr>
                    </a:p>
                    <a:p>
                      <a:pPr algn="just"/>
                      <a:endParaRPr lang="fr-FR" sz="2800" dirty="0" smtClean="0">
                        <a:latin typeface="Times New Roman"/>
                        <a:cs typeface="Times New Roman"/>
                      </a:endParaRPr>
                    </a:p>
                    <a:p>
                      <a:pPr algn="just"/>
                      <a:endParaRPr lang="fr-FR" sz="2800" dirty="0" smtClean="0">
                        <a:latin typeface="Times New Roman"/>
                        <a:cs typeface="Times New Roman"/>
                      </a:endParaRPr>
                    </a:p>
                    <a:p>
                      <a:pPr marL="0" marR="0" indent="0" algn="just" defTabSz="457200" rtl="0" eaLnBrk="1" fontAlgn="auto" latinLnBrk="0" hangingPunct="1">
                        <a:lnSpc>
                          <a:spcPct val="100000"/>
                        </a:lnSpc>
                        <a:spcBef>
                          <a:spcPts val="0"/>
                        </a:spcBef>
                        <a:spcAft>
                          <a:spcPts val="0"/>
                        </a:spcAft>
                        <a:buClrTx/>
                        <a:buSzTx/>
                        <a:buFontTx/>
                        <a:buNone/>
                        <a:tabLst/>
                        <a:defRPr/>
                      </a:pPr>
                      <a:r>
                        <a:rPr lang="fr-FR" sz="2800" b="1" dirty="0" smtClean="0">
                          <a:latin typeface="Times New Roman"/>
                          <a:cs typeface="Times New Roman"/>
                        </a:rPr>
                        <a:t>Faisabilité </a:t>
                      </a:r>
                    </a:p>
                    <a:p>
                      <a:pPr algn="just"/>
                      <a:endParaRPr lang="fr-FR" sz="2800" dirty="0">
                        <a:latin typeface="Times New Roman"/>
                        <a:cs typeface="Times New Roman"/>
                      </a:endParaRPr>
                    </a:p>
                  </a:txBody>
                  <a:tcPr/>
                </a:tc>
                <a:tc>
                  <a:txBody>
                    <a:bodyPr/>
                    <a:lstStyle/>
                    <a:p>
                      <a:pPr algn="just"/>
                      <a:r>
                        <a:rPr lang="fr-FR" sz="2800" dirty="0" smtClean="0">
                          <a:latin typeface="Times New Roman"/>
                          <a:cs typeface="Times New Roman"/>
                        </a:rPr>
                        <a:t>-Le</a:t>
                      </a:r>
                      <a:r>
                        <a:rPr lang="fr-FR" sz="2800" baseline="0" dirty="0" smtClean="0">
                          <a:latin typeface="Times New Roman"/>
                          <a:cs typeface="Times New Roman"/>
                        </a:rPr>
                        <a:t> test existe et il a fait ses preuves, c’est tout à fait faisable de l’intégrer dans le processus de sélection des candidats</a:t>
                      </a:r>
                      <a:endParaRPr lang="fr-FR" sz="2800" dirty="0">
                        <a:latin typeface="Times New Roman"/>
                        <a:cs typeface="Times New Roman"/>
                      </a:endParaRPr>
                    </a:p>
                  </a:txBody>
                  <a:tcPr/>
                </a:tc>
                <a:tc>
                  <a:txBody>
                    <a:bodyPr/>
                    <a:lstStyle/>
                    <a:p>
                      <a:pPr algn="just"/>
                      <a:r>
                        <a:rPr lang="fr-FR" sz="2800" dirty="0" smtClean="0">
                          <a:latin typeface="Times New Roman"/>
                          <a:cs typeface="Times New Roman"/>
                        </a:rPr>
                        <a:t>-</a:t>
                      </a:r>
                      <a:r>
                        <a:rPr lang="fr-FR" sz="2800" baseline="0" dirty="0" smtClean="0">
                          <a:latin typeface="Times New Roman"/>
                          <a:cs typeface="Times New Roman"/>
                        </a:rPr>
                        <a:t> Cela rajoutera encore des lenteurs dans le processus de sélection. C’est tout à fait infaisable. </a:t>
                      </a:r>
                      <a:endParaRPr lang="fr-FR" sz="2800" dirty="0">
                        <a:latin typeface="Times New Roman"/>
                        <a:cs typeface="Times New Roman"/>
                      </a:endParaRPr>
                    </a:p>
                  </a:txBody>
                  <a:tcPr/>
                </a:tc>
              </a:tr>
            </a:tbl>
          </a:graphicData>
        </a:graphic>
      </p:graphicFrame>
    </p:spTree>
    <p:extLst>
      <p:ext uri="{BB962C8B-B14F-4D97-AF65-F5344CB8AC3E}">
        <p14:creationId xmlns:p14="http://schemas.microsoft.com/office/powerpoint/2010/main" val="180127934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
            <p:extLst>
              <p:ext uri="{D42A27DB-BD31-4B8C-83A1-F6EECF244321}">
                <p14:modId xmlns:p14="http://schemas.microsoft.com/office/powerpoint/2010/main" val="3619624124"/>
              </p:ext>
            </p:extLst>
          </p:nvPr>
        </p:nvGraphicFramePr>
        <p:xfrm>
          <a:off x="0" y="482372"/>
          <a:ext cx="8686800" cy="5417394"/>
        </p:xfrm>
        <a:graphic>
          <a:graphicData uri="http://schemas.openxmlformats.org/drawingml/2006/table">
            <a:tbl>
              <a:tblPr firstRow="1" bandRow="1">
                <a:tableStyleId>{5C22544A-7EE6-4342-B048-85BDC9FD1C3A}</a:tableStyleId>
              </a:tblPr>
              <a:tblGrid>
                <a:gridCol w="1653820"/>
                <a:gridCol w="3293427"/>
                <a:gridCol w="3739553"/>
              </a:tblGrid>
              <a:tr h="632034">
                <a:tc>
                  <a:txBody>
                    <a:bodyPr/>
                    <a:lstStyle/>
                    <a:p>
                      <a:endParaRPr lang="fr-FR" sz="2800" dirty="0">
                        <a:latin typeface="Times New Roman"/>
                        <a:cs typeface="Times New Roman"/>
                      </a:endParaRPr>
                    </a:p>
                  </a:txBody>
                  <a:tcPr/>
                </a:tc>
                <a:tc>
                  <a:txBody>
                    <a:bodyPr/>
                    <a:lstStyle/>
                    <a:p>
                      <a:r>
                        <a:rPr lang="fr-FR" sz="2800" dirty="0" smtClean="0">
                          <a:latin typeface="Times New Roman"/>
                          <a:cs typeface="Times New Roman"/>
                        </a:rPr>
                        <a:t>Pour </a:t>
                      </a:r>
                      <a:endParaRPr lang="fr-FR" sz="2800" dirty="0">
                        <a:latin typeface="Times New Roman"/>
                        <a:cs typeface="Times New Roman"/>
                      </a:endParaRPr>
                    </a:p>
                  </a:txBody>
                  <a:tcPr/>
                </a:tc>
                <a:tc>
                  <a:txBody>
                    <a:bodyPr/>
                    <a:lstStyle/>
                    <a:p>
                      <a:r>
                        <a:rPr lang="fr-FR" sz="2800" dirty="0" smtClean="0">
                          <a:latin typeface="Times New Roman"/>
                          <a:cs typeface="Times New Roman"/>
                        </a:rPr>
                        <a:t>Contre</a:t>
                      </a:r>
                      <a:endParaRPr lang="fr-FR" sz="2800" dirty="0">
                        <a:latin typeface="Times New Roman"/>
                        <a:cs typeface="Times New Roman"/>
                      </a:endParaRPr>
                    </a:p>
                  </a:txBody>
                  <a:tcPr/>
                </a:tc>
              </a:tr>
              <a:tr h="632034">
                <a:tc>
                  <a:txBody>
                    <a:bodyPr/>
                    <a:lstStyle/>
                    <a:p>
                      <a:endParaRPr lang="fr-FR" sz="2800" dirty="0" smtClean="0">
                        <a:latin typeface="Times New Roman"/>
                        <a:cs typeface="Times New Roman"/>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fr-FR" sz="2800" b="1" dirty="0" smtClean="0">
                        <a:latin typeface="Times New Roman"/>
                        <a:cs typeface="Times New Roman"/>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fr-FR" sz="2800" b="1" dirty="0" smtClean="0">
                        <a:latin typeface="Times New Roman"/>
                        <a:cs typeface="Times New Roman"/>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fr-FR" sz="2800" b="1" dirty="0" smtClean="0">
                        <a:latin typeface="Times New Roman"/>
                        <a:cs typeface="Times New Roman"/>
                      </a:endParaRPr>
                    </a:p>
                    <a:p>
                      <a:pPr marL="0" marR="0" indent="0" algn="l" defTabSz="457200" rtl="0" eaLnBrk="1" fontAlgn="auto" latinLnBrk="0" hangingPunct="1">
                        <a:lnSpc>
                          <a:spcPct val="100000"/>
                        </a:lnSpc>
                        <a:spcBef>
                          <a:spcPts val="0"/>
                        </a:spcBef>
                        <a:spcAft>
                          <a:spcPts val="0"/>
                        </a:spcAft>
                        <a:buClrTx/>
                        <a:buSzTx/>
                        <a:buFontTx/>
                        <a:buNone/>
                        <a:tabLst/>
                        <a:defRPr/>
                      </a:pPr>
                      <a:r>
                        <a:rPr lang="fr-FR" sz="2800" b="1" dirty="0" smtClean="0">
                          <a:latin typeface="Times New Roman"/>
                          <a:cs typeface="Times New Roman"/>
                        </a:rPr>
                        <a:t>Moralité </a:t>
                      </a:r>
                    </a:p>
                    <a:p>
                      <a:endParaRPr lang="fr-FR" sz="2800" dirty="0">
                        <a:latin typeface="Times New Roman"/>
                        <a:cs typeface="Times New Roman"/>
                      </a:endParaRPr>
                    </a:p>
                  </a:txBody>
                  <a:tcPr/>
                </a:tc>
                <a:tc>
                  <a:txBody>
                    <a:bodyPr/>
                    <a:lstStyle/>
                    <a:p>
                      <a:pPr algn="just"/>
                      <a:r>
                        <a:rPr lang="fr-FR" sz="2800" dirty="0" smtClean="0">
                          <a:latin typeface="Times New Roman"/>
                          <a:cs typeface="Times New Roman"/>
                        </a:rPr>
                        <a:t>- Certes,</a:t>
                      </a:r>
                      <a:r>
                        <a:rPr lang="fr-FR" sz="2800" baseline="0" dirty="0" smtClean="0">
                          <a:latin typeface="Times New Roman"/>
                          <a:cs typeface="Times New Roman"/>
                        </a:rPr>
                        <a:t> </a:t>
                      </a:r>
                      <a:r>
                        <a:rPr lang="fr-FR" sz="2800" dirty="0" smtClean="0">
                          <a:latin typeface="Times New Roman"/>
                          <a:cs typeface="Times New Roman"/>
                        </a:rPr>
                        <a:t>la plupart des gens ont des stéréotypes.</a:t>
                      </a:r>
                      <a:r>
                        <a:rPr lang="fr-FR" sz="2800" baseline="0" dirty="0" smtClean="0">
                          <a:latin typeface="Times New Roman"/>
                          <a:cs typeface="Times New Roman"/>
                        </a:rPr>
                        <a:t> Mais les employés de l’administration doivent </a:t>
                      </a:r>
                      <a:r>
                        <a:rPr lang="fr-FR" sz="2800" baseline="0" dirty="0" smtClean="0">
                          <a:latin typeface="Times New Roman"/>
                          <a:cs typeface="Times New Roman"/>
                        </a:rPr>
                        <a:t>être exemplaires. Il est moralement inacceptable qu’ils puissent discriminer les usagers.  </a:t>
                      </a:r>
                      <a:endParaRPr lang="fr-FR" sz="2800" dirty="0">
                        <a:latin typeface="Times New Roman"/>
                        <a:cs typeface="Times New Roman"/>
                      </a:endParaRPr>
                    </a:p>
                  </a:txBody>
                  <a:tcPr/>
                </a:tc>
                <a:tc>
                  <a:txBody>
                    <a:bodyPr/>
                    <a:lstStyle/>
                    <a:p>
                      <a:pPr algn="just"/>
                      <a:r>
                        <a:rPr lang="fr-FR" sz="2800" dirty="0" smtClean="0">
                          <a:latin typeface="Times New Roman"/>
                          <a:cs typeface="Times New Roman"/>
                        </a:rPr>
                        <a:t>- Ce test est immoral car</a:t>
                      </a:r>
                      <a:r>
                        <a:rPr lang="fr-FR" sz="2800" baseline="0" dirty="0" smtClean="0">
                          <a:latin typeface="Times New Roman"/>
                          <a:cs typeface="Times New Roman"/>
                        </a:rPr>
                        <a:t> il nie la capacité de l’homme à s’améliorer. Des personnes qui cherchent un emp</a:t>
                      </a:r>
                      <a:r>
                        <a:rPr lang="fr-FR" sz="2800" baseline="0" dirty="0" smtClean="0">
                          <a:latin typeface="Times New Roman"/>
                          <a:cs typeface="Times New Roman"/>
                        </a:rPr>
                        <a:t>loi vont se voir attribuer un « score », comme s’il s’agissait d’une fatalité et sans qu’ils aient l’opportunité de se justifier. </a:t>
                      </a:r>
                      <a:endParaRPr lang="fr-FR" sz="2800" dirty="0">
                        <a:latin typeface="Times New Roman"/>
                        <a:cs typeface="Times New Roman"/>
                      </a:endParaRPr>
                    </a:p>
                  </a:txBody>
                  <a:tcPr/>
                </a:tc>
              </a:tr>
            </a:tbl>
          </a:graphicData>
        </a:graphic>
      </p:graphicFrame>
    </p:spTree>
    <p:extLst>
      <p:ext uri="{BB962C8B-B14F-4D97-AF65-F5344CB8AC3E}">
        <p14:creationId xmlns:p14="http://schemas.microsoft.com/office/powerpoint/2010/main" val="94812501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
            <p:extLst>
              <p:ext uri="{D42A27DB-BD31-4B8C-83A1-F6EECF244321}">
                <p14:modId xmlns:p14="http://schemas.microsoft.com/office/powerpoint/2010/main" val="2656151432"/>
              </p:ext>
            </p:extLst>
          </p:nvPr>
        </p:nvGraphicFramePr>
        <p:xfrm>
          <a:off x="457200" y="1600198"/>
          <a:ext cx="8686800" cy="4137234"/>
        </p:xfrm>
        <a:graphic>
          <a:graphicData uri="http://schemas.openxmlformats.org/drawingml/2006/table">
            <a:tbl>
              <a:tblPr firstRow="1" bandRow="1">
                <a:tableStyleId>{5C22544A-7EE6-4342-B048-85BDC9FD1C3A}</a:tableStyleId>
              </a:tblPr>
              <a:tblGrid>
                <a:gridCol w="1993997"/>
                <a:gridCol w="2953250"/>
                <a:gridCol w="3739553"/>
              </a:tblGrid>
              <a:tr h="632034">
                <a:tc>
                  <a:txBody>
                    <a:bodyPr/>
                    <a:lstStyle/>
                    <a:p>
                      <a:endParaRPr lang="fr-FR" sz="2800" dirty="0">
                        <a:latin typeface="Times New Roman"/>
                        <a:cs typeface="Times New Roman"/>
                      </a:endParaRPr>
                    </a:p>
                  </a:txBody>
                  <a:tcPr/>
                </a:tc>
                <a:tc>
                  <a:txBody>
                    <a:bodyPr/>
                    <a:lstStyle/>
                    <a:p>
                      <a:r>
                        <a:rPr lang="fr-FR" sz="2800" dirty="0" smtClean="0">
                          <a:latin typeface="Times New Roman"/>
                          <a:cs typeface="Times New Roman"/>
                        </a:rPr>
                        <a:t>Pour </a:t>
                      </a:r>
                      <a:endParaRPr lang="fr-FR" sz="2800" dirty="0">
                        <a:latin typeface="Times New Roman"/>
                        <a:cs typeface="Times New Roman"/>
                      </a:endParaRPr>
                    </a:p>
                  </a:txBody>
                  <a:tcPr/>
                </a:tc>
                <a:tc>
                  <a:txBody>
                    <a:bodyPr/>
                    <a:lstStyle/>
                    <a:p>
                      <a:r>
                        <a:rPr lang="fr-FR" sz="2800" dirty="0" smtClean="0">
                          <a:latin typeface="Times New Roman"/>
                          <a:cs typeface="Times New Roman"/>
                        </a:rPr>
                        <a:t>Contre</a:t>
                      </a:r>
                      <a:endParaRPr lang="fr-FR" sz="2800" dirty="0">
                        <a:latin typeface="Times New Roman"/>
                        <a:cs typeface="Times New Roman"/>
                      </a:endParaRPr>
                    </a:p>
                  </a:txBody>
                  <a:tcPr/>
                </a:tc>
              </a:tr>
              <a:tr h="632034">
                <a:tc>
                  <a:txBody>
                    <a:bodyPr/>
                    <a:lstStyle/>
                    <a:p>
                      <a:endParaRPr lang="fr-FR" sz="2800" dirty="0" smtClean="0">
                        <a:latin typeface="Times New Roman"/>
                        <a:cs typeface="Times New Roman"/>
                      </a:endParaRPr>
                    </a:p>
                    <a:p>
                      <a:endParaRPr lang="fr-FR" sz="2800" dirty="0" smtClean="0">
                        <a:latin typeface="Times New Roman"/>
                        <a:cs typeface="Times New Roman"/>
                      </a:endParaRPr>
                    </a:p>
                    <a:p>
                      <a:endParaRPr lang="fr-FR" sz="2800" dirty="0" smtClean="0">
                        <a:latin typeface="Times New Roman"/>
                        <a:cs typeface="Times New Roman"/>
                      </a:endParaRPr>
                    </a:p>
                    <a:p>
                      <a:pPr marL="0" marR="0" indent="0" algn="l" defTabSz="457200" rtl="0" eaLnBrk="1" fontAlgn="auto" latinLnBrk="0" hangingPunct="1">
                        <a:lnSpc>
                          <a:spcPct val="100000"/>
                        </a:lnSpc>
                        <a:spcBef>
                          <a:spcPts val="0"/>
                        </a:spcBef>
                        <a:spcAft>
                          <a:spcPts val="0"/>
                        </a:spcAft>
                        <a:buClrTx/>
                        <a:buSzTx/>
                        <a:buFontTx/>
                        <a:buNone/>
                        <a:tabLst/>
                        <a:defRPr/>
                      </a:pPr>
                      <a:r>
                        <a:rPr lang="fr-FR" sz="2800" b="1" dirty="0" smtClean="0">
                          <a:latin typeface="Times New Roman"/>
                          <a:cs typeface="Times New Roman"/>
                        </a:rPr>
                        <a:t>Conséquences </a:t>
                      </a:r>
                    </a:p>
                    <a:p>
                      <a:endParaRPr lang="fr-FR" sz="2800" dirty="0">
                        <a:latin typeface="Times New Roman"/>
                        <a:cs typeface="Times New Roman"/>
                      </a:endParaRPr>
                    </a:p>
                  </a:txBody>
                  <a:tcPr/>
                </a:tc>
                <a:tc>
                  <a:txBody>
                    <a:bodyPr/>
                    <a:lstStyle/>
                    <a:p>
                      <a:pPr algn="just"/>
                      <a:r>
                        <a:rPr lang="fr-FR" sz="2800" dirty="0" smtClean="0">
                          <a:latin typeface="Times New Roman"/>
                          <a:cs typeface="Times New Roman"/>
                        </a:rPr>
                        <a:t>-</a:t>
                      </a:r>
                      <a:r>
                        <a:rPr lang="fr-FR" sz="2800" baseline="0" dirty="0" smtClean="0">
                          <a:latin typeface="Times New Roman"/>
                          <a:cs typeface="Times New Roman"/>
                        </a:rPr>
                        <a:t> Le service public sera réellement neutre dans le traitement des usagers.  </a:t>
                      </a:r>
                      <a:endParaRPr lang="fr-FR" sz="2800" dirty="0">
                        <a:latin typeface="Times New Roman"/>
                        <a:cs typeface="Times New Roman"/>
                      </a:endParaRPr>
                    </a:p>
                  </a:txBody>
                  <a:tcPr/>
                </a:tc>
                <a:tc>
                  <a:txBody>
                    <a:bodyPr/>
                    <a:lstStyle/>
                    <a:p>
                      <a:r>
                        <a:rPr lang="fr-FR" sz="2800" dirty="0" smtClean="0">
                          <a:latin typeface="Times New Roman"/>
                          <a:cs typeface="Times New Roman"/>
                        </a:rPr>
                        <a:t>-</a:t>
                      </a:r>
                      <a:r>
                        <a:rPr lang="fr-FR" sz="2800" baseline="0" dirty="0" smtClean="0">
                          <a:latin typeface="Times New Roman"/>
                          <a:cs typeface="Times New Roman"/>
                        </a:rPr>
                        <a:t> Les employés ne seront plus sélectionnés pour leur compétence mais pour leur absence de stéréotypes. Cela devrait engendrer une dégradation du service public.</a:t>
                      </a:r>
                      <a:endParaRPr lang="fr-FR" sz="2800" dirty="0">
                        <a:latin typeface="Times New Roman"/>
                        <a:cs typeface="Times New Roman"/>
                      </a:endParaRPr>
                    </a:p>
                  </a:txBody>
                  <a:tcPr/>
                </a:tc>
              </a:tr>
            </a:tbl>
          </a:graphicData>
        </a:graphic>
      </p:graphicFrame>
    </p:spTree>
    <p:extLst>
      <p:ext uri="{BB962C8B-B14F-4D97-AF65-F5344CB8AC3E}">
        <p14:creationId xmlns:p14="http://schemas.microsoft.com/office/powerpoint/2010/main" val="94812501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dirty="0" smtClean="0"/>
          </a:p>
          <a:p>
            <a:endParaRPr lang="fr-FR" dirty="0"/>
          </a:p>
          <a:p>
            <a:pPr marL="0" indent="0" algn="just">
              <a:buNone/>
            </a:pPr>
            <a:r>
              <a:rPr lang="fr-FR" sz="4400" dirty="0" smtClean="0">
                <a:latin typeface="Times New Roman"/>
                <a:cs typeface="Times New Roman"/>
              </a:rPr>
              <a:t>Quelle </a:t>
            </a:r>
            <a:r>
              <a:rPr lang="fr-FR" sz="4400" dirty="0">
                <a:latin typeface="Times New Roman"/>
                <a:cs typeface="Times New Roman"/>
              </a:rPr>
              <a:t>est votre opinion sur le sujet ? Appuyez-la sur deux arguments. (2 pts)</a:t>
            </a:r>
          </a:p>
          <a:p>
            <a:pPr marL="0" indent="0">
              <a:buNone/>
            </a:pPr>
            <a:endParaRPr lang="fr-FR" dirty="0"/>
          </a:p>
        </p:txBody>
      </p:sp>
    </p:spTree>
    <p:extLst>
      <p:ext uri="{BB962C8B-B14F-4D97-AF65-F5344CB8AC3E}">
        <p14:creationId xmlns:p14="http://schemas.microsoft.com/office/powerpoint/2010/main" val="3229918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a:p>
          <a:p>
            <a:pPr marL="0" indent="0" algn="just">
              <a:buNone/>
            </a:pPr>
            <a:r>
              <a:rPr lang="fr-FR" sz="4000" b="1" dirty="0">
                <a:latin typeface="Times New Roman"/>
                <a:cs typeface="Times New Roman"/>
              </a:rPr>
              <a:t>1.2. Argument ou non ? Si c’est un argument, soulignez la prémisse (avec la mention ‘P’) et la conclusion (avec la mention ‘CCL’).  (2 pts)</a:t>
            </a:r>
            <a:endParaRPr lang="fr-FR" sz="4000" dirty="0">
              <a:latin typeface="Times New Roman"/>
              <a:cs typeface="Times New Roman"/>
            </a:endParaRPr>
          </a:p>
          <a:p>
            <a:pPr marL="0" indent="0">
              <a:buNone/>
            </a:pPr>
            <a:endParaRPr lang="fr-FR" dirty="0"/>
          </a:p>
        </p:txBody>
      </p:sp>
    </p:spTree>
    <p:extLst>
      <p:ext uri="{BB962C8B-B14F-4D97-AF65-F5344CB8AC3E}">
        <p14:creationId xmlns:p14="http://schemas.microsoft.com/office/powerpoint/2010/main" val="31086666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501986"/>
            <a:ext cx="8686800" cy="5624178"/>
          </a:xfrm>
        </p:spPr>
        <p:txBody>
          <a:bodyPr/>
          <a:lstStyle/>
          <a:p>
            <a:pPr marL="0" indent="0" algn="just">
              <a:buNone/>
            </a:pPr>
            <a:r>
              <a:rPr lang="fr-FR" dirty="0" smtClean="0">
                <a:latin typeface="Times New Roman"/>
                <a:cs typeface="Times New Roman"/>
              </a:rPr>
              <a:t>Pour ma part, je pense que ce ne serait pas une bonne chose. En effet: </a:t>
            </a:r>
          </a:p>
          <a:p>
            <a:pPr marL="0" indent="0" algn="just">
              <a:buNone/>
            </a:pPr>
            <a:endParaRPr lang="fr-FR" dirty="0" smtClean="0">
              <a:latin typeface="Times New Roman"/>
              <a:cs typeface="Times New Roman"/>
            </a:endParaRPr>
          </a:p>
          <a:p>
            <a:pPr algn="just">
              <a:buFontTx/>
              <a:buChar char="-"/>
            </a:pPr>
            <a:r>
              <a:rPr lang="fr-FR" dirty="0" smtClean="0">
                <a:latin typeface="Times New Roman"/>
                <a:cs typeface="Times New Roman"/>
              </a:rPr>
              <a:t>Tout </a:t>
            </a:r>
            <a:r>
              <a:rPr lang="fr-FR" dirty="0" smtClean="0">
                <a:latin typeface="Times New Roman"/>
                <a:cs typeface="Times New Roman"/>
              </a:rPr>
              <a:t>être humain doit être libre de penser et de dire ce qu’il veut. En ce sens, ce test est une forme de censure, une limite à la liberté de conscience. </a:t>
            </a:r>
          </a:p>
          <a:p>
            <a:pPr algn="just">
              <a:buFontTx/>
              <a:buChar char="-"/>
            </a:pPr>
            <a:r>
              <a:rPr lang="fr-FR" dirty="0" smtClean="0">
                <a:latin typeface="Times New Roman"/>
                <a:cs typeface="Times New Roman"/>
              </a:rPr>
              <a:t>Rien ne prouve que le fait d’avoir ou non des stéréotypes est un facteur essentiel de la performance d’un employer du service public. </a:t>
            </a:r>
          </a:p>
          <a:p>
            <a:pPr>
              <a:buFontTx/>
              <a:buChar char="-"/>
            </a:pPr>
            <a:endParaRPr lang="fr-FR" dirty="0">
              <a:latin typeface="Times New Roman"/>
              <a:cs typeface="Times New Roman"/>
            </a:endParaRPr>
          </a:p>
        </p:txBody>
      </p:sp>
    </p:spTree>
    <p:extLst>
      <p:ext uri="{BB962C8B-B14F-4D97-AF65-F5344CB8AC3E}">
        <p14:creationId xmlns:p14="http://schemas.microsoft.com/office/powerpoint/2010/main" val="258049134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endParaRPr lang="fr-FR" sz="4800" dirty="0" smtClean="0">
              <a:latin typeface="Times New Roman"/>
              <a:cs typeface="Times New Roman"/>
            </a:endParaRPr>
          </a:p>
          <a:p>
            <a:pPr marL="0" indent="0">
              <a:buNone/>
            </a:pPr>
            <a:endParaRPr lang="fr-FR" sz="4800" dirty="0">
              <a:latin typeface="Times New Roman"/>
              <a:cs typeface="Times New Roman"/>
            </a:endParaRPr>
          </a:p>
          <a:p>
            <a:pPr marL="0" indent="0">
              <a:buNone/>
            </a:pPr>
            <a:r>
              <a:rPr lang="fr-FR" sz="4800" dirty="0" smtClean="0">
                <a:latin typeface="Times New Roman"/>
                <a:cs typeface="Times New Roman"/>
              </a:rPr>
              <a:t>Rappel: un model pour le travail écrit</a:t>
            </a:r>
            <a:endParaRPr lang="fr-FR" sz="4800" dirty="0">
              <a:latin typeface="Times New Roman"/>
              <a:cs typeface="Times New Roman"/>
            </a:endParaRPr>
          </a:p>
        </p:txBody>
      </p:sp>
    </p:spTree>
    <p:extLst>
      <p:ext uri="{BB962C8B-B14F-4D97-AF65-F5344CB8AC3E}">
        <p14:creationId xmlns:p14="http://schemas.microsoft.com/office/powerpoint/2010/main" val="106997077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endParaRPr lang="fr-FR" sz="7200" dirty="0" smtClean="0">
              <a:latin typeface="Times New Roman"/>
              <a:cs typeface="Times New Roman"/>
            </a:endParaRPr>
          </a:p>
          <a:p>
            <a:pPr marL="0" indent="0">
              <a:buNone/>
            </a:pPr>
            <a:r>
              <a:rPr lang="fr-FR" sz="7200" dirty="0" smtClean="0">
                <a:latin typeface="Times New Roman"/>
                <a:cs typeface="Times New Roman"/>
              </a:rPr>
              <a:t>Votre travail: tester une affirmation</a:t>
            </a:r>
            <a:endParaRPr lang="fr-FR" sz="7200" dirty="0">
              <a:latin typeface="Times New Roman"/>
              <a:cs typeface="Times New Roman"/>
            </a:endParaRPr>
          </a:p>
        </p:txBody>
      </p:sp>
    </p:spTree>
    <p:extLst>
      <p:ext uri="{BB962C8B-B14F-4D97-AF65-F5344CB8AC3E}">
        <p14:creationId xmlns:p14="http://schemas.microsoft.com/office/powerpoint/2010/main" val="332715551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Times New Roman"/>
                <a:cs typeface="Times New Roman"/>
              </a:rPr>
              <a:t>Exemples</a:t>
            </a:r>
            <a:endParaRPr lang="fr-FR" dirty="0">
              <a:latin typeface="Times New Roman"/>
              <a:cs typeface="Times New Roman"/>
            </a:endParaRPr>
          </a:p>
        </p:txBody>
      </p:sp>
      <p:sp>
        <p:nvSpPr>
          <p:cNvPr id="3" name="Espace réservé du contenu 2"/>
          <p:cNvSpPr>
            <a:spLocks noGrp="1"/>
          </p:cNvSpPr>
          <p:nvPr>
            <p:ph idx="1"/>
          </p:nvPr>
        </p:nvSpPr>
        <p:spPr>
          <a:xfrm>
            <a:off x="457200" y="1600200"/>
            <a:ext cx="8463776" cy="5023403"/>
          </a:xfrm>
        </p:spPr>
        <p:txBody>
          <a:bodyPr>
            <a:normAutofit fontScale="85000" lnSpcReduction="10000"/>
          </a:bodyPr>
          <a:lstStyle/>
          <a:p>
            <a:pPr marL="0" indent="0" algn="just">
              <a:buNone/>
            </a:pPr>
            <a:r>
              <a:rPr lang="fr-FR" dirty="0">
                <a:latin typeface="Times New Roman"/>
                <a:cs typeface="Times New Roman"/>
              </a:rPr>
              <a:t>« L’argent fait le bonheur »</a:t>
            </a:r>
          </a:p>
          <a:p>
            <a:pPr marL="0" indent="0" algn="just">
              <a:buNone/>
            </a:pPr>
            <a:r>
              <a:rPr lang="fr-FR" dirty="0">
                <a:latin typeface="Times New Roman"/>
                <a:cs typeface="Times New Roman"/>
              </a:rPr>
              <a:t>« Internet est une menace pour l’intelligence »</a:t>
            </a:r>
          </a:p>
          <a:p>
            <a:pPr marL="0" indent="0" algn="just">
              <a:buNone/>
            </a:pPr>
            <a:r>
              <a:rPr lang="fr-FR" dirty="0">
                <a:latin typeface="Times New Roman"/>
                <a:cs typeface="Times New Roman"/>
              </a:rPr>
              <a:t>« La religion rend les gens moins généreux »</a:t>
            </a:r>
          </a:p>
          <a:p>
            <a:pPr marL="0" indent="0" algn="just">
              <a:buNone/>
            </a:pPr>
            <a:r>
              <a:rPr lang="fr-FR" dirty="0">
                <a:latin typeface="Times New Roman"/>
                <a:cs typeface="Times New Roman"/>
              </a:rPr>
              <a:t>« La démocratie est le meilleur système politique »</a:t>
            </a:r>
          </a:p>
          <a:p>
            <a:pPr marL="0" indent="0" algn="just">
              <a:buNone/>
            </a:pPr>
            <a:r>
              <a:rPr lang="fr-FR" dirty="0">
                <a:latin typeface="Times New Roman"/>
                <a:cs typeface="Times New Roman"/>
              </a:rPr>
              <a:t>« Les réseaux sociaux menacent l’amitié »</a:t>
            </a:r>
          </a:p>
          <a:p>
            <a:pPr marL="0" indent="0" algn="just">
              <a:buNone/>
            </a:pPr>
            <a:r>
              <a:rPr lang="fr-FR" dirty="0">
                <a:latin typeface="Times New Roman"/>
                <a:cs typeface="Times New Roman"/>
              </a:rPr>
              <a:t>« Les jeunes d’aujourd’hui ne s’intéressent pas à la politique »</a:t>
            </a:r>
          </a:p>
          <a:p>
            <a:pPr marL="0" indent="0" algn="just">
              <a:buNone/>
            </a:pPr>
            <a:r>
              <a:rPr lang="fr-FR" dirty="0">
                <a:latin typeface="Times New Roman"/>
                <a:cs typeface="Times New Roman"/>
              </a:rPr>
              <a:t>« L’amour ne dure que trois ans »</a:t>
            </a:r>
          </a:p>
          <a:p>
            <a:pPr marL="0" indent="0" algn="just">
              <a:buNone/>
            </a:pPr>
            <a:r>
              <a:rPr lang="fr-FR" dirty="0">
                <a:latin typeface="Times New Roman"/>
                <a:cs typeface="Times New Roman"/>
              </a:rPr>
              <a:t>« Les hommes sont plus intelligents que les femmes »</a:t>
            </a:r>
          </a:p>
          <a:p>
            <a:pPr marL="0" indent="0" algn="just">
              <a:buNone/>
            </a:pPr>
            <a:r>
              <a:rPr lang="fr-FR" dirty="0">
                <a:latin typeface="Times New Roman"/>
                <a:cs typeface="Times New Roman"/>
              </a:rPr>
              <a:t>« Les femmes sont plus intelligentes que les hommes »</a:t>
            </a:r>
          </a:p>
          <a:p>
            <a:pPr marL="0" indent="0" algn="just">
              <a:buNone/>
            </a:pPr>
            <a:r>
              <a:rPr lang="fr-FR" dirty="0">
                <a:latin typeface="Times New Roman"/>
                <a:cs typeface="Times New Roman"/>
              </a:rPr>
              <a:t>« Les femmes ont plus d’empathie que les hommes »</a:t>
            </a:r>
          </a:p>
          <a:p>
            <a:pPr marL="0" indent="0">
              <a:buNone/>
            </a:pPr>
            <a:endParaRPr lang="fr-FR" dirty="0"/>
          </a:p>
        </p:txBody>
      </p:sp>
    </p:spTree>
    <p:extLst>
      <p:ext uri="{BB962C8B-B14F-4D97-AF65-F5344CB8AC3E}">
        <p14:creationId xmlns:p14="http://schemas.microsoft.com/office/powerpoint/2010/main" val="419084463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endParaRPr lang="fr-FR" sz="4000" dirty="0" smtClean="0">
              <a:latin typeface="Times New Roman"/>
              <a:cs typeface="Times New Roman"/>
            </a:endParaRPr>
          </a:p>
          <a:p>
            <a:pPr marL="0" indent="0">
              <a:buNone/>
            </a:pPr>
            <a:endParaRPr lang="fr-FR" sz="4000" dirty="0">
              <a:latin typeface="Times New Roman"/>
              <a:cs typeface="Times New Roman"/>
            </a:endParaRPr>
          </a:p>
          <a:p>
            <a:pPr marL="0" indent="0">
              <a:buNone/>
            </a:pPr>
            <a:r>
              <a:rPr lang="fr-FR" sz="4000" dirty="0" smtClean="0">
                <a:latin typeface="Times New Roman"/>
                <a:cs typeface="Times New Roman"/>
              </a:rPr>
              <a:t>Quelles affirmations avez-vous choisie? </a:t>
            </a:r>
            <a:endParaRPr lang="fr-FR" sz="4000" dirty="0">
              <a:latin typeface="Times New Roman"/>
              <a:cs typeface="Times New Roman"/>
            </a:endParaRPr>
          </a:p>
        </p:txBody>
      </p:sp>
    </p:spTree>
    <p:extLst>
      <p:ext uri="{BB962C8B-B14F-4D97-AF65-F5344CB8AC3E}">
        <p14:creationId xmlns:p14="http://schemas.microsoft.com/office/powerpoint/2010/main" val="161190842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86364"/>
            <a:ext cx="8229600" cy="5339799"/>
          </a:xfrm>
        </p:spPr>
        <p:txBody>
          <a:bodyPr>
            <a:normAutofit lnSpcReduction="10000"/>
          </a:bodyPr>
          <a:lstStyle/>
          <a:p>
            <a:pPr marL="0" indent="0" algn="just">
              <a:buNone/>
            </a:pPr>
            <a:r>
              <a:rPr lang="fr-FR" dirty="0">
                <a:latin typeface="Times New Roman"/>
                <a:cs typeface="Times New Roman"/>
              </a:rPr>
              <a:t>Tester une affirmation= </a:t>
            </a:r>
          </a:p>
          <a:p>
            <a:pPr marL="0" indent="0" algn="just">
              <a:buNone/>
            </a:pPr>
            <a:endParaRPr lang="fr-FR" dirty="0">
              <a:latin typeface="Times New Roman"/>
              <a:cs typeface="Times New Roman"/>
            </a:endParaRPr>
          </a:p>
          <a:p>
            <a:pPr marL="514350" indent="-514350" algn="just">
              <a:buAutoNum type="arabicParenR"/>
            </a:pPr>
            <a:r>
              <a:rPr lang="fr-FR" dirty="0">
                <a:latin typeface="Times New Roman"/>
                <a:cs typeface="Times New Roman"/>
              </a:rPr>
              <a:t>Trouver les conditions dans lesquelles l’affirmation peut être considérée comme vraie. </a:t>
            </a:r>
          </a:p>
          <a:p>
            <a:pPr marL="514350" indent="-514350" algn="just">
              <a:buAutoNum type="arabicParenR"/>
            </a:pPr>
            <a:r>
              <a:rPr lang="fr-FR" dirty="0">
                <a:latin typeface="Times New Roman"/>
                <a:cs typeface="Times New Roman"/>
              </a:rPr>
              <a:t>Tester si les preuves sont suffisamment nombreuses et suffisamment fiables</a:t>
            </a:r>
          </a:p>
          <a:p>
            <a:pPr marL="514350" indent="-514350" algn="just">
              <a:buAutoNum type="arabicParenR"/>
            </a:pPr>
            <a:r>
              <a:rPr lang="fr-FR" dirty="0">
                <a:latin typeface="Times New Roman"/>
                <a:cs typeface="Times New Roman"/>
              </a:rPr>
              <a:t>Justifier une conclusion: l’affirmation est vraie/partiellement vraie/partiellement fausse/fausse</a:t>
            </a:r>
          </a:p>
          <a:p>
            <a:pPr marL="0" indent="0">
              <a:buNone/>
            </a:pPr>
            <a:endParaRPr lang="fr-FR" dirty="0"/>
          </a:p>
        </p:txBody>
      </p:sp>
    </p:spTree>
    <p:extLst>
      <p:ext uri="{BB962C8B-B14F-4D97-AF65-F5344CB8AC3E}">
        <p14:creationId xmlns:p14="http://schemas.microsoft.com/office/powerpoint/2010/main" val="141871543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latin typeface="Times New Roman"/>
              <a:cs typeface="Times New Roman"/>
            </a:endParaRPr>
          </a:p>
          <a:p>
            <a:pPr marL="0" indent="0">
              <a:buNone/>
            </a:pPr>
            <a:endParaRPr lang="fr-FR" dirty="0">
              <a:latin typeface="Times New Roman"/>
              <a:cs typeface="Times New Roman"/>
            </a:endParaRPr>
          </a:p>
          <a:p>
            <a:pPr marL="0" indent="0">
              <a:buNone/>
            </a:pPr>
            <a:endParaRPr lang="fr-FR" sz="5400" dirty="0" smtClean="0">
              <a:latin typeface="Times New Roman"/>
              <a:cs typeface="Times New Roman"/>
            </a:endParaRPr>
          </a:p>
          <a:p>
            <a:pPr marL="0" indent="0">
              <a:buNone/>
            </a:pPr>
            <a:r>
              <a:rPr lang="fr-FR" sz="5400" dirty="0" smtClean="0">
                <a:latin typeface="Times New Roman"/>
                <a:cs typeface="Times New Roman"/>
              </a:rPr>
              <a:t>Modèle d’exercice</a:t>
            </a:r>
            <a:endParaRPr lang="fr-FR" sz="5400" dirty="0">
              <a:latin typeface="Times New Roman"/>
              <a:cs typeface="Times New Roman"/>
            </a:endParaRPr>
          </a:p>
        </p:txBody>
      </p:sp>
    </p:spTree>
    <p:extLst>
      <p:ext uri="{BB962C8B-B14F-4D97-AF65-F5344CB8AC3E}">
        <p14:creationId xmlns:p14="http://schemas.microsoft.com/office/powerpoint/2010/main" val="94901993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65386"/>
            <a:ext cx="8229600" cy="5460778"/>
          </a:xfrm>
        </p:spPr>
        <p:txBody>
          <a:bodyPr>
            <a:normAutofit/>
          </a:bodyPr>
          <a:lstStyle/>
          <a:p>
            <a:pPr marL="0" indent="0">
              <a:buNone/>
            </a:pPr>
            <a:r>
              <a:rPr lang="fr-FR" sz="4800" dirty="0" smtClean="0">
                <a:latin typeface="Times New Roman"/>
                <a:cs typeface="Times New Roman"/>
              </a:rPr>
              <a:t>Je propose de tester l’affirmation suivante: </a:t>
            </a:r>
          </a:p>
          <a:p>
            <a:pPr marL="0" indent="0">
              <a:buNone/>
            </a:pPr>
            <a:endParaRPr lang="fr-FR" sz="4800" dirty="0">
              <a:latin typeface="Times New Roman"/>
              <a:cs typeface="Times New Roman"/>
            </a:endParaRPr>
          </a:p>
          <a:p>
            <a:pPr marL="0" indent="0">
              <a:buNone/>
            </a:pPr>
            <a:r>
              <a:rPr lang="fr-FR" sz="4800" dirty="0" smtClean="0">
                <a:latin typeface="Times New Roman"/>
                <a:cs typeface="Times New Roman"/>
              </a:rPr>
              <a:t>« Vouloir c’est pouvoir » ou « Quand on veut on peut ». </a:t>
            </a:r>
            <a:endParaRPr lang="fr-FR" sz="4800" dirty="0">
              <a:latin typeface="Times New Roman"/>
              <a:cs typeface="Times New Roman"/>
            </a:endParaRPr>
          </a:p>
        </p:txBody>
      </p:sp>
    </p:spTree>
    <p:extLst>
      <p:ext uri="{BB962C8B-B14F-4D97-AF65-F5344CB8AC3E}">
        <p14:creationId xmlns:p14="http://schemas.microsoft.com/office/powerpoint/2010/main" val="288047623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lgn="just">
              <a:buNone/>
            </a:pPr>
            <a:r>
              <a:rPr lang="fr-FR" sz="5400" b="1" dirty="0" smtClean="0">
                <a:latin typeface="Times New Roman"/>
                <a:cs typeface="Times New Roman"/>
              </a:rPr>
              <a:t>Première étape: </a:t>
            </a:r>
            <a:r>
              <a:rPr lang="fr-FR" sz="5400" dirty="0" smtClean="0">
                <a:latin typeface="Times New Roman"/>
                <a:cs typeface="Times New Roman"/>
              </a:rPr>
              <a:t>à quelles conditions l’affirmation peut-être considérée comme vraie? </a:t>
            </a:r>
            <a:endParaRPr lang="fr-FR" sz="5400" dirty="0">
              <a:latin typeface="Times New Roman"/>
              <a:cs typeface="Times New Roman"/>
            </a:endParaRPr>
          </a:p>
        </p:txBody>
      </p:sp>
    </p:spTree>
    <p:extLst>
      <p:ext uri="{BB962C8B-B14F-4D97-AF65-F5344CB8AC3E}">
        <p14:creationId xmlns:p14="http://schemas.microsoft.com/office/powerpoint/2010/main" val="228287420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lgn="just">
              <a:buNone/>
            </a:pPr>
            <a:endParaRPr lang="fr-FR" sz="4400" dirty="0" smtClean="0">
              <a:latin typeface="Times New Roman"/>
              <a:cs typeface="Times New Roman"/>
            </a:endParaRPr>
          </a:p>
          <a:p>
            <a:pPr marL="0" indent="0" algn="just">
              <a:buNone/>
            </a:pPr>
            <a:r>
              <a:rPr lang="fr-FR" sz="4400" dirty="0" smtClean="0">
                <a:latin typeface="Times New Roman"/>
                <a:cs typeface="Times New Roman"/>
              </a:rPr>
              <a:t>L’affirmation peut-être considérée comme vraie si on peut montrer que plus les gens veulent réussir plus ils réussissent effectivement.  </a:t>
            </a:r>
            <a:endParaRPr lang="fr-FR" sz="4400" dirty="0">
              <a:latin typeface="Times New Roman"/>
              <a:cs typeface="Times New Roman"/>
            </a:endParaRPr>
          </a:p>
        </p:txBody>
      </p:sp>
    </p:spTree>
    <p:extLst>
      <p:ext uri="{BB962C8B-B14F-4D97-AF65-F5344CB8AC3E}">
        <p14:creationId xmlns:p14="http://schemas.microsoft.com/office/powerpoint/2010/main" val="331204405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13400"/>
            <a:ext cx="8686800" cy="6082876"/>
          </a:xfrm>
        </p:spPr>
        <p:txBody>
          <a:bodyPr>
            <a:normAutofit fontScale="92500" lnSpcReduction="10000"/>
          </a:bodyPr>
          <a:lstStyle/>
          <a:p>
            <a:pPr marL="0" indent="0" algn="just">
              <a:lnSpc>
                <a:spcPct val="150000"/>
              </a:lnSpc>
              <a:buNone/>
            </a:pPr>
            <a:r>
              <a:rPr lang="fr-FR" dirty="0" smtClean="0">
                <a:latin typeface="Times New Roman"/>
                <a:cs typeface="Times New Roman"/>
              </a:rPr>
              <a:t>(1) Les </a:t>
            </a:r>
            <a:r>
              <a:rPr lang="fr-FR" dirty="0">
                <a:latin typeface="Times New Roman"/>
                <a:cs typeface="Times New Roman"/>
              </a:rPr>
              <a:t>délires d’identification font partie des syndromes les plus surprenants et les moins compris en neurologie et psychiatrie. Ils peuvent porter sur des personnes ou des lieux. Parmi ces troubles, le syndrome de </a:t>
            </a:r>
            <a:r>
              <a:rPr lang="fr-FR" dirty="0" err="1">
                <a:latin typeface="Times New Roman"/>
                <a:cs typeface="Times New Roman"/>
              </a:rPr>
              <a:t>Capgras</a:t>
            </a:r>
            <a:r>
              <a:rPr lang="fr-FR" dirty="0">
                <a:latin typeface="Times New Roman"/>
                <a:cs typeface="Times New Roman"/>
              </a:rPr>
              <a:t> est le plus fréquent. Le sujet a la conviction délirante qu’une personne proche a été remplacée par un imposteur, un double physiquement identique, qui a le plus souvent des intentions hostiles</a:t>
            </a:r>
            <a:r>
              <a:rPr lang="fr-FR" dirty="0" smtClean="0">
                <a:latin typeface="Times New Roman"/>
                <a:cs typeface="Times New Roman"/>
              </a:rPr>
              <a:t>.</a:t>
            </a:r>
          </a:p>
          <a:p>
            <a:pPr marL="0" indent="0" algn="just">
              <a:lnSpc>
                <a:spcPct val="150000"/>
              </a:lnSpc>
              <a:buNone/>
            </a:pPr>
            <a:r>
              <a:rPr lang="fr-FR" b="1" dirty="0" smtClean="0">
                <a:solidFill>
                  <a:srgbClr val="FF0000"/>
                </a:solidFill>
                <a:latin typeface="Times New Roman"/>
                <a:cs typeface="Times New Roman"/>
              </a:rPr>
              <a:t>Pas un argument. </a:t>
            </a:r>
            <a:endParaRPr lang="fr-FR" b="1" dirty="0">
              <a:solidFill>
                <a:srgbClr val="FF0000"/>
              </a:solidFill>
              <a:latin typeface="Times New Roman"/>
              <a:cs typeface="Times New Roman"/>
            </a:endParaRPr>
          </a:p>
          <a:p>
            <a:pPr marL="0" indent="0">
              <a:buNone/>
            </a:pPr>
            <a:endParaRPr lang="fr-FR" dirty="0"/>
          </a:p>
        </p:txBody>
      </p:sp>
    </p:spTree>
    <p:extLst>
      <p:ext uri="{BB962C8B-B14F-4D97-AF65-F5344CB8AC3E}">
        <p14:creationId xmlns:p14="http://schemas.microsoft.com/office/powerpoint/2010/main" val="32327725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Times New Roman"/>
                <a:cs typeface="Times New Roman"/>
              </a:rPr>
              <a:t>Introduction </a:t>
            </a:r>
            <a:endParaRPr lang="fr-FR" dirty="0">
              <a:latin typeface="Times New Roman"/>
              <a:cs typeface="Times New Roman"/>
            </a:endParaRPr>
          </a:p>
        </p:txBody>
      </p:sp>
      <p:sp>
        <p:nvSpPr>
          <p:cNvPr id="3" name="Espace réservé du contenu 2"/>
          <p:cNvSpPr>
            <a:spLocks noGrp="1"/>
          </p:cNvSpPr>
          <p:nvPr>
            <p:ph idx="1"/>
          </p:nvPr>
        </p:nvSpPr>
        <p:spPr/>
        <p:txBody>
          <a:bodyPr/>
          <a:lstStyle/>
          <a:p>
            <a:pPr marL="0" indent="0" algn="just">
              <a:buNone/>
            </a:pPr>
            <a:r>
              <a:rPr lang="fr-FR" b="1" dirty="0" smtClean="0">
                <a:latin typeface="Times New Roman"/>
                <a:cs typeface="Times New Roman"/>
              </a:rPr>
              <a:t>Présentation de l’affirmation à tester: </a:t>
            </a:r>
          </a:p>
          <a:p>
            <a:pPr marL="0" indent="0" algn="just">
              <a:buNone/>
            </a:pPr>
            <a:r>
              <a:rPr lang="fr-FR" dirty="0" smtClean="0">
                <a:latin typeface="Times New Roman"/>
                <a:cs typeface="Times New Roman"/>
              </a:rPr>
              <a:t>Dans ce travail, je propose de tester l’affirmation: « Vouloir c’est pouvoir. » En d’autres termes, je vais chercher à vérifier si la motivation a un impact sur le succès.  </a:t>
            </a:r>
            <a:endParaRPr lang="fr-FR" dirty="0">
              <a:latin typeface="Times New Roman"/>
              <a:cs typeface="Times New Roman"/>
            </a:endParaRPr>
          </a:p>
        </p:txBody>
      </p:sp>
    </p:spTree>
    <p:extLst>
      <p:ext uri="{BB962C8B-B14F-4D97-AF65-F5344CB8AC3E}">
        <p14:creationId xmlns:p14="http://schemas.microsoft.com/office/powerpoint/2010/main" val="4122034211"/>
      </p:ext>
    </p:extLst>
  </p:cSld>
  <p:clrMapOvr>
    <a:masterClrMapping/>
  </p:clrMapOvr>
  <p:timing>
    <p:tnLst>
      <p:par>
        <p:cTn xmlns:p14="http://schemas.microsoft.com/office/powerpoint/2010/mai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Times New Roman"/>
                <a:cs typeface="Times New Roman"/>
              </a:rPr>
              <a:t>Introduction </a:t>
            </a:r>
            <a:endParaRPr lang="fr-FR" dirty="0"/>
          </a:p>
        </p:txBody>
      </p:sp>
      <p:sp>
        <p:nvSpPr>
          <p:cNvPr id="3" name="Espace réservé du contenu 2"/>
          <p:cNvSpPr>
            <a:spLocks noGrp="1"/>
          </p:cNvSpPr>
          <p:nvPr>
            <p:ph idx="1"/>
          </p:nvPr>
        </p:nvSpPr>
        <p:spPr/>
        <p:txBody>
          <a:bodyPr/>
          <a:lstStyle/>
          <a:p>
            <a:pPr marL="0" indent="0" algn="just">
              <a:buNone/>
            </a:pPr>
            <a:r>
              <a:rPr lang="fr-FR" b="1" dirty="0" smtClean="0">
                <a:latin typeface="Times New Roman"/>
                <a:cs typeface="Times New Roman"/>
              </a:rPr>
              <a:t>Conditions de vérité: </a:t>
            </a:r>
          </a:p>
          <a:p>
            <a:pPr marL="0" indent="0" algn="just">
              <a:buNone/>
            </a:pPr>
            <a:r>
              <a:rPr lang="fr-FR" dirty="0" smtClean="0">
                <a:latin typeface="Times New Roman"/>
                <a:cs typeface="Times New Roman"/>
              </a:rPr>
              <a:t>L’affirmation selon laquelle « quand on veut on peut » pourra être considérée comme vraie s’il est démontré que plus une personne désire accomplir quelque chose et plus elle réussie effectivement à accomplir cette chose. </a:t>
            </a:r>
            <a:endParaRPr lang="fr-FR" dirty="0">
              <a:latin typeface="Times New Roman"/>
              <a:cs typeface="Times New Roman"/>
            </a:endParaRPr>
          </a:p>
        </p:txBody>
      </p:sp>
    </p:spTree>
    <p:extLst>
      <p:ext uri="{BB962C8B-B14F-4D97-AF65-F5344CB8AC3E}">
        <p14:creationId xmlns:p14="http://schemas.microsoft.com/office/powerpoint/2010/main" val="561605204"/>
      </p:ext>
    </p:extLst>
  </p:cSld>
  <p:clrMapOvr>
    <a:masterClrMapping/>
  </p:clrMapOvr>
  <p:timing>
    <p:tnLst>
      <p:par>
        <p:cTn xmlns:p14="http://schemas.microsoft.com/office/powerpoint/2010/mai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endParaRPr lang="fr-FR" sz="4800" dirty="0" smtClean="0">
              <a:latin typeface="Times New Roman"/>
              <a:cs typeface="Times New Roman"/>
            </a:endParaRPr>
          </a:p>
          <a:p>
            <a:pPr marL="0" indent="0">
              <a:buNone/>
            </a:pPr>
            <a:r>
              <a:rPr lang="fr-FR" sz="4800" b="1" dirty="0" smtClean="0">
                <a:latin typeface="Times New Roman"/>
                <a:cs typeface="Times New Roman"/>
              </a:rPr>
              <a:t>Deuxième étape: </a:t>
            </a:r>
            <a:r>
              <a:rPr lang="fr-FR" sz="4800" dirty="0" smtClean="0">
                <a:latin typeface="Times New Roman"/>
                <a:cs typeface="Times New Roman"/>
              </a:rPr>
              <a:t>existe-t-il des sources sérieuses qui permettent de confirmer l’affirmation? </a:t>
            </a:r>
            <a:endParaRPr lang="fr-FR" sz="4800" dirty="0">
              <a:latin typeface="Times New Roman"/>
              <a:cs typeface="Times New Roman"/>
            </a:endParaRPr>
          </a:p>
        </p:txBody>
      </p:sp>
    </p:spTree>
    <p:extLst>
      <p:ext uri="{BB962C8B-B14F-4D97-AF65-F5344CB8AC3E}">
        <p14:creationId xmlns:p14="http://schemas.microsoft.com/office/powerpoint/2010/main" val="228220121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4650"/>
            <a:ext cx="8229600" cy="5551513"/>
          </a:xfrm>
        </p:spPr>
        <p:txBody>
          <a:bodyPr/>
          <a:lstStyle/>
          <a:p>
            <a:pPr algn="just"/>
            <a:r>
              <a:rPr lang="fr-FR" dirty="0" smtClean="0">
                <a:latin typeface="Times New Roman"/>
                <a:cs typeface="Times New Roman"/>
              </a:rPr>
              <a:t>Le corps de votre travail consiste en un compte-rendu de recherche. </a:t>
            </a:r>
          </a:p>
          <a:p>
            <a:pPr algn="just"/>
            <a:r>
              <a:rPr lang="fr-FR" dirty="0" smtClean="0">
                <a:latin typeface="Times New Roman"/>
                <a:cs typeface="Times New Roman"/>
              </a:rPr>
              <a:t>J’attends de vous deux types de contenus:</a:t>
            </a:r>
          </a:p>
          <a:p>
            <a:pPr marL="0" indent="0" algn="just">
              <a:buNone/>
            </a:pPr>
            <a:endParaRPr lang="fr-FR" dirty="0">
              <a:latin typeface="Times New Roman"/>
              <a:cs typeface="Times New Roman"/>
            </a:endParaRPr>
          </a:p>
          <a:p>
            <a:pPr marL="514350" indent="-514350" algn="just">
              <a:buAutoNum type="arabicParenR"/>
            </a:pPr>
            <a:r>
              <a:rPr lang="fr-FR" dirty="0" smtClean="0">
                <a:latin typeface="Times New Roman"/>
                <a:cs typeface="Times New Roman"/>
              </a:rPr>
              <a:t>Une critique des sources peu fiables/des arguments faibles</a:t>
            </a:r>
          </a:p>
          <a:p>
            <a:pPr marL="514350" indent="-514350" algn="just">
              <a:buAutoNum type="arabicParenR"/>
            </a:pPr>
            <a:r>
              <a:rPr lang="fr-FR" dirty="0" smtClean="0">
                <a:latin typeface="Times New Roman"/>
                <a:cs typeface="Times New Roman"/>
              </a:rPr>
              <a:t>Une présentation des sources fiables/des arguments solides</a:t>
            </a:r>
            <a:endParaRPr lang="fr-FR" dirty="0">
              <a:latin typeface="Times New Roman"/>
              <a:cs typeface="Times New Roman"/>
            </a:endParaRPr>
          </a:p>
        </p:txBody>
      </p:sp>
    </p:spTree>
    <p:extLst>
      <p:ext uri="{BB962C8B-B14F-4D97-AF65-F5344CB8AC3E}">
        <p14:creationId xmlns:p14="http://schemas.microsoft.com/office/powerpoint/2010/main" val="1620804021"/>
      </p:ext>
    </p:extLst>
  </p:cSld>
  <p:clrMapOvr>
    <a:masterClrMapping/>
  </p:clrMapOvr>
  <p:timing>
    <p:tnLst>
      <p:par>
        <p:cTn xmlns:p14="http://schemas.microsoft.com/office/powerpoint/2010/mai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descr="Capture d’écran 2017-01-26 à 13.54.05.png"/>
          <p:cNvPicPr>
            <a:picLocks noGrp="1" noChangeAspect="1"/>
          </p:cNvPicPr>
          <p:nvPr>
            <p:ph idx="1"/>
          </p:nvPr>
        </p:nvPicPr>
        <p:blipFill>
          <a:blip r:embed="rId2">
            <a:extLst>
              <a:ext uri="{28A0092B-C50C-407E-A947-70E740481C1C}">
                <a14:useLocalDpi xmlns:a14="http://schemas.microsoft.com/office/drawing/2010/main" val="0"/>
              </a:ext>
            </a:extLst>
          </a:blip>
          <a:srcRect t="6434" b="6434"/>
          <a:stretch>
            <a:fillRect/>
          </a:stretch>
        </p:blipFill>
        <p:spPr>
          <a:xfrm>
            <a:off x="0" y="944914"/>
            <a:ext cx="9421114" cy="5181250"/>
          </a:xfrm>
        </p:spPr>
      </p:pic>
    </p:spTree>
    <p:extLst>
      <p:ext uri="{BB962C8B-B14F-4D97-AF65-F5344CB8AC3E}">
        <p14:creationId xmlns:p14="http://schemas.microsoft.com/office/powerpoint/2010/main" val="3761167535"/>
      </p:ext>
    </p:extLst>
  </p:cSld>
  <p:clrMapOvr>
    <a:masterClrMapping/>
  </p:clrMapOvr>
  <p:timing>
    <p:tnLst>
      <p:par>
        <p:cTn xmlns:p14="http://schemas.microsoft.com/office/powerpoint/2010/mai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endParaRPr lang="fr-FR" sz="4400" dirty="0" smtClean="0">
              <a:latin typeface="Times New Roman"/>
              <a:cs typeface="Times New Roman"/>
            </a:endParaRPr>
          </a:p>
          <a:p>
            <a:r>
              <a:rPr lang="fr-FR" sz="4400" dirty="0" smtClean="0">
                <a:latin typeface="Times New Roman"/>
                <a:cs typeface="Times New Roman"/>
              </a:rPr>
              <a:t>Cette source semble confirmer mon affirmation</a:t>
            </a:r>
          </a:p>
          <a:p>
            <a:r>
              <a:rPr lang="fr-FR" sz="4400" dirty="0" smtClean="0">
                <a:latin typeface="Times New Roman"/>
                <a:cs typeface="Times New Roman"/>
              </a:rPr>
              <a:t>Mais, attention: est-elle digne de confiance? </a:t>
            </a:r>
            <a:endParaRPr lang="fr-FR" sz="4400" dirty="0">
              <a:latin typeface="Times New Roman"/>
              <a:cs typeface="Times New Roman"/>
            </a:endParaRPr>
          </a:p>
        </p:txBody>
      </p:sp>
    </p:spTree>
    <p:extLst>
      <p:ext uri="{BB962C8B-B14F-4D97-AF65-F5344CB8AC3E}">
        <p14:creationId xmlns:p14="http://schemas.microsoft.com/office/powerpoint/2010/main" val="1827047157"/>
      </p:ext>
    </p:extLst>
  </p:cSld>
  <p:clrMapOvr>
    <a:masterClrMapping/>
  </p:clrMapOvr>
  <p:timing>
    <p:tnLst>
      <p:par>
        <p:cTn xmlns:p14="http://schemas.microsoft.com/office/powerpoint/2010/mai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descr="Capture d’écran 2017-01-26 à 13.56.23.png"/>
          <p:cNvPicPr>
            <a:picLocks noGrp="1" noChangeAspect="1"/>
          </p:cNvPicPr>
          <p:nvPr>
            <p:ph idx="1"/>
          </p:nvPr>
        </p:nvPicPr>
        <p:blipFill rotWithShape="1">
          <a:blip r:embed="rId2">
            <a:extLst>
              <a:ext uri="{28A0092B-C50C-407E-A947-70E740481C1C}">
                <a14:useLocalDpi xmlns:a14="http://schemas.microsoft.com/office/drawing/2010/main" val="0"/>
              </a:ext>
            </a:extLst>
          </a:blip>
          <a:srcRect t="1" b="-1522"/>
          <a:stretch/>
        </p:blipFill>
        <p:spPr>
          <a:xfrm>
            <a:off x="1992891" y="274638"/>
            <a:ext cx="4740520" cy="6425783"/>
          </a:xfrm>
        </p:spPr>
      </p:pic>
    </p:spTree>
    <p:extLst>
      <p:ext uri="{BB962C8B-B14F-4D97-AF65-F5344CB8AC3E}">
        <p14:creationId xmlns:p14="http://schemas.microsoft.com/office/powerpoint/2010/main" val="2620862591"/>
      </p:ext>
    </p:extLst>
  </p:cSld>
  <p:clrMapOvr>
    <a:masterClrMapping/>
  </p:clrMapOvr>
  <p:timing>
    <p:tnLst>
      <p:par>
        <p:cTn xmlns:p14="http://schemas.microsoft.com/office/powerpoint/2010/mai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latin typeface="Times New Roman"/>
                <a:cs typeface="Times New Roman"/>
              </a:rPr>
              <a:t>Est-ce que cela ressemble à une source sérieuse? </a:t>
            </a:r>
            <a:endParaRPr lang="fr-FR" dirty="0">
              <a:latin typeface="Times New Roman"/>
              <a:cs typeface="Times New Roman"/>
            </a:endParaRPr>
          </a:p>
        </p:txBody>
      </p:sp>
      <p:sp>
        <p:nvSpPr>
          <p:cNvPr id="3" name="Espace réservé du contenu 2"/>
          <p:cNvSpPr>
            <a:spLocks noGrp="1"/>
          </p:cNvSpPr>
          <p:nvPr>
            <p:ph idx="1"/>
          </p:nvPr>
        </p:nvSpPr>
        <p:spPr/>
        <p:txBody>
          <a:bodyPr>
            <a:normAutofit/>
          </a:bodyPr>
          <a:lstStyle/>
          <a:p>
            <a:endParaRPr lang="fr-FR" sz="4400" dirty="0" smtClean="0">
              <a:latin typeface="Times New Roman"/>
              <a:cs typeface="Times New Roman"/>
            </a:endParaRPr>
          </a:p>
          <a:p>
            <a:r>
              <a:rPr lang="fr-FR" sz="4400" dirty="0" smtClean="0">
                <a:latin typeface="Times New Roman"/>
                <a:cs typeface="Times New Roman"/>
              </a:rPr>
              <a:t>Pas de chiffres</a:t>
            </a:r>
          </a:p>
          <a:p>
            <a:r>
              <a:rPr lang="fr-FR" sz="4400" dirty="0" smtClean="0">
                <a:latin typeface="Times New Roman"/>
                <a:cs typeface="Times New Roman"/>
              </a:rPr>
              <a:t>Pas de bibliographie</a:t>
            </a:r>
          </a:p>
          <a:p>
            <a:r>
              <a:rPr lang="fr-FR" sz="4400" dirty="0" smtClean="0">
                <a:latin typeface="Times New Roman"/>
                <a:cs typeface="Times New Roman"/>
              </a:rPr>
              <a:t>Pas de notes de bas de page</a:t>
            </a:r>
            <a:endParaRPr lang="fr-FR" sz="4400" dirty="0">
              <a:latin typeface="Times New Roman"/>
              <a:cs typeface="Times New Roman"/>
            </a:endParaRPr>
          </a:p>
        </p:txBody>
      </p:sp>
    </p:spTree>
    <p:extLst>
      <p:ext uri="{BB962C8B-B14F-4D97-AF65-F5344CB8AC3E}">
        <p14:creationId xmlns:p14="http://schemas.microsoft.com/office/powerpoint/2010/main" val="15429850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endParaRPr lang="fr-FR" sz="4800" dirty="0" smtClean="0">
              <a:latin typeface="Times New Roman"/>
              <a:cs typeface="Times New Roman"/>
            </a:endParaRPr>
          </a:p>
          <a:p>
            <a:pPr marL="0" indent="0">
              <a:buNone/>
            </a:pPr>
            <a:r>
              <a:rPr lang="fr-FR" sz="4800" dirty="0" smtClean="0">
                <a:latin typeface="Times New Roman"/>
                <a:cs typeface="Times New Roman"/>
              </a:rPr>
              <a:t>Peut-on néanmoins trouver de bons arguments? </a:t>
            </a:r>
            <a:endParaRPr lang="fr-FR" sz="4800" dirty="0">
              <a:latin typeface="Times New Roman"/>
              <a:cs typeface="Times New Roman"/>
            </a:endParaRPr>
          </a:p>
        </p:txBody>
      </p:sp>
    </p:spTree>
    <p:extLst>
      <p:ext uri="{BB962C8B-B14F-4D97-AF65-F5344CB8AC3E}">
        <p14:creationId xmlns:p14="http://schemas.microsoft.com/office/powerpoint/2010/main" val="2777181018"/>
      </p:ext>
    </p:extLst>
  </p:cSld>
  <p:clrMapOvr>
    <a:masterClrMapping/>
  </p:clrMapOvr>
  <p:timing>
    <p:tnLst>
      <p:par>
        <p:cTn xmlns:p14="http://schemas.microsoft.com/office/powerpoint/2010/mai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Times New Roman"/>
                <a:cs typeface="Times New Roman"/>
              </a:rPr>
              <a:t>Argument ou pas ?</a:t>
            </a:r>
            <a:endParaRPr lang="fr-FR" dirty="0">
              <a:latin typeface="Times New Roman"/>
              <a:cs typeface="Times New Roman"/>
            </a:endParaRPr>
          </a:p>
        </p:txBody>
      </p:sp>
      <p:sp>
        <p:nvSpPr>
          <p:cNvPr id="3" name="Espace réservé du contenu 2"/>
          <p:cNvSpPr>
            <a:spLocks noGrp="1"/>
          </p:cNvSpPr>
          <p:nvPr>
            <p:ph idx="1"/>
          </p:nvPr>
        </p:nvSpPr>
        <p:spPr/>
        <p:txBody>
          <a:bodyPr>
            <a:noAutofit/>
          </a:bodyPr>
          <a:lstStyle/>
          <a:p>
            <a:pPr marL="0" indent="0" algn="just">
              <a:buNone/>
            </a:pPr>
            <a:r>
              <a:rPr lang="fr-FR" sz="3600" dirty="0" smtClean="0">
                <a:latin typeface="Times New Roman"/>
                <a:cs typeface="Times New Roman"/>
              </a:rPr>
              <a:t>Beaucoup trop de gens croient que le succès est réservé à une élite de la société possédant des qualités ou des talents innés. Cette affirmation est vraie pour quelques individus, mais ce n’est pas le cas pour la plupart de ceux qui obtiennent beaucoup de succès.</a:t>
            </a:r>
          </a:p>
          <a:p>
            <a:pPr marL="0" indent="0" algn="just">
              <a:buNone/>
            </a:pPr>
            <a:r>
              <a:rPr lang="fr-FR" sz="3600" dirty="0" smtClean="0">
                <a:solidFill>
                  <a:srgbClr val="FF0000"/>
                </a:solidFill>
                <a:latin typeface="Times New Roman"/>
                <a:cs typeface="Times New Roman"/>
              </a:rPr>
              <a:t>=&gt; pas un argument</a:t>
            </a:r>
            <a:endParaRPr lang="fr-FR" sz="3600" dirty="0">
              <a:solidFill>
                <a:srgbClr val="FF0000"/>
              </a:solidFill>
              <a:latin typeface="Times New Roman"/>
              <a:cs typeface="Times New Roman"/>
            </a:endParaRPr>
          </a:p>
        </p:txBody>
      </p:sp>
    </p:spTree>
    <p:extLst>
      <p:ext uri="{BB962C8B-B14F-4D97-AF65-F5344CB8AC3E}">
        <p14:creationId xmlns:p14="http://schemas.microsoft.com/office/powerpoint/2010/main" val="115097461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524</TotalTime>
  <Words>3183</Words>
  <Application>Microsoft Macintosh PowerPoint</Application>
  <PresentationFormat>Présentation à l'écran (4:3)</PresentationFormat>
  <Paragraphs>420</Paragraphs>
  <Slides>117</Slides>
  <Notes>4</Notes>
  <HiddenSlides>0</HiddenSlides>
  <MMClips>0</MMClips>
  <ScaleCrop>false</ScaleCrop>
  <HeadingPairs>
    <vt:vector size="4" baseType="variant">
      <vt:variant>
        <vt:lpstr>Thème</vt:lpstr>
      </vt:variant>
      <vt:variant>
        <vt:i4>1</vt:i4>
      </vt:variant>
      <vt:variant>
        <vt:lpstr>Titres des diapositives</vt:lpstr>
      </vt:variant>
      <vt:variant>
        <vt:i4>117</vt:i4>
      </vt:variant>
    </vt:vector>
  </HeadingPairs>
  <TitlesOfParts>
    <vt:vector size="118" baseType="lpstr">
      <vt:lpstr>Thème Office</vt:lpstr>
      <vt:lpstr>Pratique de l’argumentation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Votre estimation</vt:lpstr>
      <vt:lpstr>Présentation PowerPoint</vt:lpstr>
      <vt:lpstr>Présentation PowerPoint</vt:lpstr>
      <vt:lpstr>Présentation PowerPoint</vt:lpstr>
      <vt:lpstr>Présentation PowerPoint</vt:lpstr>
      <vt:lpstr>La légende de l’invention du jeu d’échec</vt:lpstr>
      <vt:lpstr>Présentation PowerPoint</vt:lpstr>
      <vt:lpstr>Présentation PowerPoint</vt:lpstr>
      <vt:lpstr>Présentation PowerPoint</vt:lpstr>
      <vt:lpstr>Présentation PowerPoint</vt:lpstr>
      <vt:lpstr>Qui préférez vous? </vt:lpstr>
      <vt:lpstr>Présentation PowerPoint</vt:lpstr>
      <vt:lpstr>Dans la vraie vie? </vt:lpstr>
      <vt:lpstr>Synthèse</vt:lpstr>
      <vt:lpstr>Présentation PowerPoint</vt:lpstr>
      <vt:lpstr>Le cycle de la science</vt:lpstr>
      <vt:lpstr>Exemple: beaucoup de personnes se plaignent de leur belle-mère…</vt:lpstr>
      <vt:lpstr>Présentation PowerPoint</vt:lpstr>
      <vt:lpstr>Présentation PowerPoint</vt:lpstr>
      <vt:lpstr>Présentation PowerPoint</vt:lpstr>
      <vt:lpstr>Présentation PowerPoint</vt:lpstr>
      <vt:lpstr>Présentation PowerPoint</vt:lpstr>
      <vt:lpstr>Présentation PowerPoint</vt:lpstr>
      <vt:lpstr>Le cycle de la science</vt:lpstr>
      <vt:lpstr>Présentation PowerPoint</vt:lpstr>
      <vt:lpstr>Présentation PowerPoint</vt:lpstr>
      <vt:lpstr>Présentation PowerPoint</vt:lpstr>
      <vt:lpstr>Présentation PowerPoint</vt:lpstr>
      <vt:lpstr>EX1. Quel est l’intrus?</vt:lpstr>
      <vt:lpstr> EX2. Quelle figure obtient-on lorsqu’on plie la feuille transparente le long des pointillés?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Exemples</vt:lpstr>
      <vt:lpstr>Présentation PowerPoint</vt:lpstr>
      <vt:lpstr>Présentation PowerPoint</vt:lpstr>
      <vt:lpstr>Présentation PowerPoint</vt:lpstr>
      <vt:lpstr>Présentation PowerPoint</vt:lpstr>
      <vt:lpstr>Présentation PowerPoint</vt:lpstr>
      <vt:lpstr>Présentation PowerPoint</vt:lpstr>
      <vt:lpstr>Introduction </vt:lpstr>
      <vt:lpstr>Introduction </vt:lpstr>
      <vt:lpstr>Présentation PowerPoint</vt:lpstr>
      <vt:lpstr>Présentation PowerPoint</vt:lpstr>
      <vt:lpstr>Présentation PowerPoint</vt:lpstr>
      <vt:lpstr>Présentation PowerPoint</vt:lpstr>
      <vt:lpstr>Présentation PowerPoint</vt:lpstr>
      <vt:lpstr>Est-ce que cela ressemble à une source sérieuse? </vt:lpstr>
      <vt:lpstr>Présentation PowerPoint</vt:lpstr>
      <vt:lpstr>Argument ou pas ?</vt:lpstr>
      <vt:lpstr>Argument ou pas? </vt:lpstr>
      <vt:lpstr>Argument ou pas?</vt:lpstr>
      <vt:lpstr>Présentation PowerPoint</vt:lpstr>
      <vt:lpstr>Présentation PowerPoint</vt:lpstr>
      <vt:lpstr>Présentation PowerPoint</vt:lpstr>
      <vt:lpstr>Présentation PowerPoint</vt:lpstr>
      <vt:lpstr>Autre problème: le flou!</vt:lpstr>
      <vt:lpstr>Présentation PowerPoint</vt:lpstr>
      <vt:lpstr>Critique d’un argument faible</vt:lpstr>
      <vt:lpstr>Critique d’un argument faible</vt:lpstr>
      <vt:lpstr>Critique d’un argument faible</vt:lpstr>
      <vt:lpstr>Affiner la recherche</vt:lpstr>
      <vt:lpstr>Présentation PowerPoint</vt:lpstr>
      <vt:lpstr>Argument ou pas argument? </vt:lpstr>
      <vt:lpstr>Présentation PowerPoint</vt:lpstr>
      <vt:lpstr>Présentation PowerPoint</vt:lpstr>
      <vt:lpstr>Conclusion </vt:lpstr>
      <vt:lpstr>Présentation PowerPoint</vt:lpstr>
    </vt:vector>
  </TitlesOfParts>
  <Company>ULB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Victor Ferry</dc:creator>
  <cp:lastModifiedBy>Victor Ferry</cp:lastModifiedBy>
  <cp:revision>55</cp:revision>
  <dcterms:created xsi:type="dcterms:W3CDTF">2017-03-15T15:02:28Z</dcterms:created>
  <dcterms:modified xsi:type="dcterms:W3CDTF">2017-03-30T21:34:32Z</dcterms:modified>
</cp:coreProperties>
</file>