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98" r:id="rId2"/>
    <p:sldId id="262" r:id="rId3"/>
    <p:sldId id="299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311" r:id="rId16"/>
    <p:sldId id="312" r:id="rId17"/>
    <p:sldId id="314" r:id="rId18"/>
    <p:sldId id="315" r:id="rId19"/>
    <p:sldId id="316" r:id="rId20"/>
    <p:sldId id="313" r:id="rId21"/>
    <p:sldId id="269" r:id="rId22"/>
    <p:sldId id="317" r:id="rId23"/>
    <p:sldId id="318" r:id="rId24"/>
    <p:sldId id="319" r:id="rId25"/>
    <p:sldId id="320" r:id="rId26"/>
    <p:sldId id="273" r:id="rId27"/>
    <p:sldId id="300" r:id="rId28"/>
    <p:sldId id="275" r:id="rId29"/>
    <p:sldId id="301" r:id="rId30"/>
    <p:sldId id="279" r:id="rId31"/>
    <p:sldId id="276" r:id="rId32"/>
    <p:sldId id="302" r:id="rId33"/>
    <p:sldId id="278" r:id="rId34"/>
    <p:sldId id="277" r:id="rId35"/>
    <p:sldId id="321" r:id="rId36"/>
    <p:sldId id="322" r:id="rId37"/>
    <p:sldId id="323" r:id="rId38"/>
    <p:sldId id="324" r:id="rId39"/>
    <p:sldId id="285" r:id="rId40"/>
    <p:sldId id="325" r:id="rId41"/>
    <p:sldId id="286" r:id="rId42"/>
    <p:sldId id="287" r:id="rId43"/>
    <p:sldId id="282" r:id="rId44"/>
    <p:sldId id="270" r:id="rId45"/>
    <p:sldId id="271" r:id="rId46"/>
    <p:sldId id="303" r:id="rId47"/>
    <p:sldId id="304" r:id="rId48"/>
    <p:sldId id="306" r:id="rId49"/>
    <p:sldId id="307" r:id="rId50"/>
    <p:sldId id="327" r:id="rId51"/>
    <p:sldId id="326" r:id="rId52"/>
    <p:sldId id="328" r:id="rId53"/>
    <p:sldId id="305" r:id="rId54"/>
    <p:sldId id="309" r:id="rId55"/>
    <p:sldId id="310" r:id="rId56"/>
    <p:sldId id="290" r:id="rId57"/>
    <p:sldId id="329" r:id="rId58"/>
    <p:sldId id="330" r:id="rId59"/>
    <p:sldId id="333" r:id="rId60"/>
    <p:sldId id="335" r:id="rId61"/>
    <p:sldId id="331" r:id="rId62"/>
    <p:sldId id="332" r:id="rId63"/>
    <p:sldId id="334" r:id="rId64"/>
    <p:sldId id="292" r:id="rId65"/>
    <p:sldId id="291" r:id="rId66"/>
    <p:sldId id="293" r:id="rId67"/>
    <p:sldId id="295" r:id="rId68"/>
    <p:sldId id="296" r:id="rId6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BC9CE-1174-FF42-8EEB-9B414348497A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34DA7-8DBC-C548-8518-52333D6B1B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78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887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887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88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88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sondeur pose des questions qui n’en sont pas vraiment car l’une des réponse</a:t>
            </a:r>
            <a:r>
              <a:rPr lang="fr-FR" baseline="0" dirty="0" smtClean="0"/>
              <a:t>s est stupide.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34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</a:t>
            </a:r>
            <a:r>
              <a:rPr lang="fr-FR" baseline="0" dirty="0" smtClean="0"/>
              <a:t> sondé veut faire dire que les Belges ne sont pas passéistes.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80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peut très bien pensé qu’ils n’ont pas tout dit pour masquer leurs erreurs,</a:t>
            </a:r>
            <a:r>
              <a:rPr lang="fr-FR" baseline="0" dirty="0" smtClean="0"/>
              <a:t> tout en croyant bien que les attentats ont été organisés par Al Qaeda. </a:t>
            </a:r>
          </a:p>
          <a:p>
            <a:r>
              <a:rPr lang="fr-FR" dirty="0" smtClean="0"/>
              <a:t>C’est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964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4DA7-8DBC-C548-8518-52333D6B1BD0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77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9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4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22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95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58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47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5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2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72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78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CA7C4-3785-4646-B586-4C39FCF658E7}" type="datetimeFigureOut">
              <a:rPr lang="fr-FR" smtClean="0"/>
              <a:t>22/03/17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680F-08B0-5341-808E-B3B34BFCFC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98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Pratique de l’</a:t>
            </a:r>
            <a:r>
              <a:rPr lang="fr-FR" dirty="0">
                <a:latin typeface="Times New Roman"/>
                <a:cs typeface="Times New Roman"/>
              </a:rPr>
              <a:t>a</a:t>
            </a:r>
            <a:r>
              <a:rPr lang="fr-FR" dirty="0" smtClean="0">
                <a:latin typeface="Times New Roman"/>
                <a:cs typeface="Times New Roman"/>
              </a:rPr>
              <a:t>rgumentation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ESCG 2016-2017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Pr. Victor Ferry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227" y="424507"/>
            <a:ext cx="1435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9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Le mode</a:t>
            </a:r>
          </a:p>
          <a:p>
            <a:pPr marL="0" indent="0" algn="ctr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=</a:t>
            </a:r>
          </a:p>
          <a:p>
            <a:pPr marL="0" indent="0" algn="ctr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La donnée la plus représentée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6636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832420"/>
              </p:ext>
            </p:extLst>
          </p:nvPr>
        </p:nvGraphicFramePr>
        <p:xfrm>
          <a:off x="1315388" y="480635"/>
          <a:ext cx="6648602" cy="5870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4301"/>
                <a:gridCol w="3324301"/>
              </a:tblGrid>
              <a:tr h="73386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Élèves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Notes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A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B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C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D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33866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G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solidFill>
                          <a:srgbClr val="FF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680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4994"/>
            <a:ext cx="8229600" cy="56111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« En moyenne, un français gagne 2.225 euros par mois. » 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Est-ce que ça veut dire: </a:t>
            </a:r>
          </a:p>
          <a:p>
            <a:pPr marL="742950" indent="-742950">
              <a:buAutoNum type="arabicParenR"/>
            </a:pPr>
            <a:r>
              <a:rPr lang="fr-FR" sz="4400" dirty="0" smtClean="0">
                <a:latin typeface="Times New Roman"/>
                <a:cs typeface="Times New Roman"/>
              </a:rPr>
              <a:t>Que beaucoup de Français gagnent 2.225 euros par mois? </a:t>
            </a:r>
          </a:p>
          <a:p>
            <a:pPr marL="742950" indent="-742950">
              <a:buAutoNum type="arabicParenR"/>
            </a:pPr>
            <a:r>
              <a:rPr lang="fr-FR" sz="4400" dirty="0" smtClean="0">
                <a:latin typeface="Times New Roman"/>
                <a:cs typeface="Times New Roman"/>
              </a:rPr>
              <a:t>Qu’il y a autant de gens qui gagnent que de gens qui gagnent moins? </a:t>
            </a:r>
          </a:p>
          <a:p>
            <a:pPr marL="742950" indent="-742950">
              <a:buAutoNum type="arabicParenR"/>
            </a:pPr>
            <a:r>
              <a:rPr lang="fr-FR" sz="4400" dirty="0" smtClean="0">
                <a:latin typeface="Times New Roman"/>
                <a:cs typeface="Times New Roman"/>
              </a:rPr>
              <a:t>Qu’il y a des gens très riches et des gens très pauvres? 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9971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86658"/>
            <a:ext cx="8229600" cy="5439505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En l’occurrence, le salaire médian en France, en 2011, est de 1712 euros. Cela veut dire qu’il y a autant de gens qui gagnent plus que de gens qui gagnent moins. 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=&gt; ce chiffre donne une meilleure idée des inégalités. 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363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Exercice 1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0533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Corrigé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0366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65668"/>
            <a:ext cx="8229600" cy="5660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Salaire moyen: 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4400" dirty="0" smtClean="0">
                <a:latin typeface="Times New Roman"/>
                <a:ea typeface="ＭＳ 明朝"/>
              </a:rPr>
              <a:t>(275 </a:t>
            </a:r>
            <a:r>
              <a:rPr lang="fr-FR" sz="4400" dirty="0">
                <a:latin typeface="Times New Roman"/>
                <a:ea typeface="ＭＳ 明朝"/>
              </a:rPr>
              <a:t>000  </a:t>
            </a:r>
            <a:r>
              <a:rPr lang="fr-FR" sz="4400" dirty="0" smtClean="0">
                <a:latin typeface="Times New Roman"/>
                <a:ea typeface="ＭＳ 明朝"/>
              </a:rPr>
              <a:t>+ 2 x</a:t>
            </a:r>
            <a:r>
              <a:rPr lang="fr-FR" sz="4000" dirty="0" smtClean="0">
                <a:latin typeface="Times New Roman"/>
                <a:ea typeface="ＭＳ 明朝"/>
              </a:rPr>
              <a:t> </a:t>
            </a:r>
            <a:r>
              <a:rPr lang="fr-FR" sz="4400" dirty="0" smtClean="0">
                <a:latin typeface="Times New Roman"/>
                <a:ea typeface="ＭＳ 明朝"/>
              </a:rPr>
              <a:t>150 000 + 2 </a:t>
            </a:r>
            <a:r>
              <a:rPr lang="fr-FR" sz="4000" dirty="0" smtClean="0">
                <a:latin typeface="Times New Roman"/>
                <a:ea typeface="ＭＳ 明朝"/>
              </a:rPr>
              <a:t>x </a:t>
            </a:r>
            <a:r>
              <a:rPr lang="fr-FR" sz="4400" dirty="0" smtClean="0">
                <a:latin typeface="Times New Roman"/>
                <a:ea typeface="ＭＳ 明朝"/>
              </a:rPr>
              <a:t>80 </a:t>
            </a:r>
            <a:r>
              <a:rPr lang="fr-FR" sz="4400" dirty="0">
                <a:latin typeface="Times New Roman"/>
                <a:ea typeface="ＭＳ 明朝"/>
              </a:rPr>
              <a:t>000 </a:t>
            </a:r>
            <a:r>
              <a:rPr lang="fr-FR" sz="4000" dirty="0" smtClean="0">
                <a:latin typeface="Times New Roman"/>
                <a:ea typeface="ＭＳ 明朝"/>
              </a:rPr>
              <a:t> + </a:t>
            </a:r>
            <a:r>
              <a:rPr lang="fr-FR" sz="4400" dirty="0" smtClean="0">
                <a:latin typeface="Times New Roman"/>
                <a:ea typeface="ＭＳ 明朝"/>
              </a:rPr>
              <a:t>65 </a:t>
            </a:r>
            <a:r>
              <a:rPr lang="fr-FR" sz="4400" dirty="0">
                <a:latin typeface="Times New Roman"/>
                <a:ea typeface="ＭＳ 明朝"/>
              </a:rPr>
              <a:t>000 </a:t>
            </a:r>
            <a:r>
              <a:rPr lang="fr-FR" sz="4400" dirty="0" smtClean="0">
                <a:latin typeface="Times New Roman"/>
                <a:ea typeface="ＭＳ 明朝"/>
              </a:rPr>
              <a:t>+ 4 x 55 000 </a:t>
            </a:r>
            <a:r>
              <a:rPr lang="fr-FR" sz="4000" dirty="0" smtClean="0">
                <a:latin typeface="Times New Roman"/>
                <a:ea typeface="ＭＳ 明朝"/>
              </a:rPr>
              <a:t>+ </a:t>
            </a:r>
            <a:r>
              <a:rPr lang="fr-FR" sz="4400" dirty="0" smtClean="0">
                <a:latin typeface="Times New Roman"/>
                <a:ea typeface="ＭＳ 明朝"/>
              </a:rPr>
              <a:t>45 </a:t>
            </a:r>
            <a:r>
              <a:rPr lang="fr-FR" sz="4400" dirty="0">
                <a:latin typeface="Times New Roman"/>
                <a:ea typeface="ＭＳ 明朝"/>
              </a:rPr>
              <a:t>000 </a:t>
            </a:r>
            <a:r>
              <a:rPr lang="fr-FR" sz="4400" dirty="0" smtClean="0">
                <a:latin typeface="Times New Roman"/>
                <a:ea typeface="ＭＳ 明朝"/>
              </a:rPr>
              <a:t>+ 10 x</a:t>
            </a:r>
            <a:r>
              <a:rPr lang="fr-FR" sz="4000" dirty="0" smtClean="0">
                <a:latin typeface="Times New Roman"/>
                <a:ea typeface="ＭＳ 明朝"/>
              </a:rPr>
              <a:t> </a:t>
            </a:r>
            <a:r>
              <a:rPr lang="fr-FR" sz="4400" dirty="0" smtClean="0">
                <a:latin typeface="Times New Roman"/>
                <a:ea typeface="ＭＳ 明朝"/>
              </a:rPr>
              <a:t>30 000) / 21</a:t>
            </a:r>
          </a:p>
          <a:p>
            <a:pPr marL="0" indent="0">
              <a:spcAft>
                <a:spcPts val="0"/>
              </a:spcAft>
              <a:buNone/>
            </a:pPr>
            <a:endParaRPr lang="fr-FR" sz="4000" dirty="0">
              <a:latin typeface="Times New Roman"/>
              <a:ea typeface="ＭＳ 明朝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r-FR" sz="4000" dirty="0" smtClean="0">
                <a:latin typeface="Times New Roman"/>
                <a:ea typeface="ＭＳ 明朝"/>
              </a:rPr>
              <a:t>= 65 000</a:t>
            </a:r>
            <a:endParaRPr lang="fr-FR" sz="4000" dirty="0">
              <a:latin typeface="Times New Roman"/>
              <a:ea typeface="ＭＳ 明朝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437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500" y="529168"/>
            <a:ext cx="8242300" cy="5596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Salaire médian:</a:t>
            </a: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275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150 000 ; 150 000 ; </a:t>
            </a: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80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80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 </a:t>
            </a:r>
            <a:r>
              <a:rPr lang="fr-FR" sz="4000" dirty="0" smtClean="0">
                <a:latin typeface="Times New Roman"/>
                <a:ea typeface="ＭＳ 明朝"/>
                <a:cs typeface="Times New Roman"/>
              </a:rPr>
              <a:t>;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65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55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</a:t>
            </a: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55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55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55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</a:t>
            </a:r>
            <a:r>
              <a:rPr lang="fr-FR" sz="4400" dirty="0" smtClean="0">
                <a:solidFill>
                  <a:srgbClr val="008000"/>
                </a:solidFill>
                <a:latin typeface="Times New Roman"/>
                <a:ea typeface="ＭＳ 明朝"/>
                <a:cs typeface="Times New Roman"/>
              </a:rPr>
              <a:t>45 </a:t>
            </a:r>
            <a:r>
              <a:rPr lang="fr-FR" sz="4400" dirty="0">
                <a:solidFill>
                  <a:srgbClr val="008000"/>
                </a:solidFill>
                <a:latin typeface="Times New Roman"/>
                <a:ea typeface="ＭＳ 明朝"/>
                <a:cs typeface="Times New Roman"/>
              </a:rPr>
              <a:t>000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; </a:t>
            </a: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30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30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 smtClean="0">
                <a:latin typeface="Times New Roman"/>
                <a:ea typeface="ＭＳ 明朝"/>
                <a:cs typeface="Times New Roman"/>
              </a:rPr>
              <a:t>30 000 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; </a:t>
            </a:r>
            <a:r>
              <a:rPr lang="fr-FR" sz="4400" dirty="0">
                <a:latin typeface="Times New Roman"/>
                <a:ea typeface="ＭＳ 明朝"/>
                <a:cs typeface="Times New Roman"/>
              </a:rPr>
              <a:t>30 000</a:t>
            </a:r>
            <a:r>
              <a:rPr lang="fr-FR" sz="4400" dirty="0">
                <a:latin typeface="Times New Roman"/>
                <a:cs typeface="Times New Roman"/>
              </a:rPr>
              <a:t> </a:t>
            </a:r>
            <a:r>
              <a:rPr lang="fr-FR" sz="4400" dirty="0" smtClean="0">
                <a:latin typeface="Times New Roman"/>
                <a:cs typeface="Times New Roman"/>
              </a:rPr>
              <a:t> </a:t>
            </a: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408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Le mode = 30 000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9625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77334"/>
            <a:ext cx="8229600" cy="5448830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Times New Roman"/>
                <a:cs typeface="Times New Roman"/>
              </a:rPr>
              <a:t>Imaginons que le chargé de communication sénior demande une augmentation. Le président répond : « Vous gagnez déjà 20 000 euros de plus que le salaire moyen ». De quelle moyenne le président parle-t-il ? </a:t>
            </a: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La médiane!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297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742950" indent="-742950">
              <a:buAutoNum type="arabicParenR"/>
            </a:pPr>
            <a:r>
              <a:rPr lang="fr-FR" sz="3600" dirty="0" smtClean="0">
                <a:latin typeface="Times New Roman"/>
                <a:cs typeface="Times New Roman"/>
              </a:rPr>
              <a:t>Que veut dire « en moyenne »?</a:t>
            </a:r>
          </a:p>
          <a:p>
            <a:pPr marL="742950" indent="-742950">
              <a:buAutoNum type="arabicParenR"/>
            </a:pPr>
            <a:r>
              <a:rPr lang="fr-FR" sz="3600" dirty="0" smtClean="0">
                <a:latin typeface="Times New Roman"/>
                <a:cs typeface="Times New Roman"/>
              </a:rPr>
              <a:t>Les sondages: méfiez-vous!</a:t>
            </a:r>
          </a:p>
          <a:p>
            <a:pPr marL="742950" indent="-742950">
              <a:buAutoNum type="arabicParenR"/>
            </a:pPr>
            <a:r>
              <a:rPr lang="fr-FR" sz="3600" dirty="0" smtClean="0">
                <a:latin typeface="Times New Roman"/>
                <a:cs typeface="Times New Roman"/>
              </a:rPr>
              <a:t>Exercice d’argumentation</a:t>
            </a:r>
          </a:p>
          <a:p>
            <a:pPr marL="742950" indent="-742950">
              <a:buAutoNum type="arabicParenR"/>
            </a:pPr>
            <a:r>
              <a:rPr lang="fr-FR" sz="3600" dirty="0" smtClean="0">
                <a:latin typeface="Times New Roman"/>
                <a:cs typeface="Times New Roman"/>
              </a:rPr>
              <a:t>Grand Quizz de révision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399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35000"/>
            <a:ext cx="8229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Times New Roman"/>
                <a:cs typeface="Times New Roman"/>
              </a:rPr>
              <a:t>Imaginons qu’un assistant demande une augmentation de salaire. Si le président répond : « Mais votre salaire est déjà dans la moyenne ! ». De quelle moyenne parle-t-il ? </a:t>
            </a:r>
            <a:endParaRPr lang="fr-FR" sz="36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Le mode!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2683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2) Les sondages: méfiez-vous!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309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dist">
              <a:buNone/>
            </a:pPr>
            <a:r>
              <a:rPr lang="fr-FR" dirty="0">
                <a:latin typeface="Times New Roman"/>
                <a:cs typeface="Times New Roman"/>
              </a:rPr>
              <a:t>« </a:t>
            </a:r>
            <a:r>
              <a:rPr lang="fr-FR" dirty="0" smtClean="0">
                <a:latin typeface="Times New Roman"/>
                <a:cs typeface="Times New Roman"/>
              </a:rPr>
              <a:t>Le </a:t>
            </a:r>
            <a:r>
              <a:rPr lang="fr-FR" dirty="0">
                <a:latin typeface="Times New Roman"/>
                <a:cs typeface="Times New Roman"/>
              </a:rPr>
              <a:t>constat établi par des chercheurs américains pour la revue Nature </a:t>
            </a:r>
            <a:r>
              <a:rPr lang="fr-FR" dirty="0" err="1">
                <a:latin typeface="Times New Roman"/>
                <a:cs typeface="Times New Roman"/>
              </a:rPr>
              <a:t>Climate</a:t>
            </a:r>
            <a:r>
              <a:rPr lang="fr-FR" dirty="0">
                <a:latin typeface="Times New Roman"/>
                <a:cs typeface="Times New Roman"/>
              </a:rPr>
              <a:t> Change à partir de sondages réalisés dans 119 pays laisse songeur. Selon eux, 40% de la population mondiale n’a jamais entendu parler du réchauffement de la planète. En Inde, au Pakistan et en Egypte, le pourcentage atteint même 65%. Inversement, la population des pays développés (Europe, Amérique du Nord, Japon, Australie) connaît en très grande majorité (+ de 75%) ce phénomène en cours</a:t>
            </a:r>
            <a:r>
              <a:rPr lang="fr-FR" dirty="0" smtClean="0">
                <a:latin typeface="Times New Roman"/>
                <a:cs typeface="Times New Roman"/>
              </a:rPr>
              <a:t>. »</a:t>
            </a:r>
            <a:endParaRPr lang="fr-FR" dirty="0">
              <a:latin typeface="Times New Roman"/>
              <a:cs typeface="Times New Roman"/>
            </a:endParaRPr>
          </a:p>
          <a:p>
            <a:pPr marL="0" indent="0" algn="dist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4" name="Image 3" descr="Capture d’écran 2017-03-16 à 20.02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804"/>
            <a:ext cx="9144000" cy="59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86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7-03-16 à 20.03.5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0" b="66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9409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sz="48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À la question « Est-ce que les médias vous mentent? » 91% des français ont répondu oui!</a:t>
            </a:r>
            <a:endParaRPr lang="fr-FR" sz="4800" dirty="0">
              <a:latin typeface="Times New Roman"/>
              <a:cs typeface="Times New Roman"/>
            </a:endParaRPr>
          </a:p>
        </p:txBody>
      </p:sp>
      <p:pic>
        <p:nvPicPr>
          <p:cNvPr id="4" name="Image 3" descr="Capture d’écran 2017-03-16 à 20.10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633"/>
            <a:ext cx="43053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07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dirty="0" smtClean="0">
                <a:latin typeface="Times New Roman"/>
                <a:cs typeface="Times New Roman"/>
              </a:rPr>
              <a:t>Comment distinguer un bon sondage d’un mauvais sondage? </a:t>
            </a:r>
            <a:endParaRPr lang="fr-FR" sz="5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4402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742950" indent="-742950" algn="just">
              <a:buAutoNum type="arabicParenR"/>
            </a:pPr>
            <a:r>
              <a:rPr lang="fr-FR" sz="4800" dirty="0" smtClean="0">
                <a:latin typeface="Times New Roman"/>
                <a:cs typeface="Times New Roman"/>
              </a:rPr>
              <a:t>Le biais de désirabilité </a:t>
            </a:r>
          </a:p>
        </p:txBody>
      </p:sp>
    </p:spTree>
    <p:extLst>
      <p:ext uri="{BB962C8B-B14F-4D97-AF65-F5344CB8AC3E}">
        <p14:creationId xmlns:p14="http://schemas.microsoft.com/office/powerpoint/2010/main" val="133575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42400"/>
            <a:ext cx="8229600" cy="5183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Lorsqu’ils répondent à une question, les sondés ont tendance à:</a:t>
            </a: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r>
              <a:rPr lang="fr-FR" sz="3600" dirty="0" smtClean="0">
                <a:latin typeface="Times New Roman"/>
                <a:cs typeface="Times New Roman"/>
              </a:rPr>
              <a:t>Répondre ce qu’ils pensent qu’on attend d’eux</a:t>
            </a:r>
          </a:p>
          <a:p>
            <a:r>
              <a:rPr lang="fr-FR" sz="3600" dirty="0" smtClean="0">
                <a:latin typeface="Times New Roman"/>
                <a:cs typeface="Times New Roman"/>
              </a:rPr>
              <a:t>Répondre ce qu’ils pensent être respectable, politiquement correct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18769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Question critique: est-ce que les différentes options donnent au sondé une image également valorisante? 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316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« Pensez-vous qu’il faut s’engager dans la guerre en Syrie? »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« Pensez-vous qu’il faut intervenir pour restaurer la paix en Syrie? »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1867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1. Que </a:t>
            </a:r>
            <a:r>
              <a:rPr lang="fr-FR" sz="4400" dirty="0">
                <a:latin typeface="Times New Roman"/>
                <a:cs typeface="Times New Roman"/>
              </a:rPr>
              <a:t>veut dire « en moyenne »?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045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Bonne question ou pas? </a:t>
            </a: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4" name="Espace réservé du contenu 3" descr="Capture d’écran 2017-03-15 à 18.27.2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0" r="61"/>
          <a:stretch/>
        </p:blipFill>
        <p:spPr>
          <a:xfrm>
            <a:off x="2820145" y="4328495"/>
            <a:ext cx="6014822" cy="1063979"/>
          </a:xfrm>
        </p:spPr>
      </p:pic>
      <p:pic>
        <p:nvPicPr>
          <p:cNvPr id="5" name="Image 4" descr="Capture d’écran 2017-03-15 à 18.29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79" y="5392474"/>
            <a:ext cx="6444343" cy="559900"/>
          </a:xfrm>
          <a:prstGeom prst="rect">
            <a:avLst/>
          </a:prstGeom>
        </p:spPr>
      </p:pic>
      <p:pic>
        <p:nvPicPr>
          <p:cNvPr id="6" name="Image 5" descr="Capture d’écran 2017-03-15 à 18.30.5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1765"/>
            <a:ext cx="9144000" cy="70164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" y="1636632"/>
            <a:ext cx="73460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latin typeface="Times New Roman"/>
                <a:cs typeface="Times New Roman"/>
              </a:rPr>
              <a:t>« Je suis volontariste et déterminé </a:t>
            </a:r>
          </a:p>
          <a:p>
            <a:r>
              <a:rPr lang="fr-FR" sz="4000" dirty="0" smtClean="0">
                <a:latin typeface="Times New Roman"/>
                <a:cs typeface="Times New Roman"/>
              </a:rPr>
              <a:t>à vouloir faire bouger les choses </a:t>
            </a:r>
          </a:p>
          <a:p>
            <a:r>
              <a:rPr lang="fr-FR" sz="4000" dirty="0" smtClean="0">
                <a:latin typeface="Times New Roman"/>
                <a:cs typeface="Times New Roman"/>
              </a:rPr>
              <a:t>par mon action »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6168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2) Les questions rhétoriques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363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Un sondeur peut faire dire ce qu’il veut entendre au sondé en le mettant face à un choix qui n’en est pas vraiment un.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161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Question critique: </a:t>
            </a:r>
          </a:p>
          <a:p>
            <a:pPr algn="just"/>
            <a:r>
              <a:rPr lang="fr-FR" sz="4800" dirty="0">
                <a:latin typeface="Times New Roman"/>
                <a:cs typeface="Times New Roman"/>
              </a:rPr>
              <a:t>E</a:t>
            </a:r>
            <a:r>
              <a:rPr lang="fr-FR" sz="4800" dirty="0" smtClean="0">
                <a:latin typeface="Times New Roman"/>
                <a:cs typeface="Times New Roman"/>
              </a:rPr>
              <a:t>st-ce que les différentes options sont aussi intelligentes? </a:t>
            </a:r>
          </a:p>
          <a:p>
            <a:pPr algn="just"/>
            <a:r>
              <a:rPr lang="fr-FR" sz="4800" dirty="0" smtClean="0">
                <a:latin typeface="Times New Roman"/>
                <a:cs typeface="Times New Roman"/>
              </a:rPr>
              <a:t>Est-ce que toutes les options sont aussi raisonnables?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9907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latin typeface="Times New Roman"/>
                <a:cs typeface="Times New Roman"/>
              </a:rPr>
              <a:t>Bonne question ou pas?</a:t>
            </a:r>
            <a:endParaRPr lang="fr-FR" sz="4800" dirty="0">
              <a:latin typeface="Times New Roman"/>
              <a:cs typeface="Times New Roman"/>
            </a:endParaRPr>
          </a:p>
        </p:txBody>
      </p:sp>
      <p:pic>
        <p:nvPicPr>
          <p:cNvPr id="6" name="Espace réservé du contenu 5" descr="Capture d’écran 2017-03-15 à 18.40.19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2" r="-78" b="31263"/>
          <a:stretch/>
        </p:blipFill>
        <p:spPr>
          <a:xfrm>
            <a:off x="148167" y="3799411"/>
            <a:ext cx="8686800" cy="1703604"/>
          </a:xfrm>
        </p:spPr>
      </p:pic>
      <p:sp>
        <p:nvSpPr>
          <p:cNvPr id="3" name="ZoneTexte 2"/>
          <p:cNvSpPr txBox="1"/>
          <p:nvPr/>
        </p:nvSpPr>
        <p:spPr>
          <a:xfrm>
            <a:off x="568194" y="1481138"/>
            <a:ext cx="8744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latin typeface="Times New Roman"/>
                <a:cs typeface="Times New Roman"/>
              </a:rPr>
              <a:t>« Il faut vivre avec son temps </a:t>
            </a:r>
          </a:p>
          <a:p>
            <a:r>
              <a:rPr lang="fr-FR" sz="4000" dirty="0" smtClean="0">
                <a:latin typeface="Times New Roman"/>
                <a:cs typeface="Times New Roman"/>
              </a:rPr>
              <a:t>et ne pas croire que c’était mieux avant. »</a:t>
            </a:r>
            <a:endParaRPr lang="fr-FR" sz="4000" dirty="0"/>
          </a:p>
        </p:txBody>
      </p:sp>
      <p:pic>
        <p:nvPicPr>
          <p:cNvPr id="8" name="Image 7" descr="Capture d’écran 2017-03-15 à 18.30.5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4577"/>
            <a:ext cx="9144000" cy="70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6000" dirty="0" smtClean="0">
                <a:latin typeface="Times New Roman"/>
                <a:cs typeface="Times New Roman"/>
              </a:rPr>
              <a:t>3. L’ordre des questions</a:t>
            </a:r>
            <a:endParaRPr lang="fr-FR" sz="6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0221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5046663"/>
          </a:xfrm>
        </p:spPr>
        <p:txBody>
          <a:bodyPr>
            <a:normAutofit/>
          </a:bodyPr>
          <a:lstStyle/>
          <a:p>
            <a:pPr algn="just"/>
            <a:r>
              <a:rPr lang="fr-FR" sz="4800" dirty="0" smtClean="0">
                <a:latin typeface="Times New Roman"/>
                <a:cs typeface="Times New Roman"/>
              </a:rPr>
              <a:t>Les sondés cherchent à être cohérents</a:t>
            </a:r>
          </a:p>
          <a:p>
            <a:pPr algn="just"/>
            <a:r>
              <a:rPr lang="fr-FR" sz="4800" dirty="0" smtClean="0">
                <a:latin typeface="Times New Roman"/>
                <a:cs typeface="Times New Roman"/>
              </a:rPr>
              <a:t>Une fois que nous avons  répondu à une question qui va dans un sens, nous maintenons le cap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97624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65668"/>
            <a:ext cx="8229600" cy="5660496"/>
          </a:xfrm>
        </p:spPr>
        <p:txBody>
          <a:bodyPr>
            <a:normAutofit lnSpcReduction="10000"/>
          </a:bodyPr>
          <a:lstStyle/>
          <a:p>
            <a:pPr marL="742950" indent="-742950" algn="just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« Est-ce que vous avez une bonne opinion des étudiants qui travaillent dur pour réaliser leurs projets? »</a:t>
            </a:r>
          </a:p>
          <a:p>
            <a:pPr marL="742950" indent="-742950" algn="just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« Seriez-vous prêt à aider les étudiants à réaliser leurs projets vous en aviez l’occasion? »</a:t>
            </a:r>
          </a:p>
          <a:p>
            <a:pPr marL="742950" indent="-742950" algn="just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« Pouvez-vous acheter ce badge pour aider les </a:t>
            </a:r>
            <a:r>
              <a:rPr lang="fr-FR" sz="4000" dirty="0">
                <a:latin typeface="Times New Roman"/>
                <a:cs typeface="Times New Roman"/>
              </a:rPr>
              <a:t>étudiants à réaliser leurs </a:t>
            </a:r>
            <a:r>
              <a:rPr lang="fr-FR" sz="4000" dirty="0" smtClean="0">
                <a:latin typeface="Times New Roman"/>
                <a:cs typeface="Times New Roman"/>
              </a:rPr>
              <a:t>projets? » 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829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5400" dirty="0" smtClean="0">
                <a:latin typeface="Times New Roman"/>
                <a:cs typeface="Times New Roman"/>
              </a:rPr>
              <a:t>Question critique: est-ce que je répondrais de la même façon si les questions étaient dans un autre ordre?</a:t>
            </a:r>
            <a:endParaRPr lang="fr-FR" sz="5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3918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4) Les réponses possibles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23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Les trois types de moyennes: 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r>
              <a:rPr lang="fr-FR" sz="4400" dirty="0" smtClean="0">
                <a:latin typeface="Times New Roman"/>
                <a:cs typeface="Times New Roman"/>
              </a:rPr>
              <a:t>La moyenne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La médiane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Le mode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97616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latin typeface="Times New Roman"/>
                <a:cs typeface="Times New Roman"/>
              </a:rPr>
              <a:t>Pour qu’un sondage soit valide, il faut qu’il y ait une symétrie dans les réponses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0272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55324"/>
            <a:ext cx="8229600" cy="5370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Que pensez-vous des chats? </a:t>
            </a:r>
          </a:p>
          <a:p>
            <a:pPr marL="0" indent="0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514350" indent="-514350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Ce sont des êtres immondes qui méritent de bruler en enfer</a:t>
            </a:r>
          </a:p>
          <a:p>
            <a:pPr marL="514350" indent="-514350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Sans opinion </a:t>
            </a:r>
          </a:p>
          <a:p>
            <a:pPr marL="514350" indent="-514350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Je les aime bien</a:t>
            </a:r>
          </a:p>
        </p:txBody>
      </p:sp>
    </p:spTree>
    <p:extLst>
      <p:ext uri="{BB962C8B-B14F-4D97-AF65-F5344CB8AC3E}">
        <p14:creationId xmlns:p14="http://schemas.microsoft.com/office/powerpoint/2010/main" val="19083032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Question critique: le choix donné au sondé est-il équilibré entre opinions positives et négatives? 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003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Exercice 2: lecture critique d’un sondage!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750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 d’écran 2017-03-15 à 17.42.2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0" b="4170"/>
          <a:stretch>
            <a:fillRect/>
          </a:stretch>
        </p:blipFill>
        <p:spPr>
          <a:xfrm>
            <a:off x="0" y="961322"/>
            <a:ext cx="9391278" cy="5164841"/>
          </a:xfrm>
        </p:spPr>
      </p:pic>
    </p:spTree>
    <p:extLst>
      <p:ext uri="{BB962C8B-B14F-4D97-AF65-F5344CB8AC3E}">
        <p14:creationId xmlns:p14="http://schemas.microsoft.com/office/powerpoint/2010/main" val="415378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7-03-15 à 17.44.4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0" b="51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609633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Lisez le sondage et formulez des critiques.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7761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latin typeface="Times New Roman"/>
                <a:cs typeface="Times New Roman"/>
              </a:rPr>
              <a:t>L’ordre des questions</a:t>
            </a:r>
            <a:endParaRPr lang="fr-FR" sz="5400" dirty="0">
              <a:latin typeface="Times New Roman"/>
              <a:cs typeface="Times New Roman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199" y="1482196"/>
            <a:ext cx="8390467" cy="49524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1. «</a:t>
            </a:r>
            <a:r>
              <a:rPr lang="fr-FR" dirty="0">
                <a:latin typeface="Times New Roman"/>
                <a:cs typeface="Times New Roman"/>
              </a:rPr>
              <a:t> Diriez-vous que le 11-Septembre est toujours un sujet d’actualité ? » </a:t>
            </a:r>
            <a:endParaRPr lang="fr-FR" dirty="0" smtClean="0">
              <a:latin typeface="Times New Roman"/>
              <a:cs typeface="Times New Roman"/>
            </a:endParaRPr>
          </a:p>
          <a:p>
            <a:pPr>
              <a:buFont typeface="Symbol" charset="0"/>
              <a:buChar char=""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n’engage à rien de dire oui.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2. «</a:t>
            </a:r>
            <a:r>
              <a:rPr lang="fr-FR" dirty="0">
                <a:latin typeface="Times New Roman"/>
                <a:cs typeface="Times New Roman"/>
              </a:rPr>
              <a:t> Pensez-vous que le gouvernement Bush a dit tout ce qu’il savait concernant les attentats du 11-Septembre ? » (non/sans opinion/oui)</a:t>
            </a:r>
          </a:p>
          <a:p>
            <a:pPr>
              <a:buFont typeface="Symbol" charset="0"/>
              <a:buChar char=""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la </a:t>
            </a:r>
            <a:r>
              <a:rPr lang="fr-FR" dirty="0">
                <a:solidFill>
                  <a:srgbClr val="008000"/>
                </a:solidFill>
                <a:latin typeface="Times New Roman"/>
                <a:cs typeface="Times New Roman"/>
              </a:rPr>
              <a:t>réponse normale est non. </a:t>
            </a:r>
            <a:endParaRPr lang="fr-FR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3. «</a:t>
            </a:r>
            <a:r>
              <a:rPr lang="fr-FR" dirty="0">
                <a:latin typeface="Times New Roman"/>
                <a:cs typeface="Times New Roman"/>
              </a:rPr>
              <a:t> </a:t>
            </a:r>
            <a:r>
              <a:rPr lang="fr-FR" dirty="0" smtClean="0">
                <a:latin typeface="Times New Roman"/>
                <a:cs typeface="Times New Roman"/>
              </a:rPr>
              <a:t>Que </a:t>
            </a:r>
            <a:r>
              <a:rPr lang="fr-FR" dirty="0">
                <a:latin typeface="Times New Roman"/>
                <a:cs typeface="Times New Roman"/>
              </a:rPr>
              <a:t>pensez-vous de la version officielle des attentats du 11-Septembre ? » </a:t>
            </a:r>
          </a:p>
          <a:p>
            <a:pPr>
              <a:buFont typeface="Symbol" charset="0"/>
              <a:buChar char=""/>
            </a:pPr>
            <a:r>
              <a:rPr lang="fr-FR" dirty="0">
                <a:solidFill>
                  <a:srgbClr val="008000"/>
                </a:solidFill>
                <a:latin typeface="Times New Roman"/>
                <a:cs typeface="Times New Roman"/>
              </a:rPr>
              <a:t>Ce serait tout à fait paradoxal de répondre qu’on pense que c’est l’absolue vérité</a:t>
            </a:r>
          </a:p>
        </p:txBody>
      </p:sp>
    </p:spTree>
    <p:extLst>
      <p:ext uri="{BB962C8B-B14F-4D97-AF65-F5344CB8AC3E}">
        <p14:creationId xmlns:p14="http://schemas.microsoft.com/office/powerpoint/2010/main" val="20707534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Le biais de désirabilité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2</a:t>
            </a:r>
            <a:r>
              <a:rPr lang="fr-FR" dirty="0">
                <a:latin typeface="Times New Roman"/>
                <a:cs typeface="Times New Roman"/>
              </a:rPr>
              <a:t>. « Pensez-vous que le gouvernement Bush a dit </a:t>
            </a:r>
            <a:r>
              <a:rPr lang="fr-FR" dirty="0">
                <a:solidFill>
                  <a:srgbClr val="008000"/>
                </a:solidFill>
                <a:latin typeface="Times New Roman"/>
                <a:cs typeface="Times New Roman"/>
              </a:rPr>
              <a:t>tout</a:t>
            </a:r>
            <a:r>
              <a:rPr lang="fr-FR" dirty="0">
                <a:latin typeface="Times New Roman"/>
                <a:cs typeface="Times New Roman"/>
              </a:rPr>
              <a:t> ce qu’il savait concernant les attentats du 11-Septembre ? » (non/sans opinion/oui)</a:t>
            </a:r>
          </a:p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=&gt; Comme on ne veut pas avoir l’air naïf, on répondra non.</a:t>
            </a:r>
          </a:p>
        </p:txBody>
      </p:sp>
    </p:spTree>
    <p:extLst>
      <p:ext uri="{BB962C8B-B14F-4D97-AF65-F5344CB8AC3E}">
        <p14:creationId xmlns:p14="http://schemas.microsoft.com/office/powerpoint/2010/main" val="36976307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Les réponses possibles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>
                <a:latin typeface="Times New Roman"/>
                <a:cs typeface="Times New Roman"/>
              </a:rPr>
              <a:t>7.    « Que pensez-vous de cette hypothèse : Une partie des autorités américaines serait impliquée dans la réalisation de ces attentats. » (vrai/probable/possible/sans opinion/faux) </a:t>
            </a: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=&gt; Choix entre trois réponses qui favorisent les thèses </a:t>
            </a:r>
            <a:r>
              <a:rPr lang="fr-FR" dirty="0" err="1" smtClean="0">
                <a:latin typeface="Times New Roman"/>
                <a:cs typeface="Times New Roman"/>
              </a:rPr>
              <a:t>conspirationnistes</a:t>
            </a:r>
            <a:r>
              <a:rPr lang="fr-FR" dirty="0" smtClean="0">
                <a:latin typeface="Times New Roman"/>
                <a:cs typeface="Times New Roman"/>
              </a:rPr>
              <a:t>. Celle qui ne la favorise pas est une réponse extrême. 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=&gt; L’ordre des réponses favorise toujours les opinions </a:t>
            </a:r>
            <a:r>
              <a:rPr lang="fr-FR" dirty="0" err="1" smtClean="0">
                <a:latin typeface="Times New Roman"/>
                <a:cs typeface="Times New Roman"/>
              </a:rPr>
              <a:t>conspirationistes</a:t>
            </a:r>
            <a:r>
              <a:rPr lang="fr-FR" dirty="0" smtClean="0">
                <a:latin typeface="Times New Roman"/>
                <a:cs typeface="Times New Roman"/>
              </a:rPr>
              <a:t>.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764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41213"/>
              </p:ext>
            </p:extLst>
          </p:nvPr>
        </p:nvGraphicFramePr>
        <p:xfrm>
          <a:off x="457200" y="947875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Élèves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Notes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A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B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C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D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G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6952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À quoi ressemblerait un sondage plus objectif?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95276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Certaines </a:t>
            </a:r>
            <a:r>
              <a:rPr lang="fr-FR" dirty="0">
                <a:latin typeface="Times New Roman"/>
                <a:cs typeface="Times New Roman"/>
              </a:rPr>
              <a:t>personnes pensent à propos des attentats du 11 </a:t>
            </a:r>
            <a:r>
              <a:rPr lang="fr-FR" dirty="0" smtClean="0">
                <a:latin typeface="Times New Roman"/>
                <a:cs typeface="Times New Roman"/>
              </a:rPr>
              <a:t>septembre 2001 qui </a:t>
            </a:r>
            <a:r>
              <a:rPr lang="fr-FR" dirty="0">
                <a:latin typeface="Times New Roman"/>
                <a:cs typeface="Times New Roman"/>
              </a:rPr>
              <a:t>ont frappé le World Trade Center et le Pentagone </a:t>
            </a:r>
            <a:r>
              <a:rPr lang="fr-FR" dirty="0" smtClean="0">
                <a:latin typeface="Times New Roman"/>
                <a:cs typeface="Times New Roman"/>
              </a:rPr>
              <a:t>qu’ils n’auraient </a:t>
            </a:r>
            <a:r>
              <a:rPr lang="fr-FR" dirty="0">
                <a:latin typeface="Times New Roman"/>
                <a:cs typeface="Times New Roman"/>
              </a:rPr>
              <a:t>pas été </a:t>
            </a:r>
            <a:r>
              <a:rPr lang="fr-FR" dirty="0" smtClean="0">
                <a:latin typeface="Times New Roman"/>
                <a:cs typeface="Times New Roman"/>
              </a:rPr>
              <a:t>organisés par </a:t>
            </a:r>
            <a:r>
              <a:rPr lang="fr-FR" dirty="0">
                <a:latin typeface="Times New Roman"/>
                <a:cs typeface="Times New Roman"/>
              </a:rPr>
              <a:t>Al-Qaida et Ben Laden, mais en fait par les Etats-Unis </a:t>
            </a:r>
            <a:r>
              <a:rPr lang="fr-FR" dirty="0" smtClean="0">
                <a:latin typeface="Times New Roman"/>
                <a:cs typeface="Times New Roman"/>
              </a:rPr>
              <a:t>eux-</a:t>
            </a:r>
            <a:r>
              <a:rPr lang="fr-FR" dirty="0">
                <a:latin typeface="Times New Roman"/>
                <a:cs typeface="Times New Roman"/>
              </a:rPr>
              <a:t>mêmes, afin </a:t>
            </a:r>
            <a:r>
              <a:rPr lang="fr-FR" dirty="0" smtClean="0">
                <a:latin typeface="Times New Roman"/>
                <a:cs typeface="Times New Roman"/>
              </a:rPr>
              <a:t>notamment de </a:t>
            </a:r>
            <a:r>
              <a:rPr lang="fr-FR" dirty="0">
                <a:latin typeface="Times New Roman"/>
                <a:cs typeface="Times New Roman"/>
              </a:rPr>
              <a:t>permettre la guerre en </a:t>
            </a:r>
            <a:r>
              <a:rPr lang="fr-FR" dirty="0" smtClean="0">
                <a:latin typeface="Times New Roman"/>
                <a:cs typeface="Times New Roman"/>
              </a:rPr>
              <a:t>Irak. Vous</a:t>
            </a:r>
            <a:r>
              <a:rPr lang="fr-FR" dirty="0">
                <a:latin typeface="Times New Roman"/>
                <a:cs typeface="Times New Roman"/>
              </a:rPr>
              <a:t>-même, à propos des attentats du 11 septembre, </a:t>
            </a:r>
            <a:r>
              <a:rPr lang="fr-FR" dirty="0" smtClean="0">
                <a:latin typeface="Times New Roman"/>
                <a:cs typeface="Times New Roman"/>
              </a:rPr>
              <a:t>pensez</a:t>
            </a:r>
            <a:r>
              <a:rPr lang="fr-FR" dirty="0">
                <a:latin typeface="Times New Roman"/>
                <a:cs typeface="Times New Roman"/>
              </a:rPr>
              <a:t>-vous </a:t>
            </a:r>
            <a:r>
              <a:rPr lang="fr-FR" dirty="0" smtClean="0">
                <a:latin typeface="Times New Roman"/>
                <a:cs typeface="Times New Roman"/>
              </a:rPr>
              <a:t>que: </a:t>
            </a: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algn="just"/>
            <a:r>
              <a:rPr lang="fr-FR" dirty="0" smtClean="0">
                <a:latin typeface="Times New Roman"/>
                <a:cs typeface="Times New Roman"/>
              </a:rPr>
              <a:t>Al</a:t>
            </a:r>
            <a:r>
              <a:rPr lang="fr-FR" dirty="0">
                <a:latin typeface="Times New Roman"/>
                <a:cs typeface="Times New Roman"/>
              </a:rPr>
              <a:t>-Qaida et Ben Laden sont responsables des </a:t>
            </a:r>
            <a:r>
              <a:rPr lang="fr-FR" dirty="0" smtClean="0">
                <a:latin typeface="Times New Roman"/>
                <a:cs typeface="Times New Roman"/>
              </a:rPr>
              <a:t>attentats </a:t>
            </a:r>
            <a:r>
              <a:rPr lang="fr-FR" dirty="0">
                <a:latin typeface="Times New Roman"/>
                <a:cs typeface="Times New Roman"/>
              </a:rPr>
              <a:t>du 11 septembre </a:t>
            </a:r>
            <a:r>
              <a:rPr lang="fr-FR" dirty="0" smtClean="0">
                <a:latin typeface="Times New Roman"/>
                <a:cs typeface="Times New Roman"/>
              </a:rPr>
              <a:t>2001</a:t>
            </a:r>
          </a:p>
          <a:p>
            <a:r>
              <a:rPr lang="fr-FR" dirty="0">
                <a:latin typeface="Times New Roman"/>
                <a:cs typeface="Times New Roman"/>
              </a:rPr>
              <a:t>Ce sont les Américains eux-mêmes qui ont en fait </a:t>
            </a:r>
            <a:r>
              <a:rPr lang="fr-FR" dirty="0" smtClean="0">
                <a:latin typeface="Times New Roman"/>
                <a:cs typeface="Times New Roman"/>
              </a:rPr>
              <a:t>organisé </a:t>
            </a:r>
            <a:r>
              <a:rPr lang="fr-FR" dirty="0">
                <a:latin typeface="Times New Roman"/>
                <a:cs typeface="Times New Roman"/>
              </a:rPr>
              <a:t>les </a:t>
            </a:r>
            <a:r>
              <a:rPr lang="fr-FR" dirty="0" smtClean="0">
                <a:latin typeface="Times New Roman"/>
                <a:cs typeface="Times New Roman"/>
              </a:rPr>
              <a:t>attentats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Sans opinion</a:t>
            </a:r>
            <a:endParaRPr lang="fr-FR" dirty="0">
              <a:latin typeface="Times New Roman"/>
              <a:cs typeface="Times New Roman"/>
            </a:endParaRPr>
          </a:p>
          <a:p>
            <a:pPr algn="just">
              <a:buFontTx/>
              <a:buChar char="-"/>
            </a:pPr>
            <a:endParaRPr lang="fr-FR" dirty="0" smtClean="0">
              <a:latin typeface="Times New Roman"/>
              <a:cs typeface="Times New Roman"/>
            </a:endParaRPr>
          </a:p>
          <a:p>
            <a:pPr algn="just">
              <a:buFontTx/>
              <a:buChar char="-"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60993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7-03-16 à 20.27.23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" t="-21596" r="-2572" b="-2346"/>
          <a:stretch/>
        </p:blipFill>
        <p:spPr>
          <a:xfrm>
            <a:off x="457201" y="-973667"/>
            <a:ext cx="8496300" cy="5588000"/>
          </a:xfrm>
        </p:spPr>
      </p:pic>
      <p:sp>
        <p:nvSpPr>
          <p:cNvPr id="5" name="ZoneTexte 4"/>
          <p:cNvSpPr txBox="1"/>
          <p:nvPr/>
        </p:nvSpPr>
        <p:spPr>
          <a:xfrm>
            <a:off x="1100667" y="4931834"/>
            <a:ext cx="5651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Times New Roman"/>
                <a:cs typeface="Times New Roman"/>
              </a:rPr>
              <a:t>http://</a:t>
            </a:r>
            <a:r>
              <a:rPr lang="fr-FR" sz="3200" dirty="0" err="1">
                <a:latin typeface="Times New Roman"/>
                <a:cs typeface="Times New Roman"/>
              </a:rPr>
              <a:t>referentiel.nouvelobs.com</a:t>
            </a:r>
            <a:r>
              <a:rPr lang="fr-FR" sz="3200" dirty="0">
                <a:latin typeface="Times New Roman"/>
                <a:cs typeface="Times New Roman"/>
              </a:rPr>
              <a:t>/file/418/561418.pdf</a:t>
            </a:r>
          </a:p>
        </p:txBody>
      </p:sp>
    </p:spTree>
    <p:extLst>
      <p:ext uri="{BB962C8B-B14F-4D97-AF65-F5344CB8AC3E}">
        <p14:creationId xmlns:p14="http://schemas.microsoft.com/office/powerpoint/2010/main" val="39172327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Conclusion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Quand vous voyez des titres de journaux du type: </a:t>
            </a:r>
          </a:p>
          <a:p>
            <a:pPr marL="0" indent="0" algn="just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« 60% des gens pensent que A»</a:t>
            </a:r>
          </a:p>
          <a:p>
            <a:pPr marL="0" indent="0" algn="just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Demandez-vous si le sondeur a donné autant de chance aux sondés de répondre A ou B.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04372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3. Exercice d’argumentation </a:t>
            </a:r>
          </a:p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Faut-il interdire le site « Nouvel Ordre Mondial »?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37557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Les 4 types d’arguments de la discussion politique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FR" sz="4400" dirty="0" smtClean="0">
                <a:latin typeface="Times New Roman"/>
                <a:cs typeface="Times New Roman"/>
              </a:rPr>
              <a:t>Utilité</a:t>
            </a:r>
          </a:p>
          <a:p>
            <a:pPr marL="514350" indent="-514350">
              <a:buAutoNum type="arabicPeriod"/>
            </a:pPr>
            <a:r>
              <a:rPr lang="fr-FR" sz="4400" dirty="0" smtClean="0">
                <a:latin typeface="Times New Roman"/>
                <a:cs typeface="Times New Roman"/>
              </a:rPr>
              <a:t>Faisabilité </a:t>
            </a:r>
          </a:p>
          <a:p>
            <a:pPr marL="514350" indent="-514350">
              <a:buAutoNum type="arabicPeriod"/>
            </a:pPr>
            <a:r>
              <a:rPr lang="fr-FR" sz="4400" dirty="0" smtClean="0">
                <a:latin typeface="Times New Roman"/>
                <a:cs typeface="Times New Roman"/>
              </a:rPr>
              <a:t>Moralité</a:t>
            </a:r>
          </a:p>
          <a:p>
            <a:pPr marL="514350" indent="-514350">
              <a:buAutoNum type="arabicPeriod"/>
            </a:pPr>
            <a:r>
              <a:rPr lang="fr-FR" sz="4400" dirty="0" smtClean="0">
                <a:latin typeface="Times New Roman"/>
                <a:cs typeface="Times New Roman"/>
              </a:rPr>
              <a:t>Conséquences</a:t>
            </a:r>
          </a:p>
          <a:p>
            <a:pPr marL="514350" indent="-514350">
              <a:buAutoNum type="arabicPeriod"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9705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maxresdefaul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" r="2090" b="6290"/>
          <a:stretch/>
        </p:blipFill>
        <p:spPr>
          <a:xfrm>
            <a:off x="457200" y="776046"/>
            <a:ext cx="8057599" cy="5785058"/>
          </a:xfrm>
        </p:spPr>
      </p:pic>
    </p:spTree>
    <p:extLst>
      <p:ext uri="{BB962C8B-B14F-4D97-AF65-F5344CB8AC3E}">
        <p14:creationId xmlns:p14="http://schemas.microsoft.com/office/powerpoint/2010/main" val="156754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0880"/>
            <a:ext cx="8229600" cy="558528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1. « Il ne peut pas être coupable: il ne ferait pas de mal à une mouche! »</a:t>
            </a:r>
          </a:p>
          <a:p>
            <a:pPr marL="0" indent="0" algn="just">
              <a:buNone/>
            </a:pPr>
            <a:r>
              <a:rPr lang="fr-FR" i="1" dirty="0" smtClean="0">
                <a:latin typeface="Times New Roman"/>
                <a:cs typeface="Times New Roman"/>
              </a:rPr>
              <a:t>Dans cet argument, la prémisse est </a:t>
            </a:r>
            <a:r>
              <a:rPr lang="fr-FR" dirty="0" smtClean="0">
                <a:latin typeface="Times New Roman"/>
                <a:cs typeface="Times New Roman"/>
              </a:rPr>
              <a:t>« il ne ferait pas de mal à une mouche! »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A. Faux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B. Vrai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C. Vrai et faux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039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34946"/>
            <a:ext cx="8229600" cy="5491217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Times New Roman"/>
                <a:cs typeface="Times New Roman"/>
              </a:rPr>
              <a:t>2</a:t>
            </a:r>
            <a:r>
              <a:rPr lang="fr-FR" dirty="0" smtClean="0">
                <a:latin typeface="Times New Roman"/>
                <a:cs typeface="Times New Roman"/>
              </a:rPr>
              <a:t>. « Tous les hommes viennent de Mars. Henri est un homme, donc Henri vient de Mars ».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C’est argument est: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A. Invalide et rationnel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B. Valide et rationnel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C. Valide et irrationnel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D. Invalide et irrationnel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3017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58462"/>
            <a:ext cx="8229600" cy="5467701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Times New Roman"/>
                <a:cs typeface="Times New Roman"/>
              </a:rPr>
              <a:t>3</a:t>
            </a:r>
            <a:r>
              <a:rPr lang="fr-FR" dirty="0" smtClean="0">
                <a:latin typeface="Times New Roman"/>
                <a:cs typeface="Times New Roman"/>
              </a:rPr>
              <a:t>. « Il n’a pas plu, donc le trottoir sera sec. ». </a:t>
            </a:r>
          </a:p>
          <a:p>
            <a:pPr marL="0" indent="0" algn="just">
              <a:buNone/>
            </a:pPr>
            <a:r>
              <a:rPr lang="fr-FR" i="1" dirty="0" smtClean="0">
                <a:latin typeface="Times New Roman"/>
                <a:cs typeface="Times New Roman"/>
              </a:rPr>
              <a:t>Si je demande: </a:t>
            </a:r>
            <a:r>
              <a:rPr lang="fr-FR" dirty="0" smtClean="0">
                <a:latin typeface="Times New Roman"/>
                <a:cs typeface="Times New Roman"/>
              </a:rPr>
              <a:t>« Oui, mais est-ce qu’il a été nettoyé au jet d’eau?  »</a:t>
            </a: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A. Cette </a:t>
            </a:r>
            <a:r>
              <a:rPr lang="fr-FR" dirty="0">
                <a:latin typeface="Times New Roman"/>
                <a:cs typeface="Times New Roman"/>
              </a:rPr>
              <a:t>question </a:t>
            </a:r>
            <a:r>
              <a:rPr lang="fr-FR" dirty="0" smtClean="0">
                <a:latin typeface="Times New Roman"/>
                <a:cs typeface="Times New Roman"/>
              </a:rPr>
              <a:t>met à l’épreuve la </a:t>
            </a:r>
            <a:r>
              <a:rPr lang="fr-FR" dirty="0">
                <a:latin typeface="Times New Roman"/>
                <a:cs typeface="Times New Roman"/>
              </a:rPr>
              <a:t>validité de l’argument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B. Cette question met à l’épreuve </a:t>
            </a:r>
            <a:r>
              <a:rPr lang="fr-FR" dirty="0">
                <a:latin typeface="Times New Roman"/>
                <a:cs typeface="Times New Roman"/>
              </a:rPr>
              <a:t>la vérité de la prémisse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4351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3600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Calculer la moyenne</a:t>
            </a:r>
            <a:endParaRPr lang="fr-FR" sz="36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=</a:t>
            </a:r>
            <a:endParaRPr lang="fr-FR" sz="36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Somme des individus/somme des données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41409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890"/>
            <a:ext cx="8229600" cy="5505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Times New Roman"/>
                <a:cs typeface="Times New Roman"/>
              </a:rPr>
              <a:t>4</a:t>
            </a:r>
            <a:r>
              <a:rPr lang="fr-FR" sz="3600" dirty="0" smtClean="0">
                <a:latin typeface="Times New Roman"/>
                <a:cs typeface="Times New Roman"/>
              </a:rPr>
              <a:t>. «</a:t>
            </a:r>
            <a:r>
              <a:rPr lang="fr-FR" sz="3600" dirty="0">
                <a:latin typeface="Times New Roman"/>
                <a:cs typeface="Times New Roman"/>
              </a:rPr>
              <a:t> Si toutes les belles-mères sont insupportables alors les personnes que j’interroge vont toutes me répondre qu’elles n’aiment pas leur belle-mère. »</a:t>
            </a:r>
          </a:p>
          <a:p>
            <a:pPr marL="0" indent="0" algn="just">
              <a:buNone/>
            </a:pPr>
            <a:endParaRPr lang="fr-FR" sz="3600" dirty="0" smtClean="0">
              <a:latin typeface="Times New Roman"/>
              <a:cs typeface="Times New Roman"/>
            </a:endParaRPr>
          </a:p>
          <a:p>
            <a:pPr marL="514350" indent="-514350" algn="just">
              <a:buAutoNum type="alphaUcParenR"/>
            </a:pPr>
            <a:r>
              <a:rPr lang="fr-FR" sz="3600" dirty="0" smtClean="0">
                <a:latin typeface="Times New Roman"/>
                <a:cs typeface="Times New Roman"/>
              </a:rPr>
              <a:t>Ce raisonnement est caractéristique d’une phase d’induction</a:t>
            </a:r>
          </a:p>
          <a:p>
            <a:pPr marL="514350" indent="-514350" algn="just">
              <a:buAutoNum type="alphaUcParenR"/>
            </a:pPr>
            <a:r>
              <a:rPr lang="fr-FR" sz="3600" dirty="0" smtClean="0">
                <a:latin typeface="Times New Roman"/>
                <a:cs typeface="Times New Roman"/>
              </a:rPr>
              <a:t>Ce raisonnement est caractéristique d’une phase de déduction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29545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1912"/>
            <a:ext cx="8229600" cy="52042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Times New Roman"/>
                <a:cs typeface="Times New Roman"/>
              </a:rPr>
              <a:t>5</a:t>
            </a:r>
            <a:r>
              <a:rPr lang="fr-FR" sz="3600" dirty="0" smtClean="0">
                <a:latin typeface="Times New Roman"/>
                <a:cs typeface="Times New Roman"/>
              </a:rPr>
              <a:t>. Au cours de la phase déductive: </a:t>
            </a:r>
          </a:p>
          <a:p>
            <a:pPr marL="514350" indent="-514350" algn="just">
              <a:buAutoNum type="arabicPeriod"/>
            </a:pPr>
            <a:endParaRPr lang="fr-FR" sz="3600" dirty="0">
              <a:latin typeface="Times New Roman"/>
              <a:cs typeface="Times New Roman"/>
            </a:endParaRPr>
          </a:p>
          <a:p>
            <a:pPr marL="514350" indent="-514350" algn="just">
              <a:buAutoNum type="alphaUcPeriod"/>
            </a:pPr>
            <a:r>
              <a:rPr lang="fr-FR" sz="3600" dirty="0" smtClean="0">
                <a:latin typeface="Times New Roman"/>
                <a:cs typeface="Times New Roman"/>
              </a:rPr>
              <a:t>Une hypothèse est testée</a:t>
            </a:r>
          </a:p>
          <a:p>
            <a:pPr marL="514350" indent="-514350" algn="just">
              <a:buAutoNum type="alphaUcPeriod"/>
            </a:pPr>
            <a:r>
              <a:rPr lang="fr-FR" sz="3600" dirty="0" smtClean="0">
                <a:latin typeface="Times New Roman"/>
                <a:cs typeface="Times New Roman"/>
              </a:rPr>
              <a:t>Une observation est transformée en hypothèse</a:t>
            </a:r>
          </a:p>
          <a:p>
            <a:pPr marL="514350" indent="-514350" algn="just">
              <a:buAutoNum type="alphaUcPeriod"/>
            </a:pPr>
            <a:r>
              <a:rPr lang="fr-FR" sz="3600" dirty="0" smtClean="0">
                <a:latin typeface="Times New Roman"/>
                <a:cs typeface="Times New Roman"/>
              </a:rPr>
              <a:t>Une hypothèse est transformée en prédiction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298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79156"/>
            <a:ext cx="8229600" cy="54470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>
                <a:latin typeface="Times New Roman"/>
                <a:cs typeface="Times New Roman"/>
              </a:rPr>
              <a:t>6</a:t>
            </a:r>
            <a:r>
              <a:rPr lang="fr-FR" sz="4000" dirty="0" smtClean="0">
                <a:latin typeface="Times New Roman"/>
                <a:cs typeface="Times New Roman"/>
              </a:rPr>
              <a:t>. Définir, en science, c’est rendre mesurable.</a:t>
            </a:r>
          </a:p>
          <a:p>
            <a:pPr marL="0" indent="0" algn="just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514350" indent="-514350" algn="just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 C’est vrai.</a:t>
            </a:r>
          </a:p>
          <a:p>
            <a:pPr marL="514350" indent="-514350" algn="just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 C’est faux.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399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095" y="315199"/>
            <a:ext cx="8229600" cy="55651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>
                <a:latin typeface="Times New Roman"/>
                <a:cs typeface="Times New Roman"/>
              </a:rPr>
              <a:t>7</a:t>
            </a:r>
            <a:r>
              <a:rPr lang="fr-FR" sz="4000" dirty="0" smtClean="0">
                <a:latin typeface="Times New Roman"/>
                <a:cs typeface="Times New Roman"/>
              </a:rPr>
              <a:t>. « Cet élève a mal répondu à la première question, je suis sûr que son examen est raté »</a:t>
            </a:r>
          </a:p>
          <a:p>
            <a:pPr marL="0" indent="0" algn="just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A) Ça </a:t>
            </a:r>
            <a:r>
              <a:rPr lang="fr-FR" sz="4000" dirty="0">
                <a:latin typeface="Times New Roman"/>
                <a:cs typeface="Times New Roman"/>
              </a:rPr>
              <a:t>ressemble beaucoup à un effet de </a:t>
            </a:r>
            <a:r>
              <a:rPr lang="fr-FR" sz="4000" dirty="0" err="1">
                <a:latin typeface="Times New Roman"/>
                <a:cs typeface="Times New Roman"/>
              </a:rPr>
              <a:t>hallo</a:t>
            </a:r>
            <a:r>
              <a:rPr lang="fr-FR" sz="4000" dirty="0" smtClean="0">
                <a:latin typeface="Times New Roman"/>
                <a:cs typeface="Times New Roman"/>
              </a:rPr>
              <a:t>…</a:t>
            </a:r>
            <a:endParaRPr lang="fr-FR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B) Parfaitement: mauvais un jour, mauvais toujours!</a:t>
            </a:r>
          </a:p>
        </p:txBody>
      </p:sp>
    </p:spTree>
    <p:extLst>
      <p:ext uri="{BB962C8B-B14F-4D97-AF65-F5344CB8AC3E}">
        <p14:creationId xmlns:p14="http://schemas.microsoft.com/office/powerpoint/2010/main" val="119865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78504"/>
            <a:ext cx="8229600" cy="53476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8) Si je jette 2 dés, il y a moins de probabilité que le score soit 2 que 3.</a:t>
            </a:r>
          </a:p>
          <a:p>
            <a:pPr marL="0" indent="0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514350" indent="-514350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C’est vrai</a:t>
            </a:r>
          </a:p>
          <a:p>
            <a:pPr marL="514350" indent="-514350">
              <a:buAutoNum type="alphaUcParenR"/>
            </a:pPr>
            <a:r>
              <a:rPr lang="fr-FR" sz="4000" dirty="0" smtClean="0">
                <a:latin typeface="Times New Roman"/>
                <a:cs typeface="Times New Roman"/>
              </a:rPr>
              <a:t>C’est faux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604692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9. Si vous jetez un dé à six faces, 6 est le score le plus difficile à obtenir</a:t>
            </a:r>
          </a:p>
          <a:p>
            <a:pPr marL="742950" indent="-742950" algn="just">
              <a:buAutoNum type="arabicPeriod"/>
            </a:pPr>
            <a:endParaRPr lang="fr-FR" sz="4400" dirty="0" smtClean="0">
              <a:latin typeface="Times New Roman"/>
              <a:cs typeface="Times New Roman"/>
            </a:endParaRPr>
          </a:p>
          <a:p>
            <a:pPr marL="742950" indent="-742950" algn="just">
              <a:buAutoNum type="alphaUcParenR"/>
            </a:pPr>
            <a:r>
              <a:rPr lang="fr-FR" sz="4400" dirty="0" smtClean="0">
                <a:latin typeface="Times New Roman"/>
                <a:cs typeface="Times New Roman"/>
              </a:rPr>
              <a:t>C’est vrai</a:t>
            </a:r>
          </a:p>
          <a:p>
            <a:pPr marL="742950" indent="-742950" algn="just">
              <a:buAutoNum type="alphaUcParenR"/>
            </a:pPr>
            <a:r>
              <a:rPr lang="fr-FR" sz="4400" dirty="0" smtClean="0">
                <a:latin typeface="Times New Roman"/>
                <a:cs typeface="Times New Roman"/>
              </a:rPr>
              <a:t>C’est faux</a:t>
            </a:r>
          </a:p>
          <a:p>
            <a:pPr marL="0" indent="0" algn="just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61855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10) Quand on jette un dé, quelle est la probabilité de faire un nombre paire? 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473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1986"/>
            <a:ext cx="8229600" cy="562417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Une loterie contient 20 enveloppes et 3 prix gagnants. 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11) </a:t>
            </a:r>
            <a:r>
              <a:rPr lang="fr-FR" dirty="0" smtClean="0">
                <a:latin typeface="Times New Roman"/>
                <a:cs typeface="Times New Roman"/>
              </a:rPr>
              <a:t>Au premier tirage, quelle est la probabilité de gagner un prix? 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12) </a:t>
            </a:r>
            <a:r>
              <a:rPr lang="fr-FR" dirty="0" smtClean="0">
                <a:latin typeface="Times New Roman"/>
                <a:cs typeface="Times New Roman"/>
              </a:rPr>
              <a:t>Si l’enveloppe tirée au premier coup est gagnante, quelle est la probabilité de gagner un prix au second coup?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342049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6800"/>
            <a:ext cx="8229600" cy="5299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Si on jette 2 pièces en même temps, quelle est la probabilité d’obtenir: </a:t>
            </a: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13) </a:t>
            </a:r>
            <a:r>
              <a:rPr lang="fr-FR" sz="3600" dirty="0" smtClean="0">
                <a:latin typeface="Times New Roman"/>
                <a:cs typeface="Times New Roman"/>
              </a:rPr>
              <a:t>2 faces? </a:t>
            </a: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14) </a:t>
            </a:r>
            <a:r>
              <a:rPr lang="fr-FR" sz="3600" dirty="0" smtClean="0">
                <a:latin typeface="Times New Roman"/>
                <a:cs typeface="Times New Roman"/>
              </a:rPr>
              <a:t>2 piles?</a:t>
            </a:r>
          </a:p>
          <a:p>
            <a:pPr marL="0" indent="0">
              <a:buNone/>
            </a:pPr>
            <a:r>
              <a:rPr lang="fr-FR" sz="3600" smtClean="0">
                <a:latin typeface="Times New Roman"/>
                <a:cs typeface="Times New Roman"/>
              </a:rPr>
              <a:t>15) </a:t>
            </a:r>
            <a:r>
              <a:rPr lang="fr-FR" sz="3600" dirty="0" smtClean="0">
                <a:latin typeface="Times New Roman"/>
                <a:cs typeface="Times New Roman"/>
              </a:rPr>
              <a:t>1 pile et 1 face? 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505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90252"/>
              </p:ext>
            </p:extLst>
          </p:nvPr>
        </p:nvGraphicFramePr>
        <p:xfrm>
          <a:off x="285562" y="951626"/>
          <a:ext cx="43829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492"/>
                <a:gridCol w="2191492"/>
              </a:tblGrid>
              <a:tr h="3064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Élèves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Notes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A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B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C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D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G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943167" y="1417638"/>
            <a:ext cx="42008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19 +10+13+2+10+3+10</a:t>
            </a:r>
          </a:p>
          <a:p>
            <a:r>
              <a:rPr lang="fr-FR" sz="3200" dirty="0" smtClean="0">
                <a:latin typeface="Times New Roman"/>
                <a:cs typeface="Times New Roman"/>
              </a:rPr>
              <a:t>___________________</a:t>
            </a:r>
          </a:p>
          <a:p>
            <a:endParaRPr lang="fr-FR" sz="3200" dirty="0">
              <a:latin typeface="Times New Roman"/>
              <a:cs typeface="Times New Roman"/>
            </a:endParaRPr>
          </a:p>
          <a:p>
            <a:r>
              <a:rPr lang="fr-FR" sz="3200" dirty="0" smtClean="0">
                <a:latin typeface="Times New Roman"/>
                <a:cs typeface="Times New Roman"/>
              </a:rPr>
              <a:t>				7</a:t>
            </a:r>
          </a:p>
          <a:p>
            <a:endParaRPr lang="fr-FR" sz="3200" dirty="0">
              <a:latin typeface="Times New Roman"/>
              <a:cs typeface="Times New Roman"/>
            </a:endParaRPr>
          </a:p>
          <a:p>
            <a:r>
              <a:rPr lang="fr-FR" sz="3200" dirty="0" smtClean="0">
                <a:latin typeface="Times New Roman"/>
                <a:cs typeface="Times New Roman"/>
              </a:rPr>
              <a:t>= 9,57</a:t>
            </a:r>
            <a:endParaRPr lang="fr-F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79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6990"/>
            <a:ext cx="8229600" cy="51991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Médiane</a:t>
            </a:r>
            <a:endParaRPr lang="fr-FR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=</a:t>
            </a: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Le milieu quand les données sont arrangées en ordre croissant</a:t>
            </a:r>
            <a:endParaRPr lang="fr-FR" sz="40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=</a:t>
            </a: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Le point où il y a un nombre égal de données inférieures et supérieures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793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168554"/>
              </p:ext>
            </p:extLst>
          </p:nvPr>
        </p:nvGraphicFramePr>
        <p:xfrm>
          <a:off x="285562" y="951626"/>
          <a:ext cx="43829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492"/>
                <a:gridCol w="2191492"/>
              </a:tblGrid>
              <a:tr h="3064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Élèves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Notes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A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19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B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C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D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06407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G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10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943167" y="1417638"/>
            <a:ext cx="42008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2, 3, 10, </a:t>
            </a:r>
            <a:r>
              <a:rPr lang="fr-FR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fr-FR" sz="3200" dirty="0" smtClean="0">
                <a:latin typeface="Times New Roman"/>
                <a:cs typeface="Times New Roman"/>
              </a:rPr>
              <a:t>, 10, 13, 19</a:t>
            </a:r>
            <a:endParaRPr lang="fr-F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39330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1093</Words>
  <Application>Microsoft Macintosh PowerPoint</Application>
  <PresentationFormat>Présentation à l'écran (4:3)</PresentationFormat>
  <Paragraphs>302</Paragraphs>
  <Slides>68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69" baseType="lpstr">
      <vt:lpstr>Thème Office</vt:lpstr>
      <vt:lpstr>Pratique de l’argumentation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Bonne question ou pas? </vt:lpstr>
      <vt:lpstr>Présentation PowerPoint</vt:lpstr>
      <vt:lpstr>Présentation PowerPoint</vt:lpstr>
      <vt:lpstr>Présentation PowerPoint</vt:lpstr>
      <vt:lpstr>Bonne question ou pas?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L’ordre des questions</vt:lpstr>
      <vt:lpstr>Le biais de désirabilité</vt:lpstr>
      <vt:lpstr>Les réponses possibles</vt:lpstr>
      <vt:lpstr>Présentation PowerPoint</vt:lpstr>
      <vt:lpstr>Présentation PowerPoint</vt:lpstr>
      <vt:lpstr>Présentation PowerPoint</vt:lpstr>
      <vt:lpstr>Conclusion</vt:lpstr>
      <vt:lpstr>Présentation PowerPoint</vt:lpstr>
      <vt:lpstr>Les 4 types d’arguments de la discussion politique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Victor Ferry</dc:creator>
  <cp:lastModifiedBy>Victor Ferry</cp:lastModifiedBy>
  <cp:revision>39</cp:revision>
  <dcterms:created xsi:type="dcterms:W3CDTF">2017-03-15T15:02:28Z</dcterms:created>
  <dcterms:modified xsi:type="dcterms:W3CDTF">2017-03-22T10:19:31Z</dcterms:modified>
</cp:coreProperties>
</file>