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8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9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47" r:id="rId3"/>
    <p:sldMasterId id="2147483780" r:id="rId4"/>
    <p:sldMasterId id="2147483813" r:id="rId5"/>
    <p:sldMasterId id="2147483846" r:id="rId6"/>
    <p:sldMasterId id="2147483879" r:id="rId7"/>
    <p:sldMasterId id="2147483912" r:id="rId8"/>
    <p:sldMasterId id="2147483945" r:id="rId9"/>
    <p:sldMasterId id="2147483978" r:id="rId10"/>
  </p:sldMasterIdLst>
  <p:notesMasterIdLst>
    <p:notesMasterId r:id="rId34"/>
  </p:notesMasterIdLst>
  <p:sldIdLst>
    <p:sldId id="256" r:id="rId11"/>
    <p:sldId id="257" r:id="rId12"/>
    <p:sldId id="261" r:id="rId13"/>
    <p:sldId id="262" r:id="rId14"/>
    <p:sldId id="264" r:id="rId15"/>
    <p:sldId id="263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82" r:id="rId27"/>
    <p:sldId id="278" r:id="rId28"/>
    <p:sldId id="266" r:id="rId29"/>
    <p:sldId id="279" r:id="rId30"/>
    <p:sldId id="267" r:id="rId31"/>
    <p:sldId id="280" r:id="rId32"/>
    <p:sldId id="26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5CFE5-AA0B-4306-9F69-BF9FAF49BFE1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514E0-F436-413B-BE90-DB1722AA4A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8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7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My First Template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27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My First Template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5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9828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9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9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4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8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21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885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665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2244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501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550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492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406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4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4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6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3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0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6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288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593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373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173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3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562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6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182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664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138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7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290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881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339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465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802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313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6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1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5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450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545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180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276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930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58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2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176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513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2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5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5802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305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3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50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731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409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312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1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5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65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3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314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397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771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0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472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0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6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918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236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0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8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366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286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666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586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359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4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49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5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6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8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02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458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453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7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8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066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2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3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050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07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4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4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672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210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389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549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476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704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93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7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5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9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004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176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7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470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494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9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860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948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325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0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4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 smtClean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 smtClean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 smtClean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 smtClean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141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999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324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983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759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1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8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1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4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98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579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50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604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772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1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77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119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4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 smtClean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 smtClean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 smtClean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 smtClean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87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69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1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00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967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40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68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373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847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84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3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2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17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643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566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945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936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77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0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4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5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1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045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635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013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767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831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0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34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494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2674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prstClr val="white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prstClr val="white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prstClr val="white"/>
                </a:solidFill>
                <a:latin typeface="FontAwesome" pitchFamily="2" charset="0"/>
              </a:rPr>
            </a:br>
            <a:endParaRPr lang="en-US" sz="16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676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36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582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485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025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3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7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9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6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472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675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6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831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9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540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insert your image here !</a:t>
            </a:r>
            <a:endParaRPr lang="en-US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‹N°›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>
                <a:defRPr/>
              </a:pPr>
              <a:t>‹N°›</a:t>
            </a:fld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854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26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76.xml"/><Relationship Id="rId21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5" Type="http://schemas.openxmlformats.org/officeDocument/2006/relationships/slideLayout" Target="../slideLayouts/slideLayout298.xml"/><Relationship Id="rId33" Type="http://schemas.openxmlformats.org/officeDocument/2006/relationships/theme" Target="../theme/theme1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0" Type="http://schemas.openxmlformats.org/officeDocument/2006/relationships/slideLayout" Target="../slideLayouts/slideLayout293.xml"/><Relationship Id="rId29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24" Type="http://schemas.openxmlformats.org/officeDocument/2006/relationships/slideLayout" Target="../slideLayouts/slideLayout297.xml"/><Relationship Id="rId32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23" Type="http://schemas.openxmlformats.org/officeDocument/2006/relationships/slideLayout" Target="../slideLayouts/slideLayout296.xml"/><Relationship Id="rId28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83.xml"/><Relationship Id="rId19" Type="http://schemas.openxmlformats.org/officeDocument/2006/relationships/slideLayout" Target="../slideLayouts/slideLayout292.xml"/><Relationship Id="rId31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Relationship Id="rId22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300.xml"/><Relationship Id="rId30" Type="http://schemas.openxmlformats.org/officeDocument/2006/relationships/slideLayout" Target="../slideLayouts/slideLayout3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slideLayout" Target="../slideLayouts/slideLayout202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29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32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28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31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Relationship Id="rId27" Type="http://schemas.openxmlformats.org/officeDocument/2006/relationships/slideLayout" Target="../slideLayouts/slideLayout204.xml"/><Relationship Id="rId30" Type="http://schemas.openxmlformats.org/officeDocument/2006/relationships/slideLayout" Target="../slideLayouts/slideLayout2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26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5" Type="http://schemas.openxmlformats.org/officeDocument/2006/relationships/slideLayout" Target="../slideLayouts/slideLayout234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9.xml"/><Relationship Id="rId29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slideLayout" Target="../slideLayouts/slideLayout233.xml"/><Relationship Id="rId32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31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30" Type="http://schemas.openxmlformats.org/officeDocument/2006/relationships/slideLayout" Target="../slideLayouts/slideLayout23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theme" Target="../theme/theme9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92EFF9-CEA4-4054-BAB6-215BC65DE8D8}" type="datetimeFigureOut">
              <a:rPr lang="fr-FR" smtClean="0"/>
              <a:t>20/03/2017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25B1-82D2-4D7A-8175-B819242E0E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28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  <p:sldLayoutId id="2147484007" r:id="rId29"/>
    <p:sldLayoutId id="2147484008" r:id="rId30"/>
    <p:sldLayoutId id="2147484009" r:id="rId31"/>
    <p:sldLayoutId id="2147484010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1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6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9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  <p:sldLayoutId id="2147483904" r:id="rId25"/>
    <p:sldLayoutId id="2147483905" r:id="rId26"/>
    <p:sldLayoutId id="2147483906" r:id="rId27"/>
    <p:sldLayoutId id="2147483907" r:id="rId28"/>
    <p:sldLayoutId id="2147483908" r:id="rId29"/>
    <p:sldLayoutId id="2147483909" r:id="rId30"/>
    <p:sldLayoutId id="2147483910" r:id="rId31"/>
    <p:sldLayoutId id="2147483911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11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  <p:sldLayoutId id="2147483941" r:id="rId29"/>
    <p:sldLayoutId id="2147483942" r:id="rId30"/>
    <p:sldLayoutId id="2147483943" r:id="rId31"/>
    <p:sldLayoutId id="2147483944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6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  <p:sldLayoutId id="2147483967" r:id="rId22"/>
    <p:sldLayoutId id="2147483968" r:id="rId23"/>
    <p:sldLayoutId id="2147483969" r:id="rId24"/>
    <p:sldLayoutId id="2147483970" r:id="rId25"/>
    <p:sldLayoutId id="2147483971" r:id="rId26"/>
    <p:sldLayoutId id="2147483972" r:id="rId27"/>
    <p:sldLayoutId id="2147483973" r:id="rId28"/>
    <p:sldLayoutId id="2147483974" r:id="rId29"/>
    <p:sldLayoutId id="2147483975" r:id="rId30"/>
    <p:sldLayoutId id="2147483976" r:id="rId31"/>
    <p:sldLayoutId id="2147483977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numerique.org/123-les-types-de-degradation-52eca9e74fe70" TargetMode="External"/><Relationship Id="rId2" Type="http://schemas.openxmlformats.org/officeDocument/2006/relationships/hyperlink" Target="http://www.ma.auf.org/erosion/chapitre1/Chap1-sommaire.html" TargetMode="External"/><Relationship Id="rId1" Type="http://schemas.openxmlformats.org/officeDocument/2006/relationships/slideLayout" Target="../slideLayouts/slideLayout238.xml"/><Relationship Id="rId4" Type="http://schemas.openxmlformats.org/officeDocument/2006/relationships/hyperlink" Target="http://unt.unice.fr/uoh/degsol/consequences-erosion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9483" y="1717608"/>
            <a:ext cx="9878285" cy="1821239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IMPACT DES CHANGEMENTS CLIMATIQUES SUR LA DÉGRADATION DES SOLS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2566" y="5579577"/>
            <a:ext cx="2953582" cy="86142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Présenté par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Er </a:t>
            </a:r>
            <a:r>
              <a:rPr lang="fr-FR" b="1" dirty="0" err="1" smtClean="0">
                <a:solidFill>
                  <a:schemeClr val="tx1"/>
                </a:solidFill>
              </a:rPr>
              <a:t>rachdi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Ghizlane</a:t>
            </a: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err="1" smtClean="0">
                <a:solidFill>
                  <a:schemeClr val="tx1"/>
                </a:solidFill>
              </a:rPr>
              <a:t>Mohibaca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baco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nADJIDA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43335" y="6071665"/>
            <a:ext cx="472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ENCADRÉ PAR Mr MOHAMED CHIKHAOUI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212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16972" y="2485611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16973" y="1736692"/>
            <a:ext cx="5298012" cy="1082515"/>
            <a:chOff x="425669" y="2203667"/>
            <a:chExt cx="3973509" cy="811886"/>
          </a:xfrm>
        </p:grpSpPr>
        <p:sp>
          <p:nvSpPr>
            <p:cNvPr id="103" name="Isosceles Triangle 102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883410" y="1955327"/>
            <a:ext cx="1989327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375467"/>
            <a:r>
              <a:rPr lang="en-US" sz="1867" b="1" dirty="0">
                <a:solidFill>
                  <a:prstClr val="white"/>
                </a:solidFill>
              </a:rPr>
              <a:t>Erosion </a:t>
            </a:r>
            <a:r>
              <a:rPr lang="en-US" sz="1867" b="1" dirty="0" err="1">
                <a:solidFill>
                  <a:prstClr val="white"/>
                </a:solidFill>
              </a:rPr>
              <a:t>éoliènne</a:t>
            </a:r>
            <a:r>
              <a:rPr lang="en-US" sz="1867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2460" y="2968166"/>
            <a:ext cx="4592541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400" dirty="0">
                <a:solidFill>
                  <a:prstClr val="black"/>
                </a:solidFill>
              </a:rPr>
              <a:t>un phénomène de dégradation des sols sous l’action du vent qui arrache, transporte et dépose les particules du sol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 flipH="1">
            <a:off x="6656477" y="4435767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 flipH="1">
            <a:off x="6326429" y="3686848"/>
            <a:ext cx="5298012" cy="1082515"/>
            <a:chOff x="425669" y="2203667"/>
            <a:chExt cx="3973509" cy="811886"/>
          </a:xfrm>
        </p:grpSpPr>
        <p:sp>
          <p:nvSpPr>
            <p:cNvPr id="115" name="Isosceles Triangle 114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444730" y="3878663"/>
            <a:ext cx="202940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1375467"/>
            <a:r>
              <a:rPr lang="en-US" sz="1867" b="1" dirty="0">
                <a:solidFill>
                  <a:prstClr val="white"/>
                </a:solidFill>
              </a:rPr>
              <a:t>Erosion </a:t>
            </a:r>
            <a:r>
              <a:rPr lang="en-US" sz="1867" b="1" dirty="0" err="1">
                <a:solidFill>
                  <a:prstClr val="white"/>
                </a:solidFill>
              </a:rPr>
              <a:t>hydrique</a:t>
            </a:r>
            <a:r>
              <a:rPr lang="en-US" sz="1867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808960" y="4945720"/>
            <a:ext cx="4592541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FR" sz="1400" dirty="0">
                <a:solidFill>
                  <a:prstClr val="black"/>
                </a:solidFill>
              </a:rPr>
              <a:t>un phénomène de dégradation des sols sous l’action du l’eau qui détache, transporte et dépose les particules du sol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426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9" grpId="0"/>
      <p:bldP spid="111" grpId="0" animBg="1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643206" y="6390742"/>
            <a:ext cx="610241" cy="366183"/>
          </a:xfr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849" y="-14861"/>
            <a:ext cx="7573469" cy="49875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Formes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l’érosion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hydrique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093164" y="2740639"/>
            <a:ext cx="4150541" cy="2002813"/>
            <a:chOff x="4568507" y="2105026"/>
            <a:chExt cx="2554606" cy="1365576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4568507" y="2199014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4572000" y="2105026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93164" y="1481030"/>
            <a:ext cx="3366449" cy="1997368"/>
            <a:chOff x="4568508" y="1246188"/>
            <a:chExt cx="2072007" cy="1361863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568508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572001" y="1246188"/>
              <a:ext cx="2068514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">
                  <a:schemeClr val="accent1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1948298" y="3323525"/>
            <a:ext cx="4150541" cy="2002813"/>
            <a:chOff x="4568507" y="2105026"/>
            <a:chExt cx="2554606" cy="1365576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4568507" y="2199014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572000" y="2105026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2732392" y="2063915"/>
            <a:ext cx="3366448" cy="1997368"/>
            <a:chOff x="4568507" y="1246188"/>
            <a:chExt cx="2072006" cy="1361863"/>
          </a:xfrm>
        </p:grpSpPr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4568507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4572000" y="1246188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3009900" y="2414069"/>
            <a:ext cx="291767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400" b="1" dirty="0">
                <a:solidFill>
                  <a:prstClr val="black"/>
                </a:solidFill>
              </a:rPr>
              <a:t>L'érosion linéaire (</a:t>
            </a:r>
            <a:r>
              <a:rPr lang="fr-FR" sz="1400" dirty="0">
                <a:solidFill>
                  <a:prstClr val="black"/>
                </a:solidFill>
              </a:rPr>
              <a:t>griffes, rigoles, ravines, badlands)</a:t>
            </a:r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36800" y="3668356"/>
            <a:ext cx="329834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400" b="1" dirty="0">
                <a:solidFill>
                  <a:prstClr val="black"/>
                </a:solidFill>
              </a:rPr>
              <a:t>L'érosion en masse (</a:t>
            </a:r>
            <a:r>
              <a:rPr lang="fr-FR" sz="1400" dirty="0">
                <a:solidFill>
                  <a:prstClr val="black"/>
                </a:solidFill>
              </a:rPr>
              <a:t>Les glissements,</a:t>
            </a:r>
            <a:r>
              <a:rPr lang="fr-FR" sz="1400" b="1" dirty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</a:rPr>
              <a:t>Coulées boueuses et laves torrentielles, Les formes locales.)</a:t>
            </a:r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46910" y="1802768"/>
            <a:ext cx="235640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FR" sz="1400" b="1" dirty="0">
                <a:solidFill>
                  <a:prstClr val="black"/>
                </a:solidFill>
              </a:rPr>
              <a:t> L'érosion en nappe </a:t>
            </a:r>
            <a:r>
              <a:rPr lang="fr-FR" sz="1400" dirty="0">
                <a:solidFill>
                  <a:prstClr val="black"/>
                </a:solidFill>
              </a:rPr>
              <a:t>( stade initial</a:t>
            </a:r>
            <a:r>
              <a:rPr lang="fr-FR" sz="1400" b="1" dirty="0">
                <a:solidFill>
                  <a:prstClr val="black"/>
                </a:solidFill>
              </a:rPr>
              <a:t>) </a:t>
            </a:r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56857" y="3090853"/>
            <a:ext cx="304434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FR" sz="1400" b="1" dirty="0">
                <a:solidFill>
                  <a:prstClr val="black"/>
                </a:solidFill>
              </a:rPr>
              <a:t> L'érosion hydrographique (</a:t>
            </a:r>
            <a:r>
              <a:rPr lang="fr-FR" sz="1400" dirty="0">
                <a:solidFill>
                  <a:prstClr val="black"/>
                </a:solidFill>
              </a:rPr>
              <a:t>le sapement des berges)</a:t>
            </a:r>
            <a:endParaRPr lang="en-U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341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7" grpId="0"/>
      <p:bldP spid="130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Conséquences</a:t>
            </a:r>
            <a:r>
              <a:rPr lang="en-US" dirty="0" smtClean="0"/>
              <a:t> de </a:t>
            </a:r>
            <a:r>
              <a:rPr lang="en-US" dirty="0" err="1" smtClean="0"/>
              <a:t>l’érosion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419888" y="1714420"/>
            <a:ext cx="2768083" cy="1424371"/>
            <a:chOff x="1430743" y="1453979"/>
            <a:chExt cx="2076062" cy="1068280"/>
          </a:xfrm>
        </p:grpSpPr>
        <p:sp>
          <p:nvSpPr>
            <p:cNvPr id="27" name="TextBox 26"/>
            <p:cNvSpPr txBox="1"/>
            <p:nvPr/>
          </p:nvSpPr>
          <p:spPr>
            <a:xfrm>
              <a:off x="2582273" y="1453979"/>
              <a:ext cx="92453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375467"/>
              <a:r>
                <a:rPr lang="en-US" sz="1600" b="1" dirty="0" err="1">
                  <a:solidFill>
                    <a:srgbClr val="FEB834"/>
                  </a:solidFill>
                </a:rPr>
                <a:t>Biodivérsité</a:t>
              </a:r>
              <a:r>
                <a:rPr lang="en-US" sz="1600" b="1" dirty="0">
                  <a:solidFill>
                    <a:srgbClr val="FEB834"/>
                  </a:solidFill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30743" y="1649712"/>
              <a:ext cx="2076062" cy="8725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 algn="r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une perte d'espèces </a:t>
              </a:r>
            </a:p>
            <a:p>
              <a:pPr marL="285750" indent="-285750" algn="r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une perte d'habitat pour divers espèces à la surface de la terre et dans les milieux aquatiques</a:t>
              </a:r>
            </a:p>
            <a:p>
              <a:pPr marL="285750" indent="-285750" algn="r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Pollutions</a:t>
              </a:r>
              <a:r>
                <a:rPr lang="fr-FR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3765726" y="4622949"/>
            <a:ext cx="2768084" cy="1133180"/>
            <a:chOff x="1454252" y="2647089"/>
            <a:chExt cx="2076063" cy="849884"/>
          </a:xfrm>
        </p:grpSpPr>
        <p:sp>
          <p:nvSpPr>
            <p:cNvPr id="31" name="TextBox 30"/>
            <p:cNvSpPr txBox="1"/>
            <p:nvPr/>
          </p:nvSpPr>
          <p:spPr>
            <a:xfrm>
              <a:off x="1942056" y="2647089"/>
              <a:ext cx="1268421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1375467"/>
              <a:r>
                <a:rPr lang="en-US" sz="1600" b="1" dirty="0">
                  <a:solidFill>
                    <a:srgbClr val="028599"/>
                  </a:solidFill>
                </a:rPr>
                <a:t>La desertification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54252" y="2979909"/>
              <a:ext cx="2076063" cy="5170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la création de vastes zones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 « stériles » et des conditions de sécheresse aggravée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8878639" y="2008190"/>
            <a:ext cx="2751591" cy="1020591"/>
            <a:chOff x="5638262" y="1370450"/>
            <a:chExt cx="2063693" cy="765442"/>
          </a:xfrm>
        </p:grpSpPr>
        <p:sp>
          <p:nvSpPr>
            <p:cNvPr id="35" name="TextBox 34"/>
            <p:cNvSpPr txBox="1"/>
            <p:nvPr/>
          </p:nvSpPr>
          <p:spPr>
            <a:xfrm>
              <a:off x="5638263" y="1370450"/>
              <a:ext cx="157374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375467"/>
              <a:r>
                <a:rPr lang="fr-FR" sz="1600" b="1" dirty="0">
                  <a:solidFill>
                    <a:srgbClr val="FF3F5F"/>
                  </a:solidFill>
                </a:rPr>
                <a:t>La pollution des eaux</a:t>
              </a:r>
            </a:p>
            <a:p>
              <a:pPr defTabSz="1375467"/>
              <a:r>
                <a:rPr lang="en-US" sz="1600" b="1" dirty="0">
                  <a:solidFill>
                    <a:srgbClr val="FF3F5F"/>
                  </a:solidFill>
                </a:rPr>
                <a:t>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8262" y="1651145"/>
              <a:ext cx="2063693" cy="4847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les sédiments et tout ce qui y sont associés : pesticides, engrais, matières organiques...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42" name="Arc 41"/>
          <p:cNvSpPr/>
          <p:nvPr/>
        </p:nvSpPr>
        <p:spPr>
          <a:xfrm rot="19051047">
            <a:off x="6654245" y="1564952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black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2548953" flipH="1">
            <a:off x="3355987" y="1564952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403716" y="2205573"/>
            <a:ext cx="772051" cy="749947"/>
            <a:chOff x="2552787" y="1654180"/>
            <a:chExt cx="579038" cy="562460"/>
          </a:xfrm>
        </p:grpSpPr>
        <p:sp>
          <p:nvSpPr>
            <p:cNvPr id="29" name="Rectangular Callout 28"/>
            <p:cNvSpPr>
              <a:spLocks noChangeAspect="1"/>
            </p:cNvSpPr>
            <p:nvPr/>
          </p:nvSpPr>
          <p:spPr>
            <a:xfrm flipH="1">
              <a:off x="2552787" y="1654180"/>
              <a:ext cx="579038" cy="562460"/>
            </a:xfrm>
            <a:prstGeom prst="wedgeRect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3733" b="1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2696623" y="1797109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12394" y="4800510"/>
            <a:ext cx="772051" cy="749949"/>
            <a:chOff x="2552787" y="2490807"/>
            <a:chExt cx="579038" cy="562462"/>
          </a:xfrm>
        </p:grpSpPr>
        <p:sp>
          <p:nvSpPr>
            <p:cNvPr id="33" name="Rectangular Callout 32"/>
            <p:cNvSpPr>
              <a:spLocks noChangeAspect="1"/>
            </p:cNvSpPr>
            <p:nvPr/>
          </p:nvSpPr>
          <p:spPr>
            <a:xfrm flipH="1">
              <a:off x="2552787" y="2490807"/>
              <a:ext cx="579038" cy="562462"/>
            </a:xfrm>
            <a:prstGeom prst="wedgeRect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733" dirty="0">
                <a:solidFill>
                  <a:prstClr val="white"/>
                </a:solidFill>
              </a:endParaRPr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2702606" y="2615300"/>
              <a:ext cx="279400" cy="279400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16233" y="2191954"/>
            <a:ext cx="772051" cy="749949"/>
            <a:chOff x="6012175" y="1643965"/>
            <a:chExt cx="579038" cy="562462"/>
          </a:xfrm>
        </p:grpSpPr>
        <p:sp>
          <p:nvSpPr>
            <p:cNvPr id="37" name="Rectangular Callout 36"/>
            <p:cNvSpPr>
              <a:spLocks noChangeAspect="1"/>
            </p:cNvSpPr>
            <p:nvPr/>
          </p:nvSpPr>
          <p:spPr>
            <a:xfrm>
              <a:off x="6012175" y="1643965"/>
              <a:ext cx="579038" cy="562462"/>
            </a:xfrm>
            <a:prstGeom prst="wedgeRect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3200" b="1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6150607" y="1774109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38652" y="1934377"/>
            <a:ext cx="3403643" cy="2324999"/>
            <a:chOff x="2094899" y="1081795"/>
            <a:chExt cx="4400683" cy="3006070"/>
          </a:xfrm>
        </p:grpSpPr>
        <p:sp>
          <p:nvSpPr>
            <p:cNvPr id="61" name="Rectangle 60"/>
            <p:cNvSpPr/>
            <p:nvPr/>
          </p:nvSpPr>
          <p:spPr>
            <a:xfrm>
              <a:off x="2261197" y="1081795"/>
              <a:ext cx="4081379" cy="263563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 rtl="1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r" defTabSz="1375467" rtl="1"/>
              <a:r>
                <a:rPr lang="en-US" sz="2667" dirty="0">
                  <a:solidFill>
                    <a:prstClr val="black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8083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 rot="10800000">
            <a:off x="2118" y="-7296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prstClr val="black"/>
              </a:solidFill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 rot="10800000">
            <a:off x="2118" y="-7295"/>
            <a:ext cx="12187767" cy="2385484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prstClr val="black"/>
              </a:solidFill>
            </a:endParaRPr>
          </a:p>
        </p:txBody>
      </p:sp>
      <p:sp>
        <p:nvSpPr>
          <p:cNvPr id="113" name="Text Placeholder 3"/>
          <p:cNvSpPr txBox="1">
            <a:spLocks/>
          </p:cNvSpPr>
          <p:nvPr/>
        </p:nvSpPr>
        <p:spPr>
          <a:xfrm>
            <a:off x="0" y="3547455"/>
            <a:ext cx="7890558" cy="1083374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des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climatiques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l’érosion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hydrique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bassin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méditterranéen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866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 animBg="1"/>
      <p:bldP spid="10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2"/>
          <p:cNvGrpSpPr/>
          <p:nvPr/>
        </p:nvGrpSpPr>
        <p:grpSpPr>
          <a:xfrm>
            <a:off x="655147" y="2960465"/>
            <a:ext cx="1482803" cy="2036428"/>
            <a:chOff x="5776018" y="1609114"/>
            <a:chExt cx="1112102" cy="1527321"/>
          </a:xfrm>
        </p:grpSpPr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6332042" y="1609114"/>
              <a:ext cx="4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5776018" y="1806840"/>
              <a:ext cx="1112102" cy="132959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dirty="0">
                  <a:solidFill>
                    <a:prstClr val="white"/>
                  </a:solidFill>
                </a:rPr>
                <a:t>relief marqué, 45% de la région présente des pentes supérieures à 8%</a:t>
              </a:r>
            </a:p>
            <a:p>
              <a:pPr>
                <a:spcBef>
                  <a:spcPct val="20000"/>
                </a:spcBef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3351382" y="2962216"/>
            <a:ext cx="1520272" cy="2279149"/>
            <a:chOff x="5776018" y="1548154"/>
            <a:chExt cx="1140204" cy="1709362"/>
          </a:xfrm>
        </p:grpSpPr>
        <p:sp>
          <p:nvSpPr>
            <p:cNvPr id="66" name="Text Placeholder 3"/>
            <p:cNvSpPr txBox="1">
              <a:spLocks/>
            </p:cNvSpPr>
            <p:nvPr/>
          </p:nvSpPr>
          <p:spPr>
            <a:xfrm>
              <a:off x="6346096" y="1548154"/>
              <a:ext cx="4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776018" y="1743255"/>
              <a:ext cx="1140204" cy="151426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dirty="0">
                  <a:solidFill>
                    <a:prstClr val="white"/>
                  </a:solidFill>
                </a:rPr>
                <a:t>la fréquence élevée des précipitations intenses (&gt; 100 mm /h) en automne et en hiver,</a:t>
              </a:r>
            </a:p>
            <a:p>
              <a:pPr>
                <a:spcBef>
                  <a:spcPct val="20000"/>
                </a:spcBef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6118757" y="2964346"/>
            <a:ext cx="1536188" cy="1290000"/>
            <a:chOff x="5776018" y="1537993"/>
            <a:chExt cx="1152141" cy="967500"/>
          </a:xfrm>
        </p:grpSpPr>
        <p:sp>
          <p:nvSpPr>
            <p:cNvPr id="81" name="Text Placeholder 3"/>
            <p:cNvSpPr txBox="1">
              <a:spLocks/>
            </p:cNvSpPr>
            <p:nvPr/>
          </p:nvSpPr>
          <p:spPr>
            <a:xfrm>
              <a:off x="6352061" y="1537993"/>
              <a:ext cx="48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82" name="Text Placeholder 3"/>
            <p:cNvSpPr txBox="1">
              <a:spLocks/>
            </p:cNvSpPr>
            <p:nvPr/>
          </p:nvSpPr>
          <p:spPr>
            <a:xfrm>
              <a:off x="5776018" y="1729896"/>
              <a:ext cx="1152141" cy="7755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dirty="0">
                  <a:solidFill>
                    <a:prstClr val="white"/>
                  </a:solidFill>
                </a:rPr>
                <a:t>la présence de sols pauvres, peu profonds </a:t>
              </a:r>
              <a:endParaRPr lang="en-US" dirty="0">
                <a:solidFill>
                  <a:prstClr val="white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8" name="Group 72"/>
          <p:cNvGrpSpPr/>
          <p:nvPr/>
        </p:nvGrpSpPr>
        <p:grpSpPr>
          <a:xfrm>
            <a:off x="8859169" y="2969475"/>
            <a:ext cx="1488707" cy="2018405"/>
            <a:chOff x="5776018" y="1545687"/>
            <a:chExt cx="1116530" cy="1513804"/>
          </a:xfrm>
        </p:grpSpPr>
        <p:sp>
          <p:nvSpPr>
            <p:cNvPr id="89" name="Text Placeholder 3"/>
            <p:cNvSpPr txBox="1">
              <a:spLocks/>
            </p:cNvSpPr>
            <p:nvPr/>
          </p:nvSpPr>
          <p:spPr>
            <a:xfrm>
              <a:off x="6334257" y="1545687"/>
              <a:ext cx="49" cy="1693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467" b="1" dirty="0">
                <a:solidFill>
                  <a:prstClr val="white"/>
                </a:solidFill>
              </a:endParaRPr>
            </a:p>
          </p:txBody>
        </p:sp>
        <p:sp>
          <p:nvSpPr>
            <p:cNvPr id="90" name="Text Placeholder 3"/>
            <p:cNvSpPr txBox="1">
              <a:spLocks/>
            </p:cNvSpPr>
            <p:nvPr/>
          </p:nvSpPr>
          <p:spPr>
            <a:xfrm>
              <a:off x="5776018" y="1729896"/>
              <a:ext cx="1116530" cy="132959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dirty="0">
                  <a:solidFill>
                    <a:prstClr val="white"/>
                  </a:solidFill>
                </a:rPr>
                <a:t>une végétation naturelle éparse soumise à de sévères sécheresses estivales</a:t>
              </a:r>
              <a:endParaRPr lang="en-US" dirty="0">
                <a:solidFill>
                  <a:prstClr val="white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Érosion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hydrique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dans</a:t>
            </a:r>
            <a:r>
              <a:rPr lang="en-US" dirty="0">
                <a:solidFill>
                  <a:schemeClr val="bg1"/>
                </a:solidFill>
              </a:rPr>
              <a:t> le basin </a:t>
            </a:r>
            <a:r>
              <a:rPr lang="en-US" dirty="0" err="1">
                <a:solidFill>
                  <a:schemeClr val="bg1"/>
                </a:solidFill>
              </a:rPr>
              <a:t>méditerranéen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7182" y="1059164"/>
            <a:ext cx="5486400" cy="84122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Les sols méditerranéens sont particulièrement vulnérables à l'érosion en raison de :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2336502" y="2606720"/>
            <a:ext cx="918852" cy="199704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5068774" y="2606720"/>
            <a:ext cx="918852" cy="199704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7809187" y="2606720"/>
            <a:ext cx="918852" cy="199704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10581165" y="2606720"/>
            <a:ext cx="918852" cy="199704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2201334" y="3172547"/>
            <a:ext cx="864665" cy="865389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33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b="1" dirty="0">
                  <a:solidFill>
                    <a:prstClr val="white"/>
                  </a:solidFill>
                </a:rPr>
                <a:t>01</a:t>
              </a:r>
              <a:endParaRPr lang="en-US" sz="133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129"/>
          <p:cNvGrpSpPr/>
          <p:nvPr/>
        </p:nvGrpSpPr>
        <p:grpSpPr>
          <a:xfrm>
            <a:off x="4959061" y="3172547"/>
            <a:ext cx="864665" cy="865389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33" b="1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b="1" dirty="0">
                  <a:solidFill>
                    <a:prstClr val="white"/>
                  </a:solidFill>
                </a:rPr>
                <a:t>02</a:t>
              </a:r>
            </a:p>
          </p:txBody>
        </p:sp>
      </p:grpSp>
      <p:grpSp>
        <p:nvGrpSpPr>
          <p:cNvPr id="55" name="Group 130"/>
          <p:cNvGrpSpPr/>
          <p:nvPr/>
        </p:nvGrpSpPr>
        <p:grpSpPr>
          <a:xfrm>
            <a:off x="7703050" y="3172547"/>
            <a:ext cx="864665" cy="865389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33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b="1" dirty="0">
                  <a:solidFill>
                    <a:prstClr val="white"/>
                  </a:solidFill>
                </a:rPr>
                <a:t>03</a:t>
              </a:r>
            </a:p>
          </p:txBody>
        </p:sp>
      </p:grpSp>
      <p:grpSp>
        <p:nvGrpSpPr>
          <p:cNvPr id="62" name="Group 133"/>
          <p:cNvGrpSpPr/>
          <p:nvPr/>
        </p:nvGrpSpPr>
        <p:grpSpPr>
          <a:xfrm>
            <a:off x="10451780" y="3172547"/>
            <a:ext cx="864665" cy="865389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33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b="1" dirty="0">
                  <a:solidFill>
                    <a:prstClr val="white"/>
                  </a:solidFill>
                </a:rPr>
                <a:t>04</a:t>
              </a: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778243" y="218956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4" name="Arc 73"/>
          <p:cNvSpPr/>
          <p:nvPr/>
        </p:nvSpPr>
        <p:spPr>
          <a:xfrm rot="13500000" flipH="1">
            <a:off x="5573481" y="291807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75" name="Arc 74"/>
          <p:cNvSpPr/>
          <p:nvPr/>
        </p:nvSpPr>
        <p:spPr>
          <a:xfrm rot="19051047">
            <a:off x="8519728" y="2215167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339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8" grpId="0" animBg="1"/>
      <p:bldP spid="87" grpId="0" animBg="1"/>
      <p:bldP spid="73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04" y="519408"/>
            <a:ext cx="7816594" cy="540853"/>
          </a:xfrm>
        </p:spPr>
        <p:txBody>
          <a:bodyPr/>
          <a:lstStyle/>
          <a:p>
            <a:r>
              <a:rPr lang="fr-FR" dirty="0"/>
              <a:t>l’évaluation des impacts des changements climatiques </a:t>
            </a:r>
            <a:r>
              <a:rPr lang="fr-FR" dirty="0" smtClean="0"/>
              <a:t>sur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la dégradation des sols.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010" y="1362715"/>
            <a:ext cx="5414356" cy="460115"/>
          </a:xfrm>
        </p:spPr>
        <p:txBody>
          <a:bodyPr/>
          <a:lstStyle/>
          <a:p>
            <a:r>
              <a:rPr lang="en-US" dirty="0" smtClean="0"/>
              <a:t>Etude de </a:t>
            </a:r>
            <a:r>
              <a:rPr lang="en-US" dirty="0" err="1" smtClean="0"/>
              <a:t>cas</a:t>
            </a:r>
            <a:endParaRPr lang="en-US" dirty="0"/>
          </a:p>
        </p:txBody>
      </p:sp>
      <p:grpSp>
        <p:nvGrpSpPr>
          <p:cNvPr id="3" name="Group 65"/>
          <p:cNvGrpSpPr/>
          <p:nvPr/>
        </p:nvGrpSpPr>
        <p:grpSpPr>
          <a:xfrm>
            <a:off x="4559820" y="2340038"/>
            <a:ext cx="1459377" cy="1612995"/>
            <a:chOff x="3419864" y="1304397"/>
            <a:chExt cx="1094533" cy="1209746"/>
          </a:xfrm>
          <a:solidFill>
            <a:schemeClr val="accent1"/>
          </a:solidFill>
        </p:grpSpPr>
        <p:sp>
          <p:nvSpPr>
            <p:cNvPr id="45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27160" y="1468512"/>
              <a:ext cx="479939" cy="43858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01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6320960" y="2340038"/>
            <a:ext cx="1459377" cy="1612995"/>
            <a:chOff x="4740719" y="1304398"/>
            <a:chExt cx="1094533" cy="1209746"/>
          </a:xfrm>
          <a:solidFill>
            <a:schemeClr val="accent2"/>
          </a:solidFill>
        </p:grpSpPr>
        <p:sp>
          <p:nvSpPr>
            <p:cNvPr id="54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48015" y="1468513"/>
              <a:ext cx="479939" cy="43858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02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4559820" y="4260271"/>
            <a:ext cx="1459377" cy="1612995"/>
            <a:chOff x="3419864" y="1304397"/>
            <a:chExt cx="1094533" cy="1209746"/>
          </a:xfrm>
          <a:blipFill>
            <a:blip r:embed="rId6"/>
            <a:tile tx="0" ty="0" sx="100000" sy="100000" flip="none" algn="tl"/>
          </a:blip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727160" y="1468512"/>
              <a:ext cx="479939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03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6320960" y="4260271"/>
            <a:ext cx="1459377" cy="1612995"/>
            <a:chOff x="4740719" y="1304398"/>
            <a:chExt cx="1094533" cy="1209746"/>
          </a:xfrm>
          <a:blipFill>
            <a:blip r:embed="rId7"/>
            <a:stretch>
              <a:fillRect/>
            </a:stretch>
          </a:blip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48015" y="1468513"/>
              <a:ext cx="479939" cy="43858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04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1643206" y="7172138"/>
            <a:ext cx="610241" cy="366183"/>
          </a:xfr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33" name="Group 72"/>
          <p:cNvGrpSpPr/>
          <p:nvPr/>
        </p:nvGrpSpPr>
        <p:grpSpPr>
          <a:xfrm>
            <a:off x="1547397" y="2689800"/>
            <a:ext cx="2551561" cy="479079"/>
            <a:chOff x="5486105" y="1609114"/>
            <a:chExt cx="1913671" cy="359309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5902972" y="1609114"/>
              <a:ext cx="149680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rgbClr val="FEB834"/>
                  </a:solidFill>
                </a:rPr>
                <a:t>Acronyme</a:t>
              </a:r>
              <a:r>
                <a:rPr lang="en-US" sz="1600" b="1" dirty="0" smtClean="0">
                  <a:solidFill>
                    <a:srgbClr val="FEB834"/>
                  </a:solidFill>
                </a:rPr>
                <a:t> du </a:t>
              </a:r>
              <a:r>
                <a:rPr lang="en-US" sz="1600" b="1" dirty="0" err="1" smtClean="0">
                  <a:solidFill>
                    <a:srgbClr val="FEB834"/>
                  </a:solidFill>
                </a:rPr>
                <a:t>projet</a:t>
              </a:r>
              <a:r>
                <a:rPr lang="en-US" sz="1600" b="1" dirty="0" smtClean="0">
                  <a:solidFill>
                    <a:srgbClr val="FEB834"/>
                  </a:solidFill>
                </a:rPr>
                <a:t> </a:t>
              </a:r>
              <a:endParaRPr lang="en-US" sz="1600" b="1" dirty="0">
                <a:solidFill>
                  <a:srgbClr val="FEB834"/>
                </a:solidFill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5486105" y="1806840"/>
              <a:ext cx="1913671" cy="1615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MESOEROS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36" name="Group 72"/>
          <p:cNvGrpSpPr/>
          <p:nvPr/>
        </p:nvGrpSpPr>
        <p:grpSpPr>
          <a:xfrm>
            <a:off x="8182655" y="2605265"/>
            <a:ext cx="2616261" cy="1208191"/>
            <a:chOff x="5776018" y="1483442"/>
            <a:chExt cx="1962196" cy="906144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6198026" y="1483442"/>
              <a:ext cx="99426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17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rgbClr val="FF3F5F"/>
                  </a:solidFill>
                </a:rPr>
                <a:t>titre</a:t>
              </a:r>
              <a:r>
                <a:rPr lang="en-US" sz="1600" b="1" dirty="0" smtClean="0">
                  <a:solidFill>
                    <a:srgbClr val="FF3F5F"/>
                  </a:solidFill>
                </a:rPr>
                <a:t> du </a:t>
              </a:r>
              <a:r>
                <a:rPr lang="en-US" sz="1600" b="1" dirty="0" err="1" smtClean="0">
                  <a:solidFill>
                    <a:srgbClr val="FF3F5F"/>
                  </a:solidFill>
                </a:rPr>
                <a:t>projet</a:t>
              </a:r>
              <a:endParaRPr lang="en-US" sz="1600" b="1" dirty="0">
                <a:solidFill>
                  <a:srgbClr val="FF3F5F"/>
                </a:solidFill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5776018" y="1743255"/>
              <a:ext cx="1962196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sz="1400" dirty="0" err="1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MEditerranean</a:t>
              </a:r>
              <a:r>
                <a:rPr 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r>
                <a:rPr lang="en-US" sz="1400" dirty="0" err="1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SOils</a:t>
              </a:r>
              <a:r>
                <a:rPr 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</a:t>
              </a:r>
              <a:r>
                <a:rPr lang="en-US" sz="1400" dirty="0" err="1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EROSion</a:t>
              </a:r>
              <a:r>
                <a:rPr 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and vulnerability to</a:t>
              </a:r>
            </a:p>
            <a:p>
              <a:r>
                <a:rPr 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global change during the 21st century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39" name="Group 72"/>
          <p:cNvGrpSpPr/>
          <p:nvPr/>
        </p:nvGrpSpPr>
        <p:grpSpPr>
          <a:xfrm>
            <a:off x="8169853" y="4540987"/>
            <a:ext cx="2629063" cy="471315"/>
            <a:chOff x="5776018" y="1537993"/>
            <a:chExt cx="1971797" cy="353486"/>
          </a:xfrm>
        </p:grpSpPr>
        <p:sp>
          <p:nvSpPr>
            <p:cNvPr id="40" name="Text Placeholder 3"/>
            <p:cNvSpPr txBox="1">
              <a:spLocks/>
            </p:cNvSpPr>
            <p:nvPr/>
          </p:nvSpPr>
          <p:spPr>
            <a:xfrm>
              <a:off x="5776019" y="1537993"/>
              <a:ext cx="1300837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sz="1600" b="1" dirty="0" err="1" smtClean="0">
                  <a:solidFill>
                    <a:srgbClr val="01B59C"/>
                  </a:solidFill>
                </a:rPr>
                <a:t>Période</a:t>
              </a:r>
              <a:r>
                <a:rPr lang="en-US" sz="1600" b="1" dirty="0" smtClean="0">
                  <a:solidFill>
                    <a:srgbClr val="01B59C"/>
                  </a:solidFill>
                </a:rPr>
                <a:t> de </a:t>
              </a:r>
              <a:r>
                <a:rPr lang="en-US" sz="1600" b="1" dirty="0" err="1" smtClean="0">
                  <a:solidFill>
                    <a:srgbClr val="01B59C"/>
                  </a:solidFill>
                </a:rPr>
                <a:t>projet</a:t>
              </a:r>
              <a:endParaRPr lang="en-US" sz="1600" b="1" dirty="0">
                <a:solidFill>
                  <a:srgbClr val="01B59C"/>
                </a:solidFill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5776018" y="1729896"/>
              <a:ext cx="1971797" cy="1615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fr-FR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01/ 01/ </a:t>
              </a:r>
              <a:r>
                <a:rPr lang="fr-FR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2007 </a:t>
              </a:r>
              <a:r>
                <a:rPr lang="fr-FR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– 31/ 03/ </a:t>
              </a:r>
              <a:r>
                <a:rPr lang="fr-FR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2010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42" name="Group 72"/>
          <p:cNvGrpSpPr/>
          <p:nvPr/>
        </p:nvGrpSpPr>
        <p:grpSpPr>
          <a:xfrm>
            <a:off x="1547397" y="4546115"/>
            <a:ext cx="2551561" cy="891943"/>
            <a:chOff x="5473465" y="1545687"/>
            <a:chExt cx="1913671" cy="668958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>
            <a:xfrm>
              <a:off x="5813388" y="1545687"/>
              <a:ext cx="1573748" cy="1693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1467" b="1" dirty="0" err="1" smtClean="0">
                  <a:solidFill>
                    <a:srgbClr val="028599"/>
                  </a:solidFill>
                </a:rPr>
                <a:t>Coordinateur</a:t>
              </a:r>
              <a:r>
                <a:rPr lang="en-US" sz="1467" b="1" dirty="0" smtClean="0">
                  <a:solidFill>
                    <a:srgbClr val="028599"/>
                  </a:solidFill>
                </a:rPr>
                <a:t> du </a:t>
              </a:r>
              <a:r>
                <a:rPr lang="en-US" sz="1467" b="1" dirty="0" err="1" smtClean="0">
                  <a:solidFill>
                    <a:srgbClr val="028599"/>
                  </a:solidFill>
                </a:rPr>
                <a:t>projet</a:t>
              </a:r>
              <a:r>
                <a:rPr lang="en-US" sz="1467" b="1" dirty="0" smtClean="0">
                  <a:solidFill>
                    <a:srgbClr val="028599"/>
                  </a:solidFill>
                </a:rPr>
                <a:t> </a:t>
              </a:r>
              <a:endParaRPr lang="en-US" sz="1467" b="1" dirty="0">
                <a:solidFill>
                  <a:srgbClr val="028599"/>
                </a:solidFill>
              </a:endParaRPr>
            </a:p>
          </p:txBody>
        </p:sp>
        <p:sp>
          <p:nvSpPr>
            <p:cNvPr id="44" name="Text Placeholder 3"/>
            <p:cNvSpPr txBox="1">
              <a:spLocks/>
            </p:cNvSpPr>
            <p:nvPr/>
          </p:nvSpPr>
          <p:spPr>
            <a:xfrm>
              <a:off x="5473465" y="1729896"/>
              <a:ext cx="1913671" cy="48474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fr-FR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Laboratoire d’étude des interactions </a:t>
              </a:r>
              <a:r>
                <a:rPr lang="fr-FR" sz="1400" dirty="0" err="1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solagrosystèmes</a:t>
              </a:r>
              <a:r>
                <a:rPr lang="fr-FR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-</a:t>
              </a:r>
            </a:p>
            <a:p>
              <a:r>
                <a:rPr lang="fr-FR" sz="1400" dirty="0" err="1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hydrosystèmes</a:t>
              </a:r>
              <a:r>
                <a:rPr lang="fr-FR" sz="14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INRA</a:t>
              </a: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63607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576618" y="2443587"/>
            <a:ext cx="1086177" cy="1425021"/>
            <a:chOff x="2432406" y="1560591"/>
            <a:chExt cx="814633" cy="1068766"/>
          </a:xfrm>
        </p:grpSpPr>
        <p:cxnSp>
          <p:nvCxnSpPr>
            <p:cNvPr id="173" name="Straight Connector 172"/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Slide Number Placeholder 25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Approche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sientifique</a:t>
            </a:r>
            <a:r>
              <a:rPr lang="en-US" dirty="0">
                <a:solidFill>
                  <a:schemeClr val="tx1"/>
                </a:solidFill>
              </a:rPr>
              <a:t> et technique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4" name="Group 100"/>
          <p:cNvGrpSpPr/>
          <p:nvPr/>
        </p:nvGrpSpPr>
        <p:grpSpPr>
          <a:xfrm>
            <a:off x="4662794" y="1861383"/>
            <a:ext cx="3027385" cy="1188748"/>
            <a:chOff x="2786183" y="1419610"/>
            <a:chExt cx="3571634" cy="681302"/>
          </a:xfrm>
        </p:grpSpPr>
        <p:sp>
          <p:nvSpPr>
            <p:cNvPr id="94" name="Rounded Rectangle 9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00"/>
          <p:cNvGrpSpPr/>
          <p:nvPr/>
        </p:nvGrpSpPr>
        <p:grpSpPr>
          <a:xfrm>
            <a:off x="1201543" y="3437517"/>
            <a:ext cx="2333981" cy="1188748"/>
            <a:chOff x="2786183" y="1419610"/>
            <a:chExt cx="3571634" cy="681302"/>
          </a:xfrm>
        </p:grpSpPr>
        <p:sp>
          <p:nvSpPr>
            <p:cNvPr id="99" name="Rounded Rectangle 98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4662794" y="3437517"/>
            <a:ext cx="3027385" cy="1188748"/>
            <a:chOff x="2786183" y="1419610"/>
            <a:chExt cx="3571634" cy="681302"/>
          </a:xfrm>
        </p:grpSpPr>
        <p:sp>
          <p:nvSpPr>
            <p:cNvPr id="104" name="Rounded Rectangle 10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100"/>
          <p:cNvGrpSpPr/>
          <p:nvPr/>
        </p:nvGrpSpPr>
        <p:grpSpPr>
          <a:xfrm>
            <a:off x="4662794" y="5102941"/>
            <a:ext cx="3027385" cy="1188748"/>
            <a:chOff x="2786183" y="1419610"/>
            <a:chExt cx="3571634" cy="681302"/>
          </a:xfrm>
        </p:grpSpPr>
        <p:sp>
          <p:nvSpPr>
            <p:cNvPr id="68" name="Rounded Rectangle 67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flipV="1">
            <a:off x="3576620" y="4252655"/>
            <a:ext cx="1086177" cy="1425021"/>
            <a:chOff x="2432406" y="1560591"/>
            <a:chExt cx="814633" cy="1068766"/>
          </a:xfrm>
        </p:grpSpPr>
        <p:cxnSp>
          <p:nvCxnSpPr>
            <p:cNvPr id="79" name="Straight Connector 78"/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3576619" y="4075568"/>
            <a:ext cx="1086176" cy="0"/>
          </a:xfrm>
          <a:prstGeom prst="line">
            <a:avLst/>
          </a:prstGeom>
          <a:ln w="1905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>
            <a:off x="1892449" y="3682364"/>
            <a:ext cx="952185" cy="715135"/>
            <a:chOff x="1419337" y="2761771"/>
            <a:chExt cx="714139" cy="536351"/>
          </a:xfrm>
        </p:grpSpPr>
        <p:grpSp>
          <p:nvGrpSpPr>
            <p:cNvPr id="115" name="Group 114"/>
            <p:cNvGrpSpPr/>
            <p:nvPr/>
          </p:nvGrpSpPr>
          <p:grpSpPr>
            <a:xfrm>
              <a:off x="1596950" y="2761771"/>
              <a:ext cx="236113" cy="208973"/>
              <a:chOff x="7686675" y="457201"/>
              <a:chExt cx="552450" cy="488950"/>
            </a:xfrm>
            <a:solidFill>
              <a:schemeClr val="bg1"/>
            </a:solidFill>
          </p:grpSpPr>
          <p:sp>
            <p:nvSpPr>
              <p:cNvPr id="116" name="Freeform 29"/>
              <p:cNvSpPr>
                <a:spLocks noEditPoints="1"/>
              </p:cNvSpPr>
              <p:nvPr/>
            </p:nvSpPr>
            <p:spPr bwMode="auto">
              <a:xfrm>
                <a:off x="7686675" y="708026"/>
                <a:ext cx="552450" cy="44450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40" y="12"/>
                  </a:cxn>
                  <a:cxn ang="0">
                    <a:pos x="146" y="6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2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3" y="12"/>
                      <a:pt x="146" y="9"/>
                      <a:pt x="146" y="6"/>
                    </a:cubicBezTo>
                    <a:cubicBezTo>
                      <a:pt x="145" y="3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1"/>
              <p:cNvSpPr>
                <a:spLocks noEditPoints="1"/>
              </p:cNvSpPr>
              <p:nvPr/>
            </p:nvSpPr>
            <p:spPr bwMode="auto">
              <a:xfrm>
                <a:off x="7700963" y="457201"/>
                <a:ext cx="163513" cy="174625"/>
              </a:xfrm>
              <a:custGeom>
                <a:avLst/>
                <a:gdLst/>
                <a:ahLst/>
                <a:cxnLst>
                  <a:cxn ang="0">
                    <a:pos x="41" y="46"/>
                  </a:cxn>
                  <a:cxn ang="0">
                    <a:pos x="43" y="44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1" y="46"/>
                  </a:cxn>
                  <a:cxn ang="0">
                    <a:pos x="41" y="46"/>
                  </a:cxn>
                  <a:cxn ang="0">
                    <a:pos x="41" y="46"/>
                  </a:cxn>
                </a:cxnLst>
                <a:rect l="0" t="0" r="r" b="b"/>
                <a:pathLst>
                  <a:path w="43" h="46">
                    <a:moveTo>
                      <a:pt x="41" y="46"/>
                    </a:moveTo>
                    <a:cubicBezTo>
                      <a:pt x="42" y="46"/>
                      <a:pt x="43" y="45"/>
                      <a:pt x="43" y="44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1" y="46"/>
                      <a:pt x="2" y="46"/>
                    </a:cubicBezTo>
                    <a:lnTo>
                      <a:pt x="41" y="46"/>
                    </a:lnTo>
                    <a:close/>
                    <a:moveTo>
                      <a:pt x="41" y="46"/>
                    </a:moveTo>
                    <a:cubicBezTo>
                      <a:pt x="41" y="46"/>
                      <a:pt x="41" y="46"/>
                      <a:pt x="41" y="4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2"/>
              <p:cNvSpPr>
                <a:spLocks noEditPoints="1"/>
              </p:cNvSpPr>
              <p:nvPr/>
            </p:nvSpPr>
            <p:spPr bwMode="auto">
              <a:xfrm>
                <a:off x="7686675" y="801688"/>
                <a:ext cx="552450" cy="46038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40" y="12"/>
                  </a:cxn>
                  <a:cxn ang="0">
                    <a:pos x="146" y="6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2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3" y="12"/>
                      <a:pt x="146" y="9"/>
                      <a:pt x="146" y="6"/>
                    </a:cubicBezTo>
                    <a:cubicBezTo>
                      <a:pt x="145" y="2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3"/>
              <p:cNvSpPr>
                <a:spLocks noEditPoints="1"/>
              </p:cNvSpPr>
              <p:nvPr/>
            </p:nvSpPr>
            <p:spPr bwMode="auto">
              <a:xfrm>
                <a:off x="7686675" y="904876"/>
                <a:ext cx="552450" cy="4127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40" y="11"/>
                  </a:cxn>
                  <a:cxn ang="0">
                    <a:pos x="146" y="5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1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43" y="11"/>
                      <a:pt x="146" y="9"/>
                      <a:pt x="146" y="5"/>
                    </a:cubicBezTo>
                    <a:cubicBezTo>
                      <a:pt x="145" y="2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2" name="Text Placeholder 3"/>
            <p:cNvSpPr txBox="1">
              <a:spLocks/>
            </p:cNvSpPr>
            <p:nvPr/>
          </p:nvSpPr>
          <p:spPr>
            <a:xfrm>
              <a:off x="1419337" y="3128797"/>
              <a:ext cx="714139" cy="1693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67" b="1" dirty="0" smtClean="0">
                  <a:solidFill>
                    <a:prstClr val="white"/>
                  </a:solidFill>
                </a:rPr>
                <a:t>Evaluation</a:t>
              </a:r>
              <a:endParaRPr 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458274" y="1508768"/>
            <a:ext cx="1396926" cy="871425"/>
            <a:chOff x="654724" y="1189182"/>
            <a:chExt cx="1097876" cy="1084551"/>
          </a:xfrm>
        </p:grpSpPr>
        <p:sp>
          <p:nvSpPr>
            <p:cNvPr id="109" name="Rounded Rectangle 108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dirty="0" err="1" smtClean="0">
                  <a:solidFill>
                    <a:prstClr val="white"/>
                  </a:solidFill>
                </a:rPr>
                <a:t>Données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disponibles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458274" y="2572577"/>
            <a:ext cx="1396926" cy="871425"/>
            <a:chOff x="654724" y="1189182"/>
            <a:chExt cx="1738573" cy="1084551"/>
          </a:xfrm>
        </p:grpSpPr>
        <p:sp>
          <p:nvSpPr>
            <p:cNvPr id="88" name="Rounded Rectangle 87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54724" y="1189182"/>
              <a:ext cx="1738573" cy="1026944"/>
            </a:xfrm>
            <a:prstGeom prst="roundRect">
              <a:avLst>
                <a:gd name="adj" fmla="val 92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dirty="0" err="1" smtClean="0">
                  <a:solidFill>
                    <a:prstClr val="white"/>
                  </a:solidFill>
                </a:rPr>
                <a:t>Mesures</a:t>
              </a:r>
              <a:r>
                <a:rPr lang="en-US" sz="1600" dirty="0" smtClean="0">
                  <a:solidFill>
                    <a:prstClr val="white"/>
                  </a:solidFill>
                </a:rPr>
                <a:t> fines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sur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l’érosion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783718" y="3115984"/>
            <a:ext cx="1859487" cy="871425"/>
            <a:chOff x="654724" y="1189182"/>
            <a:chExt cx="1097876" cy="1084551"/>
          </a:xfrm>
        </p:grpSpPr>
        <p:sp>
          <p:nvSpPr>
            <p:cNvPr id="91" name="Rounded Rectangle 90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dirty="0" smtClean="0">
                  <a:solidFill>
                    <a:prstClr val="white"/>
                  </a:solidFill>
                </a:rPr>
                <a:t>Representation du basin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méditerranéen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783719" y="4141028"/>
            <a:ext cx="1859486" cy="871425"/>
            <a:chOff x="654724" y="1189182"/>
            <a:chExt cx="1097876" cy="1084551"/>
          </a:xfrm>
        </p:grpSpPr>
        <p:sp>
          <p:nvSpPr>
            <p:cNvPr id="112" name="Rounded Rectangle 111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600" dirty="0" err="1" smtClean="0">
                  <a:solidFill>
                    <a:prstClr val="white"/>
                  </a:solidFill>
                </a:rPr>
                <a:t>Données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</a:rPr>
                <a:t>limitées</a:t>
              </a:r>
              <a:r>
                <a:rPr lang="en-US" sz="1600" dirty="0" smtClean="0">
                  <a:solidFill>
                    <a:prstClr val="white"/>
                  </a:solidFill>
                </a:rPr>
                <a:t> 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5042564" y="2060891"/>
            <a:ext cx="2499082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Bassins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verssants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</a:p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Expérimentaux</a:t>
            </a:r>
            <a:r>
              <a:rPr lang="en-US" sz="1600" b="1" dirty="0" smtClean="0">
                <a:solidFill>
                  <a:prstClr val="white"/>
                </a:solidFill>
              </a:rPr>
              <a:t> (1-10 km²)</a:t>
            </a:r>
          </a:p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Roujan</a:t>
            </a:r>
            <a:r>
              <a:rPr lang="en-US" sz="1600" b="1" dirty="0" smtClean="0">
                <a:solidFill>
                  <a:prstClr val="white"/>
                </a:solidFill>
              </a:rPr>
              <a:t> et </a:t>
            </a:r>
            <a:r>
              <a:rPr lang="en-US" sz="1600" b="1" dirty="0" err="1" smtClean="0">
                <a:solidFill>
                  <a:prstClr val="white"/>
                </a:solidFill>
              </a:rPr>
              <a:t>Kamech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583508" y="3561347"/>
            <a:ext cx="188833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Bassins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verssants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</a:p>
          <a:p>
            <a:pPr defTabSz="1375467"/>
            <a:r>
              <a:rPr lang="en-US" sz="1600" b="1" dirty="0" smtClean="0">
                <a:solidFill>
                  <a:prstClr val="white"/>
                </a:solidFill>
              </a:rPr>
              <a:t>(</a:t>
            </a:r>
            <a:r>
              <a:rPr lang="en-US" sz="1600" b="1" dirty="0" err="1" smtClean="0">
                <a:solidFill>
                  <a:prstClr val="white"/>
                </a:solidFill>
              </a:rPr>
              <a:t>taille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intérmidiaire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</a:p>
          <a:p>
            <a:pPr defTabSz="1375467"/>
            <a:r>
              <a:rPr lang="en-US" sz="1600" b="1" dirty="0" smtClean="0">
                <a:solidFill>
                  <a:prstClr val="white"/>
                </a:solidFill>
              </a:rPr>
              <a:t>100-500 km²)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940681" y="5328332"/>
            <a:ext cx="284375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Bassin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méditerranéen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</a:p>
          <a:p>
            <a:pPr defTabSz="1375467"/>
            <a:r>
              <a:rPr lang="en-US" sz="1600" b="1" dirty="0" err="1" smtClean="0">
                <a:solidFill>
                  <a:prstClr val="white"/>
                </a:solidFill>
              </a:rPr>
              <a:t>Dans</a:t>
            </a:r>
            <a:r>
              <a:rPr lang="en-US" sz="1600" b="1" dirty="0" smtClean="0">
                <a:solidFill>
                  <a:prstClr val="white"/>
                </a:solidFill>
              </a:rPr>
              <a:t> son ensemble </a:t>
            </a:r>
            <a:endParaRPr lang="en-US" sz="1600" b="1" dirty="0">
              <a:solidFill>
                <a:prstClr val="white"/>
              </a:solidFill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7690179" y="3561349"/>
            <a:ext cx="2093539" cy="307260"/>
            <a:chOff x="5866843" y="2655454"/>
            <a:chExt cx="1570154" cy="230445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6075257" y="2655455"/>
              <a:ext cx="136174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flipV="1">
            <a:off x="7690179" y="4294623"/>
            <a:ext cx="2093539" cy="307260"/>
            <a:chOff x="5866843" y="2655454"/>
            <a:chExt cx="1570154" cy="230445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6075257" y="2655455"/>
              <a:ext cx="136174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7690179" y="1974111"/>
            <a:ext cx="768095" cy="307260"/>
            <a:chOff x="5866843" y="2655454"/>
            <a:chExt cx="576071" cy="230445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6075257" y="2655455"/>
              <a:ext cx="367657" cy="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flipV="1">
            <a:off x="7690179" y="2681650"/>
            <a:ext cx="768095" cy="307260"/>
            <a:chOff x="5866843" y="2655454"/>
            <a:chExt cx="576071" cy="230445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6075257" y="2655455"/>
              <a:ext cx="367657" cy="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10628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16972" y="2485611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16973" y="1736692"/>
            <a:ext cx="5298012" cy="1082515"/>
            <a:chOff x="425669" y="2203667"/>
            <a:chExt cx="3973509" cy="811886"/>
          </a:xfrm>
        </p:grpSpPr>
        <p:sp>
          <p:nvSpPr>
            <p:cNvPr id="103" name="Isosceles Triangle 102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883410" y="1955327"/>
            <a:ext cx="1011495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1375467"/>
            <a:r>
              <a:rPr lang="en-US" sz="1867" b="1" dirty="0" smtClean="0">
                <a:solidFill>
                  <a:prstClr val="white"/>
                </a:solidFill>
              </a:rPr>
              <a:t>STREAM</a:t>
            </a:r>
            <a:endParaRPr lang="en-US" sz="1867" b="1" dirty="0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82460" y="2968166"/>
            <a:ext cx="4592541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a été adapté aux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conditions de la zone d’étude par une modification des paramètres d’origine associés aux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états de surface</a:t>
            </a:r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 flipH="1">
            <a:off x="6656477" y="4435767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 flipH="1">
            <a:off x="6326429" y="3686848"/>
            <a:ext cx="5298012" cy="1082515"/>
            <a:chOff x="425669" y="2203667"/>
            <a:chExt cx="3973509" cy="811886"/>
          </a:xfrm>
        </p:grpSpPr>
        <p:sp>
          <p:nvSpPr>
            <p:cNvPr id="115" name="Isosceles Triangle 114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319696" y="3868436"/>
            <a:ext cx="2154436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1375467"/>
            <a:r>
              <a:rPr lang="fr-FR" sz="2000" b="1" dirty="0">
                <a:solidFill>
                  <a:schemeClr val="bg2"/>
                </a:solidFill>
              </a:rPr>
              <a:t>MHYDAS-Erosion</a:t>
            </a:r>
            <a:endParaRPr lang="en-US" sz="1867" b="1" dirty="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08960" y="4945720"/>
            <a:ext cx="459254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FR" sz="1400" b="1" dirty="0">
                <a:solidFill>
                  <a:schemeClr val="bg1"/>
                </a:solidFill>
              </a:rPr>
              <a:t>développé spécifiquement pour la zone d’étude</a:t>
            </a:r>
            <a:r>
              <a:rPr lang="fr-FR" sz="1400" dirty="0"/>
              <a:t>,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9" name="Freeform 135"/>
          <p:cNvSpPr>
            <a:spLocks noEditPoints="1"/>
          </p:cNvSpPr>
          <p:nvPr/>
        </p:nvSpPr>
        <p:spPr bwMode="auto">
          <a:xfrm>
            <a:off x="10718887" y="3930952"/>
            <a:ext cx="649560" cy="60844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142" name="Freeform 62"/>
          <p:cNvSpPr>
            <a:spLocks noEditPoints="1"/>
          </p:cNvSpPr>
          <p:nvPr/>
        </p:nvSpPr>
        <p:spPr bwMode="auto">
          <a:xfrm>
            <a:off x="992087" y="2001859"/>
            <a:ext cx="613643" cy="61855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32423" y="561813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Les modèles utilisés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684974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9" grpId="0"/>
      <p:bldP spid="111" grpId="0" animBg="1"/>
      <p:bldP spid="119" grpId="0"/>
      <p:bldP spid="139" grpId="0" animBg="1"/>
      <p:bldP spid="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42950" y="6340867"/>
            <a:ext cx="610241" cy="366183"/>
          </a:xfrm>
        </p:spPr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187" y="385286"/>
            <a:ext cx="9606409" cy="827993"/>
          </a:xfrm>
        </p:spPr>
        <p:txBody>
          <a:bodyPr/>
          <a:lstStyle/>
          <a:p>
            <a:r>
              <a:rPr lang="fr-FR" dirty="0"/>
              <a:t>Deux principaux </a:t>
            </a:r>
            <a:r>
              <a:rPr lang="fr-FR" dirty="0" smtClean="0"/>
              <a:t>constats </a:t>
            </a:r>
            <a:r>
              <a:rPr lang="fr-FR" dirty="0"/>
              <a:t>du </a:t>
            </a:r>
            <a:r>
              <a:rPr lang="fr-FR" dirty="0" smtClean="0"/>
              <a:t>projet </a:t>
            </a:r>
            <a:r>
              <a:rPr lang="fr-FR" dirty="0"/>
              <a:t>sont les suivants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26021" y="2251956"/>
            <a:ext cx="2015400" cy="35937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776035" y="2861724"/>
            <a:ext cx="2315371" cy="2855778"/>
          </a:xfrm>
          <a:prstGeom prst="roundRect">
            <a:avLst>
              <a:gd name="adj" fmla="val 35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>
              <a:solidFill>
                <a:prstClr val="white"/>
              </a:solidFill>
            </a:endParaRPr>
          </a:p>
        </p:txBody>
      </p:sp>
      <p:grpSp>
        <p:nvGrpSpPr>
          <p:cNvPr id="7" name="Group 45"/>
          <p:cNvGrpSpPr/>
          <p:nvPr/>
        </p:nvGrpSpPr>
        <p:grpSpPr>
          <a:xfrm>
            <a:off x="1776036" y="1985957"/>
            <a:ext cx="2315370" cy="804942"/>
            <a:chOff x="778074" y="1534825"/>
            <a:chExt cx="1736528" cy="603707"/>
          </a:xfrm>
          <a:solidFill>
            <a:schemeClr val="accent2"/>
          </a:solidFill>
        </p:grpSpPr>
        <p:sp>
          <p:nvSpPr>
            <p:cNvPr id="47" name="Rounded Rectangle 46"/>
            <p:cNvSpPr/>
            <p:nvPr/>
          </p:nvSpPr>
          <p:spPr>
            <a:xfrm>
              <a:off x="778074" y="1534825"/>
              <a:ext cx="1736528" cy="603707"/>
            </a:xfrm>
            <a:prstGeom prst="roundRect">
              <a:avLst>
                <a:gd name="adj" fmla="val 3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46314" y="1628855"/>
              <a:ext cx="49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67"/>
              <a:endParaRPr lang="en-US" sz="1600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776035" y="5808854"/>
            <a:ext cx="2315371" cy="585441"/>
          </a:xfrm>
          <a:prstGeom prst="roundRect">
            <a:avLst>
              <a:gd name="adj" fmla="val 35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16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95950" y="2783977"/>
            <a:ext cx="2015400" cy="35937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>
              <a:solidFill>
                <a:prstClr val="white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945965" y="2894968"/>
            <a:ext cx="2315371" cy="2863474"/>
          </a:xfrm>
          <a:prstGeom prst="roundRect">
            <a:avLst>
              <a:gd name="adj" fmla="val 35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>
              <a:solidFill>
                <a:prstClr val="white"/>
              </a:solidFill>
            </a:endParaRPr>
          </a:p>
        </p:txBody>
      </p:sp>
      <p:grpSp>
        <p:nvGrpSpPr>
          <p:cNvPr id="11" name="Group 78"/>
          <p:cNvGrpSpPr/>
          <p:nvPr/>
        </p:nvGrpSpPr>
        <p:grpSpPr>
          <a:xfrm>
            <a:off x="6945965" y="1985957"/>
            <a:ext cx="2315371" cy="804942"/>
            <a:chOff x="778074" y="1534825"/>
            <a:chExt cx="1736528" cy="603707"/>
          </a:xfrm>
          <a:solidFill>
            <a:schemeClr val="accent4"/>
          </a:solidFill>
        </p:grpSpPr>
        <p:sp>
          <p:nvSpPr>
            <p:cNvPr id="80" name="Rounded Rectangle 79"/>
            <p:cNvSpPr/>
            <p:nvPr/>
          </p:nvSpPr>
          <p:spPr>
            <a:xfrm>
              <a:off x="778074" y="1534825"/>
              <a:ext cx="1736528" cy="603707"/>
            </a:xfrm>
            <a:prstGeom prst="roundRect">
              <a:avLst>
                <a:gd name="adj" fmla="val 3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46310" y="1628855"/>
              <a:ext cx="49" cy="21549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67"/>
              <a:endParaRPr lang="en-US" sz="1867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6962590" y="5842120"/>
            <a:ext cx="2315371" cy="585441"/>
            <a:chOff x="778074" y="1447542"/>
            <a:chExt cx="1736528" cy="439081"/>
          </a:xfrm>
          <a:solidFill>
            <a:schemeClr val="accent4"/>
          </a:solidFill>
        </p:grpSpPr>
        <p:sp>
          <p:nvSpPr>
            <p:cNvPr id="90" name="Rounded Rectangle 89"/>
            <p:cNvSpPr/>
            <p:nvPr/>
          </p:nvSpPr>
          <p:spPr>
            <a:xfrm>
              <a:off x="778074" y="1447542"/>
              <a:ext cx="1736528" cy="439081"/>
            </a:xfrm>
            <a:prstGeom prst="roundRect">
              <a:avLst>
                <a:gd name="adj" fmla="val 35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60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46310" y="1646643"/>
              <a:ext cx="49" cy="184666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67"/>
              <a:endParaRPr lang="en-US" sz="16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75221" y="2916735"/>
            <a:ext cx="21196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5467">
              <a:spcBef>
                <a:spcPts val="533"/>
              </a:spcBef>
            </a:pPr>
            <a:r>
              <a:rPr lang="fr-FR" sz="1600" dirty="0">
                <a:solidFill>
                  <a:prstClr val="black"/>
                </a:solidFill>
              </a:rPr>
              <a:t>La simulation des taux d'érosion des sols est difficile en raison de la variabilité spatiale et temporelle marquée par des processus impliqués et de l'incertitude associée aux paramètres d’entrée </a:t>
            </a:r>
            <a:endParaRPr lang="en-US" sz="1467" b="1" dirty="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19750" y="2916735"/>
            <a:ext cx="21196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5467">
              <a:spcBef>
                <a:spcPts val="533"/>
              </a:spcBef>
            </a:pPr>
            <a:r>
              <a:rPr lang="fr-FR" sz="1600" dirty="0">
                <a:solidFill>
                  <a:prstClr val="black"/>
                </a:solidFill>
              </a:rPr>
              <a:t>L'utilisation du sol est le principal moteur de l'évolution du risque d'érosion et de la vulnérabilité des sols dans le bassin méditerranéen.</a:t>
            </a:r>
            <a:endParaRPr lang="en-US" sz="1467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3072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77" grpId="0" animBg="1"/>
      <p:bldP spid="78" grpId="0" animBg="1"/>
      <p:bldP spid="67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19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Erosion actuelle et résultats des scénarios pour le bassin </a:t>
            </a:r>
            <a:r>
              <a:rPr lang="fr-FR" sz="2400" dirty="0" err="1"/>
              <a:t>Rheraya</a:t>
            </a:r>
            <a:r>
              <a:rPr lang="fr-FR" dirty="0"/>
              <a:t> 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5249" y="1026942"/>
            <a:ext cx="10747717" cy="1434904"/>
          </a:xfrm>
          <a:noFill/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tx1"/>
                </a:solidFill>
              </a:rPr>
              <a:t>Tableau: </a:t>
            </a:r>
            <a:r>
              <a:rPr lang="fr-FR" sz="1800" dirty="0">
                <a:solidFill>
                  <a:schemeClr val="tx1"/>
                </a:solidFill>
              </a:rPr>
              <a:t>Simulation de la variation relative d’érosion (%)  en </a:t>
            </a:r>
            <a:r>
              <a:rPr lang="fr-FR" sz="1800" dirty="0" err="1">
                <a:solidFill>
                  <a:schemeClr val="tx1"/>
                </a:solidFill>
              </a:rPr>
              <a:t>Rheraya</a:t>
            </a:r>
            <a:r>
              <a:rPr lang="fr-FR" sz="1800" dirty="0">
                <a:solidFill>
                  <a:schemeClr val="tx1"/>
                </a:solidFill>
              </a:rPr>
              <a:t> selon différents scénarios de changement d’occupation du sol et pour trois méthodes de désagrégation climatique, ANO, FREQ et FREQ NORM correspondant respectivement à : % de changement lame mensuelle, changement fréquence mensuelle par classe d’évènement, idem FREQ avec fréquence normalisée</a:t>
            </a:r>
            <a:r>
              <a:rPr lang="fr-FR" sz="2000" dirty="0"/>
              <a:t>.  </a:t>
            </a:r>
          </a:p>
          <a:p>
            <a:pPr algn="l"/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335237"/>
            <a:ext cx="10747717" cy="29542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5249" y="5514535"/>
            <a:ext cx="1074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changement climatique seul induit des augmentations faibles de l’érosion estimées entre </a:t>
            </a:r>
            <a:r>
              <a:rPr lang="fr-FR" b="1" dirty="0"/>
              <a:t>4.7 </a:t>
            </a:r>
            <a:r>
              <a:rPr lang="fr-FR" dirty="0"/>
              <a:t>et</a:t>
            </a:r>
            <a:r>
              <a:rPr lang="fr-FR" b="1" dirty="0"/>
              <a:t> 10% </a:t>
            </a:r>
            <a:r>
              <a:rPr lang="fr-FR" dirty="0"/>
              <a:t>suivant la méthode </a:t>
            </a:r>
            <a:r>
              <a:rPr lang="fr-FR" dirty="0" smtClean="0"/>
              <a:t>choisie.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8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/>
          <p:nvPr/>
        </p:nvGrpSpPr>
        <p:grpSpPr>
          <a:xfrm>
            <a:off x="858810" y="1816005"/>
            <a:ext cx="5166071" cy="1088295"/>
            <a:chOff x="644107" y="1330751"/>
            <a:chExt cx="3874553" cy="816221"/>
          </a:xfrm>
        </p:grpSpPr>
        <p:sp>
          <p:nvSpPr>
            <p:cNvPr id="38" name="Rounded Rectangle 37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471" y="6118592"/>
            <a:ext cx="5861604" cy="379611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927" y="2109628"/>
            <a:ext cx="349553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/>
              <a:t>792 800 000 kilos d'humus érodés chaque seconde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096000" y="1927955"/>
            <a:ext cx="0" cy="36615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7"/>
          <p:cNvGrpSpPr/>
          <p:nvPr/>
        </p:nvGrpSpPr>
        <p:grpSpPr>
          <a:xfrm>
            <a:off x="858810" y="3225231"/>
            <a:ext cx="5166071" cy="1088295"/>
            <a:chOff x="644107" y="1330751"/>
            <a:chExt cx="3874553" cy="816221"/>
          </a:xfrm>
        </p:grpSpPr>
        <p:sp>
          <p:nvSpPr>
            <p:cNvPr id="49" name="Rounded Rectangle 48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1731968" y="3322581"/>
            <a:ext cx="3666327" cy="1034066"/>
            <a:chOff x="690394" y="1398036"/>
            <a:chExt cx="2749745" cy="775551"/>
          </a:xfrm>
        </p:grpSpPr>
        <p:sp>
          <p:nvSpPr>
            <p:cNvPr id="53" name="TextBox 52"/>
            <p:cNvSpPr txBox="1"/>
            <p:nvPr/>
          </p:nvSpPr>
          <p:spPr>
            <a:xfrm>
              <a:off x="885153" y="1438565"/>
              <a:ext cx="49" cy="2154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375467"/>
              <a:endParaRPr lang="en-US" sz="1867" b="1" dirty="0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0394" y="1398036"/>
              <a:ext cx="2749745" cy="7755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600" dirty="0"/>
                <a:t>16 à 17 % de la surface du territoire européen affectés par l'érosion hydrique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= 26 millions d'hectares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3659942" y="4480813"/>
            <a:ext cx="5166071" cy="886085"/>
            <a:chOff x="644107" y="1330751"/>
            <a:chExt cx="3874553" cy="816221"/>
          </a:xfrm>
        </p:grpSpPr>
        <p:sp>
          <p:nvSpPr>
            <p:cNvPr id="60" name="Rounded Rectangle 59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4100286" y="4886541"/>
            <a:ext cx="3495536" cy="486650"/>
            <a:chOff x="885153" y="1438565"/>
            <a:chExt cx="2621652" cy="364988"/>
          </a:xfrm>
        </p:grpSpPr>
        <p:sp>
          <p:nvSpPr>
            <p:cNvPr id="71" name="TextBox 70"/>
            <p:cNvSpPr txBox="1"/>
            <p:nvPr/>
          </p:nvSpPr>
          <p:spPr>
            <a:xfrm>
              <a:off x="885153" y="1438565"/>
              <a:ext cx="49" cy="2154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375467"/>
              <a:endParaRPr lang="en-US" sz="1867" b="1" dirty="0">
                <a:solidFill>
                  <a:prstClr val="white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1649712"/>
              <a:ext cx="2621652" cy="153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 flipH="1">
            <a:off x="6166274" y="1816005"/>
            <a:ext cx="5166071" cy="1088295"/>
            <a:chOff x="644107" y="1330751"/>
            <a:chExt cx="3874553" cy="816221"/>
          </a:xfrm>
        </p:grpSpPr>
        <p:sp>
          <p:nvSpPr>
            <p:cNvPr id="75" name="Rounded Rectangle 74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38"/>
          <p:cNvGrpSpPr/>
          <p:nvPr/>
        </p:nvGrpSpPr>
        <p:grpSpPr>
          <a:xfrm flipH="1">
            <a:off x="6750525" y="1974973"/>
            <a:ext cx="3525759" cy="633697"/>
            <a:chOff x="885153" y="1438565"/>
            <a:chExt cx="2644319" cy="475273"/>
          </a:xfrm>
        </p:grpSpPr>
        <p:sp>
          <p:nvSpPr>
            <p:cNvPr id="79" name="TextBox 78"/>
            <p:cNvSpPr txBox="1"/>
            <p:nvPr/>
          </p:nvSpPr>
          <p:spPr>
            <a:xfrm>
              <a:off x="885153" y="1438565"/>
              <a:ext cx="49" cy="2154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375467"/>
              <a:endParaRPr lang="en-US" sz="1867" b="1" dirty="0">
                <a:solidFill>
                  <a:prstClr val="white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7820" y="1544506"/>
              <a:ext cx="26216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95 millions d'ha de terres en Amérique du Nord 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 flipH="1">
            <a:off x="6166274" y="3225231"/>
            <a:ext cx="5166071" cy="1088295"/>
            <a:chOff x="644107" y="1330751"/>
            <a:chExt cx="3874553" cy="816221"/>
          </a:xfrm>
          <a:solidFill>
            <a:srgbClr val="7030A0"/>
          </a:solidFill>
        </p:grpSpPr>
        <p:sp>
          <p:nvSpPr>
            <p:cNvPr id="83" name="Rounded Rectangle 82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38"/>
          <p:cNvGrpSpPr/>
          <p:nvPr/>
        </p:nvGrpSpPr>
        <p:grpSpPr>
          <a:xfrm flipH="1">
            <a:off x="6780748" y="3396895"/>
            <a:ext cx="3495536" cy="527749"/>
            <a:chOff x="885153" y="1438565"/>
            <a:chExt cx="2621652" cy="395813"/>
          </a:xfrm>
        </p:grpSpPr>
        <p:sp>
          <p:nvSpPr>
            <p:cNvPr id="87" name="TextBox 86"/>
            <p:cNvSpPr txBox="1"/>
            <p:nvPr/>
          </p:nvSpPr>
          <p:spPr>
            <a:xfrm>
              <a:off x="885153" y="1438565"/>
              <a:ext cx="48" cy="2154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375467"/>
              <a:endParaRPr lang="en-US" sz="1867" b="1" dirty="0">
                <a:solidFill>
                  <a:prstClr val="whit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85153" y="1649712"/>
              <a:ext cx="262165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fr-FR" sz="1600" b="1" dirty="0" smtClean="0">
                  <a:solidFill>
                    <a:schemeClr val="bg1"/>
                  </a:solidFill>
                </a:rPr>
                <a:t>500 </a:t>
              </a:r>
              <a:r>
                <a:rPr lang="fr-FR" sz="1600" b="1" dirty="0">
                  <a:solidFill>
                    <a:schemeClr val="bg1"/>
                  </a:solidFill>
                </a:rPr>
                <a:t>millions d'ha en Afrique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89"/>
          <p:cNvGrpSpPr/>
          <p:nvPr/>
        </p:nvGrpSpPr>
        <p:grpSpPr>
          <a:xfrm flipH="1">
            <a:off x="3203944" y="5759487"/>
            <a:ext cx="5765898" cy="1088295"/>
            <a:chOff x="644107" y="1330751"/>
            <a:chExt cx="3874553" cy="816221"/>
          </a:xfrm>
        </p:grpSpPr>
        <p:sp>
          <p:nvSpPr>
            <p:cNvPr id="91" name="Rounded Rectangle 90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93" name="Isosceles Triangle 92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38"/>
          <p:cNvGrpSpPr/>
          <p:nvPr/>
        </p:nvGrpSpPr>
        <p:grpSpPr>
          <a:xfrm flipH="1">
            <a:off x="4174753" y="5972154"/>
            <a:ext cx="4364334" cy="849463"/>
            <a:chOff x="177752" y="1418621"/>
            <a:chExt cx="3273250" cy="637098"/>
          </a:xfrm>
        </p:grpSpPr>
        <p:sp>
          <p:nvSpPr>
            <p:cNvPr id="95" name="TextBox 94"/>
            <p:cNvSpPr txBox="1"/>
            <p:nvPr/>
          </p:nvSpPr>
          <p:spPr>
            <a:xfrm>
              <a:off x="885153" y="1438565"/>
              <a:ext cx="48" cy="2154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 defTabSz="1375467"/>
              <a:endParaRPr lang="en-US" sz="1867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7752" y="1418621"/>
              <a:ext cx="3273250" cy="6370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b="1" dirty="0"/>
                <a:t>Repercussions des </a:t>
              </a:r>
              <a:r>
                <a:rPr lang="en-US" b="1" dirty="0" err="1"/>
                <a:t>changements</a:t>
              </a:r>
              <a:r>
                <a:rPr lang="en-US" b="1" dirty="0"/>
                <a:t> </a:t>
              </a:r>
              <a:r>
                <a:rPr lang="en-US" b="1" dirty="0" err="1" smtClean="0"/>
                <a:t>climatiques</a:t>
              </a:r>
              <a:r>
                <a:rPr lang="en-US" b="1" dirty="0" smtClean="0"/>
                <a:t> </a:t>
              </a:r>
              <a:r>
                <a:rPr lang="en-US" b="1" dirty="0"/>
                <a:t>sur la degradation des sols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80255" y="3358329"/>
            <a:ext cx="772051" cy="749947"/>
            <a:chOff x="735191" y="2518747"/>
            <a:chExt cx="579038" cy="562460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35191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FF3F5F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899027" y="2664760"/>
              <a:ext cx="251367" cy="27043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94494" y="4579828"/>
            <a:ext cx="772051" cy="749947"/>
            <a:chOff x="735191" y="3583563"/>
            <a:chExt cx="579038" cy="56246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735191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028599"/>
                </a:solidFill>
                <a:latin typeface="FontAwesome" pitchFamily="2" charset="0"/>
              </a:endParaRPr>
            </a:p>
          </p:txBody>
        </p:sp>
        <p:sp>
          <p:nvSpPr>
            <p:cNvPr id="66" name="Freeform 103"/>
            <p:cNvSpPr>
              <a:spLocks noEditPoints="1"/>
            </p:cNvSpPr>
            <p:nvPr/>
          </p:nvSpPr>
          <p:spPr bwMode="auto">
            <a:xfrm>
              <a:off x="899027" y="3685335"/>
              <a:ext cx="250504" cy="36887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454287" y="3358329"/>
            <a:ext cx="772051" cy="749947"/>
            <a:chOff x="7840715" y="2518747"/>
            <a:chExt cx="579038" cy="562460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7840715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73655D"/>
                </a:solidFill>
                <a:latin typeface="FontAwesome" pitchFamily="2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7990534" y="2660277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80255" y="1949103"/>
            <a:ext cx="772051" cy="749947"/>
            <a:chOff x="735191" y="1461827"/>
            <a:chExt cx="579038" cy="56246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FEB834"/>
                </a:solidFill>
                <a:latin typeface="FontAwesome" pitchFamily="2" charset="0"/>
              </a:endParaRPr>
            </a:p>
          </p:txBody>
        </p:sp>
        <p:sp>
          <p:nvSpPr>
            <p:cNvPr id="78" name="Freeform 245"/>
            <p:cNvSpPr>
              <a:spLocks/>
            </p:cNvSpPr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79105" y="5889380"/>
            <a:ext cx="772051" cy="749947"/>
            <a:chOff x="7840715" y="3583563"/>
            <a:chExt cx="579038" cy="562460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133" b="1" dirty="0">
                <a:solidFill>
                  <a:srgbClr val="3BC7E2"/>
                </a:solidFill>
                <a:latin typeface="FontAwesome" pitchFamily="2" charset="0"/>
              </a:endParaRPr>
            </a:p>
          </p:txBody>
        </p:sp>
        <p:sp>
          <p:nvSpPr>
            <p:cNvPr id="86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454287" y="1949103"/>
            <a:ext cx="772051" cy="749947"/>
            <a:chOff x="7840715" y="1461827"/>
            <a:chExt cx="579038" cy="562460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 flipH="1">
              <a:off x="7840715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01B59C"/>
                </a:solidFill>
                <a:latin typeface="FontAwesome" pitchFamily="2" charset="0"/>
              </a:endParaRPr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7996884" y="1643045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2518117" y="1041009"/>
            <a:ext cx="672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Menaces pesant </a:t>
            </a:r>
            <a:r>
              <a:rPr lang="fr-FR" dirty="0"/>
              <a:t>sur les </a:t>
            </a:r>
            <a:r>
              <a:rPr lang="fr-FR" dirty="0" smtClean="0"/>
              <a:t>sols (commission Européenne, 2017)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676756" y="4701280"/>
            <a:ext cx="269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4% par l'érosion éolienne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700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-2115" y="-141197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3" name="Group 58"/>
          <p:cNvGrpSpPr/>
          <p:nvPr/>
        </p:nvGrpSpPr>
        <p:grpSpPr>
          <a:xfrm>
            <a:off x="395994" y="971102"/>
            <a:ext cx="1589617" cy="3094116"/>
            <a:chOff x="346652" y="613112"/>
            <a:chExt cx="1192213" cy="232058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42759" y="613112"/>
              <a:ext cx="0" cy="17642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52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  <p:sp>
            <p:nvSpPr>
              <p:cNvPr id="53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6" name="Group 66"/>
          <p:cNvGrpSpPr/>
          <p:nvPr/>
        </p:nvGrpSpPr>
        <p:grpSpPr>
          <a:xfrm>
            <a:off x="3550470" y="576088"/>
            <a:ext cx="1589617" cy="4040348"/>
            <a:chOff x="346652" y="-96562"/>
            <a:chExt cx="1192213" cy="3030261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7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1046" name="Freeform 22"/>
          <p:cNvSpPr>
            <a:spLocks/>
          </p:cNvSpPr>
          <p:nvPr/>
        </p:nvSpPr>
        <p:spPr bwMode="auto">
          <a:xfrm rot="10800000">
            <a:off x="2118" y="-7296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prstClr val="black"/>
              </a:solidFill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 rot="10800000">
            <a:off x="2118" y="-123670"/>
            <a:ext cx="12187767" cy="2385484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9" name="Group 105"/>
          <p:cNvGrpSpPr/>
          <p:nvPr/>
        </p:nvGrpSpPr>
        <p:grpSpPr>
          <a:xfrm>
            <a:off x="9121840" y="1355149"/>
            <a:ext cx="1589617" cy="2786879"/>
            <a:chOff x="346652" y="843540"/>
            <a:chExt cx="1192213" cy="2090159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1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  <p:sp>
            <p:nvSpPr>
              <p:cNvPr id="111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</p:grpSp>
      </p:grpSp>
      <p:grpSp>
        <p:nvGrpSpPr>
          <p:cNvPr id="11" name="Group 72"/>
          <p:cNvGrpSpPr/>
          <p:nvPr/>
        </p:nvGrpSpPr>
        <p:grpSpPr>
          <a:xfrm>
            <a:off x="3153330" y="4863816"/>
            <a:ext cx="2596968" cy="1323376"/>
            <a:chOff x="5676807" y="1417702"/>
            <a:chExt cx="1947726" cy="992532"/>
          </a:xfrm>
        </p:grpSpPr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6577491" y="1646900"/>
              <a:ext cx="49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14" name="Text Placeholder 3"/>
            <p:cNvSpPr txBox="1">
              <a:spLocks/>
            </p:cNvSpPr>
            <p:nvPr/>
          </p:nvSpPr>
          <p:spPr>
            <a:xfrm>
              <a:off x="5676807" y="1417702"/>
              <a:ext cx="1947726" cy="9925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l'augmentation de la couverture du sol (par exemple, par l'utilisation de cultures de couverture), la restauration des pâturages et / ou l'amélioration de la qualité du sol.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6098186" y="5209165"/>
            <a:ext cx="2596968" cy="893553"/>
            <a:chOff x="5709593" y="1631618"/>
            <a:chExt cx="1947726" cy="670165"/>
          </a:xfrm>
        </p:grpSpPr>
        <p:sp>
          <p:nvSpPr>
            <p:cNvPr id="116" name="Text Placeholder 3"/>
            <p:cNvSpPr txBox="1">
              <a:spLocks/>
            </p:cNvSpPr>
            <p:nvPr/>
          </p:nvSpPr>
          <p:spPr>
            <a:xfrm>
              <a:off x="6577491" y="1631618"/>
              <a:ext cx="49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17" name="Text Placeholder 3"/>
            <p:cNvSpPr txBox="1">
              <a:spLocks/>
            </p:cNvSpPr>
            <p:nvPr/>
          </p:nvSpPr>
          <p:spPr>
            <a:xfrm>
              <a:off x="5709593" y="1817035"/>
              <a:ext cx="1947726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à une agriculture de conservation qui favorise moins de perturbations du </a:t>
              </a:r>
              <a:r>
                <a:rPr lang="fr-FR" sz="14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</a:t>
              </a: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8645257" y="4308909"/>
            <a:ext cx="2596968" cy="676029"/>
            <a:chOff x="5603652" y="1677380"/>
            <a:chExt cx="1947726" cy="507022"/>
          </a:xfrm>
        </p:grpSpPr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6577491" y="1677380"/>
              <a:ext cx="49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20" name="Text Placeholder 3"/>
            <p:cNvSpPr txBox="1">
              <a:spLocks/>
            </p:cNvSpPr>
            <p:nvPr/>
          </p:nvSpPr>
          <p:spPr>
            <a:xfrm>
              <a:off x="5603652" y="1861237"/>
              <a:ext cx="1947726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sz="1400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l'amélioration du stockage des eaux dans le sol</a:t>
              </a: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257827" y="4246845"/>
            <a:ext cx="2596968" cy="1476186"/>
            <a:chOff x="5603652" y="1677380"/>
            <a:chExt cx="1947726" cy="1107139"/>
          </a:xfrm>
        </p:grpSpPr>
        <p:sp>
          <p:nvSpPr>
            <p:cNvPr id="125" name="Text Placeholder 3"/>
            <p:cNvSpPr txBox="1">
              <a:spLocks/>
            </p:cNvSpPr>
            <p:nvPr/>
          </p:nvSpPr>
          <p:spPr>
            <a:xfrm>
              <a:off x="6577491" y="1677380"/>
              <a:ext cx="49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26" name="Text Placeholder 3"/>
            <p:cNvSpPr txBox="1">
              <a:spLocks/>
            </p:cNvSpPr>
            <p:nvPr/>
          </p:nvSpPr>
          <p:spPr>
            <a:xfrm>
              <a:off x="5603652" y="1861237"/>
              <a:ext cx="1947726" cy="92328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fr-FR" dirty="0">
                  <a:solidFill>
                    <a:prstClr val="whit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 correction de la pente / réduction de la vitesse de l'eau (par exemple, par des terrasses),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133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90"/>
          <p:cNvGrpSpPr/>
          <p:nvPr/>
        </p:nvGrpSpPr>
        <p:grpSpPr>
          <a:xfrm>
            <a:off x="6558991" y="1046833"/>
            <a:ext cx="1589617" cy="4040348"/>
            <a:chOff x="346652" y="-96562"/>
            <a:chExt cx="1192213" cy="3030261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E7E7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  <p:sp>
            <p:nvSpPr>
              <p:cNvPr id="104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srgbClr val="01B59C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658416" y="97184"/>
            <a:ext cx="9476508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prstClr val="white"/>
                </a:solidFill>
              </a:rPr>
              <a:t>Stratégies d’adaptation aux changements climatiques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029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 animBg="1"/>
      <p:bldP spid="10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CONCLUSION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7784" y="2883877"/>
            <a:ext cx="9101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 changement climatique constitue une préoccupation majeure pour tous les pays, d’une manière directe ou indirecte. Seule une vision globale mondiale est à même de faire face à ce nouveau fléau.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Les impacts négatifs de ces changements climatiques s’observe sur plusieurs composantes de la Terre, notamment le sol.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Ce dernier subit des dégradations intenses bien que faiblement expliquées par les changements climatiques. Toutefois, cette part du CC, aussi faible qu’elle soit, elle n’est en aucun cas négligeable. </a:t>
            </a:r>
          </a:p>
        </p:txBody>
      </p:sp>
    </p:spTree>
    <p:extLst>
      <p:ext uri="{BB962C8B-B14F-4D97-AF65-F5344CB8AC3E}">
        <p14:creationId xmlns:p14="http://schemas.microsoft.com/office/powerpoint/2010/main" val="3882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Références</a:t>
            </a:r>
            <a:r>
              <a:rPr lang="en-US" dirty="0" smtClean="0"/>
              <a:t> </a:t>
            </a:r>
            <a:r>
              <a:rPr lang="en-US" dirty="0" err="1" smtClean="0"/>
              <a:t>bibliographiques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2" y="1297315"/>
            <a:ext cx="5450081" cy="4666394"/>
            <a:chOff x="1" y="1547225"/>
            <a:chExt cx="4087561" cy="2925556"/>
          </a:xfrm>
        </p:grpSpPr>
        <p:sp>
          <p:nvSpPr>
            <p:cNvPr id="27" name="Freeform 26"/>
            <p:cNvSpPr/>
            <p:nvPr/>
          </p:nvSpPr>
          <p:spPr>
            <a:xfrm rot="16200000" flipV="1">
              <a:off x="83622" y="2035394"/>
              <a:ext cx="2020824" cy="218806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451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4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6200000" flipV="1">
              <a:off x="725289" y="1110508"/>
              <a:ext cx="2925556" cy="379899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6051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4510 h 10000"/>
                <a:gd name="connsiteX1" fmla="*/ 10000 w 10000"/>
                <a:gd name="connsiteY1" fmla="*/ 0 h 10000"/>
                <a:gd name="connsiteX2" fmla="*/ 10000 w 10000"/>
                <a:gd name="connsiteY2" fmla="*/ 5524 h 10000"/>
                <a:gd name="connsiteX3" fmla="*/ 0 w 10000"/>
                <a:gd name="connsiteY3" fmla="*/ 10000 h 10000"/>
                <a:gd name="connsiteX4" fmla="*/ 0 w 10000"/>
                <a:gd name="connsiteY4" fmla="*/ 4510 h 10000"/>
                <a:gd name="connsiteX0" fmla="*/ 0 w 10000"/>
                <a:gd name="connsiteY0" fmla="*/ 6503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6503 h 11993"/>
                <a:gd name="connsiteX0" fmla="*/ 0 w 10000"/>
                <a:gd name="connsiteY0" fmla="*/ 4177 h 11993"/>
                <a:gd name="connsiteX1" fmla="*/ 10000 w 10000"/>
                <a:gd name="connsiteY1" fmla="*/ 0 h 11993"/>
                <a:gd name="connsiteX2" fmla="*/ 10000 w 10000"/>
                <a:gd name="connsiteY2" fmla="*/ 7517 h 11993"/>
                <a:gd name="connsiteX3" fmla="*/ 0 w 10000"/>
                <a:gd name="connsiteY3" fmla="*/ 11993 h 11993"/>
                <a:gd name="connsiteX4" fmla="*/ 0 w 10000"/>
                <a:gd name="connsiteY4" fmla="*/ 4177 h 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1993">
                  <a:moveTo>
                    <a:pt x="0" y="4177"/>
                  </a:moveTo>
                  <a:lnTo>
                    <a:pt x="10000" y="0"/>
                  </a:lnTo>
                  <a:lnTo>
                    <a:pt x="10000" y="7517"/>
                  </a:lnTo>
                  <a:lnTo>
                    <a:pt x="0" y="11993"/>
                  </a:lnTo>
                  <a:lnTo>
                    <a:pt x="0" y="41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62" name="Freeform 61"/>
          <p:cNvSpPr/>
          <p:nvPr/>
        </p:nvSpPr>
        <p:spPr>
          <a:xfrm rot="16200000" flipV="1">
            <a:off x="1148380" y="1111509"/>
            <a:ext cx="4693709" cy="5065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6051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5524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6503 h 11993"/>
              <a:gd name="connsiteX1" fmla="*/ 10000 w 10000"/>
              <a:gd name="connsiteY1" fmla="*/ 0 h 11993"/>
              <a:gd name="connsiteX2" fmla="*/ 10000 w 10000"/>
              <a:gd name="connsiteY2" fmla="*/ 7517 h 11993"/>
              <a:gd name="connsiteX3" fmla="*/ 0 w 10000"/>
              <a:gd name="connsiteY3" fmla="*/ 11993 h 11993"/>
              <a:gd name="connsiteX4" fmla="*/ 0 w 10000"/>
              <a:gd name="connsiteY4" fmla="*/ 6503 h 11993"/>
              <a:gd name="connsiteX0" fmla="*/ 0 w 10000"/>
              <a:gd name="connsiteY0" fmla="*/ 4177 h 11993"/>
              <a:gd name="connsiteX1" fmla="*/ 10000 w 10000"/>
              <a:gd name="connsiteY1" fmla="*/ 0 h 11993"/>
              <a:gd name="connsiteX2" fmla="*/ 10000 w 10000"/>
              <a:gd name="connsiteY2" fmla="*/ 7517 h 11993"/>
              <a:gd name="connsiteX3" fmla="*/ 0 w 10000"/>
              <a:gd name="connsiteY3" fmla="*/ 11993 h 11993"/>
              <a:gd name="connsiteX4" fmla="*/ 0 w 10000"/>
              <a:gd name="connsiteY4" fmla="*/ 4177 h 1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993">
                <a:moveTo>
                  <a:pt x="0" y="4177"/>
                </a:moveTo>
                <a:lnTo>
                  <a:pt x="10000" y="0"/>
                </a:lnTo>
                <a:lnTo>
                  <a:pt x="10000" y="7517"/>
                </a:lnTo>
                <a:lnTo>
                  <a:pt x="0" y="11993"/>
                </a:lnTo>
                <a:lnTo>
                  <a:pt x="0" y="41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 rot="16200000" flipV="1">
            <a:off x="2861910" y="202318"/>
            <a:ext cx="4693708" cy="68290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6051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4510 h 10000"/>
              <a:gd name="connsiteX1" fmla="*/ 10000 w 10000"/>
              <a:gd name="connsiteY1" fmla="*/ 0 h 10000"/>
              <a:gd name="connsiteX2" fmla="*/ 10000 w 10000"/>
              <a:gd name="connsiteY2" fmla="*/ 5524 h 10000"/>
              <a:gd name="connsiteX3" fmla="*/ 0 w 10000"/>
              <a:gd name="connsiteY3" fmla="*/ 10000 h 10000"/>
              <a:gd name="connsiteX4" fmla="*/ 0 w 10000"/>
              <a:gd name="connsiteY4" fmla="*/ 4510 h 10000"/>
              <a:gd name="connsiteX0" fmla="*/ 0 w 10000"/>
              <a:gd name="connsiteY0" fmla="*/ 6503 h 11993"/>
              <a:gd name="connsiteX1" fmla="*/ 10000 w 10000"/>
              <a:gd name="connsiteY1" fmla="*/ 0 h 11993"/>
              <a:gd name="connsiteX2" fmla="*/ 10000 w 10000"/>
              <a:gd name="connsiteY2" fmla="*/ 7517 h 11993"/>
              <a:gd name="connsiteX3" fmla="*/ 0 w 10000"/>
              <a:gd name="connsiteY3" fmla="*/ 11993 h 11993"/>
              <a:gd name="connsiteX4" fmla="*/ 0 w 10000"/>
              <a:gd name="connsiteY4" fmla="*/ 6503 h 11993"/>
              <a:gd name="connsiteX0" fmla="*/ 0 w 10000"/>
              <a:gd name="connsiteY0" fmla="*/ 4177 h 11993"/>
              <a:gd name="connsiteX1" fmla="*/ 10000 w 10000"/>
              <a:gd name="connsiteY1" fmla="*/ 0 h 11993"/>
              <a:gd name="connsiteX2" fmla="*/ 10000 w 10000"/>
              <a:gd name="connsiteY2" fmla="*/ 7517 h 11993"/>
              <a:gd name="connsiteX3" fmla="*/ 0 w 10000"/>
              <a:gd name="connsiteY3" fmla="*/ 11993 h 11993"/>
              <a:gd name="connsiteX4" fmla="*/ 0 w 10000"/>
              <a:gd name="connsiteY4" fmla="*/ 4177 h 1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993">
                <a:moveTo>
                  <a:pt x="0" y="4177"/>
                </a:moveTo>
                <a:lnTo>
                  <a:pt x="10000" y="0"/>
                </a:lnTo>
                <a:lnTo>
                  <a:pt x="10000" y="7517"/>
                </a:lnTo>
                <a:lnTo>
                  <a:pt x="0" y="11993"/>
                </a:lnTo>
                <a:lnTo>
                  <a:pt x="0" y="4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94609" y="1441141"/>
            <a:ext cx="3310116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5467"/>
            <a:r>
              <a:rPr lang="fr-FR" sz="1400" b="1" dirty="0">
                <a:solidFill>
                  <a:prstClr val="white"/>
                </a:solidFill>
                <a:hlinkClick r:id="rId2"/>
              </a:rPr>
              <a:t>http://www.ma.auf.org/erosion/chapitre1/Chap1-sommaire.html</a:t>
            </a:r>
            <a:r>
              <a:rPr lang="fr-FR" sz="1400" b="1" dirty="0">
                <a:solidFill>
                  <a:prstClr val="white"/>
                </a:solidFill>
              </a:rPr>
              <a:t>,</a:t>
            </a:r>
          </a:p>
          <a:p>
            <a:pPr defTabSz="1375467"/>
            <a:endParaRPr lang="fr-FR" sz="1400" b="1" dirty="0">
              <a:solidFill>
                <a:prstClr val="white"/>
              </a:solidFill>
            </a:endParaRPr>
          </a:p>
          <a:p>
            <a:pPr defTabSz="1375467"/>
            <a:r>
              <a:rPr lang="fr-FR" sz="1400" b="1" u="sng" dirty="0">
                <a:solidFill>
                  <a:prstClr val="black"/>
                </a:solidFill>
                <a:hlinkClick r:id="rId3"/>
              </a:rPr>
              <a:t>http://www.institut-numerique.org/123-les-types-de-degradation-52eca9e74fe70</a:t>
            </a:r>
            <a:endParaRPr lang="fr-FR" sz="1400" b="1" dirty="0">
              <a:solidFill>
                <a:prstClr val="black"/>
              </a:solidFill>
            </a:endParaRPr>
          </a:p>
          <a:p>
            <a:pPr defTabSz="1375467"/>
            <a:endParaRPr lang="en-US" sz="1333" b="1" dirty="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5026" y="2850293"/>
            <a:ext cx="3310116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5467"/>
            <a:r>
              <a:rPr lang="fr-FR" sz="1400" b="1" dirty="0">
                <a:solidFill>
                  <a:prstClr val="black"/>
                </a:solidFill>
                <a:hlinkClick r:id="rId4"/>
              </a:rPr>
              <a:t>http://unt.unice.fr/uoh/degsol/consequences-erosion.php</a:t>
            </a:r>
            <a:endParaRPr lang="fr-FR" sz="1400" b="1" dirty="0">
              <a:solidFill>
                <a:prstClr val="black"/>
              </a:solidFill>
            </a:endParaRPr>
          </a:p>
          <a:p>
            <a:pPr defTabSz="1375467"/>
            <a:endParaRPr lang="en-US" sz="1333" b="1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17006" y="3545995"/>
            <a:ext cx="336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0070C0"/>
                </a:solidFill>
              </a:rPr>
              <a:t>Anr,MESOEROS21 - </a:t>
            </a:r>
            <a:r>
              <a:rPr lang="fr-FR" sz="1400" b="1" u="sng" dirty="0" err="1">
                <a:solidFill>
                  <a:srgbClr val="0070C0"/>
                </a:solidFill>
              </a:rPr>
              <a:t>MEditerranean</a:t>
            </a:r>
            <a:r>
              <a:rPr lang="fr-FR" sz="1400" b="1" u="sng" dirty="0">
                <a:solidFill>
                  <a:srgbClr val="0070C0"/>
                </a:solidFill>
              </a:rPr>
              <a:t> </a:t>
            </a:r>
            <a:r>
              <a:rPr lang="fr-FR" sz="1400" b="1" u="sng" dirty="0" err="1">
                <a:solidFill>
                  <a:srgbClr val="0070C0"/>
                </a:solidFill>
              </a:rPr>
              <a:t>Soils</a:t>
            </a:r>
            <a:r>
              <a:rPr lang="fr-FR" sz="1400" b="1" u="sng" dirty="0">
                <a:solidFill>
                  <a:srgbClr val="0070C0"/>
                </a:solidFill>
              </a:rPr>
              <a:t> </a:t>
            </a:r>
            <a:r>
              <a:rPr lang="en-US" sz="1400" b="1" u="sng" dirty="0" err="1">
                <a:solidFill>
                  <a:srgbClr val="0070C0"/>
                </a:solidFill>
              </a:rPr>
              <a:t>EROSion</a:t>
            </a:r>
            <a:r>
              <a:rPr lang="en-US" sz="1400" b="1" u="sng" dirty="0">
                <a:solidFill>
                  <a:srgbClr val="0070C0"/>
                </a:solidFill>
              </a:rPr>
              <a:t> and vulnerability to global change during the 21st century,2010</a:t>
            </a:r>
            <a:endParaRPr lang="en-US" sz="1333" b="1" u="sng" dirty="0">
              <a:solidFill>
                <a:srgbClr val="0070C0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9090497" y="2334559"/>
            <a:ext cx="1096454" cy="65665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267" dirty="0">
                <a:solidFill>
                  <a:prstClr val="white"/>
                </a:solidFill>
              </a:rPr>
              <a:t>90%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8457034" y="3644404"/>
            <a:ext cx="1096454" cy="65665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4267" dirty="0">
                <a:solidFill>
                  <a:prstClr val="white"/>
                </a:solidFill>
              </a:rPr>
              <a:t>50%</a:t>
            </a:r>
          </a:p>
        </p:txBody>
      </p:sp>
      <p:sp>
        <p:nvSpPr>
          <p:cNvPr id="23" name="TextBox 69"/>
          <p:cNvSpPr txBox="1"/>
          <p:nvPr/>
        </p:nvSpPr>
        <p:spPr>
          <a:xfrm>
            <a:off x="2747681" y="4584608"/>
            <a:ext cx="3360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INSTITUT DE RECHERCHE POUR LE DÉVELOPPEMENT, The </a:t>
            </a:r>
            <a:r>
              <a:rPr lang="fr-FR" sz="1400" b="1" dirty="0" err="1">
                <a:solidFill>
                  <a:srgbClr val="0070C0"/>
                </a:solidFill>
              </a:rPr>
              <a:t>Mediterranean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Region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under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Climate</a:t>
            </a:r>
            <a:r>
              <a:rPr lang="fr-FR" sz="1400" b="1" dirty="0">
                <a:solidFill>
                  <a:srgbClr val="0070C0"/>
                </a:solidFill>
              </a:rPr>
              <a:t> Change A </a:t>
            </a:r>
            <a:r>
              <a:rPr lang="fr-FR" sz="1400" b="1" dirty="0" err="1">
                <a:solidFill>
                  <a:srgbClr val="0070C0"/>
                </a:solidFill>
              </a:rPr>
              <a:t>Scientific</a:t>
            </a:r>
            <a:r>
              <a:rPr lang="fr-FR" sz="1400" b="1" dirty="0">
                <a:solidFill>
                  <a:srgbClr val="0070C0"/>
                </a:solidFill>
              </a:rPr>
              <a:t> Update,2016</a:t>
            </a:r>
            <a:endParaRPr lang="en-US" sz="1333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7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8" grpId="0"/>
      <p:bldP spid="69" grpId="0"/>
      <p:bldP spid="70" grpId="0"/>
      <p:bldP spid="71" grpId="0"/>
      <p:bldP spid="74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36800" y="2832542"/>
            <a:ext cx="7518400" cy="2147421"/>
          </a:xfrm>
          <a:gradFill>
            <a:gsLst>
              <a:gs pos="17000">
                <a:schemeClr val="accent4">
                  <a:shade val="51000"/>
                  <a:satMod val="130000"/>
                  <a:alpha val="13000"/>
                </a:schemeClr>
              </a:gs>
              <a:gs pos="100000">
                <a:schemeClr val="accent4">
                  <a:shade val="93000"/>
                  <a:satMod val="130000"/>
                  <a:lumMod val="69000"/>
                  <a:lumOff val="31000"/>
                  <a:alpha val="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MERCI POUR VOTRE ATTENTION!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6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5467"/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1375467"/>
              <a:t>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5847224"/>
          </a:xfrm>
          <a:blipFill>
            <a:blip r:embed="rId2">
              <a:alphaModFix amt="89000"/>
            </a:blip>
            <a:stretch>
              <a:fillRect/>
            </a:stretch>
          </a:blipFill>
        </p:spPr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Quel est l’impact des changements </a:t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climatiques sur la dégradation des sols?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672021" y="4470048"/>
            <a:ext cx="4163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prstClr val="white"/>
                </a:solidFill>
              </a:rPr>
              <a:t>Définition</a:t>
            </a:r>
            <a:endParaRPr lang="en-US" sz="1400" b="1" dirty="0">
              <a:solidFill>
                <a:prstClr val="white"/>
              </a:solidFill>
            </a:endParaRPr>
          </a:p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prstClr val="white"/>
                </a:solidFill>
              </a:rPr>
              <a:t>Indicateurs</a:t>
            </a:r>
            <a:r>
              <a:rPr lang="en-US" sz="1400" b="1" dirty="0">
                <a:solidFill>
                  <a:prstClr val="white"/>
                </a:solidFill>
              </a:rPr>
              <a:t> des </a:t>
            </a:r>
            <a:r>
              <a:rPr lang="en-US" sz="1400" b="1" dirty="0" err="1">
                <a:solidFill>
                  <a:prstClr val="white"/>
                </a:solidFill>
              </a:rPr>
              <a:t>changements</a:t>
            </a:r>
            <a:r>
              <a:rPr lang="en-US" sz="1400" b="1" dirty="0">
                <a:solidFill>
                  <a:prstClr val="white"/>
                </a:solidFill>
              </a:rPr>
              <a:t> </a:t>
            </a:r>
            <a:r>
              <a:rPr lang="en-US" sz="1400" b="1" dirty="0" err="1">
                <a:solidFill>
                  <a:prstClr val="white"/>
                </a:solidFill>
              </a:rPr>
              <a:t>climatiques</a:t>
            </a:r>
            <a:endParaRPr lang="en-US" sz="1400" b="1" dirty="0">
              <a:solidFill>
                <a:prstClr val="white"/>
              </a:solidFill>
            </a:endParaRPr>
          </a:p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Impacts des </a:t>
            </a:r>
            <a:r>
              <a:rPr lang="en-US" sz="1400" b="1" dirty="0" err="1">
                <a:solidFill>
                  <a:prstClr val="white"/>
                </a:solidFill>
              </a:rPr>
              <a:t>changements</a:t>
            </a:r>
            <a:r>
              <a:rPr lang="en-US" sz="1400" b="1" dirty="0">
                <a:solidFill>
                  <a:prstClr val="white"/>
                </a:solidFill>
              </a:rPr>
              <a:t> </a:t>
            </a:r>
            <a:r>
              <a:rPr lang="en-US" sz="1400" b="1" dirty="0" err="1">
                <a:solidFill>
                  <a:prstClr val="white"/>
                </a:solidFill>
              </a:rPr>
              <a:t>climatiques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0" y="3826292"/>
            <a:ext cx="4229686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67" b="1" dirty="0" err="1">
                <a:solidFill>
                  <a:prstClr val="white"/>
                </a:solidFill>
              </a:rPr>
              <a:t>Définition</a:t>
            </a:r>
            <a:endParaRPr lang="en-US" sz="1467" b="1" dirty="0">
              <a:solidFill>
                <a:prstClr val="white"/>
              </a:solidFill>
            </a:endParaRPr>
          </a:p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67" b="1" dirty="0" err="1">
                <a:solidFill>
                  <a:prstClr val="white"/>
                </a:solidFill>
              </a:rPr>
              <a:t>Formes</a:t>
            </a:r>
            <a:r>
              <a:rPr lang="en-US" sz="1467" b="1" dirty="0">
                <a:solidFill>
                  <a:prstClr val="white"/>
                </a:solidFill>
              </a:rPr>
              <a:t> de degradation des sols</a:t>
            </a:r>
          </a:p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67" b="1" dirty="0" err="1">
                <a:solidFill>
                  <a:prstClr val="white"/>
                </a:solidFill>
              </a:rPr>
              <a:t>Conséquence</a:t>
            </a:r>
            <a:r>
              <a:rPr lang="en-US" sz="1467" b="1" dirty="0">
                <a:solidFill>
                  <a:prstClr val="white"/>
                </a:solidFill>
              </a:rPr>
              <a:t> de la degradation des sols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66121" y="3101450"/>
            <a:ext cx="251839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375467">
              <a:buFont typeface="Arial" panose="020B0604020202020204" pitchFamily="34" charset="0"/>
              <a:buChar char="•"/>
            </a:pPr>
            <a:r>
              <a:rPr lang="en-US" sz="1467" b="1" dirty="0" err="1">
                <a:solidFill>
                  <a:prstClr val="white"/>
                </a:solidFill>
              </a:rPr>
              <a:t>Projet</a:t>
            </a:r>
            <a:r>
              <a:rPr lang="en-US" sz="1467" b="1" dirty="0">
                <a:solidFill>
                  <a:prstClr val="white"/>
                </a:solidFill>
              </a:rPr>
              <a:t> de </a:t>
            </a:r>
            <a:r>
              <a:rPr lang="en-US" sz="1467" b="1" dirty="0" smtClean="0">
                <a:solidFill>
                  <a:prstClr val="white"/>
                </a:solidFill>
              </a:rPr>
              <a:t>MESOEROS</a:t>
            </a:r>
            <a:endParaRPr lang="en-US" sz="1467" dirty="0">
              <a:solidFill>
                <a:prstClr val="white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92849" y="3390764"/>
            <a:ext cx="2827291" cy="858637"/>
            <a:chOff x="2469637" y="2543073"/>
            <a:chExt cx="2120468" cy="643978"/>
          </a:xfrm>
        </p:grpSpPr>
        <p:sp>
          <p:nvSpPr>
            <p:cNvPr id="41" name="Flowchart: Data 40"/>
            <p:cNvSpPr/>
            <p:nvPr/>
          </p:nvSpPr>
          <p:spPr>
            <a:xfrm rot="16200000" flipH="1" flipV="1">
              <a:off x="4163077" y="2756126"/>
              <a:ext cx="640080" cy="213975"/>
            </a:xfrm>
            <a:prstGeom prst="flowChartInputOutpu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467">
                <a:solidFill>
                  <a:prstClr val="white"/>
                </a:solidFill>
              </a:endParaRPr>
            </a:p>
          </p:txBody>
        </p:sp>
        <p:grpSp>
          <p:nvGrpSpPr>
            <p:cNvPr id="5" name="Group 51"/>
            <p:cNvGrpSpPr/>
            <p:nvPr/>
          </p:nvGrpSpPr>
          <p:grpSpPr>
            <a:xfrm>
              <a:off x="2469637" y="2543073"/>
              <a:ext cx="2120468" cy="643978"/>
              <a:chOff x="2460112" y="2094062"/>
              <a:chExt cx="2120468" cy="643978"/>
            </a:xfrm>
          </p:grpSpPr>
          <p:sp>
            <p:nvSpPr>
              <p:cNvPr id="33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73145" y="2224816"/>
                <a:ext cx="1907435" cy="5132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n-US" sz="1867" b="1" dirty="0">
                    <a:solidFill>
                      <a:prstClr val="white"/>
                    </a:solidFill>
                  </a:rPr>
                  <a:t>II. CHANGEMENTS CLIAMATIQUES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371582" y="2030633"/>
            <a:ext cx="3628160" cy="858637"/>
            <a:chOff x="6278686" y="1246785"/>
            <a:chExt cx="2721120" cy="643978"/>
          </a:xfrm>
        </p:grpSpPr>
        <p:sp>
          <p:nvSpPr>
            <p:cNvPr id="38" name="Flowchart: Data 37"/>
            <p:cNvSpPr/>
            <p:nvPr/>
          </p:nvSpPr>
          <p:spPr>
            <a:xfrm rot="16200000" flipH="1" flipV="1">
              <a:off x="6065634" y="1459838"/>
              <a:ext cx="640080" cy="213975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467">
                <a:solidFill>
                  <a:prstClr val="white"/>
                </a:solidFill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6492662" y="1246785"/>
              <a:ext cx="2507144" cy="643978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r>
                <a:rPr lang="en-US" sz="1867" b="1" dirty="0">
                  <a:solidFill>
                    <a:prstClr val="white"/>
                  </a:solidFill>
                </a:rPr>
                <a:t>IV. IMPACTS DES CC SUR LA DEGRADATION DES SOLS: Etude de </a:t>
              </a:r>
              <a:r>
                <a:rPr lang="en-US" sz="1867" b="1" dirty="0" err="1">
                  <a:solidFill>
                    <a:prstClr val="white"/>
                  </a:solidFill>
                </a:rPr>
                <a:t>cas</a:t>
              </a:r>
              <a:endParaRPr lang="en-US" sz="18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34839" y="2711550"/>
            <a:ext cx="2828548" cy="861905"/>
            <a:chOff x="4376129" y="2033662"/>
            <a:chExt cx="2121411" cy="646429"/>
          </a:xfrm>
        </p:grpSpPr>
        <p:sp>
          <p:nvSpPr>
            <p:cNvPr id="43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467">
                <a:solidFill>
                  <a:prstClr val="white"/>
                </a:solidFill>
              </a:endParaRPr>
            </a:p>
          </p:txBody>
        </p:sp>
        <p:grpSp>
          <p:nvGrpSpPr>
            <p:cNvPr id="8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r>
                  <a:rPr lang="en-US" sz="1867" b="1" dirty="0">
                    <a:solidFill>
                      <a:prstClr val="white"/>
                    </a:solidFill>
                  </a:rPr>
                  <a:t>III. DEGRADATION DES SOLS</a:t>
                </a:r>
              </a:p>
            </p:txBody>
          </p:sp>
          <p:sp>
            <p:nvSpPr>
              <p:cNvPr id="42" name="Flowchart: Data 4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5467"/>
                <a:endParaRPr lang="en-US" sz="1467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033645" y="4075063"/>
            <a:ext cx="2544504" cy="858637"/>
            <a:chOff x="775234" y="2780107"/>
            <a:chExt cx="1908378" cy="643978"/>
          </a:xfrm>
        </p:grpSpPr>
        <p:sp>
          <p:nvSpPr>
            <p:cNvPr id="27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1467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514350" indent="-514350" algn="ctr" defTabSz="1375467">
                <a:buFont typeface="+mj-lt"/>
                <a:buAutoNum type="romanUcPeriod"/>
              </a:pPr>
              <a:r>
                <a:rPr lang="en-US" sz="1867" b="1" dirty="0">
                  <a:solidFill>
                    <a:prstClr val="white"/>
                  </a:solidFill>
                </a:rPr>
                <a:t>INTRODUCTION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64239" y="4386367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5467"/>
            <a:endParaRPr lang="en-US" sz="1867" dirty="0">
              <a:solidFill>
                <a:prstClr val="black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678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270" y="-872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957" y="325860"/>
            <a:ext cx="7518400" cy="531127"/>
          </a:xfrm>
          <a:noFill/>
        </p:spPr>
        <p:txBody>
          <a:bodyPr/>
          <a:lstStyle/>
          <a:p>
            <a:pPr lvl="0"/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II. Les </a:t>
            </a:r>
            <a:r>
              <a:rPr lang="fr-FR" dirty="0">
                <a:solidFill>
                  <a:srgbClr val="FF0000"/>
                </a:solidFill>
              </a:rPr>
              <a:t>changements climatiques</a:t>
            </a:r>
            <a:r>
              <a:rPr lang="fr-FR" dirty="0"/>
              <a:t/>
            </a:r>
            <a:br>
              <a:rPr lang="fr-FR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AutoShape 3"/>
          <p:cNvSpPr>
            <a:spLocks noChangeAspect="1" noChangeArrowheads="1" noTextEdit="1"/>
          </p:cNvSpPr>
          <p:nvPr/>
        </p:nvSpPr>
        <p:spPr bwMode="auto">
          <a:xfrm>
            <a:off x="958851" y="3348439"/>
            <a:ext cx="10274300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1466852" y="3515655"/>
            <a:ext cx="9590617" cy="1291167"/>
          </a:xfrm>
          <a:custGeom>
            <a:avLst/>
            <a:gdLst/>
            <a:ahLst/>
            <a:cxnLst>
              <a:cxn ang="0">
                <a:pos x="2027" y="138"/>
              </a:cxn>
              <a:cxn ang="0">
                <a:pos x="2106" y="94"/>
              </a:cxn>
              <a:cxn ang="0">
                <a:pos x="2217" y="48"/>
              </a:cxn>
              <a:cxn ang="0">
                <a:pos x="2358" y="101"/>
              </a:cxn>
              <a:cxn ang="0">
                <a:pos x="2473" y="332"/>
              </a:cxn>
              <a:cxn ang="0">
                <a:pos x="0" y="332"/>
              </a:cxn>
              <a:cxn ang="0">
                <a:pos x="380" y="79"/>
              </a:cxn>
              <a:cxn ang="0">
                <a:pos x="668" y="108"/>
              </a:cxn>
              <a:cxn ang="0">
                <a:pos x="981" y="242"/>
              </a:cxn>
              <a:cxn ang="0">
                <a:pos x="1363" y="197"/>
              </a:cxn>
              <a:cxn ang="0">
                <a:pos x="1545" y="56"/>
              </a:cxn>
              <a:cxn ang="0">
                <a:pos x="1665" y="4"/>
              </a:cxn>
              <a:cxn ang="0">
                <a:pos x="1791" y="35"/>
              </a:cxn>
              <a:cxn ang="0">
                <a:pos x="1932" y="120"/>
              </a:cxn>
              <a:cxn ang="0">
                <a:pos x="2027" y="138"/>
              </a:cxn>
            </a:cxnLst>
            <a:rect l="0" t="0" r="r" b="b"/>
            <a:pathLst>
              <a:path w="2473" h="332">
                <a:moveTo>
                  <a:pt x="2027" y="138"/>
                </a:moveTo>
                <a:cubicBezTo>
                  <a:pt x="2051" y="133"/>
                  <a:pt x="2077" y="119"/>
                  <a:pt x="2106" y="94"/>
                </a:cubicBezTo>
                <a:cubicBezTo>
                  <a:pt x="2135" y="69"/>
                  <a:pt x="2172" y="54"/>
                  <a:pt x="2217" y="48"/>
                </a:cubicBezTo>
                <a:cubicBezTo>
                  <a:pt x="2263" y="43"/>
                  <a:pt x="2310" y="60"/>
                  <a:pt x="2358" y="101"/>
                </a:cubicBezTo>
                <a:cubicBezTo>
                  <a:pt x="2406" y="141"/>
                  <a:pt x="2445" y="218"/>
                  <a:pt x="2473" y="332"/>
                </a:cubicBezTo>
                <a:cubicBezTo>
                  <a:pt x="0" y="332"/>
                  <a:pt x="0" y="332"/>
                  <a:pt x="0" y="332"/>
                </a:cubicBezTo>
                <a:cubicBezTo>
                  <a:pt x="143" y="201"/>
                  <a:pt x="270" y="117"/>
                  <a:pt x="380" y="79"/>
                </a:cubicBezTo>
                <a:cubicBezTo>
                  <a:pt x="489" y="41"/>
                  <a:pt x="585" y="50"/>
                  <a:pt x="668" y="108"/>
                </a:cubicBezTo>
                <a:cubicBezTo>
                  <a:pt x="750" y="166"/>
                  <a:pt x="855" y="211"/>
                  <a:pt x="981" y="242"/>
                </a:cubicBezTo>
                <a:cubicBezTo>
                  <a:pt x="1149" y="275"/>
                  <a:pt x="1277" y="260"/>
                  <a:pt x="1363" y="197"/>
                </a:cubicBezTo>
                <a:cubicBezTo>
                  <a:pt x="1449" y="133"/>
                  <a:pt x="1510" y="86"/>
                  <a:pt x="1545" y="56"/>
                </a:cubicBezTo>
                <a:cubicBezTo>
                  <a:pt x="1579" y="25"/>
                  <a:pt x="1620" y="8"/>
                  <a:pt x="1665" y="4"/>
                </a:cubicBezTo>
                <a:cubicBezTo>
                  <a:pt x="1710" y="0"/>
                  <a:pt x="1752" y="10"/>
                  <a:pt x="1791" y="35"/>
                </a:cubicBezTo>
                <a:cubicBezTo>
                  <a:pt x="1838" y="57"/>
                  <a:pt x="1885" y="86"/>
                  <a:pt x="1932" y="120"/>
                </a:cubicBezTo>
                <a:cubicBezTo>
                  <a:pt x="1965" y="138"/>
                  <a:pt x="1997" y="144"/>
                  <a:pt x="2027" y="138"/>
                </a:cubicBezTo>
                <a:close/>
              </a:path>
            </a:pathLst>
          </a:custGeom>
          <a:solidFill>
            <a:srgbClr val="6CC9B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87502" y="3573863"/>
            <a:ext cx="1011767" cy="1232959"/>
            <a:chOff x="1190626" y="2221706"/>
            <a:chExt cx="758825" cy="924719"/>
          </a:xfrm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443038" y="2221706"/>
              <a:ext cx="261938" cy="31750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85" y="0"/>
                </a:cxn>
                <a:cxn ang="0">
                  <a:pos x="165" y="198"/>
                </a:cxn>
                <a:cxn ang="0">
                  <a:pos x="160" y="200"/>
                </a:cxn>
                <a:cxn ang="0">
                  <a:pos x="0" y="200"/>
                </a:cxn>
              </a:cxnLst>
              <a:rect l="0" t="0" r="r" b="b"/>
              <a:pathLst>
                <a:path w="165" h="200">
                  <a:moveTo>
                    <a:pt x="0" y="200"/>
                  </a:moveTo>
                  <a:lnTo>
                    <a:pt x="85" y="0"/>
                  </a:lnTo>
                  <a:lnTo>
                    <a:pt x="165" y="198"/>
                  </a:lnTo>
                  <a:lnTo>
                    <a:pt x="16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6F7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190626" y="2533650"/>
              <a:ext cx="758825" cy="6127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78" y="386"/>
                </a:cxn>
                <a:cxn ang="0">
                  <a:pos x="0" y="386"/>
                </a:cxn>
                <a:cxn ang="0">
                  <a:pos x="159" y="2"/>
                </a:cxn>
                <a:cxn ang="0">
                  <a:pos x="319" y="2"/>
                </a:cxn>
                <a:cxn ang="0">
                  <a:pos x="324" y="0"/>
                </a:cxn>
              </a:cxnLst>
              <a:rect l="0" t="0" r="r" b="b"/>
              <a:pathLst>
                <a:path w="478" h="386">
                  <a:moveTo>
                    <a:pt x="324" y="0"/>
                  </a:moveTo>
                  <a:lnTo>
                    <a:pt x="478" y="386"/>
                  </a:lnTo>
                  <a:lnTo>
                    <a:pt x="0" y="386"/>
                  </a:lnTo>
                  <a:lnTo>
                    <a:pt x="159" y="2"/>
                  </a:lnTo>
                  <a:lnTo>
                    <a:pt x="319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0D6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02369" y="3347381"/>
            <a:ext cx="1011767" cy="1459440"/>
            <a:chOff x="1501776" y="2051845"/>
            <a:chExt cx="758825" cy="1094580"/>
          </a:xfrm>
        </p:grpSpPr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57363" y="2051845"/>
              <a:ext cx="258763" cy="376237"/>
            </a:xfrm>
            <a:custGeom>
              <a:avLst/>
              <a:gdLst/>
              <a:ahLst/>
              <a:cxnLst>
                <a:cxn ang="0">
                  <a:pos x="163" y="235"/>
                </a:cxn>
                <a:cxn ang="0">
                  <a:pos x="160" y="237"/>
                </a:cxn>
                <a:cxn ang="0">
                  <a:pos x="0" y="237"/>
                </a:cxn>
                <a:cxn ang="0">
                  <a:pos x="83" y="0"/>
                </a:cxn>
                <a:cxn ang="0">
                  <a:pos x="163" y="235"/>
                </a:cxn>
              </a:cxnLst>
              <a:rect l="0" t="0" r="r" b="b"/>
              <a:pathLst>
                <a:path w="163" h="237">
                  <a:moveTo>
                    <a:pt x="163" y="235"/>
                  </a:moveTo>
                  <a:lnTo>
                    <a:pt x="160" y="237"/>
                  </a:lnTo>
                  <a:lnTo>
                    <a:pt x="0" y="237"/>
                  </a:lnTo>
                  <a:lnTo>
                    <a:pt x="83" y="0"/>
                  </a:lnTo>
                  <a:lnTo>
                    <a:pt x="163" y="235"/>
                  </a:lnTo>
                  <a:close/>
                </a:path>
              </a:pathLst>
            </a:custGeom>
            <a:solidFill>
              <a:srgbClr val="F6F7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501776" y="2422525"/>
              <a:ext cx="758825" cy="72390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78" y="456"/>
                </a:cxn>
                <a:cxn ang="0">
                  <a:pos x="0" y="456"/>
                </a:cxn>
                <a:cxn ang="0">
                  <a:pos x="161" y="2"/>
                </a:cxn>
                <a:cxn ang="0">
                  <a:pos x="321" y="2"/>
                </a:cxn>
                <a:cxn ang="0">
                  <a:pos x="324" y="0"/>
                </a:cxn>
              </a:cxnLst>
              <a:rect l="0" t="0" r="r" b="b"/>
              <a:pathLst>
                <a:path w="478" h="456">
                  <a:moveTo>
                    <a:pt x="324" y="0"/>
                  </a:moveTo>
                  <a:lnTo>
                    <a:pt x="478" y="456"/>
                  </a:lnTo>
                  <a:lnTo>
                    <a:pt x="0" y="456"/>
                  </a:lnTo>
                  <a:lnTo>
                    <a:pt x="161" y="2"/>
                  </a:lnTo>
                  <a:lnTo>
                    <a:pt x="321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0D6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sp>
        <p:nvSpPr>
          <p:cNvPr id="2059" name="Freeform 11"/>
          <p:cNvSpPr>
            <a:spLocks/>
          </p:cNvSpPr>
          <p:nvPr/>
        </p:nvSpPr>
        <p:spPr bwMode="auto">
          <a:xfrm>
            <a:off x="2091269" y="4290355"/>
            <a:ext cx="1494367" cy="516467"/>
          </a:xfrm>
          <a:custGeom>
            <a:avLst/>
            <a:gdLst/>
            <a:ahLst/>
            <a:cxnLst>
              <a:cxn ang="0">
                <a:pos x="62" y="82"/>
              </a:cxn>
              <a:cxn ang="0">
                <a:pos x="174" y="7"/>
              </a:cxn>
              <a:cxn ang="0">
                <a:pos x="300" y="60"/>
              </a:cxn>
              <a:cxn ang="0">
                <a:pos x="385" y="133"/>
              </a:cxn>
              <a:cxn ang="0">
                <a:pos x="0" y="133"/>
              </a:cxn>
              <a:cxn ang="0">
                <a:pos x="62" y="82"/>
              </a:cxn>
            </a:cxnLst>
            <a:rect l="0" t="0" r="r" b="b"/>
            <a:pathLst>
              <a:path w="385" h="133">
                <a:moveTo>
                  <a:pt x="62" y="82"/>
                </a:moveTo>
                <a:cubicBezTo>
                  <a:pt x="110" y="36"/>
                  <a:pt x="148" y="11"/>
                  <a:pt x="174" y="7"/>
                </a:cubicBezTo>
                <a:cubicBezTo>
                  <a:pt x="220" y="0"/>
                  <a:pt x="262" y="17"/>
                  <a:pt x="300" y="60"/>
                </a:cubicBezTo>
                <a:cubicBezTo>
                  <a:pt x="339" y="103"/>
                  <a:pt x="367" y="127"/>
                  <a:pt x="385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22" y="119"/>
                  <a:pt x="43" y="102"/>
                  <a:pt x="62" y="82"/>
                </a:cubicBezTo>
                <a:close/>
              </a:path>
            </a:pathLst>
          </a:custGeom>
          <a:solidFill>
            <a:srgbClr val="7B9A2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2990851" y="4489322"/>
            <a:ext cx="1178984" cy="317500"/>
          </a:xfrm>
          <a:custGeom>
            <a:avLst/>
            <a:gdLst/>
            <a:ahLst/>
            <a:cxnLst>
              <a:cxn ang="0">
                <a:pos x="237" y="37"/>
              </a:cxn>
              <a:cxn ang="0">
                <a:pos x="304" y="82"/>
              </a:cxn>
              <a:cxn ang="0">
                <a:pos x="0" y="82"/>
              </a:cxn>
              <a:cxn ang="0">
                <a:pos x="49" y="51"/>
              </a:cxn>
              <a:cxn ang="0">
                <a:pos x="137" y="4"/>
              </a:cxn>
              <a:cxn ang="0">
                <a:pos x="237" y="37"/>
              </a:cxn>
            </a:cxnLst>
            <a:rect l="0" t="0" r="r" b="b"/>
            <a:pathLst>
              <a:path w="304" h="82">
                <a:moveTo>
                  <a:pt x="237" y="37"/>
                </a:moveTo>
                <a:cubicBezTo>
                  <a:pt x="267" y="63"/>
                  <a:pt x="290" y="78"/>
                  <a:pt x="304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18" y="73"/>
                  <a:pt x="34" y="63"/>
                  <a:pt x="49" y="51"/>
                </a:cubicBezTo>
                <a:cubicBezTo>
                  <a:pt x="87" y="22"/>
                  <a:pt x="116" y="7"/>
                  <a:pt x="137" y="4"/>
                </a:cubicBezTo>
                <a:cubicBezTo>
                  <a:pt x="173" y="0"/>
                  <a:pt x="207" y="11"/>
                  <a:pt x="237" y="37"/>
                </a:cubicBezTo>
                <a:close/>
              </a:path>
            </a:pathLst>
          </a:custGeom>
          <a:solidFill>
            <a:srgbClr val="91B42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9099551" y="4394072"/>
            <a:ext cx="1229784" cy="412749"/>
          </a:xfrm>
          <a:custGeom>
            <a:avLst/>
            <a:gdLst/>
            <a:ahLst/>
            <a:cxnLst>
              <a:cxn ang="0">
                <a:pos x="247" y="47"/>
              </a:cxn>
              <a:cxn ang="0">
                <a:pos x="317" y="106"/>
              </a:cxn>
              <a:cxn ang="0">
                <a:pos x="0" y="106"/>
              </a:cxn>
              <a:cxn ang="0">
                <a:pos x="51" y="65"/>
              </a:cxn>
              <a:cxn ang="0">
                <a:pos x="143" y="5"/>
              </a:cxn>
              <a:cxn ang="0">
                <a:pos x="247" y="47"/>
              </a:cxn>
            </a:cxnLst>
            <a:rect l="0" t="0" r="r" b="b"/>
            <a:pathLst>
              <a:path w="317" h="106">
                <a:moveTo>
                  <a:pt x="247" y="47"/>
                </a:moveTo>
                <a:cubicBezTo>
                  <a:pt x="278" y="81"/>
                  <a:pt x="302" y="101"/>
                  <a:pt x="317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18" y="95"/>
                  <a:pt x="35" y="81"/>
                  <a:pt x="51" y="65"/>
                </a:cubicBezTo>
                <a:cubicBezTo>
                  <a:pt x="90" y="28"/>
                  <a:pt x="121" y="8"/>
                  <a:pt x="143" y="5"/>
                </a:cubicBezTo>
                <a:cubicBezTo>
                  <a:pt x="180" y="0"/>
                  <a:pt x="215" y="14"/>
                  <a:pt x="247" y="47"/>
                </a:cubicBezTo>
                <a:close/>
              </a:path>
            </a:pathLst>
          </a:custGeom>
          <a:solidFill>
            <a:srgbClr val="94AD47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954618" y="4806822"/>
            <a:ext cx="10278533" cy="1642533"/>
            <a:chOff x="715963" y="3605116"/>
            <a:chExt cx="7708900" cy="1231900"/>
          </a:xfrm>
        </p:grpSpPr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15963" y="3605116"/>
              <a:ext cx="7708900" cy="1231900"/>
            </a:xfrm>
            <a:custGeom>
              <a:avLst/>
              <a:gdLst/>
              <a:ahLst/>
              <a:cxnLst>
                <a:cxn ang="0">
                  <a:pos x="760" y="274"/>
                </a:cxn>
                <a:cxn ang="0">
                  <a:pos x="0" y="0"/>
                </a:cxn>
                <a:cxn ang="0">
                  <a:pos x="2650" y="0"/>
                </a:cxn>
                <a:cxn ang="0">
                  <a:pos x="1781" y="274"/>
                </a:cxn>
                <a:cxn ang="0">
                  <a:pos x="760" y="274"/>
                </a:cxn>
              </a:cxnLst>
              <a:rect l="0" t="0" r="r" b="b"/>
              <a:pathLst>
                <a:path w="2650" h="422">
                  <a:moveTo>
                    <a:pt x="760" y="274"/>
                  </a:moveTo>
                  <a:cubicBezTo>
                    <a:pt x="363" y="296"/>
                    <a:pt x="109" y="204"/>
                    <a:pt x="0" y="0"/>
                  </a:cubicBezTo>
                  <a:cubicBezTo>
                    <a:pt x="2650" y="0"/>
                    <a:pt x="2650" y="0"/>
                    <a:pt x="2650" y="0"/>
                  </a:cubicBezTo>
                  <a:cubicBezTo>
                    <a:pt x="2470" y="200"/>
                    <a:pt x="2181" y="291"/>
                    <a:pt x="1781" y="274"/>
                  </a:cubicBezTo>
                  <a:cubicBezTo>
                    <a:pt x="1458" y="422"/>
                    <a:pt x="1118" y="422"/>
                    <a:pt x="760" y="274"/>
                  </a:cubicBezTo>
                  <a:close/>
                </a:path>
              </a:pathLst>
            </a:custGeom>
            <a:solidFill>
              <a:srgbClr val="5F7D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77926" y="3605116"/>
              <a:ext cx="6426200" cy="379412"/>
            </a:xfrm>
            <a:custGeom>
              <a:avLst/>
              <a:gdLst/>
              <a:ahLst/>
              <a:cxnLst>
                <a:cxn ang="0">
                  <a:pos x="1265" y="35"/>
                </a:cxn>
                <a:cxn ang="0">
                  <a:pos x="1171" y="36"/>
                </a:cxn>
                <a:cxn ang="0">
                  <a:pos x="848" y="103"/>
                </a:cxn>
                <a:cxn ang="0">
                  <a:pos x="573" y="42"/>
                </a:cxn>
                <a:cxn ang="0">
                  <a:pos x="484" y="35"/>
                </a:cxn>
                <a:cxn ang="0">
                  <a:pos x="322" y="61"/>
                </a:cxn>
                <a:cxn ang="0">
                  <a:pos x="0" y="0"/>
                </a:cxn>
                <a:cxn ang="0">
                  <a:pos x="2209" y="0"/>
                </a:cxn>
                <a:cxn ang="0">
                  <a:pos x="1713" y="129"/>
                </a:cxn>
                <a:cxn ang="0">
                  <a:pos x="1265" y="35"/>
                </a:cxn>
              </a:cxnLst>
              <a:rect l="0" t="0" r="r" b="b"/>
              <a:pathLst>
                <a:path w="2209" h="130">
                  <a:moveTo>
                    <a:pt x="1265" y="35"/>
                  </a:moveTo>
                  <a:cubicBezTo>
                    <a:pt x="1234" y="23"/>
                    <a:pt x="1202" y="23"/>
                    <a:pt x="1171" y="36"/>
                  </a:cubicBezTo>
                  <a:cubicBezTo>
                    <a:pt x="1075" y="76"/>
                    <a:pt x="967" y="98"/>
                    <a:pt x="848" y="103"/>
                  </a:cubicBezTo>
                  <a:cubicBezTo>
                    <a:pt x="758" y="110"/>
                    <a:pt x="666" y="90"/>
                    <a:pt x="573" y="42"/>
                  </a:cubicBezTo>
                  <a:cubicBezTo>
                    <a:pt x="541" y="26"/>
                    <a:pt x="511" y="24"/>
                    <a:pt x="484" y="35"/>
                  </a:cubicBezTo>
                  <a:cubicBezTo>
                    <a:pt x="432" y="56"/>
                    <a:pt x="378" y="64"/>
                    <a:pt x="322" y="61"/>
                  </a:cubicBezTo>
                  <a:cubicBezTo>
                    <a:pt x="215" y="53"/>
                    <a:pt x="107" y="33"/>
                    <a:pt x="0" y="0"/>
                  </a:cubicBezTo>
                  <a:cubicBezTo>
                    <a:pt x="2209" y="0"/>
                    <a:pt x="2209" y="0"/>
                    <a:pt x="2209" y="0"/>
                  </a:cubicBezTo>
                  <a:cubicBezTo>
                    <a:pt x="2031" y="87"/>
                    <a:pt x="1866" y="130"/>
                    <a:pt x="1713" y="129"/>
                  </a:cubicBezTo>
                  <a:cubicBezTo>
                    <a:pt x="1568" y="128"/>
                    <a:pt x="1419" y="97"/>
                    <a:pt x="1265" y="35"/>
                  </a:cubicBezTo>
                  <a:close/>
                </a:path>
              </a:pathLst>
            </a:custGeom>
            <a:solidFill>
              <a:srgbClr val="AFD3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</p:grpSp>
      <p:sp>
        <p:nvSpPr>
          <p:cNvPr id="2063" name="Freeform 15"/>
          <p:cNvSpPr>
            <a:spLocks/>
          </p:cNvSpPr>
          <p:nvPr/>
        </p:nvSpPr>
        <p:spPr bwMode="auto">
          <a:xfrm>
            <a:off x="1234018" y="4402539"/>
            <a:ext cx="1494367" cy="404283"/>
          </a:xfrm>
          <a:custGeom>
            <a:avLst/>
            <a:gdLst/>
            <a:ahLst/>
            <a:cxnLst>
              <a:cxn ang="0">
                <a:pos x="300" y="47"/>
              </a:cxn>
              <a:cxn ang="0">
                <a:pos x="385" y="104"/>
              </a:cxn>
              <a:cxn ang="0">
                <a:pos x="0" y="104"/>
              </a:cxn>
              <a:cxn ang="0">
                <a:pos x="62" y="64"/>
              </a:cxn>
              <a:cxn ang="0">
                <a:pos x="174" y="6"/>
              </a:cxn>
              <a:cxn ang="0">
                <a:pos x="300" y="47"/>
              </a:cxn>
            </a:cxnLst>
            <a:rect l="0" t="0" r="r" b="b"/>
            <a:pathLst>
              <a:path w="385" h="104">
                <a:moveTo>
                  <a:pt x="300" y="47"/>
                </a:moveTo>
                <a:cubicBezTo>
                  <a:pt x="339" y="80"/>
                  <a:pt x="367" y="99"/>
                  <a:pt x="385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22" y="93"/>
                  <a:pt x="43" y="80"/>
                  <a:pt x="62" y="64"/>
                </a:cubicBezTo>
                <a:cubicBezTo>
                  <a:pt x="110" y="28"/>
                  <a:pt x="147" y="9"/>
                  <a:pt x="174" y="6"/>
                </a:cubicBezTo>
                <a:cubicBezTo>
                  <a:pt x="220" y="0"/>
                  <a:pt x="262" y="14"/>
                  <a:pt x="300" y="47"/>
                </a:cubicBezTo>
                <a:close/>
              </a:path>
            </a:pathLst>
          </a:custGeom>
          <a:solidFill>
            <a:srgbClr val="91B42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7943851" y="4146421"/>
            <a:ext cx="1905000" cy="660400"/>
          </a:xfrm>
          <a:custGeom>
            <a:avLst/>
            <a:gdLst/>
            <a:ahLst/>
            <a:cxnLst>
              <a:cxn ang="0">
                <a:pos x="79" y="105"/>
              </a:cxn>
              <a:cxn ang="0">
                <a:pos x="222" y="10"/>
              </a:cxn>
              <a:cxn ang="0">
                <a:pos x="383" y="77"/>
              </a:cxn>
              <a:cxn ang="0">
                <a:pos x="491" y="170"/>
              </a:cxn>
              <a:cxn ang="0">
                <a:pos x="0" y="170"/>
              </a:cxn>
              <a:cxn ang="0">
                <a:pos x="79" y="105"/>
              </a:cxn>
            </a:cxnLst>
            <a:rect l="0" t="0" r="r" b="b"/>
            <a:pathLst>
              <a:path w="491" h="170">
                <a:moveTo>
                  <a:pt x="79" y="105"/>
                </a:moveTo>
                <a:cubicBezTo>
                  <a:pt x="141" y="46"/>
                  <a:pt x="188" y="14"/>
                  <a:pt x="222" y="10"/>
                </a:cubicBezTo>
                <a:cubicBezTo>
                  <a:pt x="280" y="0"/>
                  <a:pt x="334" y="23"/>
                  <a:pt x="383" y="77"/>
                </a:cubicBezTo>
                <a:cubicBezTo>
                  <a:pt x="432" y="131"/>
                  <a:pt x="468" y="162"/>
                  <a:pt x="491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28" y="152"/>
                  <a:pt x="55" y="130"/>
                  <a:pt x="79" y="105"/>
                </a:cubicBezTo>
                <a:close/>
              </a:path>
            </a:pathLst>
          </a:custGeom>
          <a:solidFill>
            <a:srgbClr val="7B9A2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9556751" y="4398306"/>
            <a:ext cx="1500717" cy="408516"/>
          </a:xfrm>
          <a:custGeom>
            <a:avLst/>
            <a:gdLst/>
            <a:ahLst/>
            <a:cxnLst>
              <a:cxn ang="0">
                <a:pos x="387" y="105"/>
              </a:cxn>
              <a:cxn ang="0">
                <a:pos x="0" y="105"/>
              </a:cxn>
              <a:cxn ang="0">
                <a:pos x="62" y="65"/>
              </a:cxn>
              <a:cxn ang="0">
                <a:pos x="175" y="6"/>
              </a:cxn>
              <a:cxn ang="0">
                <a:pos x="302" y="48"/>
              </a:cxn>
              <a:cxn ang="0">
                <a:pos x="387" y="105"/>
              </a:cxn>
            </a:cxnLst>
            <a:rect l="0" t="0" r="r" b="b"/>
            <a:pathLst>
              <a:path w="387" h="105">
                <a:moveTo>
                  <a:pt x="387" y="105"/>
                </a:moveTo>
                <a:cubicBezTo>
                  <a:pt x="0" y="105"/>
                  <a:pt x="0" y="105"/>
                  <a:pt x="0" y="105"/>
                </a:cubicBezTo>
                <a:cubicBezTo>
                  <a:pt x="22" y="94"/>
                  <a:pt x="43" y="81"/>
                  <a:pt x="62" y="65"/>
                </a:cubicBezTo>
                <a:cubicBezTo>
                  <a:pt x="111" y="29"/>
                  <a:pt x="148" y="9"/>
                  <a:pt x="175" y="6"/>
                </a:cubicBezTo>
                <a:cubicBezTo>
                  <a:pt x="221" y="0"/>
                  <a:pt x="263" y="14"/>
                  <a:pt x="302" y="48"/>
                </a:cubicBezTo>
                <a:cubicBezTo>
                  <a:pt x="340" y="81"/>
                  <a:pt x="369" y="100"/>
                  <a:pt x="387" y="105"/>
                </a:cubicBezTo>
                <a:close/>
              </a:path>
            </a:pathLst>
          </a:custGeom>
          <a:solidFill>
            <a:srgbClr val="91B42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7006169" y="4290355"/>
            <a:ext cx="1902884" cy="516467"/>
          </a:xfrm>
          <a:custGeom>
            <a:avLst/>
            <a:gdLst/>
            <a:ahLst/>
            <a:cxnLst>
              <a:cxn ang="0">
                <a:pos x="79" y="82"/>
              </a:cxn>
              <a:cxn ang="0">
                <a:pos x="222" y="8"/>
              </a:cxn>
              <a:cxn ang="0">
                <a:pos x="383" y="60"/>
              </a:cxn>
              <a:cxn ang="0">
                <a:pos x="491" y="133"/>
              </a:cxn>
              <a:cxn ang="0">
                <a:pos x="0" y="133"/>
              </a:cxn>
              <a:cxn ang="0">
                <a:pos x="79" y="82"/>
              </a:cxn>
            </a:cxnLst>
            <a:rect l="0" t="0" r="r" b="b"/>
            <a:pathLst>
              <a:path w="491" h="133">
                <a:moveTo>
                  <a:pt x="79" y="82"/>
                </a:moveTo>
                <a:cubicBezTo>
                  <a:pt x="141" y="36"/>
                  <a:pt x="188" y="12"/>
                  <a:pt x="222" y="8"/>
                </a:cubicBezTo>
                <a:cubicBezTo>
                  <a:pt x="280" y="0"/>
                  <a:pt x="334" y="18"/>
                  <a:pt x="383" y="60"/>
                </a:cubicBezTo>
                <a:cubicBezTo>
                  <a:pt x="432" y="102"/>
                  <a:pt x="468" y="127"/>
                  <a:pt x="491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29" y="119"/>
                  <a:pt x="55" y="102"/>
                  <a:pt x="79" y="82"/>
                </a:cubicBezTo>
                <a:close/>
              </a:path>
            </a:pathLst>
          </a:custGeom>
          <a:solidFill>
            <a:srgbClr val="91B42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2664885" y="3701922"/>
            <a:ext cx="395817" cy="742949"/>
            <a:chOff x="1998663" y="2776441"/>
            <a:chExt cx="296863" cy="557212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127251" y="3179666"/>
              <a:ext cx="49213" cy="153987"/>
            </a:xfrm>
            <a:prstGeom prst="rect">
              <a:avLst/>
            </a:prstGeom>
            <a:solidFill>
              <a:srgbClr val="87604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998663" y="2776441"/>
              <a:ext cx="296863" cy="403225"/>
            </a:xfrm>
            <a:custGeom>
              <a:avLst/>
              <a:gdLst/>
              <a:ahLst/>
              <a:cxnLst>
                <a:cxn ang="0">
                  <a:pos x="112" y="254"/>
                </a:cxn>
                <a:cxn ang="0">
                  <a:pos x="81" y="254"/>
                </a:cxn>
                <a:cxn ang="0">
                  <a:pos x="0" y="254"/>
                </a:cxn>
                <a:cxn ang="0">
                  <a:pos x="94" y="0"/>
                </a:cxn>
                <a:cxn ang="0">
                  <a:pos x="187" y="254"/>
                </a:cxn>
                <a:cxn ang="0">
                  <a:pos x="112" y="254"/>
                </a:cxn>
              </a:cxnLst>
              <a:rect l="0" t="0" r="r" b="b"/>
              <a:pathLst>
                <a:path w="187" h="254">
                  <a:moveTo>
                    <a:pt x="112" y="254"/>
                  </a:moveTo>
                  <a:lnTo>
                    <a:pt x="81" y="254"/>
                  </a:lnTo>
                  <a:lnTo>
                    <a:pt x="0" y="254"/>
                  </a:lnTo>
                  <a:lnTo>
                    <a:pt x="94" y="0"/>
                  </a:lnTo>
                  <a:lnTo>
                    <a:pt x="187" y="254"/>
                  </a:lnTo>
                  <a:lnTo>
                    <a:pt x="112" y="254"/>
                  </a:lnTo>
                  <a:close/>
                </a:path>
              </a:pathLst>
            </a:custGeom>
            <a:gradFill>
              <a:gsLst>
                <a:gs pos="48000">
                  <a:srgbClr val="588824"/>
                </a:gs>
                <a:gs pos="50000">
                  <a:srgbClr val="70AB2F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095502" y="4006721"/>
            <a:ext cx="283633" cy="531283"/>
            <a:chOff x="1571626" y="3005041"/>
            <a:chExt cx="212725" cy="398462"/>
          </a:xfrm>
        </p:grpSpPr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1665288" y="3293966"/>
              <a:ext cx="33338" cy="109537"/>
            </a:xfrm>
            <a:prstGeom prst="rect">
              <a:avLst/>
            </a:prstGeom>
            <a:solidFill>
              <a:srgbClr val="87604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571626" y="3005041"/>
              <a:ext cx="212725" cy="288925"/>
            </a:xfrm>
            <a:custGeom>
              <a:avLst/>
              <a:gdLst/>
              <a:ahLst/>
              <a:cxnLst>
                <a:cxn ang="0">
                  <a:pos x="80" y="182"/>
                </a:cxn>
                <a:cxn ang="0">
                  <a:pos x="59" y="182"/>
                </a:cxn>
                <a:cxn ang="0">
                  <a:pos x="0" y="182"/>
                </a:cxn>
                <a:cxn ang="0">
                  <a:pos x="66" y="0"/>
                </a:cxn>
                <a:cxn ang="0">
                  <a:pos x="134" y="182"/>
                </a:cxn>
                <a:cxn ang="0">
                  <a:pos x="80" y="182"/>
                </a:cxn>
              </a:cxnLst>
              <a:rect l="0" t="0" r="r" b="b"/>
              <a:pathLst>
                <a:path w="134" h="182">
                  <a:moveTo>
                    <a:pt x="80" y="182"/>
                  </a:moveTo>
                  <a:lnTo>
                    <a:pt x="59" y="182"/>
                  </a:lnTo>
                  <a:lnTo>
                    <a:pt x="0" y="182"/>
                  </a:lnTo>
                  <a:lnTo>
                    <a:pt x="66" y="0"/>
                  </a:lnTo>
                  <a:lnTo>
                    <a:pt x="134" y="182"/>
                  </a:lnTo>
                  <a:lnTo>
                    <a:pt x="80" y="182"/>
                  </a:lnTo>
                  <a:close/>
                </a:path>
              </a:pathLst>
            </a:custGeom>
            <a:gradFill>
              <a:gsLst>
                <a:gs pos="48000">
                  <a:srgbClr val="588824"/>
                </a:gs>
                <a:gs pos="50000">
                  <a:srgbClr val="70AB2F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948518" y="3928405"/>
            <a:ext cx="283633" cy="533400"/>
            <a:chOff x="2211388" y="2946304"/>
            <a:chExt cx="212725" cy="400050"/>
          </a:xfrm>
        </p:grpSpPr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305051" y="3235229"/>
              <a:ext cx="34925" cy="111125"/>
            </a:xfrm>
            <a:prstGeom prst="rect">
              <a:avLst/>
            </a:prstGeom>
            <a:solidFill>
              <a:srgbClr val="87604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211388" y="2946304"/>
              <a:ext cx="212725" cy="288925"/>
            </a:xfrm>
            <a:custGeom>
              <a:avLst/>
              <a:gdLst/>
              <a:ahLst/>
              <a:cxnLst>
                <a:cxn ang="0">
                  <a:pos x="81" y="182"/>
                </a:cxn>
                <a:cxn ang="0">
                  <a:pos x="59" y="182"/>
                </a:cxn>
                <a:cxn ang="0">
                  <a:pos x="0" y="182"/>
                </a:cxn>
                <a:cxn ang="0">
                  <a:pos x="68" y="0"/>
                </a:cxn>
                <a:cxn ang="0">
                  <a:pos x="134" y="182"/>
                </a:cxn>
                <a:cxn ang="0">
                  <a:pos x="81" y="182"/>
                </a:cxn>
              </a:cxnLst>
              <a:rect l="0" t="0" r="r" b="b"/>
              <a:pathLst>
                <a:path w="134" h="182">
                  <a:moveTo>
                    <a:pt x="81" y="182"/>
                  </a:moveTo>
                  <a:lnTo>
                    <a:pt x="59" y="182"/>
                  </a:lnTo>
                  <a:lnTo>
                    <a:pt x="0" y="182"/>
                  </a:lnTo>
                  <a:lnTo>
                    <a:pt x="68" y="0"/>
                  </a:lnTo>
                  <a:lnTo>
                    <a:pt x="134" y="182"/>
                  </a:lnTo>
                  <a:lnTo>
                    <a:pt x="81" y="182"/>
                  </a:lnTo>
                  <a:close/>
                </a:path>
              </a:pathLst>
            </a:custGeom>
            <a:gradFill>
              <a:gsLst>
                <a:gs pos="48000">
                  <a:srgbClr val="588824"/>
                </a:gs>
                <a:gs pos="50000">
                  <a:srgbClr val="70AB2F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471335" y="4173939"/>
            <a:ext cx="190500" cy="353483"/>
            <a:chOff x="2603501" y="3130454"/>
            <a:chExt cx="142875" cy="265112"/>
          </a:xfrm>
        </p:grpSpPr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668588" y="3322541"/>
              <a:ext cx="22225" cy="73025"/>
            </a:xfrm>
            <a:prstGeom prst="rect">
              <a:avLst/>
            </a:prstGeom>
            <a:solidFill>
              <a:srgbClr val="87604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2603501" y="3130454"/>
              <a:ext cx="142875" cy="192087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41" y="121"/>
                </a:cxn>
                <a:cxn ang="0">
                  <a:pos x="0" y="121"/>
                </a:cxn>
                <a:cxn ang="0">
                  <a:pos x="46" y="0"/>
                </a:cxn>
                <a:cxn ang="0">
                  <a:pos x="90" y="121"/>
                </a:cxn>
                <a:cxn ang="0">
                  <a:pos x="55" y="121"/>
                </a:cxn>
              </a:cxnLst>
              <a:rect l="0" t="0" r="r" b="b"/>
              <a:pathLst>
                <a:path w="90" h="121">
                  <a:moveTo>
                    <a:pt x="55" y="121"/>
                  </a:moveTo>
                  <a:lnTo>
                    <a:pt x="41" y="121"/>
                  </a:lnTo>
                  <a:lnTo>
                    <a:pt x="0" y="121"/>
                  </a:lnTo>
                  <a:lnTo>
                    <a:pt x="46" y="0"/>
                  </a:lnTo>
                  <a:lnTo>
                    <a:pt x="90" y="121"/>
                  </a:lnTo>
                  <a:lnTo>
                    <a:pt x="55" y="121"/>
                  </a:lnTo>
                  <a:close/>
                </a:path>
              </a:pathLst>
            </a:custGeom>
            <a:gradFill>
              <a:gsLst>
                <a:gs pos="48000">
                  <a:srgbClr val="588824"/>
                </a:gs>
                <a:gs pos="50000">
                  <a:srgbClr val="70AB2F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32683" y="3045131"/>
            <a:ext cx="694476" cy="1374020"/>
            <a:chOff x="5275990" y="1880539"/>
            <a:chExt cx="1366175" cy="2702980"/>
          </a:xfrm>
          <a:solidFill>
            <a:schemeClr val="bg1">
              <a:lumMod val="95000"/>
            </a:schemeClr>
          </a:solidFill>
        </p:grpSpPr>
        <p:grpSp>
          <p:nvGrpSpPr>
            <p:cNvPr id="35" name="Group 245"/>
            <p:cNvGrpSpPr/>
            <p:nvPr/>
          </p:nvGrpSpPr>
          <p:grpSpPr>
            <a:xfrm rot="19903140">
              <a:off x="5275990" y="1880539"/>
              <a:ext cx="1366175" cy="1318924"/>
              <a:chOff x="3538538" y="2093914"/>
              <a:chExt cx="550863" cy="531813"/>
            </a:xfrm>
            <a:grpFill/>
          </p:grpSpPr>
          <p:sp>
            <p:nvSpPr>
              <p:cNvPr id="37" name="Oval 72"/>
              <p:cNvSpPr>
                <a:spLocks noChangeArrowheads="1"/>
              </p:cNvSpPr>
              <p:nvPr/>
            </p:nvSpPr>
            <p:spPr bwMode="auto">
              <a:xfrm>
                <a:off x="3829050" y="2363789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76"/>
              <p:cNvSpPr>
                <a:spLocks/>
              </p:cNvSpPr>
              <p:nvPr/>
            </p:nvSpPr>
            <p:spPr bwMode="auto">
              <a:xfrm>
                <a:off x="3538538" y="2355851"/>
                <a:ext cx="282575" cy="79375"/>
              </a:xfrm>
              <a:custGeom>
                <a:avLst/>
                <a:gdLst/>
                <a:ahLst/>
                <a:cxnLst>
                  <a:cxn ang="0">
                    <a:pos x="169" y="1"/>
                  </a:cxn>
                  <a:cxn ang="0">
                    <a:pos x="0" y="0"/>
                  </a:cxn>
                  <a:cxn ang="0">
                    <a:pos x="1" y="16"/>
                  </a:cxn>
                  <a:cxn ang="0">
                    <a:pos x="144" y="46"/>
                  </a:cxn>
                  <a:cxn ang="0">
                    <a:pos x="170" y="31"/>
                  </a:cxn>
                  <a:cxn ang="0">
                    <a:pos x="169" y="1"/>
                  </a:cxn>
                </a:cxnLst>
                <a:rect l="0" t="0" r="r" b="b"/>
                <a:pathLst>
                  <a:path w="170" h="48">
                    <a:moveTo>
                      <a:pt x="16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4" y="46"/>
                      <a:pt x="163" y="48"/>
                      <a:pt x="170" y="31"/>
                    </a:cubicBezTo>
                    <a:lnTo>
                      <a:pt x="16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7"/>
              <p:cNvSpPr>
                <a:spLocks/>
              </p:cNvSpPr>
              <p:nvPr/>
            </p:nvSpPr>
            <p:spPr bwMode="auto">
              <a:xfrm>
                <a:off x="3843338" y="2093914"/>
                <a:ext cx="184150" cy="26670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99" y="0"/>
                  </a:cxn>
                  <a:cxn ang="0">
                    <a:pos x="111" y="10"/>
                  </a:cxn>
                  <a:cxn ang="0">
                    <a:pos x="51" y="143"/>
                  </a:cxn>
                  <a:cxn ang="0">
                    <a:pos x="23" y="156"/>
                  </a:cxn>
                  <a:cxn ang="0">
                    <a:pos x="0" y="137"/>
                  </a:cxn>
                </a:cxnLst>
                <a:rect l="0" t="0" r="r" b="b"/>
                <a:pathLst>
                  <a:path w="111" h="160">
                    <a:moveTo>
                      <a:pt x="0" y="137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42" y="160"/>
                      <a:pt x="23" y="156"/>
                    </a:cubicBezTo>
                    <a:lnTo>
                      <a:pt x="0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78"/>
              <p:cNvSpPr>
                <a:spLocks/>
              </p:cNvSpPr>
              <p:nvPr/>
            </p:nvSpPr>
            <p:spPr bwMode="auto">
              <a:xfrm>
                <a:off x="3859213" y="2389189"/>
                <a:ext cx="230188" cy="236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8" y="133"/>
                  </a:cxn>
                  <a:cxn ang="0">
                    <a:pos x="125" y="142"/>
                  </a:cxn>
                  <a:cxn ang="0">
                    <a:pos x="14" y="48"/>
                  </a:cxn>
                  <a:cxn ang="0">
                    <a:pos x="9" y="18"/>
                  </a:cxn>
                  <a:cxn ang="0">
                    <a:pos x="34" y="0"/>
                  </a:cxn>
                </a:cxnLst>
                <a:rect l="0" t="0" r="r" b="b"/>
                <a:pathLst>
                  <a:path w="138" h="142">
                    <a:moveTo>
                      <a:pt x="34" y="0"/>
                    </a:move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0" y="34"/>
                      <a:pt x="9" y="18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Trapezoid 35"/>
            <p:cNvSpPr/>
            <p:nvPr/>
          </p:nvSpPr>
          <p:spPr>
            <a:xfrm>
              <a:off x="6012175" y="2708274"/>
              <a:ext cx="172821" cy="187524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72793" y="3233786"/>
            <a:ext cx="600359" cy="1187809"/>
            <a:chOff x="5275990" y="1880539"/>
            <a:chExt cx="1366175" cy="2702980"/>
          </a:xfrm>
          <a:solidFill>
            <a:schemeClr val="bg1">
              <a:lumMod val="95000"/>
            </a:schemeClr>
          </a:solidFill>
        </p:grpSpPr>
        <p:grpSp>
          <p:nvGrpSpPr>
            <p:cNvPr id="42" name="Group 245"/>
            <p:cNvGrpSpPr/>
            <p:nvPr/>
          </p:nvGrpSpPr>
          <p:grpSpPr>
            <a:xfrm rot="19903140">
              <a:off x="5275990" y="1880539"/>
              <a:ext cx="1366175" cy="1318924"/>
              <a:chOff x="3538538" y="2093914"/>
              <a:chExt cx="550863" cy="531813"/>
            </a:xfrm>
            <a:grpFill/>
          </p:grpSpPr>
          <p:sp>
            <p:nvSpPr>
              <p:cNvPr id="44" name="Oval 72"/>
              <p:cNvSpPr>
                <a:spLocks noChangeArrowheads="1"/>
              </p:cNvSpPr>
              <p:nvPr/>
            </p:nvSpPr>
            <p:spPr bwMode="auto">
              <a:xfrm>
                <a:off x="3829050" y="2363789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6"/>
              <p:cNvSpPr>
                <a:spLocks/>
              </p:cNvSpPr>
              <p:nvPr/>
            </p:nvSpPr>
            <p:spPr bwMode="auto">
              <a:xfrm>
                <a:off x="3538538" y="2355851"/>
                <a:ext cx="282575" cy="79375"/>
              </a:xfrm>
              <a:custGeom>
                <a:avLst/>
                <a:gdLst/>
                <a:ahLst/>
                <a:cxnLst>
                  <a:cxn ang="0">
                    <a:pos x="169" y="1"/>
                  </a:cxn>
                  <a:cxn ang="0">
                    <a:pos x="0" y="0"/>
                  </a:cxn>
                  <a:cxn ang="0">
                    <a:pos x="1" y="16"/>
                  </a:cxn>
                  <a:cxn ang="0">
                    <a:pos x="144" y="46"/>
                  </a:cxn>
                  <a:cxn ang="0">
                    <a:pos x="170" y="31"/>
                  </a:cxn>
                  <a:cxn ang="0">
                    <a:pos x="169" y="1"/>
                  </a:cxn>
                </a:cxnLst>
                <a:rect l="0" t="0" r="r" b="b"/>
                <a:pathLst>
                  <a:path w="170" h="48">
                    <a:moveTo>
                      <a:pt x="16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4" y="46"/>
                      <a:pt x="163" y="48"/>
                      <a:pt x="170" y="31"/>
                    </a:cubicBezTo>
                    <a:lnTo>
                      <a:pt x="16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7"/>
              <p:cNvSpPr>
                <a:spLocks/>
              </p:cNvSpPr>
              <p:nvPr/>
            </p:nvSpPr>
            <p:spPr bwMode="auto">
              <a:xfrm>
                <a:off x="3843338" y="2093914"/>
                <a:ext cx="184150" cy="26670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99" y="0"/>
                  </a:cxn>
                  <a:cxn ang="0">
                    <a:pos x="111" y="10"/>
                  </a:cxn>
                  <a:cxn ang="0">
                    <a:pos x="51" y="143"/>
                  </a:cxn>
                  <a:cxn ang="0">
                    <a:pos x="23" y="156"/>
                  </a:cxn>
                  <a:cxn ang="0">
                    <a:pos x="0" y="137"/>
                  </a:cxn>
                </a:cxnLst>
                <a:rect l="0" t="0" r="r" b="b"/>
                <a:pathLst>
                  <a:path w="111" h="160">
                    <a:moveTo>
                      <a:pt x="0" y="137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42" y="160"/>
                      <a:pt x="23" y="156"/>
                    </a:cubicBezTo>
                    <a:lnTo>
                      <a:pt x="0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78"/>
              <p:cNvSpPr>
                <a:spLocks/>
              </p:cNvSpPr>
              <p:nvPr/>
            </p:nvSpPr>
            <p:spPr bwMode="auto">
              <a:xfrm>
                <a:off x="3859213" y="2389189"/>
                <a:ext cx="230188" cy="236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8" y="133"/>
                  </a:cxn>
                  <a:cxn ang="0">
                    <a:pos x="125" y="142"/>
                  </a:cxn>
                  <a:cxn ang="0">
                    <a:pos x="14" y="48"/>
                  </a:cxn>
                  <a:cxn ang="0">
                    <a:pos x="9" y="18"/>
                  </a:cxn>
                  <a:cxn ang="0">
                    <a:pos x="34" y="0"/>
                  </a:cxn>
                </a:cxnLst>
                <a:rect l="0" t="0" r="r" b="b"/>
                <a:pathLst>
                  <a:path w="138" h="142">
                    <a:moveTo>
                      <a:pt x="34" y="0"/>
                    </a:move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0" y="34"/>
                      <a:pt x="9" y="18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Trapezoid 42"/>
            <p:cNvSpPr/>
            <p:nvPr/>
          </p:nvSpPr>
          <p:spPr>
            <a:xfrm>
              <a:off x="6012175" y="2708274"/>
              <a:ext cx="172821" cy="187524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459058" y="2623983"/>
            <a:ext cx="760285" cy="1548679"/>
            <a:chOff x="6476106" y="2048332"/>
            <a:chExt cx="570214" cy="1161509"/>
          </a:xfrm>
        </p:grpSpPr>
        <p:grpSp>
          <p:nvGrpSpPr>
            <p:cNvPr id="49" name="Group 245"/>
            <p:cNvGrpSpPr/>
            <p:nvPr/>
          </p:nvGrpSpPr>
          <p:grpSpPr>
            <a:xfrm rot="18307342">
              <a:off x="6465892" y="2058546"/>
              <a:ext cx="590642" cy="570214"/>
              <a:chOff x="3538538" y="2093914"/>
              <a:chExt cx="550863" cy="531813"/>
            </a:xfrm>
            <a:solidFill>
              <a:schemeClr val="bg1">
                <a:lumMod val="95000"/>
              </a:schemeClr>
            </a:solidFill>
          </p:grpSpPr>
          <p:sp>
            <p:nvSpPr>
              <p:cNvPr id="51" name="Oval 72"/>
              <p:cNvSpPr>
                <a:spLocks noChangeArrowheads="1"/>
              </p:cNvSpPr>
              <p:nvPr/>
            </p:nvSpPr>
            <p:spPr bwMode="auto">
              <a:xfrm>
                <a:off x="3829050" y="2363789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76"/>
              <p:cNvSpPr>
                <a:spLocks/>
              </p:cNvSpPr>
              <p:nvPr/>
            </p:nvSpPr>
            <p:spPr bwMode="auto">
              <a:xfrm>
                <a:off x="3538538" y="2355851"/>
                <a:ext cx="282575" cy="79375"/>
              </a:xfrm>
              <a:custGeom>
                <a:avLst/>
                <a:gdLst/>
                <a:ahLst/>
                <a:cxnLst>
                  <a:cxn ang="0">
                    <a:pos x="169" y="1"/>
                  </a:cxn>
                  <a:cxn ang="0">
                    <a:pos x="0" y="0"/>
                  </a:cxn>
                  <a:cxn ang="0">
                    <a:pos x="1" y="16"/>
                  </a:cxn>
                  <a:cxn ang="0">
                    <a:pos x="144" y="46"/>
                  </a:cxn>
                  <a:cxn ang="0">
                    <a:pos x="170" y="31"/>
                  </a:cxn>
                  <a:cxn ang="0">
                    <a:pos x="169" y="1"/>
                  </a:cxn>
                </a:cxnLst>
                <a:rect l="0" t="0" r="r" b="b"/>
                <a:pathLst>
                  <a:path w="170" h="48">
                    <a:moveTo>
                      <a:pt x="16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4" y="46"/>
                      <a:pt x="163" y="48"/>
                      <a:pt x="170" y="31"/>
                    </a:cubicBezTo>
                    <a:lnTo>
                      <a:pt x="16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77"/>
              <p:cNvSpPr>
                <a:spLocks/>
              </p:cNvSpPr>
              <p:nvPr/>
            </p:nvSpPr>
            <p:spPr bwMode="auto">
              <a:xfrm>
                <a:off x="3843338" y="2093914"/>
                <a:ext cx="184150" cy="26670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99" y="0"/>
                  </a:cxn>
                  <a:cxn ang="0">
                    <a:pos x="111" y="10"/>
                  </a:cxn>
                  <a:cxn ang="0">
                    <a:pos x="51" y="143"/>
                  </a:cxn>
                  <a:cxn ang="0">
                    <a:pos x="23" y="156"/>
                  </a:cxn>
                  <a:cxn ang="0">
                    <a:pos x="0" y="137"/>
                  </a:cxn>
                </a:cxnLst>
                <a:rect l="0" t="0" r="r" b="b"/>
                <a:pathLst>
                  <a:path w="111" h="160">
                    <a:moveTo>
                      <a:pt x="0" y="137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42" y="160"/>
                      <a:pt x="23" y="156"/>
                    </a:cubicBezTo>
                    <a:lnTo>
                      <a:pt x="0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8"/>
              <p:cNvSpPr>
                <a:spLocks/>
              </p:cNvSpPr>
              <p:nvPr/>
            </p:nvSpPr>
            <p:spPr bwMode="auto">
              <a:xfrm>
                <a:off x="3859213" y="2389189"/>
                <a:ext cx="230188" cy="236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8" y="133"/>
                  </a:cxn>
                  <a:cxn ang="0">
                    <a:pos x="125" y="142"/>
                  </a:cxn>
                  <a:cxn ang="0">
                    <a:pos x="14" y="48"/>
                  </a:cxn>
                  <a:cxn ang="0">
                    <a:pos x="9" y="18"/>
                  </a:cxn>
                  <a:cxn ang="0">
                    <a:pos x="34" y="0"/>
                  </a:cxn>
                </a:cxnLst>
                <a:rect l="0" t="0" r="r" b="b"/>
                <a:pathLst>
                  <a:path w="138" h="142">
                    <a:moveTo>
                      <a:pt x="34" y="0"/>
                    </a:move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0" y="34"/>
                      <a:pt x="9" y="18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Trapezoid 49"/>
            <p:cNvSpPr/>
            <p:nvPr/>
          </p:nvSpPr>
          <p:spPr>
            <a:xfrm>
              <a:off x="6796915" y="2399112"/>
              <a:ext cx="74716" cy="810729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87751" y="2525859"/>
            <a:ext cx="851123" cy="851123"/>
            <a:chOff x="3119438" y="3767138"/>
            <a:chExt cx="552450" cy="552450"/>
          </a:xfrm>
          <a:solidFill>
            <a:schemeClr val="bg1">
              <a:lumMod val="95000"/>
            </a:schemeClr>
          </a:solidFill>
        </p:grpSpPr>
        <p:sp>
          <p:nvSpPr>
            <p:cNvPr id="56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57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636623" y="4048345"/>
            <a:ext cx="1271408" cy="782936"/>
            <a:chOff x="3477467" y="2577568"/>
            <a:chExt cx="953556" cy="587202"/>
          </a:xfrm>
          <a:solidFill>
            <a:schemeClr val="accent4">
              <a:lumMod val="50000"/>
            </a:schemeClr>
          </a:solidFill>
        </p:grpSpPr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3477467" y="2962107"/>
              <a:ext cx="953556" cy="202663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3963337" y="2577568"/>
              <a:ext cx="197467" cy="70153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3960740" y="2663310"/>
              <a:ext cx="239038" cy="13251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4168599" y="2577568"/>
              <a:ext cx="153297" cy="70153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4191982" y="2663310"/>
              <a:ext cx="174083" cy="132511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3529431" y="2663310"/>
              <a:ext cx="181877" cy="132511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3578797" y="2577568"/>
              <a:ext cx="155894" cy="7015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3482663" y="2811410"/>
              <a:ext cx="187074" cy="1221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3742487" y="2577568"/>
              <a:ext cx="194869" cy="70153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4225760" y="2811410"/>
              <a:ext cx="184476" cy="122118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3960740" y="2811410"/>
              <a:ext cx="272816" cy="122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3661941" y="2811410"/>
              <a:ext cx="272816" cy="1221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3700915" y="2663310"/>
              <a:ext cx="236440" cy="13251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6001" y="4310248"/>
            <a:ext cx="846105" cy="521033"/>
            <a:chOff x="3477467" y="2577568"/>
            <a:chExt cx="953556" cy="587202"/>
          </a:xfrm>
          <a:solidFill>
            <a:schemeClr val="accent4">
              <a:lumMod val="50000"/>
            </a:schemeClr>
          </a:solidFill>
        </p:grpSpPr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3477467" y="2962107"/>
              <a:ext cx="953556" cy="202663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3963337" y="2577568"/>
              <a:ext cx="197467" cy="70153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2" name="Freeform 9"/>
            <p:cNvSpPr>
              <a:spLocks/>
            </p:cNvSpPr>
            <p:nvPr/>
          </p:nvSpPr>
          <p:spPr bwMode="auto">
            <a:xfrm>
              <a:off x="3960740" y="2663310"/>
              <a:ext cx="239038" cy="13251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3" name="Freeform 10"/>
            <p:cNvSpPr>
              <a:spLocks/>
            </p:cNvSpPr>
            <p:nvPr/>
          </p:nvSpPr>
          <p:spPr bwMode="auto">
            <a:xfrm>
              <a:off x="4168599" y="2577568"/>
              <a:ext cx="153297" cy="70153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4" name="Freeform 11"/>
            <p:cNvSpPr>
              <a:spLocks/>
            </p:cNvSpPr>
            <p:nvPr/>
          </p:nvSpPr>
          <p:spPr bwMode="auto">
            <a:xfrm>
              <a:off x="4191982" y="2663310"/>
              <a:ext cx="174083" cy="132511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5" name="Freeform 12"/>
            <p:cNvSpPr>
              <a:spLocks/>
            </p:cNvSpPr>
            <p:nvPr/>
          </p:nvSpPr>
          <p:spPr bwMode="auto">
            <a:xfrm>
              <a:off x="3529431" y="2663310"/>
              <a:ext cx="181877" cy="132511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6" name="Freeform 13"/>
            <p:cNvSpPr>
              <a:spLocks/>
            </p:cNvSpPr>
            <p:nvPr/>
          </p:nvSpPr>
          <p:spPr bwMode="auto">
            <a:xfrm>
              <a:off x="3578797" y="2577568"/>
              <a:ext cx="155894" cy="7015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3482663" y="2811410"/>
              <a:ext cx="187074" cy="1221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3742487" y="2577568"/>
              <a:ext cx="194869" cy="70153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99" name="Freeform 16"/>
            <p:cNvSpPr>
              <a:spLocks/>
            </p:cNvSpPr>
            <p:nvPr/>
          </p:nvSpPr>
          <p:spPr bwMode="auto">
            <a:xfrm>
              <a:off x="4225760" y="2811410"/>
              <a:ext cx="184476" cy="122118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100" name="Freeform 17"/>
            <p:cNvSpPr>
              <a:spLocks/>
            </p:cNvSpPr>
            <p:nvPr/>
          </p:nvSpPr>
          <p:spPr bwMode="auto">
            <a:xfrm>
              <a:off x="3960740" y="2811410"/>
              <a:ext cx="272816" cy="122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101" name="Freeform 18"/>
            <p:cNvSpPr>
              <a:spLocks/>
            </p:cNvSpPr>
            <p:nvPr/>
          </p:nvSpPr>
          <p:spPr bwMode="auto">
            <a:xfrm>
              <a:off x="3661941" y="2811410"/>
              <a:ext cx="272816" cy="1221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3700915" y="2663310"/>
              <a:ext cx="236440" cy="13251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11606" y="2163523"/>
            <a:ext cx="1227829" cy="771687"/>
            <a:chOff x="870571" y="2299612"/>
            <a:chExt cx="1192213" cy="749301"/>
          </a:xfrm>
        </p:grpSpPr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870571" y="2313900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solidFill>
              <a:srgbClr val="E7E7E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1480171" y="2299612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159344" y="2565785"/>
            <a:ext cx="705929" cy="443673"/>
            <a:chOff x="870571" y="2299612"/>
            <a:chExt cx="1192213" cy="749301"/>
          </a:xfrm>
        </p:grpSpPr>
        <p:sp>
          <p:nvSpPr>
            <p:cNvPr id="116" name="Freeform 7"/>
            <p:cNvSpPr>
              <a:spLocks noEditPoints="1"/>
            </p:cNvSpPr>
            <p:nvPr/>
          </p:nvSpPr>
          <p:spPr bwMode="auto">
            <a:xfrm>
              <a:off x="870571" y="2313900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solidFill>
              <a:srgbClr val="E7E7E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  <p:sp>
          <p:nvSpPr>
            <p:cNvPr id="117" name="Freeform 8"/>
            <p:cNvSpPr>
              <a:spLocks/>
            </p:cNvSpPr>
            <p:nvPr/>
          </p:nvSpPr>
          <p:spPr bwMode="auto">
            <a:xfrm>
              <a:off x="1480171" y="2299612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525344" y="2565785"/>
            <a:ext cx="705929" cy="443673"/>
            <a:chOff x="870571" y="2299612"/>
            <a:chExt cx="1192213" cy="749301"/>
          </a:xfrm>
        </p:grpSpPr>
        <p:sp>
          <p:nvSpPr>
            <p:cNvPr id="119" name="Freeform 7"/>
            <p:cNvSpPr>
              <a:spLocks noEditPoints="1"/>
            </p:cNvSpPr>
            <p:nvPr/>
          </p:nvSpPr>
          <p:spPr bwMode="auto">
            <a:xfrm>
              <a:off x="870571" y="2313900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solidFill>
              <a:srgbClr val="E7E7E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  <p:sp>
          <p:nvSpPr>
            <p:cNvPr id="120" name="Freeform 8"/>
            <p:cNvSpPr>
              <a:spLocks/>
            </p:cNvSpPr>
            <p:nvPr/>
          </p:nvSpPr>
          <p:spPr bwMode="auto">
            <a:xfrm>
              <a:off x="1480171" y="2299612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srgbClr val="01B59C">
                    <a:lumMod val="50000"/>
                  </a:srgbClr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618271" y="3144886"/>
            <a:ext cx="600359" cy="1187809"/>
            <a:chOff x="5275990" y="1880539"/>
            <a:chExt cx="1366175" cy="2702980"/>
          </a:xfrm>
          <a:solidFill>
            <a:schemeClr val="bg1">
              <a:lumMod val="95000"/>
            </a:schemeClr>
          </a:solidFill>
        </p:grpSpPr>
        <p:grpSp>
          <p:nvGrpSpPr>
            <p:cNvPr id="122" name="Group 245"/>
            <p:cNvGrpSpPr/>
            <p:nvPr/>
          </p:nvGrpSpPr>
          <p:grpSpPr>
            <a:xfrm rot="19903140">
              <a:off x="5275990" y="1880539"/>
              <a:ext cx="1366175" cy="1318924"/>
              <a:chOff x="3538538" y="2093914"/>
              <a:chExt cx="550863" cy="531813"/>
            </a:xfrm>
            <a:grpFill/>
          </p:grpSpPr>
          <p:sp>
            <p:nvSpPr>
              <p:cNvPr id="124" name="Oval 72"/>
              <p:cNvSpPr>
                <a:spLocks noChangeArrowheads="1"/>
              </p:cNvSpPr>
              <p:nvPr/>
            </p:nvSpPr>
            <p:spPr bwMode="auto">
              <a:xfrm>
                <a:off x="3829050" y="2363789"/>
                <a:ext cx="55563" cy="555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76"/>
              <p:cNvSpPr>
                <a:spLocks/>
              </p:cNvSpPr>
              <p:nvPr/>
            </p:nvSpPr>
            <p:spPr bwMode="auto">
              <a:xfrm>
                <a:off x="3538538" y="2355851"/>
                <a:ext cx="282575" cy="79375"/>
              </a:xfrm>
              <a:custGeom>
                <a:avLst/>
                <a:gdLst/>
                <a:ahLst/>
                <a:cxnLst>
                  <a:cxn ang="0">
                    <a:pos x="169" y="1"/>
                  </a:cxn>
                  <a:cxn ang="0">
                    <a:pos x="0" y="0"/>
                  </a:cxn>
                  <a:cxn ang="0">
                    <a:pos x="1" y="16"/>
                  </a:cxn>
                  <a:cxn ang="0">
                    <a:pos x="144" y="46"/>
                  </a:cxn>
                  <a:cxn ang="0">
                    <a:pos x="170" y="31"/>
                  </a:cxn>
                  <a:cxn ang="0">
                    <a:pos x="169" y="1"/>
                  </a:cxn>
                </a:cxnLst>
                <a:rect l="0" t="0" r="r" b="b"/>
                <a:pathLst>
                  <a:path w="170" h="48">
                    <a:moveTo>
                      <a:pt x="169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4" y="46"/>
                      <a:pt x="163" y="48"/>
                      <a:pt x="170" y="31"/>
                    </a:cubicBezTo>
                    <a:lnTo>
                      <a:pt x="16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77"/>
              <p:cNvSpPr>
                <a:spLocks/>
              </p:cNvSpPr>
              <p:nvPr/>
            </p:nvSpPr>
            <p:spPr bwMode="auto">
              <a:xfrm>
                <a:off x="3843338" y="2093914"/>
                <a:ext cx="184150" cy="266700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99" y="0"/>
                  </a:cxn>
                  <a:cxn ang="0">
                    <a:pos x="111" y="10"/>
                  </a:cxn>
                  <a:cxn ang="0">
                    <a:pos x="51" y="143"/>
                  </a:cxn>
                  <a:cxn ang="0">
                    <a:pos x="23" y="156"/>
                  </a:cxn>
                  <a:cxn ang="0">
                    <a:pos x="0" y="137"/>
                  </a:cxn>
                </a:cxnLst>
                <a:rect l="0" t="0" r="r" b="b"/>
                <a:pathLst>
                  <a:path w="111" h="160">
                    <a:moveTo>
                      <a:pt x="0" y="137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1" y="143"/>
                      <a:pt x="42" y="160"/>
                      <a:pt x="23" y="156"/>
                    </a:cubicBezTo>
                    <a:lnTo>
                      <a:pt x="0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78"/>
              <p:cNvSpPr>
                <a:spLocks/>
              </p:cNvSpPr>
              <p:nvPr/>
            </p:nvSpPr>
            <p:spPr bwMode="auto">
              <a:xfrm>
                <a:off x="3859213" y="2389189"/>
                <a:ext cx="230188" cy="236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8" y="133"/>
                  </a:cxn>
                  <a:cxn ang="0">
                    <a:pos x="125" y="142"/>
                  </a:cxn>
                  <a:cxn ang="0">
                    <a:pos x="14" y="48"/>
                  </a:cxn>
                  <a:cxn ang="0">
                    <a:pos x="9" y="18"/>
                  </a:cxn>
                  <a:cxn ang="0">
                    <a:pos x="34" y="0"/>
                  </a:cxn>
                </a:cxnLst>
                <a:rect l="0" t="0" r="r" b="b"/>
                <a:pathLst>
                  <a:path w="138" h="142">
                    <a:moveTo>
                      <a:pt x="34" y="0"/>
                    </a:moveTo>
                    <a:cubicBezTo>
                      <a:pt x="138" y="133"/>
                      <a:pt x="138" y="133"/>
                      <a:pt x="138" y="133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0" y="34"/>
                      <a:pt x="9" y="18"/>
                    </a:cubicBez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" name="Trapezoid 122"/>
            <p:cNvSpPr/>
            <p:nvPr/>
          </p:nvSpPr>
          <p:spPr>
            <a:xfrm>
              <a:off x="6012175" y="2708274"/>
              <a:ext cx="172821" cy="187524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993719" y="3023633"/>
            <a:ext cx="863603" cy="583777"/>
            <a:chOff x="4606924" y="2263248"/>
            <a:chExt cx="647702" cy="437833"/>
          </a:xfrm>
        </p:grpSpPr>
        <p:sp>
          <p:nvSpPr>
            <p:cNvPr id="128" name="Freeform 36"/>
            <p:cNvSpPr>
              <a:spLocks noEditPoints="1"/>
            </p:cNvSpPr>
            <p:nvPr/>
          </p:nvSpPr>
          <p:spPr bwMode="auto">
            <a:xfrm>
              <a:off x="4856008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  <p:sp>
          <p:nvSpPr>
            <p:cNvPr id="129" name="Freeform 36"/>
            <p:cNvSpPr>
              <a:spLocks noEditPoints="1"/>
            </p:cNvSpPr>
            <p:nvPr/>
          </p:nvSpPr>
          <p:spPr bwMode="auto">
            <a:xfrm>
              <a:off x="5113183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  <p:sp>
          <p:nvSpPr>
            <p:cNvPr id="130" name="Freeform 36"/>
            <p:cNvSpPr>
              <a:spLocks noEditPoints="1"/>
            </p:cNvSpPr>
            <p:nvPr/>
          </p:nvSpPr>
          <p:spPr bwMode="auto">
            <a:xfrm>
              <a:off x="4606924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  <p:sp>
          <p:nvSpPr>
            <p:cNvPr id="131" name="Freeform 36"/>
            <p:cNvSpPr>
              <a:spLocks noEditPoints="1"/>
            </p:cNvSpPr>
            <p:nvPr/>
          </p:nvSpPr>
          <p:spPr bwMode="auto">
            <a:xfrm>
              <a:off x="4734877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  <p:sp>
          <p:nvSpPr>
            <p:cNvPr id="132" name="Freeform 36"/>
            <p:cNvSpPr>
              <a:spLocks noEditPoints="1"/>
            </p:cNvSpPr>
            <p:nvPr/>
          </p:nvSpPr>
          <p:spPr bwMode="auto">
            <a:xfrm>
              <a:off x="5004445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</a:endParaRPr>
            </a:p>
          </p:txBody>
        </p:sp>
      </p:grpSp>
      <p:sp>
        <p:nvSpPr>
          <p:cNvPr id="156" name="Text Placeholder 3"/>
          <p:cNvSpPr txBox="1">
            <a:spLocks/>
          </p:cNvSpPr>
          <p:nvPr/>
        </p:nvSpPr>
        <p:spPr>
          <a:xfrm>
            <a:off x="1004329" y="1554218"/>
            <a:ext cx="6050869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375467"/>
            <a:r>
              <a:rPr lang="fr-FR" sz="2000" dirty="0">
                <a:solidFill>
                  <a:schemeClr val="bg1"/>
                </a:solidFill>
              </a:rPr>
              <a:t>E</a:t>
            </a:r>
            <a:r>
              <a:rPr lang="fr-FR" sz="2000" dirty="0" smtClean="0">
                <a:solidFill>
                  <a:schemeClr val="bg1"/>
                </a:solidFill>
              </a:rPr>
              <a:t>nsemble </a:t>
            </a:r>
            <a:r>
              <a:rPr lang="fr-FR" sz="2000" dirty="0">
                <a:solidFill>
                  <a:schemeClr val="bg1"/>
                </a:solidFill>
              </a:rPr>
              <a:t>des </a:t>
            </a:r>
            <a:r>
              <a:rPr lang="fr-FR" sz="2000" dirty="0" smtClean="0">
                <a:solidFill>
                  <a:schemeClr val="bg1"/>
                </a:solidFill>
              </a:rPr>
              <a:t>variations, des </a:t>
            </a:r>
            <a:r>
              <a:rPr lang="fr-FR" sz="2000" dirty="0">
                <a:solidFill>
                  <a:schemeClr val="bg1"/>
                </a:solidFill>
              </a:rPr>
              <a:t>caractéristiques climatiques en un endroit donné, au cours du </a:t>
            </a:r>
            <a:r>
              <a:rPr lang="fr-FR" sz="2000" dirty="0" smtClean="0">
                <a:solidFill>
                  <a:schemeClr val="bg1"/>
                </a:solidFill>
              </a:rPr>
              <a:t>temps.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4" name="Text Placeholder 3"/>
          <p:cNvSpPr txBox="1">
            <a:spLocks/>
          </p:cNvSpPr>
          <p:nvPr/>
        </p:nvSpPr>
        <p:spPr>
          <a:xfrm>
            <a:off x="7693971" y="1435172"/>
            <a:ext cx="287052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indent="-342900" defTabSz="1375467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Rechauffement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defTabSz="1375467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Refroidissement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52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9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6" grpId="0" animBg="1"/>
      <p:bldP spid="156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10181" y="2238452"/>
            <a:ext cx="3571640" cy="357163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1219170" rtl="0">
              <a:spcBef>
                <a:spcPct val="0"/>
              </a:spcBef>
            </a:pPr>
            <a:r>
              <a:rPr lang="fr-FR" sz="2400" b="1" dirty="0" smtClean="0"/>
              <a:t>A. Indicateurs </a:t>
            </a:r>
            <a:r>
              <a:rPr lang="fr-FR" sz="2400" b="1" dirty="0"/>
              <a:t>des changements climatiques</a:t>
            </a:r>
            <a:r>
              <a:rPr lang="fr-FR" b="1" dirty="0"/>
              <a:t/>
            </a:r>
            <a:br>
              <a:rPr lang="fr-FR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46928" y="1409924"/>
            <a:ext cx="1698144" cy="828529"/>
            <a:chOff x="695086" y="1192989"/>
            <a:chExt cx="1273608" cy="621397"/>
          </a:xfrm>
        </p:grpSpPr>
        <p:sp>
          <p:nvSpPr>
            <p:cNvPr id="10" name="Down Arrow Callout 9"/>
            <p:cNvSpPr/>
            <p:nvPr/>
          </p:nvSpPr>
          <p:spPr>
            <a:xfrm>
              <a:off x="695086" y="1192989"/>
              <a:ext cx="1273608" cy="62139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3448" y="1312750"/>
              <a:ext cx="86442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375467"/>
              <a:r>
                <a:rPr lang="fr-FR" sz="1600" dirty="0" smtClean="0">
                  <a:solidFill>
                    <a:schemeClr val="tx1"/>
                  </a:solidFill>
                </a:rPr>
                <a:t>GIEC (1995)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 defTabSz="1375467"/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Sev01"/>
          <p:cNvSpPr>
            <a:spLocks noChangeAspect="1"/>
          </p:cNvSpPr>
          <p:nvPr/>
        </p:nvSpPr>
        <p:spPr>
          <a:xfrm>
            <a:off x="3673348" y="1816004"/>
            <a:ext cx="963275" cy="9632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3119640" y="3542635"/>
            <a:ext cx="963275" cy="96327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3673348" y="5120108"/>
            <a:ext cx="963275" cy="96327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528" y="2722876"/>
            <a:ext cx="3770121" cy="381345"/>
            <a:chOff x="539510" y="1997706"/>
            <a:chExt cx="2079646" cy="286009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flipH="1">
            <a:off x="87199" y="4189845"/>
            <a:ext cx="2976556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V="1">
            <a:off x="293452" y="5043158"/>
            <a:ext cx="3394419" cy="381345"/>
            <a:chOff x="539510" y="1997706"/>
            <a:chExt cx="2079646" cy="286009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2721749"/>
            <a:ext cx="352290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une perturbation du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cycle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de l'eau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14" y="3242885"/>
            <a:ext cx="3223229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une 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augmentation de la fréquence et de l'intensité des catastrophes naturelles d'origine climatique (sécheresses, inondations, tempêtes, cyclones)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811" y="4438163"/>
            <a:ext cx="325990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une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menace de disparition de certains espaces côtiers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 flipH="1">
            <a:off x="7588761" y="1816004"/>
            <a:ext cx="963275" cy="96327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 flipH="1">
            <a:off x="8150192" y="3542635"/>
            <a:ext cx="963275" cy="963272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33" name="Sev01"/>
          <p:cNvSpPr>
            <a:spLocks noChangeAspect="1"/>
          </p:cNvSpPr>
          <p:nvPr/>
        </p:nvSpPr>
        <p:spPr>
          <a:xfrm flipH="1">
            <a:off x="7588761" y="5120108"/>
            <a:ext cx="963275" cy="96327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flipH="1">
            <a:off x="8441009" y="2722876"/>
            <a:ext cx="3750990" cy="381345"/>
            <a:chOff x="539510" y="1997706"/>
            <a:chExt cx="2079646" cy="28600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V="1">
            <a:off x="9168374" y="4024270"/>
            <a:ext cx="2592217" cy="1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flipH="1" flipV="1">
            <a:off x="8441009" y="4814269"/>
            <a:ext cx="3735846" cy="381345"/>
            <a:chOff x="539510" y="1997706"/>
            <a:chExt cx="2079646" cy="28600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386109" y="1997706"/>
              <a:ext cx="233047" cy="285164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39510" y="2283715"/>
              <a:ext cx="1843424" cy="0"/>
            </a:xfrm>
            <a:prstGeom prst="line">
              <a:avLst/>
            </a:prstGeom>
            <a:ln w="19050">
              <a:solidFill>
                <a:schemeClr val="accent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 flipH="1">
            <a:off x="8358210" y="2552581"/>
            <a:ext cx="381864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Accélération de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la baisse de la biodiversité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9168373" y="3439201"/>
            <a:ext cx="259221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un réchauffement moyen de l'ordre de </a:t>
            </a:r>
            <a:r>
              <a:rPr lang="fr-F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2°C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9181434" y="4239200"/>
            <a:ext cx="276689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375467"/>
            <a:r>
              <a:rPr lang="fr-FR" dirty="0" smtClean="0">
                <a:solidFill>
                  <a:srgbClr val="00B0F0"/>
                </a:solidFill>
              </a:rPr>
              <a:t>Modification </a:t>
            </a:r>
            <a:r>
              <a:rPr lang="fr-FR" dirty="0">
                <a:solidFill>
                  <a:srgbClr val="00B0F0"/>
                </a:solidFill>
              </a:rPr>
              <a:t>le régime des précipitations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4" name="Freeform 71"/>
          <p:cNvSpPr>
            <a:spLocks noEditPoints="1"/>
          </p:cNvSpPr>
          <p:nvPr/>
        </p:nvSpPr>
        <p:spPr bwMode="auto">
          <a:xfrm>
            <a:off x="3892559" y="2063366"/>
            <a:ext cx="522103" cy="489215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45" name="Freeform 103"/>
          <p:cNvSpPr>
            <a:spLocks/>
          </p:cNvSpPr>
          <p:nvPr/>
        </p:nvSpPr>
        <p:spPr bwMode="auto">
          <a:xfrm>
            <a:off x="3429829" y="3845853"/>
            <a:ext cx="342900" cy="356839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46" name="Freeform 113"/>
          <p:cNvSpPr>
            <a:spLocks noEditPoints="1"/>
          </p:cNvSpPr>
          <p:nvPr/>
        </p:nvSpPr>
        <p:spPr bwMode="auto">
          <a:xfrm>
            <a:off x="3940015" y="5433171"/>
            <a:ext cx="429941" cy="337148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47" name="Freeform 56"/>
          <p:cNvSpPr>
            <a:spLocks noEditPoints="1"/>
          </p:cNvSpPr>
          <p:nvPr/>
        </p:nvSpPr>
        <p:spPr bwMode="auto">
          <a:xfrm>
            <a:off x="7855428" y="2082670"/>
            <a:ext cx="429941" cy="42994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48" name="Freeform 144"/>
          <p:cNvSpPr>
            <a:spLocks noEditPoints="1"/>
          </p:cNvSpPr>
          <p:nvPr/>
        </p:nvSpPr>
        <p:spPr bwMode="auto">
          <a:xfrm>
            <a:off x="8392103" y="3816384"/>
            <a:ext cx="479455" cy="415777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7893155" y="5424503"/>
            <a:ext cx="354488" cy="354484"/>
          </a:xfrm>
          <a:custGeom>
            <a:avLst/>
            <a:gdLst/>
            <a:ahLst/>
            <a:cxnLst>
              <a:cxn ang="0">
                <a:pos x="33" y="27"/>
              </a:cxn>
              <a:cxn ang="0">
                <a:pos x="46" y="40"/>
              </a:cxn>
              <a:cxn ang="0">
                <a:pos x="51" y="35"/>
              </a:cxn>
              <a:cxn ang="0">
                <a:pos x="53" y="34"/>
              </a:cxn>
              <a:cxn ang="0">
                <a:pos x="55" y="36"/>
              </a:cxn>
              <a:cxn ang="0">
                <a:pos x="55" y="52"/>
              </a:cxn>
              <a:cxn ang="0">
                <a:pos x="52" y="55"/>
              </a:cxn>
              <a:cxn ang="0">
                <a:pos x="36" y="55"/>
              </a:cxn>
              <a:cxn ang="0">
                <a:pos x="34" y="53"/>
              </a:cxn>
              <a:cxn ang="0">
                <a:pos x="35" y="51"/>
              </a:cxn>
              <a:cxn ang="0">
                <a:pos x="40" y="46"/>
              </a:cxn>
              <a:cxn ang="0">
                <a:pos x="27" y="33"/>
              </a:cxn>
              <a:cxn ang="0">
                <a:pos x="15" y="46"/>
              </a:cxn>
              <a:cxn ang="0">
                <a:pos x="20" y="51"/>
              </a:cxn>
              <a:cxn ang="0">
                <a:pos x="20" y="53"/>
              </a:cxn>
              <a:cxn ang="0">
                <a:pos x="18" y="55"/>
              </a:cxn>
              <a:cxn ang="0">
                <a:pos x="2" y="55"/>
              </a:cxn>
              <a:cxn ang="0">
                <a:pos x="0" y="52"/>
              </a:cxn>
              <a:cxn ang="0">
                <a:pos x="0" y="36"/>
              </a:cxn>
              <a:cxn ang="0">
                <a:pos x="1" y="34"/>
              </a:cxn>
              <a:cxn ang="0">
                <a:pos x="4" y="35"/>
              </a:cxn>
              <a:cxn ang="0">
                <a:pos x="9" y="40"/>
              </a:cxn>
              <a:cxn ang="0">
                <a:pos x="21" y="27"/>
              </a:cxn>
              <a:cxn ang="0">
                <a:pos x="9" y="14"/>
              </a:cxn>
              <a:cxn ang="0">
                <a:pos x="4" y="20"/>
              </a:cxn>
              <a:cxn ang="0">
                <a:pos x="2" y="20"/>
              </a:cxn>
              <a:cxn ang="0">
                <a:pos x="1" y="20"/>
              </a:cxn>
              <a:cxn ang="0">
                <a:pos x="0" y="18"/>
              </a:cxn>
              <a:cxn ang="0">
                <a:pos x="0" y="2"/>
              </a:cxn>
              <a:cxn ang="0">
                <a:pos x="2" y="0"/>
              </a:cxn>
              <a:cxn ang="0">
                <a:pos x="18" y="0"/>
              </a:cxn>
              <a:cxn ang="0">
                <a:pos x="20" y="1"/>
              </a:cxn>
              <a:cxn ang="0">
                <a:pos x="20" y="4"/>
              </a:cxn>
              <a:cxn ang="0">
                <a:pos x="15" y="9"/>
              </a:cxn>
              <a:cxn ang="0">
                <a:pos x="27" y="21"/>
              </a:cxn>
              <a:cxn ang="0">
                <a:pos x="40" y="9"/>
              </a:cxn>
              <a:cxn ang="0">
                <a:pos x="35" y="4"/>
              </a:cxn>
              <a:cxn ang="0">
                <a:pos x="34" y="1"/>
              </a:cxn>
              <a:cxn ang="0">
                <a:pos x="36" y="0"/>
              </a:cxn>
              <a:cxn ang="0">
                <a:pos x="52" y="0"/>
              </a:cxn>
              <a:cxn ang="0">
                <a:pos x="55" y="2"/>
              </a:cxn>
              <a:cxn ang="0">
                <a:pos x="55" y="18"/>
              </a:cxn>
              <a:cxn ang="0">
                <a:pos x="53" y="20"/>
              </a:cxn>
              <a:cxn ang="0">
                <a:pos x="52" y="20"/>
              </a:cxn>
              <a:cxn ang="0">
                <a:pos x="51" y="20"/>
              </a:cxn>
              <a:cxn ang="0">
                <a:pos x="46" y="14"/>
              </a:cxn>
              <a:cxn ang="0">
                <a:pos x="33" y="27"/>
              </a:cxn>
            </a:cxnLst>
            <a:rect l="0" t="0" r="r" b="b"/>
            <a:pathLst>
              <a:path w="55" h="55">
                <a:moveTo>
                  <a:pt x="33" y="27"/>
                </a:moveTo>
                <a:cubicBezTo>
                  <a:pt x="46" y="40"/>
                  <a:pt x="46" y="40"/>
                  <a:pt x="46" y="40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4"/>
                  <a:pt x="52" y="34"/>
                  <a:pt x="53" y="34"/>
                </a:cubicBezTo>
                <a:cubicBezTo>
                  <a:pt x="54" y="35"/>
                  <a:pt x="55" y="35"/>
                  <a:pt x="55" y="36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4"/>
                  <a:pt x="54" y="55"/>
                  <a:pt x="52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4"/>
                  <a:pt x="34" y="53"/>
                </a:cubicBezTo>
                <a:cubicBezTo>
                  <a:pt x="34" y="52"/>
                  <a:pt x="34" y="51"/>
                  <a:pt x="35" y="51"/>
                </a:cubicBezTo>
                <a:cubicBezTo>
                  <a:pt x="40" y="46"/>
                  <a:pt x="40" y="46"/>
                  <a:pt x="40" y="46"/>
                </a:cubicBezTo>
                <a:cubicBezTo>
                  <a:pt x="27" y="33"/>
                  <a:pt x="27" y="33"/>
                  <a:pt x="27" y="33"/>
                </a:cubicBezTo>
                <a:cubicBezTo>
                  <a:pt x="15" y="46"/>
                  <a:pt x="15" y="46"/>
                  <a:pt x="15" y="46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1" y="52"/>
                  <a:pt x="20" y="53"/>
                </a:cubicBezTo>
                <a:cubicBezTo>
                  <a:pt x="20" y="54"/>
                  <a:pt x="19" y="55"/>
                  <a:pt x="1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5"/>
                  <a:pt x="1" y="34"/>
                </a:cubicBezTo>
                <a:cubicBezTo>
                  <a:pt x="2" y="34"/>
                  <a:pt x="3" y="34"/>
                  <a:pt x="4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14"/>
                  <a:pt x="9" y="14"/>
                  <a:pt x="9" y="14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1"/>
                </a:cubicBezTo>
                <a:cubicBezTo>
                  <a:pt x="21" y="2"/>
                  <a:pt x="20" y="3"/>
                  <a:pt x="20" y="4"/>
                </a:cubicBezTo>
                <a:cubicBezTo>
                  <a:pt x="15" y="9"/>
                  <a:pt x="15" y="9"/>
                  <a:pt x="15" y="9"/>
                </a:cubicBezTo>
                <a:cubicBezTo>
                  <a:pt x="27" y="21"/>
                  <a:pt x="27" y="21"/>
                  <a:pt x="27" y="21"/>
                </a:cubicBezTo>
                <a:cubicBezTo>
                  <a:pt x="40" y="9"/>
                  <a:pt x="40" y="9"/>
                  <a:pt x="40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5" y="0"/>
                  <a:pt x="35" y="0"/>
                  <a:pt x="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4" y="20"/>
                  <a:pt x="53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46" y="14"/>
                  <a:pt x="46" y="14"/>
                  <a:pt x="46" y="14"/>
                </a:cubicBezTo>
                <a:lnTo>
                  <a:pt x="33" y="2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50" name="Freeform 130"/>
          <p:cNvSpPr>
            <a:spLocks noEditPoints="1"/>
          </p:cNvSpPr>
          <p:nvPr/>
        </p:nvSpPr>
        <p:spPr bwMode="auto">
          <a:xfrm>
            <a:off x="5047379" y="3014749"/>
            <a:ext cx="2097247" cy="2019043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4905" y="5325665"/>
            <a:ext cx="210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Deltas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Mangroves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Récifs 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coraliens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703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1219170" rtl="0">
              <a:spcBef>
                <a:spcPct val="0"/>
              </a:spcBef>
            </a:pPr>
            <a:r>
              <a:rPr lang="en-US" sz="2000" b="1" dirty="0" smtClean="0"/>
              <a:t>B. </a:t>
            </a:r>
            <a:r>
              <a:rPr lang="fr-FR" sz="2000" b="1" dirty="0"/>
              <a:t>IMPACTS DES CHANGEMENTS CLIMATIQUES</a:t>
            </a:r>
            <a:r>
              <a:rPr lang="fr-FR" b="1" dirty="0"/>
              <a:t/>
            </a:r>
            <a:br>
              <a:rPr lang="fr-FR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Parmi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0800000">
            <a:off x="0" y="1583783"/>
            <a:ext cx="1333819" cy="903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 rot="10800000" flipH="1">
            <a:off x="772711" y="1330909"/>
            <a:ext cx="5683891" cy="90332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39" name="Right Triangle 38"/>
          <p:cNvSpPr/>
          <p:nvPr/>
        </p:nvSpPr>
        <p:spPr>
          <a:xfrm rot="10800000">
            <a:off x="949774" y="2217573"/>
            <a:ext cx="384044" cy="2695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0800000" flipH="1">
            <a:off x="10858181" y="2806398"/>
            <a:ext cx="1333819" cy="903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10800000">
            <a:off x="5558335" y="2659888"/>
            <a:ext cx="5683891" cy="90332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4" name="Right Triangle 43"/>
          <p:cNvSpPr/>
          <p:nvPr/>
        </p:nvSpPr>
        <p:spPr>
          <a:xfrm rot="10800000" flipH="1">
            <a:off x="10882384" y="3434943"/>
            <a:ext cx="384044" cy="269535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0800000">
            <a:off x="-55436" y="4914825"/>
            <a:ext cx="1333819" cy="9033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 rot="10800000" flipH="1">
            <a:off x="876228" y="4666608"/>
            <a:ext cx="5683891" cy="90332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0" name="Right Triangle 49"/>
          <p:cNvSpPr/>
          <p:nvPr/>
        </p:nvSpPr>
        <p:spPr>
          <a:xfrm rot="10800000">
            <a:off x="877193" y="5598166"/>
            <a:ext cx="384044" cy="230174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sp>
        <p:nvSpPr>
          <p:cNvPr id="59" name="Freeform 113"/>
          <p:cNvSpPr>
            <a:spLocks noEditPoints="1"/>
          </p:cNvSpPr>
          <p:nvPr/>
        </p:nvSpPr>
        <p:spPr bwMode="auto">
          <a:xfrm>
            <a:off x="63709" y="1671858"/>
            <a:ext cx="668739" cy="462107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60" name="Freeform 120"/>
          <p:cNvSpPr>
            <a:spLocks noEditPoints="1"/>
          </p:cNvSpPr>
          <p:nvPr/>
        </p:nvSpPr>
        <p:spPr bwMode="auto">
          <a:xfrm>
            <a:off x="10291852" y="2823336"/>
            <a:ext cx="590532" cy="50616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61" name="Freeform 204"/>
          <p:cNvSpPr>
            <a:spLocks noEditPoints="1"/>
          </p:cNvSpPr>
          <p:nvPr/>
        </p:nvSpPr>
        <p:spPr bwMode="auto">
          <a:xfrm>
            <a:off x="1039924" y="4855115"/>
            <a:ext cx="681049" cy="4528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grpSp>
        <p:nvGrpSpPr>
          <p:cNvPr id="13" name="Group 58"/>
          <p:cNvGrpSpPr/>
          <p:nvPr/>
        </p:nvGrpSpPr>
        <p:grpSpPr>
          <a:xfrm>
            <a:off x="977850" y="1383203"/>
            <a:ext cx="5839775" cy="1083310"/>
            <a:chOff x="6196308" y="1302303"/>
            <a:chExt cx="4379831" cy="812484"/>
          </a:xfrm>
        </p:grpSpPr>
        <p:sp>
          <p:nvSpPr>
            <p:cNvPr id="17" name="TextBox 16"/>
            <p:cNvSpPr txBox="1"/>
            <p:nvPr/>
          </p:nvSpPr>
          <p:spPr>
            <a:xfrm>
              <a:off x="6196308" y="1302303"/>
              <a:ext cx="4379831" cy="812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La diminution de la mobilisation des eaux de surface 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due à: 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600" b="1" dirty="0" smtClean="0">
                  <a:solidFill>
                    <a:schemeClr val="bg1"/>
                  </a:solidFill>
                </a:rPr>
                <a:t>- baisse </a:t>
              </a:r>
              <a:r>
                <a:rPr lang="fr-FR" sz="1600" b="1" dirty="0">
                  <a:solidFill>
                    <a:schemeClr val="bg1"/>
                  </a:solidFill>
                </a:rPr>
                <a:t>du ruissellement superficiel </a:t>
              </a:r>
              <a:endParaRPr lang="fr-FR" sz="1600" b="1" dirty="0" smtClean="0">
                <a:solidFill>
                  <a:schemeClr val="bg1"/>
                </a:solidFill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fr-FR" sz="1600" b="1" dirty="0" smtClean="0">
                  <a:solidFill>
                    <a:schemeClr val="bg1"/>
                  </a:solidFill>
                </a:rPr>
                <a:t>- une fréquence élevée des </a:t>
              </a:r>
              <a:r>
                <a:rPr lang="fr-FR" sz="1600" b="1" dirty="0">
                  <a:solidFill>
                    <a:schemeClr val="bg1"/>
                  </a:solidFill>
                </a:rPr>
                <a:t>périodes de sécheresse</a:t>
              </a:r>
              <a:r>
                <a:rPr lang="fr-FR" sz="1600" dirty="0">
                  <a:solidFill>
                    <a:schemeClr val="bg1"/>
                  </a:solidFill>
                </a:rPr>
                <a:t>.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1333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4424" y="1352592"/>
              <a:ext cx="49" cy="1693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375467"/>
              <a:endParaRPr 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6495110" y="2851482"/>
            <a:ext cx="3513578" cy="521576"/>
            <a:chOff x="7128213" y="1352592"/>
            <a:chExt cx="2635183" cy="391182"/>
          </a:xfrm>
        </p:grpSpPr>
        <p:sp>
          <p:nvSpPr>
            <p:cNvPr id="64" name="TextBox 63"/>
            <p:cNvSpPr txBox="1"/>
            <p:nvPr/>
          </p:nvSpPr>
          <p:spPr>
            <a:xfrm>
              <a:off x="7128213" y="1374442"/>
              <a:ext cx="25889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L’élévation du niveau de la mer qui menace particulièrement la Tunisie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763348" y="1352592"/>
              <a:ext cx="48" cy="1693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375467"/>
              <a:endParaRPr 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2106372" y="4815768"/>
            <a:ext cx="3451963" cy="583325"/>
            <a:chOff x="7156241" y="1352592"/>
            <a:chExt cx="2588972" cy="437494"/>
          </a:xfrm>
        </p:grpSpPr>
        <p:sp>
          <p:nvSpPr>
            <p:cNvPr id="67" name="TextBox 66"/>
            <p:cNvSpPr txBox="1"/>
            <p:nvPr/>
          </p:nvSpPr>
          <p:spPr>
            <a:xfrm>
              <a:off x="7156241" y="1374587"/>
              <a:ext cx="2588972" cy="415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fr-FR" b="1" dirty="0"/>
                <a:t>La surexploitation des nappes d’eau souterraines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74424" y="1352592"/>
              <a:ext cx="49" cy="33865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375467"/>
              <a:endParaRPr lang="en-US" sz="1467" b="1" dirty="0">
                <a:solidFill>
                  <a:prstClr val="white"/>
                </a:solidFill>
              </a:endParaRPr>
            </a:p>
            <a:p>
              <a:pPr defTabSz="1375467"/>
              <a:endParaRPr 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71"/>
          <p:cNvGrpSpPr/>
          <p:nvPr/>
        </p:nvGrpSpPr>
        <p:grpSpPr>
          <a:xfrm>
            <a:off x="7862616" y="1337925"/>
            <a:ext cx="4028712" cy="586932"/>
            <a:chOff x="1315499" y="1113764"/>
            <a:chExt cx="3021534" cy="440199"/>
          </a:xfrm>
        </p:grpSpPr>
        <p:sp>
          <p:nvSpPr>
            <p:cNvPr id="73" name="Text Placeholder 3"/>
            <p:cNvSpPr txBox="1">
              <a:spLocks/>
            </p:cNvSpPr>
            <p:nvPr/>
          </p:nvSpPr>
          <p:spPr>
            <a:xfrm>
              <a:off x="1315499" y="1113764"/>
              <a:ext cx="4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srgbClr val="FEB834"/>
                </a:solidFill>
              </a:endParaRPr>
            </a:p>
          </p:txBody>
        </p:sp>
        <p:sp>
          <p:nvSpPr>
            <p:cNvPr id="74" name="Text Placeholder 3"/>
            <p:cNvSpPr txBox="1">
              <a:spLocks/>
            </p:cNvSpPr>
            <p:nvPr/>
          </p:nvSpPr>
          <p:spPr>
            <a:xfrm>
              <a:off x="1744718" y="1184631"/>
              <a:ext cx="2592315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fr-FR" b="1" dirty="0"/>
                <a:t>L’occurrence et l’intensité de plus en plus grande des inondations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21" name="Group 91"/>
          <p:cNvGrpSpPr/>
          <p:nvPr/>
        </p:nvGrpSpPr>
        <p:grpSpPr>
          <a:xfrm>
            <a:off x="7620266" y="4702163"/>
            <a:ext cx="4501411" cy="918709"/>
            <a:chOff x="531756" y="1113764"/>
            <a:chExt cx="3376058" cy="689031"/>
          </a:xfrm>
        </p:grpSpPr>
        <p:sp>
          <p:nvSpPr>
            <p:cNvPr id="93" name="Text Placeholder 3"/>
            <p:cNvSpPr txBox="1">
              <a:spLocks/>
            </p:cNvSpPr>
            <p:nvPr/>
          </p:nvSpPr>
          <p:spPr>
            <a:xfrm>
              <a:off x="1315499" y="1113764"/>
              <a:ext cx="49" cy="1846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srgbClr val="01B59C"/>
                </a:solidFill>
              </a:endParaRPr>
            </a:p>
          </p:txBody>
        </p:sp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531756" y="1248798"/>
              <a:ext cx="3376058" cy="5539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fr-FR" b="1" dirty="0"/>
                <a:t>L’augmentation de l’occurrence des risques de maladies et de parasites menaçant aussi bien le végétal, l’animal que l’homme</a:t>
              </a:r>
              <a:endPara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69" name="Group 87"/>
          <p:cNvGrpSpPr/>
          <p:nvPr/>
        </p:nvGrpSpPr>
        <p:grpSpPr>
          <a:xfrm>
            <a:off x="1288951" y="3798227"/>
            <a:ext cx="4269384" cy="513150"/>
            <a:chOff x="1119944" y="1019395"/>
            <a:chExt cx="3202039" cy="724600"/>
          </a:xfrm>
        </p:grpSpPr>
        <p:sp>
          <p:nvSpPr>
            <p:cNvPr id="72" name="Text Placeholder 3"/>
            <p:cNvSpPr txBox="1">
              <a:spLocks/>
            </p:cNvSpPr>
            <p:nvPr/>
          </p:nvSpPr>
          <p:spPr>
            <a:xfrm>
              <a:off x="1315499" y="1113764"/>
              <a:ext cx="4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600" b="1" dirty="0">
                <a:solidFill>
                  <a:srgbClr val="028599"/>
                </a:solidFill>
              </a:endParaRPr>
            </a:p>
          </p:txBody>
        </p:sp>
        <p:sp>
          <p:nvSpPr>
            <p:cNvPr id="76" name="Text Placeholder 3"/>
            <p:cNvSpPr txBox="1">
              <a:spLocks/>
            </p:cNvSpPr>
            <p:nvPr/>
          </p:nvSpPr>
          <p:spPr>
            <a:xfrm>
              <a:off x="1119944" y="1019395"/>
              <a:ext cx="3202039" cy="72460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fr-FR" sz="1400" b="1" dirty="0"/>
                <a:t>La dégradation accélérée des </a:t>
              </a:r>
              <a:r>
                <a:rPr lang="fr-FR" sz="1400" b="1" dirty="0" smtClean="0"/>
                <a:t>sols par:                       - l'accroissement </a:t>
              </a:r>
              <a:r>
                <a:rPr lang="fr-FR" sz="1400" b="1" dirty="0"/>
                <a:t>de l'érosion </a:t>
              </a:r>
              <a:r>
                <a:rPr lang="fr-FR" sz="1400" b="1" dirty="0" smtClean="0"/>
                <a:t>hydrique et éolienne          </a:t>
              </a:r>
            </a:p>
            <a:p>
              <a:pPr algn="l">
                <a:spcBef>
                  <a:spcPct val="20000"/>
                </a:spcBef>
                <a:defRPr/>
              </a:pPr>
              <a:r>
                <a:rPr lang="fr-FR" sz="1400" b="1" dirty="0" smtClean="0"/>
                <a:t>-</a:t>
              </a:r>
              <a:r>
                <a:rPr lang="fr-FR" sz="1400" b="1" dirty="0"/>
                <a:t>salinisation due à une plus forte évaporation doublée d'une baisse des pluies</a:t>
              </a:r>
              <a:r>
                <a:rPr lang="fr-FR" sz="1400" b="1" dirty="0" smtClean="0"/>
                <a:t>.</a:t>
              </a:r>
            </a:p>
            <a:p>
              <a:pPr algn="l">
                <a:spcBef>
                  <a:spcPct val="20000"/>
                </a:spcBef>
                <a:defRPr/>
              </a:pPr>
              <a:endParaRPr lang="fr-FR" sz="1400" dirty="0" smtClean="0"/>
            </a:p>
            <a:p>
              <a:pPr algn="l">
                <a:spcBef>
                  <a:spcPct val="20000"/>
                </a:spcBef>
                <a:defRPr/>
              </a:pPr>
              <a:endParaRPr lang="fr-FR" sz="1400" dirty="0" smtClean="0"/>
            </a:p>
            <a:p>
              <a:pPr algn="l">
                <a:spcBef>
                  <a:spcPct val="20000"/>
                </a:spcBef>
                <a:defRPr/>
              </a:pPr>
              <a:endParaRPr lang="en-US" sz="1333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53" name="Group 73"/>
          <p:cNvGrpSpPr/>
          <p:nvPr/>
        </p:nvGrpSpPr>
        <p:grpSpPr>
          <a:xfrm>
            <a:off x="7537021" y="1327323"/>
            <a:ext cx="772051" cy="749947"/>
            <a:chOff x="7840715" y="2518747"/>
            <a:chExt cx="579038" cy="562460"/>
          </a:xfrm>
        </p:grpSpPr>
        <p:sp>
          <p:nvSpPr>
            <p:cNvPr id="55" name="Oval 88"/>
            <p:cNvSpPr>
              <a:spLocks noChangeAspect="1"/>
            </p:cNvSpPr>
            <p:nvPr/>
          </p:nvSpPr>
          <p:spPr>
            <a:xfrm flipH="1">
              <a:off x="7840715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667" b="1" dirty="0">
                <a:solidFill>
                  <a:srgbClr val="73655D"/>
                </a:solidFill>
                <a:latin typeface="FontAwesome" pitchFamily="2" charset="0"/>
              </a:endParaRPr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7990534" y="2660277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Group 89"/>
          <p:cNvGrpSpPr/>
          <p:nvPr/>
        </p:nvGrpSpPr>
        <p:grpSpPr>
          <a:xfrm>
            <a:off x="346422" y="3329505"/>
            <a:ext cx="772051" cy="749947"/>
            <a:chOff x="7840715" y="3583563"/>
            <a:chExt cx="579038" cy="562460"/>
          </a:xfrm>
        </p:grpSpPr>
        <p:sp>
          <p:nvSpPr>
            <p:cNvPr id="66" name="Oval 96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75467"/>
              <a:endParaRPr lang="en-US" sz="2133" b="1" dirty="0">
                <a:solidFill>
                  <a:srgbClr val="3BC7E2"/>
                </a:solidFill>
                <a:latin typeface="FontAwesome" pitchFamily="2" charset="0"/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>
                <a:solidFill>
                  <a:prstClr val="black"/>
                </a:solidFill>
              </a:endParaRPr>
            </a:p>
          </p:txBody>
        </p:sp>
      </p:grpSp>
      <p:sp>
        <p:nvSpPr>
          <p:cNvPr id="71" name="Sev01"/>
          <p:cNvSpPr>
            <a:spLocks noChangeAspect="1"/>
          </p:cNvSpPr>
          <p:nvPr/>
        </p:nvSpPr>
        <p:spPr>
          <a:xfrm>
            <a:off x="7166791" y="4927400"/>
            <a:ext cx="304315" cy="76096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5333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2801" y="6157089"/>
            <a:ext cx="4509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Les notes d’alerte du CIHEAM    N°48 – 4 juin 2008 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0351834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39" grpId="0" animBg="1"/>
      <p:bldP spid="42" grpId="0" animBg="1"/>
      <p:bldP spid="46" grpId="0" animBg="1"/>
      <p:bldP spid="44" grpId="0" animBg="1"/>
      <p:bldP spid="48" grpId="0" animBg="1"/>
      <p:bldP spid="52" grpId="0" animBg="1"/>
      <p:bldP spid="50" grpId="0" animBg="1"/>
      <p:bldP spid="59" grpId="0" animBg="1"/>
      <p:bldP spid="60" grpId="0" animBg="1"/>
      <p:bldP spid="61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16973" y="2553363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99916" y="2106604"/>
            <a:ext cx="5298012" cy="1082515"/>
            <a:chOff x="425669" y="2203667"/>
            <a:chExt cx="3973509" cy="811886"/>
          </a:xfrm>
        </p:grpSpPr>
        <p:sp>
          <p:nvSpPr>
            <p:cNvPr id="71" name="Rounded Rectangle 70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883410" y="2670293"/>
            <a:ext cx="3363593" cy="2051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333" dirty="0" err="1">
                <a:solidFill>
                  <a:prstClr val="white"/>
                </a:solidFill>
              </a:rPr>
              <a:t>Dégradation</a:t>
            </a:r>
            <a:r>
              <a:rPr lang="en-US" sz="1333" dirty="0">
                <a:solidFill>
                  <a:prstClr val="white"/>
                </a:solidFill>
              </a:rPr>
              <a:t> des sols </a:t>
            </a:r>
          </a:p>
        </p:txBody>
      </p:sp>
      <p:sp>
        <p:nvSpPr>
          <p:cNvPr id="11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dégradation</a:t>
            </a:r>
            <a:r>
              <a:rPr lang="en-US" dirty="0" smtClean="0"/>
              <a:t> des sols </a:t>
            </a:r>
            <a:endParaRPr lang="en-US" dirty="0"/>
          </a:p>
        </p:txBody>
      </p:sp>
      <p:sp>
        <p:nvSpPr>
          <p:cNvPr id="119" name="Text Placeholder 118"/>
          <p:cNvSpPr>
            <a:spLocks noGrp="1"/>
          </p:cNvSpPr>
          <p:nvPr>
            <p:ph type="body" sz="half" idx="2"/>
          </p:nvPr>
        </p:nvSpPr>
        <p:spPr>
          <a:xfrm>
            <a:off x="3352800" y="1061618"/>
            <a:ext cx="5486400" cy="267661"/>
          </a:xfrm>
        </p:spPr>
        <p:txBody>
          <a:bodyPr/>
          <a:lstStyle/>
          <a:p>
            <a:r>
              <a:rPr lang="en-US" dirty="0" err="1" smtClean="0"/>
              <a:t>Défintion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2460" y="3401602"/>
            <a:ext cx="459254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400" dirty="0">
                <a:solidFill>
                  <a:prstClr val="black"/>
                </a:solidFill>
              </a:rPr>
              <a:t>un processus qui réduit le potentiel de production des sols 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9" name="Freeform 105"/>
          <p:cNvSpPr>
            <a:spLocks noEditPoints="1"/>
          </p:cNvSpPr>
          <p:nvPr/>
        </p:nvSpPr>
        <p:spPr bwMode="auto">
          <a:xfrm>
            <a:off x="10698872" y="4380196"/>
            <a:ext cx="607873" cy="59906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028599">
                  <a:lumMod val="50000"/>
                </a:srgb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28" y="2933190"/>
            <a:ext cx="5745278" cy="3830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7558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r>
              <a:rPr lang="en-US" dirty="0" smtClean="0"/>
              <a:t> de </a:t>
            </a:r>
            <a:r>
              <a:rPr lang="en-US" dirty="0" err="1" smtClean="0"/>
              <a:t>dégradation</a:t>
            </a:r>
            <a:r>
              <a:rPr lang="en-US" dirty="0" smtClean="0"/>
              <a:t> </a:t>
            </a:r>
            <a:r>
              <a:rPr lang="en-US" dirty="0" smtClean="0"/>
              <a:t>des sols 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992087" y="2328268"/>
            <a:ext cx="538016" cy="786011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flipH="1">
            <a:off x="6656477" y="4869203"/>
            <a:ext cx="4967963" cy="1508475"/>
          </a:xfrm>
          <a:prstGeom prst="roundRect">
            <a:avLst>
              <a:gd name="adj" fmla="val 24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 flipH="1">
            <a:off x="6326429" y="4120284"/>
            <a:ext cx="5298012" cy="1082515"/>
            <a:chOff x="425669" y="2203667"/>
            <a:chExt cx="3973509" cy="811886"/>
          </a:xfrm>
        </p:grpSpPr>
        <p:sp>
          <p:nvSpPr>
            <p:cNvPr id="39" name="Rounded Rectangle 38"/>
            <p:cNvSpPr/>
            <p:nvPr/>
          </p:nvSpPr>
          <p:spPr>
            <a:xfrm>
              <a:off x="425669" y="2203667"/>
              <a:ext cx="3725972" cy="76210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5669" y="2253444"/>
              <a:ext cx="3725972" cy="762109"/>
            </a:xfrm>
            <a:prstGeom prst="roundRect">
              <a:avLst>
                <a:gd name="adj" fmla="val 112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3986273" y="2453549"/>
              <a:ext cx="463912" cy="36189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437540" y="4460934"/>
            <a:ext cx="1405835" cy="2873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1375467"/>
            <a:r>
              <a:rPr lang="en-US" sz="1867" b="1" dirty="0" err="1">
                <a:solidFill>
                  <a:prstClr val="white"/>
                </a:solidFill>
              </a:rPr>
              <a:t>Salinisation</a:t>
            </a:r>
            <a:r>
              <a:rPr lang="en-US" sz="1867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7711" y="5515718"/>
            <a:ext cx="4592541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fr-FR" sz="1600" dirty="0">
                <a:solidFill>
                  <a:prstClr val="black"/>
                </a:solidFill>
              </a:rPr>
              <a:t>C’est l'accumulation des sels dans les sols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8" y="1042570"/>
            <a:ext cx="5784046" cy="4183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7330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0.xml><?xml version="1.0" encoding="utf-8"?>
<a:theme xmlns:a="http://schemas.openxmlformats.org/drawingml/2006/main" name="9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4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451</TotalTime>
  <Words>1147</Words>
  <Application>Microsoft Office PowerPoint</Application>
  <PresentationFormat>Grand écran</PresentationFormat>
  <Paragraphs>192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Century Gothic</vt:lpstr>
      <vt:lpstr>FontAwesome</vt:lpstr>
      <vt:lpstr>Times New Roman</vt:lpstr>
      <vt:lpstr>Wingdings</vt:lpstr>
      <vt:lpstr>Wingdings 3</vt:lpstr>
      <vt:lpstr>Ion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IMPACT DES CHANGEMENTS CLIMATIQUES SUR LA DÉGRADATION DES SOLS</vt:lpstr>
      <vt:lpstr>INTRODUCTION</vt:lpstr>
      <vt:lpstr>Quel est l’impact des changements  climatiques sur la dégradation des sols?</vt:lpstr>
      <vt:lpstr>Présentation PowerPoint</vt:lpstr>
      <vt:lpstr> II. Les changements climatiques </vt:lpstr>
      <vt:lpstr>A. Indicateurs des changements climatiques </vt:lpstr>
      <vt:lpstr>B. IMPACTS DES CHANGEMENTS CLIMATIQUES </vt:lpstr>
      <vt:lpstr>dégradation des sols </vt:lpstr>
      <vt:lpstr>Différentes formes de dégradation des sols </vt:lpstr>
      <vt:lpstr>Présentation PowerPoint</vt:lpstr>
      <vt:lpstr>Formes de l’érosion hydrique </vt:lpstr>
      <vt:lpstr>Conséquences de l’érosion </vt:lpstr>
      <vt:lpstr>Présentation PowerPoint</vt:lpstr>
      <vt:lpstr>Érosion hydrique dans le basin méditerranéen </vt:lpstr>
      <vt:lpstr>l’évaluation des impacts des changements climatiques sur  la dégradation des sols.</vt:lpstr>
      <vt:lpstr>Approche sientifique et technique</vt:lpstr>
      <vt:lpstr>Présentation PowerPoint</vt:lpstr>
      <vt:lpstr>Deux principaux constats du projet sont les suivants </vt:lpstr>
      <vt:lpstr>Erosion actuelle et résultats des scénarios pour le bassin Rheraya   </vt:lpstr>
      <vt:lpstr>Présentation PowerPoint</vt:lpstr>
      <vt:lpstr>CONCLUSION</vt:lpstr>
      <vt:lpstr>Références bibliographiques </vt:lpstr>
      <vt:lpstr>MERCI POUR VOTRE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DES CHANGEMENTS CLIMATIQUES SUR LA DÉGRADATION DES SOLS</dc:title>
  <dc:creator>Windows User</dc:creator>
  <cp:lastModifiedBy>Admin</cp:lastModifiedBy>
  <cp:revision>15</cp:revision>
  <dcterms:created xsi:type="dcterms:W3CDTF">2017-03-19T20:43:19Z</dcterms:created>
  <dcterms:modified xsi:type="dcterms:W3CDTF">2017-03-20T08:54:43Z</dcterms:modified>
</cp:coreProperties>
</file>