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0" r:id="rId2"/>
    <p:sldId id="263" r:id="rId3"/>
    <p:sldId id="262" r:id="rId4"/>
    <p:sldId id="264" r:id="rId5"/>
    <p:sldId id="265" r:id="rId6"/>
    <p:sldId id="261" r:id="rId7"/>
    <p:sldId id="266" r:id="rId8"/>
    <p:sldId id="267" r:id="rId9"/>
    <p:sldId id="268" r:id="rId10"/>
    <p:sldId id="269" r:id="rId11"/>
    <p:sldId id="273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1" r:id="rId32"/>
    <p:sldId id="289" r:id="rId33"/>
    <p:sldId id="292" r:id="rId34"/>
    <p:sldId id="293" r:id="rId35"/>
    <p:sldId id="294" r:id="rId36"/>
    <p:sldId id="257" r:id="rId37"/>
    <p:sldId id="258" r:id="rId38"/>
    <p:sldId id="259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27BFC-2106-7B4B-A3F5-2CAE4217D985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80111-8CED-B947-B65B-CFB9762F9B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58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pense qu’on ne choisit un Poutine,</a:t>
            </a:r>
            <a:r>
              <a:rPr lang="fr-FR" baseline="0" dirty="0" smtClean="0"/>
              <a:t> un pouvoir autoritaire.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0111-8CED-B947-B65B-CFB9762F9B9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58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b="1" dirty="0" smtClean="0">
                <a:latin typeface="Times New Roman"/>
                <a:cs typeface="Times New Roman"/>
              </a:rPr>
              <a:t>(Responsabilité :</a:t>
            </a:r>
            <a:r>
              <a:rPr lang="fr-FR" dirty="0" smtClean="0">
                <a:latin typeface="Times New Roman"/>
                <a:cs typeface="Times New Roman"/>
              </a:rPr>
              <a:t> Fais-le toi même (exemple : faire le check de l’avion soi même, imprimer son billet à la maison, scanner soi-même ses courses au super marché) </a:t>
            </a:r>
          </a:p>
          <a:p>
            <a:pPr marL="0" lvl="0" indent="0">
              <a:buNone/>
            </a:pPr>
            <a:r>
              <a:rPr lang="fr-FR" b="1" dirty="0" smtClean="0">
                <a:latin typeface="Times New Roman"/>
                <a:cs typeface="Times New Roman"/>
              </a:rPr>
              <a:t>(Liberté) :</a:t>
            </a:r>
            <a:r>
              <a:rPr lang="fr-FR" dirty="0" smtClean="0">
                <a:latin typeface="Times New Roman"/>
                <a:cs typeface="Times New Roman"/>
              </a:rPr>
              <a:t> Collaboration horizontale et non-verticale : des individus avec internet et un ordinateur portable qui se connectent et qui travaillent au projet. On ne travaille pas dans une entreprise et pour un chef/ on travail sur un projet et pour soi-même.</a:t>
            </a:r>
          </a:p>
          <a:p>
            <a:pPr marL="0" lvl="0" indent="0">
              <a:buNone/>
            </a:pPr>
            <a:r>
              <a:rPr lang="fr-FR" b="1" dirty="0" smtClean="0">
                <a:latin typeface="Times New Roman"/>
                <a:cs typeface="Times New Roman"/>
              </a:rPr>
              <a:t>(Entreprenariat) : </a:t>
            </a:r>
            <a:r>
              <a:rPr lang="fr-FR" dirty="0" smtClean="0">
                <a:latin typeface="Times New Roman"/>
                <a:cs typeface="Times New Roman"/>
              </a:rPr>
              <a:t>on aime créer, innover, tenter, rater, recommencer, on aime le risque, on ne cherche pas la sécurité, on aime la flexibilité</a:t>
            </a:r>
          </a:p>
          <a:p>
            <a:pPr marL="0" lvl="0" indent="0">
              <a:buNone/>
            </a:pPr>
            <a:r>
              <a:rPr lang="fr-FR" b="1" dirty="0" smtClean="0">
                <a:latin typeface="Times New Roman"/>
                <a:cs typeface="Times New Roman"/>
              </a:rPr>
              <a:t>(Matérialisme) : </a:t>
            </a:r>
            <a:r>
              <a:rPr lang="fr-FR" dirty="0" smtClean="0">
                <a:latin typeface="Times New Roman"/>
                <a:cs typeface="Times New Roman"/>
              </a:rPr>
              <a:t>on aime l’argent, on veut faire de l’argent, on aime dépenser de l’argent, on aime les objets, la technologie</a:t>
            </a:r>
          </a:p>
          <a:p>
            <a:pPr marL="0" indent="0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0111-8CED-B947-B65B-CFB9762F9B9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cette perspective, les différences culturelles sont, dans le meilleur des cas, une forme de folklore et, dans le pire des cas, une force de résistance à combattre. Le management c’est le management, il faut que les employés accèdent à la culture globale : efficacité, ponctualité, flexibilité, enthousiasme. L’objectif est de comprendre et de s’adapter à la culture d’entreprise.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culture d’entreprise, on la trouve sur dans les grandes revues de business et dans les manuels de formation au management.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0111-8CED-B947-B65B-CFB9762F9B9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7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48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64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45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97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58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0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97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17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5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9AFF-3CFA-8543-9491-5DECDE357A2B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01F6-4324-C345-B3FF-90A7512DB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90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Pratique du dialogue interculturel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Année 2016-2017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Pr. Victor Ferry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227" y="424507"/>
            <a:ext cx="1435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6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79156"/>
            <a:ext cx="8229600" cy="54470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 smtClean="0">
                <a:latin typeface="Times New Roman"/>
                <a:cs typeface="Times New Roman"/>
              </a:rPr>
              <a:t>Lisez le premier texte et répondez aux questions suivantes: </a:t>
            </a:r>
          </a:p>
          <a:p>
            <a:pPr marL="0" indent="0" algn="just">
              <a:buNone/>
            </a:pPr>
            <a:endParaRPr lang="fr-FR" sz="3600" dirty="0">
              <a:latin typeface="Times New Roman"/>
              <a:cs typeface="Times New Roman"/>
            </a:endParaRPr>
          </a:p>
          <a:p>
            <a:pPr marL="514350" indent="-514350" algn="just">
              <a:buAutoNum type="arabicParenR"/>
            </a:pPr>
            <a:r>
              <a:rPr lang="fr-FR" sz="3600" dirty="0" smtClean="0">
                <a:latin typeface="Times New Roman"/>
                <a:cs typeface="Times New Roman"/>
              </a:rPr>
              <a:t>Que signifie la fin de l’histoire pour l’auteur? </a:t>
            </a:r>
          </a:p>
          <a:p>
            <a:pPr marL="514350" indent="-514350" algn="just">
              <a:buAutoNum type="arabicParenR"/>
            </a:pPr>
            <a:r>
              <a:rPr lang="fr-FR" sz="3600" dirty="0" smtClean="0">
                <a:latin typeface="Times New Roman"/>
                <a:cs typeface="Times New Roman"/>
              </a:rPr>
              <a:t>Quels sont ses arguments pour appuyer sa thèse d’une fin de l’histoire? </a:t>
            </a:r>
          </a:p>
        </p:txBody>
      </p:sp>
    </p:spTree>
    <p:extLst>
      <p:ext uri="{BB962C8B-B14F-4D97-AF65-F5344CB8AC3E}">
        <p14:creationId xmlns:p14="http://schemas.microsoft.com/office/powerpoint/2010/main" val="377728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yff-2013-3281-me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22502"/>
          <a:stretch/>
        </p:blipFill>
        <p:spPr>
          <a:xfrm>
            <a:off x="206727" y="274638"/>
            <a:ext cx="4725200" cy="3517467"/>
          </a:xfrm>
        </p:spPr>
      </p:pic>
      <p:sp>
        <p:nvSpPr>
          <p:cNvPr id="5" name="ZoneTexte 4"/>
          <p:cNvSpPr txBox="1"/>
          <p:nvPr/>
        </p:nvSpPr>
        <p:spPr>
          <a:xfrm>
            <a:off x="5256785" y="274638"/>
            <a:ext cx="27760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Times New Roman"/>
                <a:cs typeface="Times New Roman"/>
              </a:rPr>
              <a:t>Francis Fukuyama</a:t>
            </a:r>
          </a:p>
          <a:p>
            <a:endParaRPr lang="fr-FR" sz="4000" dirty="0">
              <a:latin typeface="Times New Roman"/>
              <a:cs typeface="Times New Roman"/>
            </a:endParaRPr>
          </a:p>
          <a:p>
            <a:r>
              <a:rPr lang="fr-FR" sz="4000" dirty="0" smtClean="0">
                <a:latin typeface="Times New Roman"/>
                <a:cs typeface="Times New Roman"/>
              </a:rPr>
              <a:t>Né: 1952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200" y="4045407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3200" dirty="0" smtClean="0">
                <a:latin typeface="Times New Roman"/>
                <a:cs typeface="Times New Roman"/>
              </a:rPr>
              <a:t>Professeur d’économie </a:t>
            </a:r>
            <a:r>
              <a:rPr lang="fr-FR" sz="3200" dirty="0">
                <a:latin typeface="Times New Roman"/>
                <a:cs typeface="Times New Roman"/>
              </a:rPr>
              <a:t>politique internationale à </a:t>
            </a:r>
            <a:r>
              <a:rPr lang="fr-FR" sz="3200" dirty="0" smtClean="0">
                <a:latin typeface="Times New Roman"/>
                <a:cs typeface="Times New Roman"/>
              </a:rPr>
              <a:t> l’université </a:t>
            </a:r>
            <a:r>
              <a:rPr lang="fr-FR" sz="3200" dirty="0">
                <a:latin typeface="Times New Roman"/>
                <a:cs typeface="Times New Roman"/>
              </a:rPr>
              <a:t>Johns-Hopkins à Washington</a:t>
            </a:r>
            <a:r>
              <a:rPr lang="fr-FR" sz="32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fr-FR" sz="3200" dirty="0" smtClean="0">
                <a:latin typeface="Times New Roman"/>
                <a:cs typeface="Times New Roman"/>
              </a:rPr>
              <a:t>Connu pour sa thèse: La fin de l’histoire</a:t>
            </a:r>
            <a:endParaRPr lang="fr-FR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170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85856"/>
            <a:ext cx="8229600" cy="52403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Fin de l’histoire</a:t>
            </a:r>
          </a:p>
          <a:p>
            <a:pPr marL="0" indent="0" algn="ctr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= </a:t>
            </a:r>
            <a:endParaRPr lang="fr-FR" sz="4000" dirty="0">
              <a:latin typeface="Times New Roman"/>
              <a:cs typeface="Times New Roman"/>
            </a:endParaRPr>
          </a:p>
          <a:p>
            <a:r>
              <a:rPr lang="fr-FR" sz="4000" dirty="0" smtClean="0">
                <a:latin typeface="Times New Roman"/>
                <a:cs typeface="Times New Roman"/>
              </a:rPr>
              <a:t>Fin des conflits idéologiques</a:t>
            </a:r>
          </a:p>
          <a:p>
            <a:r>
              <a:rPr lang="fr-FR" sz="4000" dirty="0" smtClean="0">
                <a:latin typeface="Times New Roman"/>
                <a:cs typeface="Times New Roman"/>
              </a:rPr>
              <a:t>Fin des conflits entre régimes politiques </a:t>
            </a:r>
          </a:p>
          <a:p>
            <a:r>
              <a:rPr lang="fr-FR" sz="4000" dirty="0" smtClean="0">
                <a:latin typeface="Times New Roman"/>
                <a:cs typeface="Times New Roman"/>
              </a:rPr>
              <a:t>Triomphe de l’idéologie libérale et du modèle de la démocratie occidentale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321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26798"/>
            <a:ext cx="8229600" cy="49745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000" b="1" dirty="0" smtClean="0">
                <a:latin typeface="Times New Roman"/>
                <a:cs typeface="Times New Roman"/>
              </a:rPr>
              <a:t>Arguments</a:t>
            </a:r>
          </a:p>
          <a:p>
            <a:pPr marL="0" indent="0" algn="ctr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algn="just"/>
            <a:r>
              <a:rPr lang="fr-FR" sz="4000" dirty="0" smtClean="0">
                <a:latin typeface="Times New Roman"/>
                <a:cs typeface="Times New Roman"/>
              </a:rPr>
              <a:t>La démocratie à vaincu l’absolutisme puis le </a:t>
            </a:r>
            <a:r>
              <a:rPr lang="fr-FR" sz="4000" dirty="0" err="1" smtClean="0">
                <a:latin typeface="Times New Roman"/>
                <a:cs typeface="Times New Roman"/>
              </a:rPr>
              <a:t>fascime</a:t>
            </a:r>
            <a:endParaRPr lang="fr-FR" sz="4000" dirty="0" smtClean="0">
              <a:latin typeface="Times New Roman"/>
              <a:cs typeface="Times New Roman"/>
            </a:endParaRPr>
          </a:p>
          <a:p>
            <a:pPr algn="just"/>
            <a:r>
              <a:rPr lang="fr-FR" sz="4000" dirty="0" smtClean="0">
                <a:latin typeface="Times New Roman"/>
                <a:cs typeface="Times New Roman"/>
              </a:rPr>
              <a:t>Avec la fin de l’union soviétique, il n’y a plus de concurrent sérieux au modèle de la démocratie occidentale</a:t>
            </a:r>
          </a:p>
          <a:p>
            <a:pPr algn="just"/>
            <a:r>
              <a:rPr lang="fr-FR" sz="4000" dirty="0" smtClean="0">
                <a:latin typeface="Times New Roman"/>
                <a:cs typeface="Times New Roman"/>
              </a:rPr>
              <a:t>La culture consumériste occidentale a gagné l’ensemble du monde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244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Pensez-vous que la thèse de Fukuyama tient encore la route aujourd’hui? 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08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099"/>
            <a:ext cx="8229600" cy="593523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latin typeface="Times New Roman"/>
                <a:cs typeface="Times New Roman"/>
              </a:rPr>
              <a:t>En 2014, face aux critiques de sa thèse, il publie un article  intitulé: “</a:t>
            </a:r>
            <a:r>
              <a:rPr lang="fr-CA" dirty="0" err="1" smtClean="0">
                <a:latin typeface="Times New Roman"/>
                <a:cs typeface="Times New Roman"/>
              </a:rPr>
              <a:t>At</a:t>
            </a:r>
            <a:r>
              <a:rPr lang="fr-CA" dirty="0" smtClean="0">
                <a:latin typeface="Times New Roman"/>
                <a:cs typeface="Times New Roman"/>
              </a:rPr>
              <a:t> the 'End of </a:t>
            </a:r>
            <a:r>
              <a:rPr lang="fr-CA" dirty="0" err="1" smtClean="0">
                <a:latin typeface="Times New Roman"/>
                <a:cs typeface="Times New Roman"/>
              </a:rPr>
              <a:t>History</a:t>
            </a:r>
            <a:r>
              <a:rPr lang="fr-CA" dirty="0" smtClean="0">
                <a:latin typeface="Times New Roman"/>
                <a:cs typeface="Times New Roman"/>
              </a:rPr>
              <a:t>’ </a:t>
            </a:r>
            <a:r>
              <a:rPr lang="fr-CA" dirty="0" err="1" smtClean="0">
                <a:latin typeface="Times New Roman"/>
                <a:cs typeface="Times New Roman"/>
              </a:rPr>
              <a:t>Still</a:t>
            </a:r>
            <a:r>
              <a:rPr lang="fr-CA" dirty="0" smtClean="0">
                <a:latin typeface="Times New Roman"/>
                <a:cs typeface="Times New Roman"/>
              </a:rPr>
              <a:t> Stands </a:t>
            </a:r>
            <a:r>
              <a:rPr lang="fr-CA" dirty="0" err="1" smtClean="0">
                <a:latin typeface="Times New Roman"/>
                <a:cs typeface="Times New Roman"/>
              </a:rPr>
              <a:t>Democracy</a:t>
            </a:r>
            <a:r>
              <a:rPr lang="fr-CA" dirty="0" smtClean="0">
                <a:latin typeface="Times New Roman"/>
                <a:cs typeface="Times New Roman"/>
              </a:rPr>
              <a:t>”</a:t>
            </a:r>
          </a:p>
          <a:p>
            <a:pPr marL="0" indent="0">
              <a:buNone/>
            </a:pPr>
            <a:endParaRPr lang="fr-CA" dirty="0" smtClean="0">
              <a:latin typeface="Times New Roman"/>
              <a:cs typeface="Times New Roman"/>
            </a:endParaRPr>
          </a:p>
          <a:p>
            <a:pPr>
              <a:buFont typeface="Symbol" charset="0"/>
              <a:buChar char=""/>
            </a:pPr>
            <a:r>
              <a:rPr lang="fr-CA" dirty="0" smtClean="0">
                <a:latin typeface="Times New Roman"/>
                <a:cs typeface="Times New Roman"/>
              </a:rPr>
              <a:t>Les contre-modèles à la démocratie occidentale ne sont pas des concurrents sérieux</a:t>
            </a:r>
          </a:p>
          <a:p>
            <a:pPr>
              <a:buFont typeface="Symbol" charset="0"/>
              <a:buChar char=""/>
            </a:pPr>
            <a:r>
              <a:rPr lang="fr-CA" dirty="0" smtClean="0">
                <a:latin typeface="Times New Roman"/>
                <a:cs typeface="Times New Roman"/>
              </a:rPr>
              <a:t>Il y a une logique de l’histoire: le développement économique entraîne une libéralisation de la société et de la politique</a:t>
            </a:r>
          </a:p>
          <a:p>
            <a:pPr>
              <a:buFont typeface="Symbol" charset="0"/>
              <a:buChar char=""/>
            </a:pPr>
            <a:endParaRPr lang="fr-CA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CA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676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imes New Roman"/>
                <a:cs typeface="Times New Roman"/>
              </a:rPr>
              <a:t>La fin de l’histoire également dans le monde de l’entreprise? </a:t>
            </a:r>
            <a:br>
              <a:rPr lang="fr-FR" dirty="0">
                <a:latin typeface="Times New Roman"/>
                <a:cs typeface="Times New Roman"/>
              </a:rPr>
            </a:br>
            <a:endParaRPr lang="fr-FR" dirty="0"/>
          </a:p>
        </p:txBody>
      </p:sp>
      <p:pic>
        <p:nvPicPr>
          <p:cNvPr id="4" name="Espace réservé du contenu 3" descr="fotor09081905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8" t="-11219" r="-2681" b="-3310"/>
          <a:stretch/>
        </p:blipFill>
        <p:spPr>
          <a:xfrm>
            <a:off x="457200" y="826800"/>
            <a:ext cx="8229600" cy="6031200"/>
          </a:xfrm>
        </p:spPr>
      </p:pic>
    </p:spTree>
    <p:extLst>
      <p:ext uri="{BB962C8B-B14F-4D97-AF65-F5344CB8AC3E}">
        <p14:creationId xmlns:p14="http://schemas.microsoft.com/office/powerpoint/2010/main" val="298142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79156"/>
            <a:ext cx="8229600" cy="544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Lisez le texte et répondez aux questions suivantes: </a:t>
            </a: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742950" indent="-742950">
              <a:buAutoNum type="arabicParenR"/>
            </a:pPr>
            <a:r>
              <a:rPr lang="fr-FR" sz="4000" dirty="0" smtClean="0">
                <a:latin typeface="Times New Roman"/>
                <a:cs typeface="Times New Roman"/>
              </a:rPr>
              <a:t>Que veut dire l’auteur lorsqu’il affirme que « La terre est plate? »</a:t>
            </a:r>
          </a:p>
          <a:p>
            <a:pPr marL="742950" indent="-742950">
              <a:buAutoNum type="arabicParenR"/>
            </a:pPr>
            <a:r>
              <a:rPr lang="fr-FR" sz="4000" dirty="0" smtClean="0">
                <a:latin typeface="Times New Roman"/>
                <a:cs typeface="Times New Roman"/>
              </a:rPr>
              <a:t>Quels sont ses arguments? 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977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79156"/>
            <a:ext cx="8229600" cy="5447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La terre est plate</a:t>
            </a:r>
            <a:endParaRPr lang="fr-FR" sz="44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= </a:t>
            </a:r>
          </a:p>
          <a:p>
            <a:pPr marL="0" indent="0" algn="just">
              <a:buNone/>
            </a:pPr>
            <a:r>
              <a:rPr lang="fr-FR" sz="4000" dirty="0">
                <a:latin typeface="Times New Roman"/>
                <a:cs typeface="Times New Roman"/>
              </a:rPr>
              <a:t>U</a:t>
            </a:r>
            <a:r>
              <a:rPr lang="fr-FR" sz="4000" dirty="0" smtClean="0">
                <a:latin typeface="Times New Roman"/>
                <a:cs typeface="Times New Roman"/>
              </a:rPr>
              <a:t>ne </a:t>
            </a:r>
            <a:r>
              <a:rPr lang="fr-FR" sz="4000" dirty="0">
                <a:latin typeface="Times New Roman"/>
                <a:cs typeface="Times New Roman"/>
              </a:rPr>
              <a:t>culture globalisée, </a:t>
            </a:r>
            <a:r>
              <a:rPr lang="fr-FR" sz="4000" dirty="0" smtClean="0">
                <a:latin typeface="Times New Roman"/>
                <a:cs typeface="Times New Roman"/>
              </a:rPr>
              <a:t>s’est diffusée </a:t>
            </a:r>
            <a:r>
              <a:rPr lang="fr-FR" sz="4000" dirty="0">
                <a:latin typeface="Times New Roman"/>
                <a:cs typeface="Times New Roman"/>
              </a:rPr>
              <a:t>avec le succès international d’inventions américaines (</a:t>
            </a:r>
            <a:r>
              <a:rPr lang="fr-FR" sz="4000" dirty="0" err="1">
                <a:latin typeface="Times New Roman"/>
                <a:cs typeface="Times New Roman"/>
              </a:rPr>
              <a:t>google</a:t>
            </a:r>
            <a:r>
              <a:rPr lang="fr-FR" sz="4000" dirty="0">
                <a:latin typeface="Times New Roman"/>
                <a:cs typeface="Times New Roman"/>
              </a:rPr>
              <a:t>, </a:t>
            </a:r>
            <a:r>
              <a:rPr lang="fr-FR" sz="4000" dirty="0" err="1">
                <a:latin typeface="Times New Roman"/>
                <a:cs typeface="Times New Roman"/>
              </a:rPr>
              <a:t>facebook</a:t>
            </a:r>
            <a:r>
              <a:rPr lang="fr-FR" sz="4000" dirty="0">
                <a:latin typeface="Times New Roman"/>
                <a:cs typeface="Times New Roman"/>
              </a:rPr>
              <a:t>, </a:t>
            </a:r>
            <a:r>
              <a:rPr lang="fr-FR" sz="4000" dirty="0" err="1">
                <a:latin typeface="Times New Roman"/>
                <a:cs typeface="Times New Roman"/>
              </a:rPr>
              <a:t>youtube</a:t>
            </a:r>
            <a:r>
              <a:rPr lang="fr-FR" sz="4000" dirty="0">
                <a:latin typeface="Times New Roman"/>
                <a:cs typeface="Times New Roman"/>
              </a:rPr>
              <a:t>, </a:t>
            </a:r>
            <a:r>
              <a:rPr lang="fr-FR" sz="4000" dirty="0" err="1">
                <a:latin typeface="Times New Roman"/>
                <a:cs typeface="Times New Roman"/>
              </a:rPr>
              <a:t>microsoft</a:t>
            </a:r>
            <a:r>
              <a:rPr lang="fr-FR" sz="4000" dirty="0">
                <a:latin typeface="Times New Roman"/>
                <a:cs typeface="Times New Roman"/>
              </a:rPr>
              <a:t>…</a:t>
            </a:r>
            <a:r>
              <a:rPr lang="fr-FR" sz="4000" dirty="0" smtClean="0">
                <a:latin typeface="Times New Roman"/>
                <a:cs typeface="Times New Roman"/>
              </a:rPr>
              <a:t>). Ces inventions ont uniformisé le monde de l’entreprise. 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789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La terre plate</a:t>
            </a:r>
          </a:p>
          <a:p>
            <a:pPr marL="0" indent="0" algn="ctr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=</a:t>
            </a:r>
            <a:endParaRPr lang="fr-FR" sz="4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Un </a:t>
            </a:r>
            <a:r>
              <a:rPr lang="fr-FR" sz="4000" dirty="0">
                <a:latin typeface="Times New Roman"/>
                <a:cs typeface="Times New Roman"/>
              </a:rPr>
              <a:t>monde où on n’a pas à se déplacer physiquement pour avoir accès à l’information ni pour collaborer à avec les autres. </a:t>
            </a:r>
          </a:p>
          <a:p>
            <a:pPr marL="0" indent="0" algn="ctr">
              <a:buNone/>
            </a:pP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465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742950" indent="-742950">
              <a:buAutoNum type="arabicPeriod"/>
            </a:pPr>
            <a:r>
              <a:rPr lang="fr-FR" sz="4800" dirty="0" smtClean="0">
                <a:latin typeface="Times New Roman"/>
                <a:cs typeface="Times New Roman"/>
              </a:rPr>
              <a:t>Discussion: vers un monde plus uniforme ou plus divers? </a:t>
            </a:r>
          </a:p>
          <a:p>
            <a:pPr marL="742950" indent="-742950">
              <a:buAutoNum type="arabicPeriod"/>
            </a:pPr>
            <a:r>
              <a:rPr lang="fr-FR" sz="4800" dirty="0" smtClean="0">
                <a:latin typeface="Times New Roman"/>
                <a:cs typeface="Times New Roman"/>
              </a:rPr>
              <a:t>Laboratoire du désaccord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177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1514"/>
            <a:ext cx="8229600" cy="559465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Argument:</a:t>
            </a:r>
          </a:p>
          <a:p>
            <a:pPr marL="0" indent="0" algn="just">
              <a:buNone/>
            </a:pPr>
            <a:endParaRPr lang="fr-FR" sz="4400" dirty="0" smtClean="0">
              <a:latin typeface="Times New Roman"/>
              <a:cs typeface="Times New Roman"/>
            </a:endParaRPr>
          </a:p>
          <a:p>
            <a:pPr algn="just"/>
            <a:r>
              <a:rPr lang="fr-FR" sz="4400" dirty="0" smtClean="0">
                <a:latin typeface="Times New Roman"/>
                <a:cs typeface="Times New Roman"/>
              </a:rPr>
              <a:t>N’importe qui, où qu’il soit dans le monde, a accès aux mêmes informations est aux mêmes technologies</a:t>
            </a:r>
            <a:endParaRPr lang="fr-FR" sz="4400" dirty="0">
              <a:latin typeface="Times New Roman"/>
              <a:cs typeface="Times New Roman"/>
            </a:endParaRPr>
          </a:p>
          <a:p>
            <a:pPr algn="just"/>
            <a:r>
              <a:rPr lang="fr-FR" sz="4400" dirty="0">
                <a:latin typeface="Times New Roman"/>
                <a:cs typeface="Times New Roman"/>
              </a:rPr>
              <a:t>U</a:t>
            </a:r>
            <a:r>
              <a:rPr lang="fr-FR" sz="4400" dirty="0" smtClean="0">
                <a:latin typeface="Times New Roman"/>
                <a:cs typeface="Times New Roman"/>
              </a:rPr>
              <a:t>n </a:t>
            </a:r>
            <a:r>
              <a:rPr lang="fr-FR" sz="4400" dirty="0">
                <a:latin typeface="Times New Roman"/>
                <a:cs typeface="Times New Roman"/>
              </a:rPr>
              <a:t>américain, un indien et un chinois peuvent travailler ensemble, en employant les mêmes outils et en partageant les mêmes </a:t>
            </a:r>
            <a:r>
              <a:rPr lang="fr-FR" sz="4400" dirty="0" smtClean="0">
                <a:latin typeface="Times New Roman"/>
                <a:cs typeface="Times New Roman"/>
              </a:rPr>
              <a:t>pratiques</a:t>
            </a:r>
            <a:endParaRPr lang="fr-FR" sz="44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 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66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Quelles sont les caractéristiques de la culture d’entreprise globale? 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6871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fr-FR" sz="4400" b="1" dirty="0" smtClean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fr-FR" sz="4400" b="1" dirty="0" smtClean="0">
                <a:latin typeface="Times New Roman"/>
                <a:cs typeface="Times New Roman"/>
              </a:rPr>
              <a:t>Responsabilité</a:t>
            </a:r>
            <a:r>
              <a:rPr lang="fr-FR" sz="4400" b="1" dirty="0">
                <a:latin typeface="Times New Roman"/>
                <a:cs typeface="Times New Roman"/>
              </a:rPr>
              <a:t> </a:t>
            </a:r>
          </a:p>
          <a:p>
            <a:pPr marL="0" lvl="0" indent="0">
              <a:buNone/>
            </a:pPr>
            <a:r>
              <a:rPr lang="fr-FR" sz="4400" b="1" dirty="0" smtClean="0">
                <a:latin typeface="Times New Roman"/>
                <a:cs typeface="Times New Roman"/>
              </a:rPr>
              <a:t>Liberté</a:t>
            </a:r>
            <a:r>
              <a:rPr lang="fr-FR" sz="4400" b="1" dirty="0">
                <a:latin typeface="Times New Roman"/>
                <a:cs typeface="Times New Roman"/>
              </a:rPr>
              <a:t> </a:t>
            </a:r>
            <a:endParaRPr lang="fr-FR" sz="4400" b="1" dirty="0" smtClean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fr-FR" sz="4400" b="1" dirty="0" smtClean="0">
                <a:latin typeface="Times New Roman"/>
                <a:cs typeface="Times New Roman"/>
              </a:rPr>
              <a:t>Entreprenariat</a:t>
            </a:r>
            <a:r>
              <a:rPr lang="fr-FR" sz="4400" b="1" dirty="0">
                <a:latin typeface="Times New Roman"/>
                <a:cs typeface="Times New Roman"/>
              </a:rPr>
              <a:t> </a:t>
            </a:r>
            <a:endParaRPr lang="fr-FR" sz="4400" b="1" dirty="0" smtClean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fr-FR" sz="4400" b="1" dirty="0" smtClean="0">
                <a:latin typeface="Times New Roman"/>
                <a:cs typeface="Times New Roman"/>
              </a:rPr>
              <a:t>Matérialisme</a:t>
            </a:r>
            <a:r>
              <a:rPr lang="fr-FR" sz="4400" b="1" dirty="0">
                <a:latin typeface="Times New Roman"/>
                <a:cs typeface="Times New Roman"/>
              </a:rPr>
              <a:t> 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932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S’adapter ou résister? 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2516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3400"/>
            <a:ext cx="8229600" cy="5712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 smtClean="0">
                <a:latin typeface="Times New Roman"/>
                <a:cs typeface="Times New Roman"/>
              </a:rPr>
              <a:t>Second point de vue: la grande divergence</a:t>
            </a:r>
            <a:endParaRPr lang="fr-FR" sz="4400" b="1" dirty="0">
              <a:latin typeface="Times New Roman"/>
              <a:cs typeface="Times New Roman"/>
            </a:endParaRPr>
          </a:p>
        </p:txBody>
      </p:sp>
      <p:pic>
        <p:nvPicPr>
          <p:cNvPr id="5" name="Image 4" descr="Diverg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34" y="2617570"/>
            <a:ext cx="4087164" cy="39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1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1320348043-2653-PlaceID-0_s620x370x13y10x2525y2287_s660x39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 r="26248" b="3465"/>
          <a:stretch/>
        </p:blipFill>
        <p:spPr>
          <a:xfrm>
            <a:off x="1756630" y="1600200"/>
            <a:ext cx="6069482" cy="4525963"/>
          </a:xfrm>
        </p:spPr>
      </p:pic>
    </p:spTree>
    <p:extLst>
      <p:ext uri="{BB962C8B-B14F-4D97-AF65-F5344CB8AC3E}">
        <p14:creationId xmlns:p14="http://schemas.microsoft.com/office/powerpoint/2010/main" val="218965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Combien de civilisations voyez-vous dans le monde actuel? 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789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ey-ty-2014-fukuyamas-end-of-history-vs-huntingtons-clash-of-civilizations-14-63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7089" r="4000" b="658"/>
          <a:stretch/>
        </p:blipFill>
        <p:spPr>
          <a:xfrm>
            <a:off x="708780" y="1417638"/>
            <a:ext cx="7426871" cy="3808911"/>
          </a:xfrm>
        </p:spPr>
      </p:pic>
    </p:spTree>
    <p:extLst>
      <p:ext uri="{BB962C8B-B14F-4D97-AF65-F5344CB8AC3E}">
        <p14:creationId xmlns:p14="http://schemas.microsoft.com/office/powerpoint/2010/main" val="58562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maxresdefaul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 b="8429"/>
          <a:stretch/>
        </p:blipFill>
        <p:spPr>
          <a:xfrm>
            <a:off x="457200" y="1919354"/>
            <a:ext cx="8229600" cy="3868237"/>
          </a:xfrm>
        </p:spPr>
      </p:pic>
    </p:spTree>
    <p:extLst>
      <p:ext uri="{BB962C8B-B14F-4D97-AF65-F5344CB8AC3E}">
        <p14:creationId xmlns:p14="http://schemas.microsoft.com/office/powerpoint/2010/main" val="377849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97270"/>
            <a:ext cx="8229600" cy="5328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Lisez le texte et répondez aux questions suivantes: </a:t>
            </a: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514350" indent="-514350">
              <a:buAutoNum type="arabicParenR"/>
            </a:pPr>
            <a:r>
              <a:rPr lang="fr-FR" sz="4000" dirty="0" smtClean="0">
                <a:latin typeface="Times New Roman"/>
                <a:cs typeface="Times New Roman"/>
              </a:rPr>
              <a:t>Que signifie le « choc des civilisations » pour Huntington? </a:t>
            </a: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2) Quels sont ses arguments? 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304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3970"/>
            <a:ext cx="8229600" cy="51221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Module I: s’équiper pour le dialogue interculturel</a:t>
            </a:r>
          </a:p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Module II: les enjeux du dialogue interculturel</a:t>
            </a:r>
          </a:p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Module III: valoriser vos compétences pour le dialogue interculturel</a:t>
            </a:r>
          </a:p>
        </p:txBody>
      </p:sp>
    </p:spTree>
    <p:extLst>
      <p:ext uri="{BB962C8B-B14F-4D97-AF65-F5344CB8AC3E}">
        <p14:creationId xmlns:p14="http://schemas.microsoft.com/office/powerpoint/2010/main" val="180145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Choc des civilisation</a:t>
            </a:r>
            <a:endParaRPr lang="fr-FR" sz="40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= </a:t>
            </a:r>
            <a:endParaRPr lang="fr-FR" sz="40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Nous allons vers un monde où les principaux conflits ne seront pas idéologiques mais culturels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00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2988" y="679156"/>
            <a:ext cx="8243812" cy="5447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smtClean="0">
                <a:latin typeface="Times New Roman"/>
                <a:cs typeface="Times New Roman"/>
              </a:rPr>
              <a:t>Arguments</a:t>
            </a:r>
          </a:p>
          <a:p>
            <a:pPr marL="0" indent="0" algn="ctr">
              <a:buNone/>
            </a:pPr>
            <a:endParaRPr lang="fr-FR" sz="36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fr-FR" sz="3600" dirty="0" smtClean="0">
                <a:latin typeface="Times New Roman"/>
                <a:cs typeface="Times New Roman"/>
              </a:rPr>
              <a:t>=</a:t>
            </a:r>
          </a:p>
          <a:p>
            <a:r>
              <a:rPr lang="fr-FR" sz="3600" dirty="0" smtClean="0">
                <a:latin typeface="Times New Roman"/>
                <a:cs typeface="Times New Roman"/>
              </a:rPr>
              <a:t>L’occidentalisation n’est qu’un phénomène de surface </a:t>
            </a:r>
          </a:p>
          <a:p>
            <a:r>
              <a:rPr lang="fr-FR" sz="3600" dirty="0" smtClean="0">
                <a:latin typeface="Times New Roman"/>
                <a:cs typeface="Times New Roman"/>
              </a:rPr>
              <a:t>Les pays d’une autre civilisation qui ont essayé de s’occidentaliser ont échoué (ex: Turquie, Mexique, Russie)</a:t>
            </a:r>
            <a:endParaRPr lang="fr-FR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995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La semaine prochaine: </a:t>
            </a:r>
          </a:p>
          <a:p>
            <a:pPr marL="0" indent="0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fr-FR" sz="4000" dirty="0" smtClean="0">
                <a:latin typeface="Times New Roman"/>
                <a:cs typeface="Times New Roman"/>
              </a:rPr>
              <a:t>Qu’est-ce qu’une culture d’entreprise? </a:t>
            </a:r>
          </a:p>
          <a:p>
            <a:pPr>
              <a:buFontTx/>
              <a:buChar char="-"/>
            </a:pPr>
            <a:r>
              <a:rPr lang="fr-FR" sz="4000" dirty="0" smtClean="0">
                <a:latin typeface="Times New Roman"/>
                <a:cs typeface="Times New Roman"/>
              </a:rPr>
              <a:t>Un modèle pour analyser les différences culturelles en entreprise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6698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2. Le laboratoire du désaccord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9415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Votre travail oral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4400" dirty="0" smtClean="0">
                <a:latin typeface="Times New Roman"/>
                <a:cs typeface="Times New Roman"/>
              </a:rPr>
              <a:t>Présentez un texte qui exprime une opinion avec laquelle vous êtes en désaccord</a:t>
            </a:r>
          </a:p>
          <a:p>
            <a:pPr algn="just"/>
            <a:r>
              <a:rPr lang="fr-FR" sz="4400" dirty="0" smtClean="0">
                <a:latin typeface="Times New Roman"/>
                <a:cs typeface="Times New Roman"/>
              </a:rPr>
              <a:t>Répondez aux questions de vos camarades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0380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smtClean="0">
                <a:latin typeface="Times New Roman"/>
                <a:cs typeface="Times New Roman"/>
              </a:rPr>
              <a:t>Objectif</a:t>
            </a:r>
          </a:p>
          <a:p>
            <a:pPr marL="0" indent="0" algn="ctr">
              <a:buNone/>
            </a:pPr>
            <a:r>
              <a:rPr lang="fr-FR" sz="5400" dirty="0" smtClean="0">
                <a:latin typeface="Times New Roman"/>
                <a:cs typeface="Times New Roman"/>
              </a:rPr>
              <a:t> =</a:t>
            </a:r>
          </a:p>
          <a:p>
            <a:pPr marL="0" indent="0" algn="ctr">
              <a:buNone/>
            </a:pPr>
            <a:r>
              <a:rPr lang="fr-FR" sz="5400" dirty="0">
                <a:latin typeface="Times New Roman"/>
                <a:cs typeface="Times New Roman"/>
              </a:rPr>
              <a:t>E</a:t>
            </a:r>
            <a:r>
              <a:rPr lang="fr-FR" sz="5400" dirty="0" smtClean="0">
                <a:latin typeface="Times New Roman"/>
                <a:cs typeface="Times New Roman"/>
              </a:rPr>
              <a:t>xercer les compétences au dialogue interculturel</a:t>
            </a:r>
            <a:endParaRPr lang="fr-FR" sz="5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8924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sz="48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800" b="1" dirty="0" smtClean="0">
                <a:latin typeface="Times New Roman"/>
                <a:cs typeface="Times New Roman"/>
              </a:rPr>
              <a:t>Exercice de désaccord</a:t>
            </a:r>
            <a:endParaRPr lang="fr-FR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771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383872"/>
            <a:ext cx="8461615" cy="61714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Lors du cours de biologie consacré à l’évolution, un élève dit au professeur qu’il refuse de continuer à suivre son cours. Il explique: « La théorie de l’évolution est une forme de mécréance. On ne peut pas dire que l’homme descend du singe et d’Adam et Êve à la fois. C’est contre ma religion. ». Peut-on autoriser l’élève à ne pas assister au cours? </a:t>
            </a:r>
            <a:endParaRPr lang="fr-FR" sz="40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38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4400" dirty="0" smtClean="0">
                <a:latin typeface="Times New Roman"/>
                <a:cs typeface="Times New Roman"/>
              </a:rPr>
              <a:t>La mission de l’école est-elle de respecter les conviction des familles qui leur confient leurs enfants? </a:t>
            </a:r>
          </a:p>
          <a:p>
            <a:pPr algn="just"/>
            <a:r>
              <a:rPr lang="fr-FR" sz="4400" dirty="0" smtClean="0">
                <a:latin typeface="Times New Roman"/>
                <a:cs typeface="Times New Roman"/>
              </a:rPr>
              <a:t>La mission de l’école est-elle de lutter contre les dogmes? 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07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3970"/>
            <a:ext cx="8229600" cy="51221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Module I: s’équiper pour le dialogue interculturel</a:t>
            </a:r>
          </a:p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Module II: les enjeux du dialogue interculturel</a:t>
            </a:r>
          </a:p>
          <a:p>
            <a:pPr marL="0" indent="0" algn="just">
              <a:buNone/>
            </a:pPr>
            <a:r>
              <a:rPr lang="fr-FR" sz="4400" b="1" dirty="0" smtClean="0">
                <a:latin typeface="Times New Roman"/>
                <a:cs typeface="Times New Roman"/>
              </a:rPr>
              <a:t>Module III: valoriser vos compétences pour le dialogue interculturel</a:t>
            </a:r>
          </a:p>
        </p:txBody>
      </p:sp>
    </p:spTree>
    <p:extLst>
      <p:ext uri="{BB962C8B-B14F-4D97-AF65-F5344CB8AC3E}">
        <p14:creationId xmlns:p14="http://schemas.microsoft.com/office/powerpoint/2010/main" val="103431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Enjeux du module III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>
                <a:latin typeface="Times New Roman"/>
                <a:cs typeface="Times New Roman"/>
              </a:rPr>
              <a:t>En quoi la culture peut avoir une influence sur le fonctionnement des entreprises ? </a:t>
            </a:r>
          </a:p>
          <a:p>
            <a:pPr lvl="0"/>
            <a:r>
              <a:rPr lang="fr-FR" dirty="0">
                <a:latin typeface="Times New Roman"/>
                <a:cs typeface="Times New Roman"/>
              </a:rPr>
              <a:t>À quels niveaux la culture intervient dans le fonctionnement d’une entreprise ? </a:t>
            </a:r>
          </a:p>
          <a:p>
            <a:pPr lvl="0"/>
            <a:r>
              <a:rPr lang="fr-FR" dirty="0">
                <a:latin typeface="Times New Roman"/>
                <a:cs typeface="Times New Roman"/>
              </a:rPr>
              <a:t>Qu’est-ce qu’un management  qui tient compte des différences culturelles ? </a:t>
            </a:r>
          </a:p>
          <a:p>
            <a:pPr lvl="0"/>
            <a:r>
              <a:rPr lang="fr-FR" dirty="0">
                <a:latin typeface="Times New Roman"/>
                <a:cs typeface="Times New Roman"/>
              </a:rPr>
              <a:t>Quels genres de services vous pouvez proposer aux entreprises si vous devenez des spécialistes de l’interculturel </a:t>
            </a:r>
            <a:r>
              <a:rPr lang="fr-FR" dirty="0" smtClean="0">
                <a:latin typeface="Times New Roman"/>
                <a:cs typeface="Times New Roman"/>
              </a:rPr>
              <a:t>?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07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latin typeface="Times New Roman"/>
                <a:cs typeface="Times New Roman"/>
              </a:rPr>
              <a:t>Discussion</a:t>
            </a:r>
            <a:endParaRPr lang="fr-FR" sz="4800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4400" dirty="0" smtClean="0">
                <a:latin typeface="Times New Roman"/>
                <a:cs typeface="Times New Roman"/>
              </a:rPr>
              <a:t>Les </a:t>
            </a:r>
            <a:r>
              <a:rPr lang="fr-FR" sz="4400" dirty="0">
                <a:latin typeface="Times New Roman"/>
                <a:cs typeface="Times New Roman"/>
              </a:rPr>
              <a:t>différences culturelles </a:t>
            </a:r>
            <a:r>
              <a:rPr lang="fr-FR" sz="4400" dirty="0" smtClean="0">
                <a:latin typeface="Times New Roman"/>
                <a:cs typeface="Times New Roman"/>
              </a:rPr>
              <a:t>s’accroissent</a:t>
            </a:r>
            <a:r>
              <a:rPr lang="fr-FR" sz="4400" dirty="0">
                <a:latin typeface="Times New Roman"/>
                <a:cs typeface="Times New Roman"/>
              </a:rPr>
              <a:t>-elles ou se réduisent-elles? </a:t>
            </a:r>
            <a:endParaRPr lang="fr-FR" sz="4400" dirty="0" smtClean="0">
              <a:latin typeface="Times New Roman"/>
              <a:cs typeface="Times New Roman"/>
            </a:endParaRPr>
          </a:p>
          <a:p>
            <a:pPr algn="just"/>
            <a:r>
              <a:rPr lang="fr-FR" sz="4400" dirty="0" smtClean="0">
                <a:latin typeface="Times New Roman"/>
                <a:cs typeface="Times New Roman"/>
              </a:rPr>
              <a:t>Est</a:t>
            </a:r>
            <a:r>
              <a:rPr lang="fr-FR" sz="4400" dirty="0">
                <a:latin typeface="Times New Roman"/>
                <a:cs typeface="Times New Roman"/>
              </a:rPr>
              <a:t>-ce que nous allons vers un monde plus uniforme ou vers un monde plus diversifier?</a:t>
            </a:r>
          </a:p>
        </p:txBody>
      </p:sp>
    </p:spTree>
    <p:extLst>
      <p:ext uri="{BB962C8B-B14F-4D97-AF65-F5344CB8AC3E}">
        <p14:creationId xmlns:p14="http://schemas.microsoft.com/office/powerpoint/2010/main" val="231928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90572"/>
            <a:ext cx="8229600" cy="5535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L’enjeu: </a:t>
            </a:r>
          </a:p>
          <a:p>
            <a:pPr algn="just">
              <a:buFontTx/>
              <a:buChar char="-"/>
            </a:pPr>
            <a:r>
              <a:rPr lang="fr-FR" sz="4400" dirty="0" smtClean="0">
                <a:latin typeface="Times New Roman"/>
                <a:cs typeface="Times New Roman"/>
              </a:rPr>
              <a:t>Est-ce qu’il vaut mieux chercher à se conformer à la culture dominante? </a:t>
            </a:r>
          </a:p>
          <a:p>
            <a:pPr algn="just">
              <a:buFontTx/>
              <a:buChar char="-"/>
            </a:pPr>
            <a:r>
              <a:rPr lang="fr-FR" sz="4400" dirty="0" smtClean="0">
                <a:latin typeface="Times New Roman"/>
                <a:cs typeface="Times New Roman"/>
              </a:rPr>
              <a:t>Est-ce qu’il vaut mieux chercher à exercer notre sensibilité interculturelle?  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098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79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Times New Roman"/>
                <a:cs typeface="Times New Roman"/>
              </a:rPr>
              <a:t>2 points de vue sur la question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3970"/>
            <a:ext cx="8229600" cy="491549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fr-FR" b="1" dirty="0" smtClean="0">
                <a:latin typeface="Times New Roman"/>
                <a:cs typeface="Times New Roman"/>
              </a:rPr>
              <a:t>La grande convergence</a:t>
            </a:r>
          </a:p>
          <a:p>
            <a:pPr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Perspective philosophique: </a:t>
            </a:r>
            <a:r>
              <a:rPr lang="fr-FR" dirty="0">
                <a:latin typeface="Times New Roman"/>
                <a:cs typeface="Times New Roman"/>
              </a:rPr>
              <a:t>Francis Fukuyama (</a:t>
            </a:r>
            <a:r>
              <a:rPr lang="fr-FR" i="1" dirty="0">
                <a:latin typeface="Times New Roman"/>
                <a:cs typeface="Times New Roman"/>
              </a:rPr>
              <a:t>La fin de </a:t>
            </a:r>
            <a:r>
              <a:rPr lang="fr-FR" i="1" dirty="0" smtClean="0">
                <a:latin typeface="Times New Roman"/>
                <a:cs typeface="Times New Roman"/>
              </a:rPr>
              <a:t>l’histoire</a:t>
            </a:r>
            <a:r>
              <a:rPr lang="fr-FR" dirty="0" smtClean="0">
                <a:latin typeface="Times New Roman"/>
                <a:cs typeface="Times New Roman"/>
              </a:rPr>
              <a:t>) </a:t>
            </a:r>
          </a:p>
          <a:p>
            <a:pPr lvl="0"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Perspective business: </a:t>
            </a:r>
            <a:r>
              <a:rPr lang="en-US" dirty="0">
                <a:latin typeface="Times New Roman"/>
                <a:cs typeface="Times New Roman"/>
              </a:rPr>
              <a:t>Thomas </a:t>
            </a:r>
            <a:r>
              <a:rPr lang="en-US" dirty="0" err="1">
                <a:latin typeface="Times New Roman"/>
                <a:cs typeface="Times New Roman"/>
              </a:rPr>
              <a:t>Friedmann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i="1" dirty="0">
                <a:latin typeface="Times New Roman"/>
                <a:cs typeface="Times New Roman"/>
              </a:rPr>
              <a:t>The world is flat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endParaRPr lang="fr-FR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b="1" dirty="0" smtClean="0">
                <a:latin typeface="Times New Roman"/>
                <a:cs typeface="Times New Roman"/>
              </a:rPr>
              <a:t>2. La grande divergence</a:t>
            </a:r>
          </a:p>
          <a:p>
            <a:pPr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Perspective philosophique: </a:t>
            </a:r>
            <a:r>
              <a:rPr lang="fr-FR" dirty="0" smtClean="0">
                <a:latin typeface="Times New Roman"/>
                <a:ea typeface="ＭＳ 明朝"/>
              </a:rPr>
              <a:t>Huntington </a:t>
            </a:r>
            <a:r>
              <a:rPr lang="fr-FR" dirty="0">
                <a:latin typeface="Times New Roman"/>
                <a:ea typeface="ＭＳ 明朝"/>
              </a:rPr>
              <a:t>(</a:t>
            </a:r>
            <a:r>
              <a:rPr lang="fr-FR" i="1" dirty="0">
                <a:latin typeface="Times New Roman"/>
                <a:ea typeface="ＭＳ 明朝"/>
              </a:rPr>
              <a:t>The clash of </a:t>
            </a:r>
            <a:r>
              <a:rPr lang="fr-FR" i="1" dirty="0" err="1">
                <a:latin typeface="Times New Roman"/>
                <a:ea typeface="ＭＳ 明朝"/>
              </a:rPr>
              <a:t>civilizations</a:t>
            </a:r>
            <a:r>
              <a:rPr lang="fr-FR" dirty="0" smtClean="0">
                <a:latin typeface="Times New Roman"/>
                <a:ea typeface="ＭＳ 明朝"/>
              </a:rPr>
              <a:t>) </a:t>
            </a:r>
            <a:endParaRPr lang="fr-FR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Perspective business: </a:t>
            </a:r>
            <a:r>
              <a:rPr lang="nl-NL" dirty="0">
                <a:latin typeface="Times New Roman"/>
                <a:cs typeface="Times New Roman"/>
              </a:rPr>
              <a:t>Geert </a:t>
            </a:r>
            <a:r>
              <a:rPr lang="nl-NL" dirty="0" smtClean="0">
                <a:latin typeface="Times New Roman"/>
                <a:cs typeface="Times New Roman"/>
              </a:rPr>
              <a:t>Hofstede </a:t>
            </a:r>
            <a:r>
              <a:rPr lang="nl-NL" i="1" dirty="0" smtClean="0">
                <a:latin typeface="Times New Roman"/>
                <a:cs typeface="Times New Roman"/>
              </a:rPr>
              <a:t>(</a:t>
            </a:r>
            <a:r>
              <a:rPr lang="fr-FR" i="1" dirty="0">
                <a:latin typeface="Times New Roman"/>
                <a:cs typeface="Times New Roman"/>
              </a:rPr>
              <a:t>Cultures and </a:t>
            </a:r>
            <a:r>
              <a:rPr lang="fr-FR" i="1" dirty="0" smtClean="0">
                <a:latin typeface="Times New Roman"/>
                <a:cs typeface="Times New Roman"/>
              </a:rPr>
              <a:t>Organisations) </a:t>
            </a:r>
            <a:endParaRPr lang="fr-FR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978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La grande convergence</a:t>
            </a:r>
            <a:endParaRPr lang="fr-FR" sz="4800" dirty="0">
              <a:latin typeface="Times New Roman"/>
              <a:cs typeface="Times New Roman"/>
            </a:endParaRPr>
          </a:p>
        </p:txBody>
      </p:sp>
      <p:pic>
        <p:nvPicPr>
          <p:cNvPr id="4" name="Image 3" descr="image_20170129_202722_30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42" y="3113065"/>
            <a:ext cx="3986255" cy="26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801</Words>
  <Application>Microsoft Macintosh PowerPoint</Application>
  <PresentationFormat>Présentation à l'écran (4:3)</PresentationFormat>
  <Paragraphs>127</Paragraphs>
  <Slides>38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Pratique du dialogue interculturel</vt:lpstr>
      <vt:lpstr>Présentation PowerPoint</vt:lpstr>
      <vt:lpstr>Présentation PowerPoint</vt:lpstr>
      <vt:lpstr>Présentation PowerPoint</vt:lpstr>
      <vt:lpstr>Enjeux du module III</vt:lpstr>
      <vt:lpstr>Discussion</vt:lpstr>
      <vt:lpstr>Présentation PowerPoint</vt:lpstr>
      <vt:lpstr>2 points de vue sur la question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fin de l’histoire également dans le monde de l’entreprise?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Votre travail oral</vt:lpstr>
      <vt:lpstr>Présentation PowerPoint</vt:lpstr>
      <vt:lpstr>Présentation PowerPoint</vt:lpstr>
      <vt:lpstr>Présentation PowerPoint</vt:lpstr>
      <vt:lpstr>Présentation PowerPoint</vt:lpstr>
    </vt:vector>
  </TitlesOfParts>
  <Company>ULB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Victor Ferry</dc:creator>
  <cp:lastModifiedBy>Victor Ferry</cp:lastModifiedBy>
  <cp:revision>15</cp:revision>
  <dcterms:created xsi:type="dcterms:W3CDTF">2017-02-28T11:43:50Z</dcterms:created>
  <dcterms:modified xsi:type="dcterms:W3CDTF">2017-03-15T18:52:14Z</dcterms:modified>
</cp:coreProperties>
</file>