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64" r:id="rId2"/>
    <p:sldId id="278" r:id="rId3"/>
    <p:sldId id="290" r:id="rId4"/>
    <p:sldId id="291" r:id="rId5"/>
    <p:sldId id="259" r:id="rId6"/>
    <p:sldId id="260" r:id="rId7"/>
    <p:sldId id="292" r:id="rId8"/>
    <p:sldId id="279" r:id="rId9"/>
    <p:sldId id="293" r:id="rId10"/>
    <p:sldId id="319" r:id="rId11"/>
    <p:sldId id="315" r:id="rId12"/>
    <p:sldId id="316" r:id="rId13"/>
    <p:sldId id="318" r:id="rId14"/>
    <p:sldId id="320" r:id="rId15"/>
    <p:sldId id="321" r:id="rId16"/>
    <p:sldId id="322" r:id="rId17"/>
    <p:sldId id="317" r:id="rId18"/>
    <p:sldId id="323" r:id="rId19"/>
    <p:sldId id="295" r:id="rId20"/>
    <p:sldId id="297" r:id="rId21"/>
    <p:sldId id="296" r:id="rId22"/>
    <p:sldId id="294" r:id="rId23"/>
    <p:sldId id="299" r:id="rId24"/>
    <p:sldId id="298" r:id="rId25"/>
    <p:sldId id="300" r:id="rId26"/>
    <p:sldId id="302" r:id="rId27"/>
    <p:sldId id="266" r:id="rId28"/>
    <p:sldId id="271" r:id="rId29"/>
    <p:sldId id="304" r:id="rId30"/>
    <p:sldId id="303" r:id="rId31"/>
    <p:sldId id="305" r:id="rId32"/>
    <p:sldId id="274" r:id="rId33"/>
    <p:sldId id="306" r:id="rId34"/>
    <p:sldId id="273" r:id="rId35"/>
    <p:sldId id="275" r:id="rId36"/>
    <p:sldId id="276" r:id="rId37"/>
    <p:sldId id="307" r:id="rId38"/>
    <p:sldId id="308" r:id="rId39"/>
    <p:sldId id="312" r:id="rId40"/>
    <p:sldId id="314" r:id="rId41"/>
    <p:sldId id="282" r:id="rId42"/>
    <p:sldId id="309" r:id="rId43"/>
    <p:sldId id="310" r:id="rId44"/>
    <p:sldId id="324" r:id="rId45"/>
    <p:sldId id="261" r:id="rId46"/>
    <p:sldId id="268" r:id="rId47"/>
    <p:sldId id="325" r:id="rId48"/>
    <p:sldId id="311" r:id="rId49"/>
    <p:sldId id="326" r:id="rId5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87" autoAdjust="0"/>
  </p:normalViewPr>
  <p:slideViewPr>
    <p:cSldViewPr snapToGrid="0" snapToObjects="1">
      <p:cViewPr varScale="1">
        <p:scale>
          <a:sx n="46" d="100"/>
          <a:sy n="46" d="100"/>
        </p:scale>
        <p:origin x="-920" y="-96"/>
      </p:cViewPr>
      <p:guideLst>
        <p:guide orient="horz" pos="2160"/>
        <p:guide pos="2880"/>
      </p:guideLst>
    </p:cSldViewPr>
  </p:slideViewPr>
  <p:outlineViewPr>
    <p:cViewPr>
      <p:scale>
        <a:sx n="33" d="100"/>
        <a:sy n="33" d="100"/>
      </p:scale>
      <p:origin x="0" y="285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D84E7-EAFC-4246-8B84-643AB0F23EC6}" type="datetimeFigureOut">
              <a:rPr lang="fr-FR" smtClean="0"/>
              <a:t>15/03/17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91B41-1325-8249-8D2A-394C42C571AD}" type="slidenum">
              <a:rPr lang="fr-FR" smtClean="0"/>
              <a:t>‹#›</a:t>
            </a:fld>
            <a:endParaRPr lang="fr-FR"/>
          </a:p>
        </p:txBody>
      </p:sp>
    </p:spTree>
    <p:extLst>
      <p:ext uri="{BB962C8B-B14F-4D97-AF65-F5344CB8AC3E}">
        <p14:creationId xmlns:p14="http://schemas.microsoft.com/office/powerpoint/2010/main" val="762290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E91B41-1325-8249-8D2A-394C42C571AD}" type="slidenum">
              <a:rPr lang="fr-FR" smtClean="0"/>
              <a:t>24</a:t>
            </a:fld>
            <a:endParaRPr lang="fr-FR"/>
          </a:p>
        </p:txBody>
      </p:sp>
    </p:spTree>
    <p:extLst>
      <p:ext uri="{BB962C8B-B14F-4D97-AF65-F5344CB8AC3E}">
        <p14:creationId xmlns:p14="http://schemas.microsoft.com/office/powerpoint/2010/main" val="205665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l’axe vertical:</a:t>
            </a:r>
            <a:r>
              <a:rPr lang="fr-FR" baseline="0" dirty="0" smtClean="0"/>
              <a:t> la population mondiale</a:t>
            </a:r>
          </a:p>
          <a:p>
            <a:r>
              <a:rPr lang="fr-FR" baseline="0" dirty="0" smtClean="0"/>
              <a:t>Sur l’axe horizontal: le niveau de richesse.</a:t>
            </a:r>
            <a:endParaRPr lang="fr-FR" dirty="0"/>
          </a:p>
        </p:txBody>
      </p:sp>
      <p:sp>
        <p:nvSpPr>
          <p:cNvPr id="4" name="Espace réservé du numéro de diapositive 3"/>
          <p:cNvSpPr>
            <a:spLocks noGrp="1"/>
          </p:cNvSpPr>
          <p:nvPr>
            <p:ph type="sldNum" sz="quarter" idx="10"/>
          </p:nvPr>
        </p:nvSpPr>
        <p:spPr/>
        <p:txBody>
          <a:bodyPr/>
          <a:lstStyle/>
          <a:p>
            <a:fld id="{A9E91B41-1325-8249-8D2A-394C42C571AD}" type="slidenum">
              <a:rPr lang="fr-FR" smtClean="0"/>
              <a:t>32</a:t>
            </a:fld>
            <a:endParaRPr lang="fr-FR"/>
          </a:p>
        </p:txBody>
      </p:sp>
    </p:spTree>
    <p:extLst>
      <p:ext uri="{BB962C8B-B14F-4D97-AF65-F5344CB8AC3E}">
        <p14:creationId xmlns:p14="http://schemas.microsoft.com/office/powerpoint/2010/main" val="240297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FR" baseline="0" dirty="0" smtClean="0"/>
              <a:t>Prix de la mesure pour une personne: 8x365 = </a:t>
            </a:r>
            <a:r>
              <a:rPr lang="fr-FR" dirty="0" smtClean="0"/>
              <a:t>2920 dollars par an</a:t>
            </a:r>
          </a:p>
          <a:p>
            <a:pPr marL="228600" indent="-228600">
              <a:buAutoNum type="arabicParenR"/>
            </a:pPr>
            <a:r>
              <a:rPr lang="fr-FR" dirty="0" smtClean="0"/>
              <a:t>Prix</a:t>
            </a:r>
            <a:r>
              <a:rPr lang="fr-FR" baseline="0" dirty="0" smtClean="0"/>
              <a:t> de la mesure pour l’ensemble des pauvres: 700 000 000 * 2920 = 2044 000 000 000 par an</a:t>
            </a:r>
          </a:p>
          <a:p>
            <a:pPr marL="0" indent="0">
              <a:buNone/>
            </a:pPr>
            <a:r>
              <a:rPr lang="fr-FR" baseline="0" dirty="0" smtClean="0"/>
              <a:t>3)  Combien sont les 1% de la population? 7 000 000 000 x 0,01</a:t>
            </a:r>
          </a:p>
          <a:p>
            <a:pPr marL="0" indent="0">
              <a:buNone/>
            </a:pPr>
            <a:r>
              <a:rPr lang="fr-FR" baseline="0" dirty="0" smtClean="0"/>
              <a:t>4)  Prix de la mesure pour un membre des 1% les plus riches: 2044 000 000 000/ 70 000 000 = 29 200</a:t>
            </a:r>
            <a:endParaRPr lang="fr-FR" dirty="0"/>
          </a:p>
        </p:txBody>
      </p:sp>
      <p:sp>
        <p:nvSpPr>
          <p:cNvPr id="4" name="Espace réservé du numéro de diapositive 3"/>
          <p:cNvSpPr>
            <a:spLocks noGrp="1"/>
          </p:cNvSpPr>
          <p:nvPr>
            <p:ph type="sldNum" sz="quarter" idx="10"/>
          </p:nvPr>
        </p:nvSpPr>
        <p:spPr/>
        <p:txBody>
          <a:bodyPr/>
          <a:lstStyle/>
          <a:p>
            <a:fld id="{A9E91B41-1325-8249-8D2A-394C42C571AD}" type="slidenum">
              <a:rPr lang="fr-FR" smtClean="0"/>
              <a:t>46</a:t>
            </a:fld>
            <a:endParaRPr lang="fr-FR"/>
          </a:p>
        </p:txBody>
      </p:sp>
    </p:spTree>
    <p:extLst>
      <p:ext uri="{BB962C8B-B14F-4D97-AF65-F5344CB8AC3E}">
        <p14:creationId xmlns:p14="http://schemas.microsoft.com/office/powerpoint/2010/main" val="149239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9943C5F-A401-764F-84E1-BE904F732D94}" type="datetimeFigureOut">
              <a:rPr lang="fr-FR" smtClean="0"/>
              <a:t>15/03/17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161704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943C5F-A401-764F-84E1-BE904F732D94}" type="datetimeFigureOut">
              <a:rPr lang="fr-FR" smtClean="0"/>
              <a:t>15/03/17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110447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943C5F-A401-764F-84E1-BE904F732D94}" type="datetimeFigureOut">
              <a:rPr lang="fr-FR" smtClean="0"/>
              <a:t>15/03/17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252625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943C5F-A401-764F-84E1-BE904F732D94}" type="datetimeFigureOut">
              <a:rPr lang="fr-FR" smtClean="0"/>
              <a:t>15/03/17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33563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9943C5F-A401-764F-84E1-BE904F732D94}" type="datetimeFigureOut">
              <a:rPr lang="fr-FR" smtClean="0"/>
              <a:t>15/03/17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71439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9943C5F-A401-764F-84E1-BE904F732D94}" type="datetimeFigureOut">
              <a:rPr lang="fr-FR" smtClean="0"/>
              <a:t>15/03/17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348043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943C5F-A401-764F-84E1-BE904F732D94}" type="datetimeFigureOut">
              <a:rPr lang="fr-FR" smtClean="0"/>
              <a:t>15/03/17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119578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9943C5F-A401-764F-84E1-BE904F732D94}" type="datetimeFigureOut">
              <a:rPr lang="fr-FR" smtClean="0"/>
              <a:t>15/03/17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239577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943C5F-A401-764F-84E1-BE904F732D94}" type="datetimeFigureOut">
              <a:rPr lang="fr-FR" smtClean="0"/>
              <a:t>15/03/17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111669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943C5F-A401-764F-84E1-BE904F732D94}" type="datetimeFigureOut">
              <a:rPr lang="fr-FR" smtClean="0"/>
              <a:t>15/03/17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139347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943C5F-A401-764F-84E1-BE904F732D94}" type="datetimeFigureOut">
              <a:rPr lang="fr-FR" smtClean="0"/>
              <a:t>15/03/17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B6297C-9CF1-5044-861C-8858CDEC7E85}" type="slidenum">
              <a:rPr lang="fr-FR" smtClean="0"/>
              <a:t>‹#›</a:t>
            </a:fld>
            <a:endParaRPr lang="fr-FR"/>
          </a:p>
        </p:txBody>
      </p:sp>
    </p:spTree>
    <p:extLst>
      <p:ext uri="{BB962C8B-B14F-4D97-AF65-F5344CB8AC3E}">
        <p14:creationId xmlns:p14="http://schemas.microsoft.com/office/powerpoint/2010/main" val="101381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43C5F-A401-764F-84E1-BE904F732D94}" type="datetimeFigureOut">
              <a:rPr lang="fr-FR" smtClean="0"/>
              <a:t>15/03/17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97C-9CF1-5044-861C-8858CDEC7E85}" type="slidenum">
              <a:rPr lang="fr-FR" smtClean="0"/>
              <a:t>‹#›</a:t>
            </a:fld>
            <a:endParaRPr lang="fr-FR"/>
          </a:p>
        </p:txBody>
      </p:sp>
    </p:spTree>
    <p:extLst>
      <p:ext uri="{BB962C8B-B14F-4D97-AF65-F5344CB8AC3E}">
        <p14:creationId xmlns:p14="http://schemas.microsoft.com/office/powerpoint/2010/main" val="260358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7742"/>
            <a:ext cx="8229600" cy="5358421"/>
          </a:xfrm>
        </p:spPr>
        <p:txBody>
          <a:bodyPr>
            <a:normAutofit lnSpcReduction="10000"/>
          </a:bodyPr>
          <a:lstStyle/>
          <a:p>
            <a:pPr marL="0" indent="0">
              <a:buNone/>
            </a:pPr>
            <a:endParaRPr lang="fr-FR" dirty="0" smtClean="0"/>
          </a:p>
          <a:p>
            <a:pPr marL="0" indent="0" algn="just">
              <a:buNone/>
            </a:pPr>
            <a:r>
              <a:rPr lang="fr-FR" sz="4800" dirty="0" smtClean="0">
                <a:latin typeface="Times New Roman"/>
                <a:cs typeface="Times New Roman"/>
              </a:rPr>
              <a:t>1) Esprit critique: à quel point les supers riches sont-ils riches? </a:t>
            </a:r>
          </a:p>
          <a:p>
            <a:pPr marL="0" indent="0" algn="just">
              <a:buNone/>
            </a:pPr>
            <a:r>
              <a:rPr lang="fr-FR" sz="4800" dirty="0" smtClean="0">
                <a:latin typeface="Times New Roman"/>
                <a:cs typeface="Times New Roman"/>
              </a:rPr>
              <a:t>2) Les pourcentages : peut-on réduire la pauvreté dans le monde? </a:t>
            </a:r>
          </a:p>
          <a:p>
            <a:pPr marL="0" indent="0" algn="just">
              <a:buNone/>
            </a:pPr>
            <a:r>
              <a:rPr lang="fr-FR" sz="4800" dirty="0" smtClean="0">
                <a:latin typeface="Times New Roman"/>
                <a:cs typeface="Times New Roman"/>
              </a:rPr>
              <a:t>3)Exercice d’argumentation</a:t>
            </a:r>
            <a:endParaRPr lang="fr-FR" sz="4800" dirty="0">
              <a:latin typeface="Times New Roman"/>
              <a:cs typeface="Times New Roman"/>
            </a:endParaRPr>
          </a:p>
        </p:txBody>
      </p:sp>
    </p:spTree>
    <p:extLst>
      <p:ext uri="{BB962C8B-B14F-4D97-AF65-F5344CB8AC3E}">
        <p14:creationId xmlns:p14="http://schemas.microsoft.com/office/powerpoint/2010/main" val="196452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800" dirty="0" smtClean="0">
              <a:latin typeface="Times New Roman"/>
              <a:cs typeface="Times New Roman"/>
            </a:endParaRPr>
          </a:p>
          <a:p>
            <a:pPr marL="0" indent="0">
              <a:buNone/>
            </a:pPr>
            <a:endParaRPr lang="fr-FR" sz="4800" dirty="0">
              <a:latin typeface="Times New Roman"/>
              <a:cs typeface="Times New Roman"/>
            </a:endParaRPr>
          </a:p>
          <a:p>
            <a:pPr marL="0" indent="0">
              <a:buNone/>
            </a:pPr>
            <a:r>
              <a:rPr lang="fr-FR" sz="4800" dirty="0" smtClean="0">
                <a:latin typeface="Times New Roman"/>
                <a:cs typeface="Times New Roman"/>
              </a:rPr>
              <a:t>Comment l’information est traitée dans la presse? </a:t>
            </a:r>
            <a:endParaRPr lang="fr-FR" sz="4800" dirty="0">
              <a:latin typeface="Times New Roman"/>
              <a:cs typeface="Times New Roman"/>
            </a:endParaRPr>
          </a:p>
        </p:txBody>
      </p:sp>
    </p:spTree>
    <p:extLst>
      <p:ext uri="{BB962C8B-B14F-4D97-AF65-F5344CB8AC3E}">
        <p14:creationId xmlns:p14="http://schemas.microsoft.com/office/powerpoint/2010/main" val="343256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7-03-09 à 17.14.50.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986" t="-4033" r="51022" b="-1"/>
          <a:stretch/>
        </p:blipFill>
        <p:spPr>
          <a:xfrm>
            <a:off x="-3317342" y="1417638"/>
            <a:ext cx="12240402" cy="3188812"/>
          </a:xfrm>
        </p:spPr>
      </p:pic>
    </p:spTree>
    <p:extLst>
      <p:ext uri="{BB962C8B-B14F-4D97-AF65-F5344CB8AC3E}">
        <p14:creationId xmlns:p14="http://schemas.microsoft.com/office/powerpoint/2010/main" val="35596945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7-03-09 à 17.16.03.png"/>
          <p:cNvPicPr>
            <a:picLocks noGrp="1" noChangeAspect="1"/>
          </p:cNvPicPr>
          <p:nvPr>
            <p:ph idx="1"/>
          </p:nvPr>
        </p:nvPicPr>
        <p:blipFill>
          <a:blip r:embed="rId2">
            <a:extLst>
              <a:ext uri="{28A0092B-C50C-407E-A947-70E740481C1C}">
                <a14:useLocalDpi xmlns:a14="http://schemas.microsoft.com/office/drawing/2010/main" val="0"/>
              </a:ext>
            </a:extLst>
          </a:blip>
          <a:srcRect l="210" r="210"/>
          <a:stretch>
            <a:fillRect/>
          </a:stretch>
        </p:blipFill>
        <p:spPr>
          <a:xfrm>
            <a:off x="-469277" y="274638"/>
            <a:ext cx="10150307" cy="5582278"/>
          </a:xfrm>
        </p:spPr>
      </p:pic>
    </p:spTree>
    <p:extLst>
      <p:ext uri="{BB962C8B-B14F-4D97-AF65-F5344CB8AC3E}">
        <p14:creationId xmlns:p14="http://schemas.microsoft.com/office/powerpoint/2010/main" val="26076614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Capture d’écran 2017-03-09 à 17.21.56.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348" t="970" r="2348"/>
          <a:stretch/>
        </p:blipFill>
        <p:spPr>
          <a:xfrm>
            <a:off x="457200" y="1199140"/>
            <a:ext cx="8229600" cy="6009849"/>
          </a:xfrm>
        </p:spPr>
      </p:pic>
      <p:pic>
        <p:nvPicPr>
          <p:cNvPr id="4" name="Image 3" descr="Capture d’écran 2017-03-09 à 17.21.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8440"/>
            <a:ext cx="2197100" cy="520700"/>
          </a:xfrm>
          <a:prstGeom prst="rect">
            <a:avLst/>
          </a:prstGeom>
        </p:spPr>
      </p:pic>
    </p:spTree>
    <p:extLst>
      <p:ext uri="{BB962C8B-B14F-4D97-AF65-F5344CB8AC3E}">
        <p14:creationId xmlns:p14="http://schemas.microsoft.com/office/powerpoint/2010/main" val="213042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35064"/>
            <a:ext cx="8229600" cy="5853633"/>
          </a:xfrm>
        </p:spPr>
        <p:txBody>
          <a:bodyPr>
            <a:normAutofit fontScale="77500" lnSpcReduction="20000"/>
          </a:bodyPr>
          <a:lstStyle/>
          <a:p>
            <a:pPr marL="0" indent="0" algn="just">
              <a:buNone/>
            </a:pPr>
            <a:r>
              <a:rPr lang="fr-FR" dirty="0">
                <a:latin typeface="Times New Roman"/>
                <a:cs typeface="Times New Roman"/>
              </a:rPr>
              <a:t>Huit personnes sur la planète, parmi lesquelles les milliardaires parmi lesquels Bill Gates, Warren Buffet ou Carlos </a:t>
            </a:r>
            <a:r>
              <a:rPr lang="fr-FR" dirty="0" err="1">
                <a:latin typeface="Times New Roman"/>
                <a:cs typeface="Times New Roman"/>
              </a:rPr>
              <a:t>Slim</a:t>
            </a:r>
            <a:r>
              <a:rPr lang="fr-FR" dirty="0">
                <a:latin typeface="Times New Roman"/>
                <a:cs typeface="Times New Roman"/>
              </a:rPr>
              <a:t>... détiennent autant de richesse que la moitié la plus pauvre de la population mondiale. Il s'agit une situation "</a:t>
            </a:r>
            <a:r>
              <a:rPr lang="fr-FR" i="1" dirty="0">
                <a:latin typeface="Times New Roman"/>
                <a:cs typeface="Times New Roman"/>
              </a:rPr>
              <a:t>indécente</a:t>
            </a:r>
            <a:r>
              <a:rPr lang="fr-FR" dirty="0">
                <a:latin typeface="Times New Roman"/>
                <a:cs typeface="Times New Roman"/>
              </a:rPr>
              <a:t>" qui "</a:t>
            </a:r>
            <a:r>
              <a:rPr lang="fr-FR" i="1" dirty="0">
                <a:latin typeface="Times New Roman"/>
                <a:cs typeface="Times New Roman"/>
              </a:rPr>
              <a:t>exacerbe les </a:t>
            </a:r>
            <a:r>
              <a:rPr lang="fr-FR" i="1" dirty="0" smtClean="0">
                <a:latin typeface="Times New Roman"/>
                <a:cs typeface="Times New Roman"/>
              </a:rPr>
              <a:t>inégalités</a:t>
            </a:r>
            <a:r>
              <a:rPr lang="fr-FR" dirty="0" smtClean="0">
                <a:latin typeface="Times New Roman"/>
                <a:cs typeface="Times New Roman"/>
              </a:rPr>
              <a:t> » </a:t>
            </a:r>
            <a:r>
              <a:rPr lang="fr-FR" dirty="0">
                <a:latin typeface="Times New Roman"/>
                <a:cs typeface="Times New Roman"/>
              </a:rPr>
              <a:t>dénonce l'ONG britannique Oxfam dans un rapport publié en amont du World </a:t>
            </a:r>
            <a:r>
              <a:rPr lang="fr-FR" dirty="0" err="1">
                <a:latin typeface="Times New Roman"/>
                <a:cs typeface="Times New Roman"/>
              </a:rPr>
              <a:t>Economic</a:t>
            </a:r>
            <a:r>
              <a:rPr lang="fr-FR" dirty="0">
                <a:latin typeface="Times New Roman"/>
                <a:cs typeface="Times New Roman"/>
              </a:rPr>
              <a:t> Forum (WEF) qui s'ouvre mardi à Davos.</a:t>
            </a:r>
          </a:p>
          <a:p>
            <a:pPr marL="0" indent="0" algn="just">
              <a:buNone/>
            </a:pPr>
            <a:r>
              <a:rPr lang="fr-FR" dirty="0">
                <a:latin typeface="Times New Roman"/>
                <a:cs typeface="Times New Roman"/>
              </a:rPr>
              <a:t>Ce rapport, intitulé "</a:t>
            </a:r>
            <a:r>
              <a:rPr lang="fr-FR" i="1" dirty="0">
                <a:latin typeface="Times New Roman"/>
                <a:cs typeface="Times New Roman"/>
              </a:rPr>
              <a:t>Une économie au service des 99%</a:t>
            </a:r>
            <a:r>
              <a:rPr lang="fr-FR" dirty="0">
                <a:latin typeface="Times New Roman"/>
                <a:cs typeface="Times New Roman"/>
              </a:rPr>
              <a:t>", dévoile "</a:t>
            </a:r>
            <a:r>
              <a:rPr lang="fr-FR" i="1" dirty="0">
                <a:latin typeface="Times New Roman"/>
                <a:cs typeface="Times New Roman"/>
              </a:rPr>
              <a:t>comment les grandes entreprises et les individus les plus riches exacerbent les inégalités, en exploitant un système économique défaillant, en éludant l'impôt, en réduisant les salaires et en maximisant les revenus des actionnaires</a:t>
            </a:r>
            <a:r>
              <a:rPr lang="fr-FR" dirty="0">
                <a:latin typeface="Times New Roman"/>
                <a:cs typeface="Times New Roman"/>
              </a:rPr>
              <a:t>".</a:t>
            </a:r>
          </a:p>
          <a:p>
            <a:pPr marL="0" indent="0" algn="just">
              <a:buNone/>
            </a:pPr>
            <a:r>
              <a:rPr lang="fr-FR" dirty="0">
                <a:latin typeface="Times New Roman"/>
                <a:cs typeface="Times New Roman"/>
              </a:rPr>
              <a:t>Selon l'ONG, à ce rythme, le premier "</a:t>
            </a:r>
            <a:r>
              <a:rPr lang="fr-FR" i="1" dirty="0">
                <a:latin typeface="Times New Roman"/>
                <a:cs typeface="Times New Roman"/>
              </a:rPr>
              <a:t>super-milliardaire</a:t>
            </a:r>
            <a:r>
              <a:rPr lang="fr-FR" dirty="0">
                <a:latin typeface="Times New Roman"/>
                <a:cs typeface="Times New Roman"/>
              </a:rPr>
              <a:t>" du monde "</a:t>
            </a:r>
            <a:r>
              <a:rPr lang="fr-FR" i="1" dirty="0">
                <a:latin typeface="Times New Roman"/>
                <a:cs typeface="Times New Roman"/>
              </a:rPr>
              <a:t>pourrait voir son patrimoine dépasser le millier de milliards de dollars dans 25 ans à peine</a:t>
            </a:r>
            <a:r>
              <a:rPr lang="fr-FR" dirty="0">
                <a:latin typeface="Times New Roman"/>
                <a:cs typeface="Times New Roman"/>
              </a:rPr>
              <a:t>". Pour dépenser cette somme, il faudrait "</a:t>
            </a:r>
            <a:r>
              <a:rPr lang="fr-FR" i="1" dirty="0">
                <a:latin typeface="Times New Roman"/>
                <a:cs typeface="Times New Roman"/>
              </a:rPr>
              <a:t>débourser un million de dollars par jour pendant 2738 ans</a:t>
            </a:r>
            <a:r>
              <a:rPr lang="fr-FR" dirty="0">
                <a:latin typeface="Times New Roman"/>
                <a:cs typeface="Times New Roman"/>
              </a:rPr>
              <a:t>", souligne-t-elle.</a:t>
            </a:r>
          </a:p>
          <a:p>
            <a:pPr marL="0" indent="0" algn="just">
              <a:buNone/>
            </a:pPr>
            <a:endParaRPr lang="fr-FR" dirty="0">
              <a:latin typeface="Times New Roman"/>
              <a:cs typeface="Times New Roman"/>
            </a:endParaRPr>
          </a:p>
        </p:txBody>
      </p:sp>
    </p:spTree>
    <p:extLst>
      <p:ext uri="{BB962C8B-B14F-4D97-AF65-F5344CB8AC3E}">
        <p14:creationId xmlns:p14="http://schemas.microsoft.com/office/powerpoint/2010/main" val="196563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400" dirty="0" smtClean="0">
              <a:latin typeface="Times New Roman"/>
              <a:cs typeface="Times New Roman"/>
            </a:endParaRPr>
          </a:p>
          <a:p>
            <a:pPr marL="0" indent="0">
              <a:buNone/>
            </a:pPr>
            <a:r>
              <a:rPr lang="fr-FR" sz="4800" dirty="0" smtClean="0">
                <a:latin typeface="Times New Roman"/>
                <a:cs typeface="Times New Roman"/>
              </a:rPr>
              <a:t>L’information est rapportée, elle n’est pas vérifiée. </a:t>
            </a:r>
            <a:endParaRPr lang="fr-FR" sz="4800" dirty="0">
              <a:latin typeface="Times New Roman"/>
              <a:cs typeface="Times New Roman"/>
            </a:endParaRPr>
          </a:p>
        </p:txBody>
      </p:sp>
    </p:spTree>
    <p:extLst>
      <p:ext uri="{BB962C8B-B14F-4D97-AF65-F5344CB8AC3E}">
        <p14:creationId xmlns:p14="http://schemas.microsoft.com/office/powerpoint/2010/main" val="142332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videoplaybac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421855396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4000" dirty="0" smtClean="0">
                <a:latin typeface="Times New Roman"/>
                <a:cs typeface="Times New Roman"/>
              </a:rPr>
              <a:t>L’information est vraisemblable</a:t>
            </a:r>
          </a:p>
          <a:p>
            <a:pPr algn="just"/>
            <a:r>
              <a:rPr lang="fr-FR" sz="4000" dirty="0" smtClean="0">
                <a:latin typeface="Times New Roman"/>
                <a:cs typeface="Times New Roman"/>
              </a:rPr>
              <a:t>Elle sert une cause qui est éthiquement juste</a:t>
            </a:r>
          </a:p>
          <a:p>
            <a:pPr marL="0" indent="0">
              <a:buNone/>
            </a:pPr>
            <a:endParaRPr lang="fr-FR" sz="4000" dirty="0" smtClean="0">
              <a:latin typeface="Times New Roman"/>
              <a:cs typeface="Times New Roman"/>
            </a:endParaRPr>
          </a:p>
          <a:p>
            <a:pPr marL="0" indent="0">
              <a:buNone/>
            </a:pPr>
            <a:r>
              <a:rPr lang="fr-FR" sz="4000" dirty="0" smtClean="0">
                <a:latin typeface="Times New Roman"/>
                <a:cs typeface="Times New Roman"/>
              </a:rPr>
              <a:t>=&gt; Peu de motivation pour l’analyse critique</a:t>
            </a:r>
            <a:endParaRPr lang="fr-FR" sz="4000" dirty="0">
              <a:latin typeface="Times New Roman"/>
              <a:cs typeface="Times New Roman"/>
            </a:endParaRPr>
          </a:p>
        </p:txBody>
      </p:sp>
    </p:spTree>
    <p:extLst>
      <p:ext uri="{BB962C8B-B14F-4D97-AF65-F5344CB8AC3E}">
        <p14:creationId xmlns:p14="http://schemas.microsoft.com/office/powerpoint/2010/main" val="40743408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400" dirty="0" smtClean="0">
              <a:latin typeface="Times New Roman"/>
              <a:cs typeface="Times New Roman"/>
            </a:endParaRPr>
          </a:p>
          <a:p>
            <a:pPr marL="0" indent="0">
              <a:buNone/>
            </a:pPr>
            <a:endParaRPr lang="fr-FR" sz="4400" dirty="0">
              <a:latin typeface="Times New Roman"/>
              <a:cs typeface="Times New Roman"/>
            </a:endParaRPr>
          </a:p>
          <a:p>
            <a:pPr marL="0" indent="0">
              <a:buNone/>
            </a:pPr>
            <a:r>
              <a:rPr lang="fr-FR" sz="4400" dirty="0" smtClean="0">
                <a:latin typeface="Times New Roman"/>
                <a:cs typeface="Times New Roman"/>
              </a:rPr>
              <a:t>Le rapport d’Oxfam est-il fiable? </a:t>
            </a:r>
            <a:endParaRPr lang="fr-FR" sz="4400" dirty="0">
              <a:latin typeface="Times New Roman"/>
              <a:cs typeface="Times New Roman"/>
            </a:endParaRPr>
          </a:p>
        </p:txBody>
      </p:sp>
    </p:spTree>
    <p:extLst>
      <p:ext uri="{BB962C8B-B14F-4D97-AF65-F5344CB8AC3E}">
        <p14:creationId xmlns:p14="http://schemas.microsoft.com/office/powerpoint/2010/main" val="273008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Rapport annuel</a:t>
            </a:r>
            <a:endParaRPr lang="fr-FR" dirty="0">
              <a:latin typeface="Times New Roman"/>
              <a:cs typeface="Times New Roman"/>
            </a:endParaRPr>
          </a:p>
        </p:txBody>
      </p:sp>
      <p:pic>
        <p:nvPicPr>
          <p:cNvPr id="4" name="Espace réservé du contenu 3" descr="Capture d’écran 2017-03-09 à 10.22.17.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7" b="31046"/>
          <a:stretch/>
        </p:blipFill>
        <p:spPr>
          <a:xfrm>
            <a:off x="1608968" y="1417638"/>
            <a:ext cx="4961105" cy="4951911"/>
          </a:xfrm>
        </p:spPr>
      </p:pic>
    </p:spTree>
    <p:extLst>
      <p:ext uri="{BB962C8B-B14F-4D97-AF65-F5344CB8AC3E}">
        <p14:creationId xmlns:p14="http://schemas.microsoft.com/office/powerpoint/2010/main" val="17720966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lgn="just">
              <a:buNone/>
            </a:pPr>
            <a:r>
              <a:rPr lang="fr-FR" sz="4800" dirty="0">
                <a:latin typeface="Times New Roman"/>
                <a:cs typeface="Times New Roman"/>
              </a:rPr>
              <a:t>1) Esprit critique: </a:t>
            </a:r>
            <a:r>
              <a:rPr lang="fr-FR" sz="4800" dirty="0" smtClean="0">
                <a:latin typeface="Times New Roman"/>
                <a:cs typeface="Times New Roman"/>
              </a:rPr>
              <a:t>À quel point les </a:t>
            </a:r>
            <a:r>
              <a:rPr lang="fr-FR" sz="4800" dirty="0">
                <a:latin typeface="Times New Roman"/>
                <a:cs typeface="Times New Roman"/>
              </a:rPr>
              <a:t>supers riches sont-</a:t>
            </a:r>
            <a:r>
              <a:rPr lang="fr-FR" sz="4800" dirty="0" smtClean="0">
                <a:latin typeface="Times New Roman"/>
                <a:cs typeface="Times New Roman"/>
              </a:rPr>
              <a:t>ils </a:t>
            </a:r>
            <a:r>
              <a:rPr lang="fr-FR" sz="4800" dirty="0">
                <a:latin typeface="Times New Roman"/>
                <a:cs typeface="Times New Roman"/>
              </a:rPr>
              <a:t>riches? </a:t>
            </a:r>
          </a:p>
          <a:p>
            <a:pPr marL="0" indent="0">
              <a:buNone/>
            </a:pPr>
            <a:endParaRPr lang="fr-FR" dirty="0"/>
          </a:p>
        </p:txBody>
      </p:sp>
    </p:spTree>
    <p:extLst>
      <p:ext uri="{BB962C8B-B14F-4D97-AF65-F5344CB8AC3E}">
        <p14:creationId xmlns:p14="http://schemas.microsoft.com/office/powerpoint/2010/main" val="5805109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latin typeface="Times New Roman"/>
                <a:cs typeface="Times New Roman"/>
              </a:rPr>
              <a:t>Argument ou non? </a:t>
            </a:r>
            <a:endParaRPr lang="fr-FR" sz="4000" dirty="0">
              <a:latin typeface="Times New Roman"/>
              <a:cs typeface="Times New Roman"/>
            </a:endParaRPr>
          </a:p>
        </p:txBody>
      </p:sp>
      <p:sp>
        <p:nvSpPr>
          <p:cNvPr id="3" name="Espace réservé du contenu 2"/>
          <p:cNvSpPr>
            <a:spLocks noGrp="1"/>
          </p:cNvSpPr>
          <p:nvPr>
            <p:ph idx="1"/>
          </p:nvPr>
        </p:nvSpPr>
        <p:spPr>
          <a:xfrm>
            <a:off x="457200" y="1417638"/>
            <a:ext cx="8229600" cy="4708525"/>
          </a:xfrm>
        </p:spPr>
        <p:txBody>
          <a:bodyPr/>
          <a:lstStyle/>
          <a:p>
            <a:pPr marL="0" indent="0" algn="just">
              <a:buNone/>
            </a:pPr>
            <a:r>
              <a:rPr lang="fr-FR" sz="3600" dirty="0">
                <a:latin typeface="Times New Roman"/>
                <a:cs typeface="Times New Roman"/>
              </a:rPr>
              <a:t>Le modèle économique dans lequel nous évoluons et les principes qui y sont associés nous ont menés à cette situation injuste, extrême et non durable. Notre système économique doit cesser de profiter abusivement à une élite pour se mettre au service du plus grand nombre</a:t>
            </a:r>
            <a:r>
              <a:rPr lang="fr-FR" sz="3600" dirty="0" smtClean="0">
                <a:latin typeface="Times New Roman"/>
                <a:cs typeface="Times New Roman"/>
              </a:rPr>
              <a:t>.</a:t>
            </a:r>
          </a:p>
          <a:p>
            <a:pPr marL="0" indent="0" algn="just">
              <a:buNone/>
            </a:pPr>
            <a:r>
              <a:rPr lang="fr-FR" sz="3600" dirty="0" smtClean="0">
                <a:latin typeface="Times New Roman"/>
                <a:cs typeface="Times New Roman"/>
              </a:rPr>
              <a:t>Pas un argument. </a:t>
            </a:r>
            <a:endParaRPr lang="en-GB" sz="3600" dirty="0">
              <a:latin typeface="Times New Roman"/>
              <a:cs typeface="Times New Roman"/>
            </a:endParaRPr>
          </a:p>
          <a:p>
            <a:pPr marL="0" indent="0">
              <a:buNone/>
            </a:pPr>
            <a:endParaRPr lang="fr-FR" dirty="0"/>
          </a:p>
        </p:txBody>
      </p:sp>
    </p:spTree>
    <p:extLst>
      <p:ext uri="{BB962C8B-B14F-4D97-AF65-F5344CB8AC3E}">
        <p14:creationId xmlns:p14="http://schemas.microsoft.com/office/powerpoint/2010/main" val="3854328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sz="3600" dirty="0" smtClean="0">
                <a:latin typeface="Times New Roman"/>
                <a:cs typeface="Times New Roman"/>
              </a:rPr>
              <a:t>Argument ou non?</a:t>
            </a:r>
            <a:endParaRPr lang="fr-FR" sz="3600" dirty="0">
              <a:latin typeface="Times New Roman"/>
              <a:cs typeface="Times New Roman"/>
            </a:endParaRPr>
          </a:p>
        </p:txBody>
      </p:sp>
      <p:sp>
        <p:nvSpPr>
          <p:cNvPr id="3" name="Espace réservé du contenu 2"/>
          <p:cNvSpPr>
            <a:spLocks noGrp="1"/>
          </p:cNvSpPr>
          <p:nvPr>
            <p:ph idx="1"/>
          </p:nvPr>
        </p:nvSpPr>
        <p:spPr>
          <a:xfrm>
            <a:off x="457200" y="826800"/>
            <a:ext cx="8229600" cy="5299364"/>
          </a:xfrm>
        </p:spPr>
        <p:txBody>
          <a:bodyPr>
            <a:normAutofit/>
          </a:bodyPr>
          <a:lstStyle/>
          <a:p>
            <a:pPr marL="0" indent="0" algn="just">
              <a:buNone/>
            </a:pPr>
            <a:r>
              <a:rPr lang="fr-FR" dirty="0" smtClean="0">
                <a:latin typeface="Times New Roman"/>
                <a:cs typeface="Times New Roman"/>
              </a:rPr>
              <a:t>« </a:t>
            </a:r>
            <a:r>
              <a:rPr lang="fr-FR" dirty="0">
                <a:latin typeface="Times New Roman"/>
                <a:cs typeface="Times New Roman"/>
              </a:rPr>
              <a:t>D’après les dernières estimations, seuls huit hommes détiennent autant de richesses que la moitié la plus pauvre de la population mondiale. La croissance profite aux plus riches, au détriment du reste de la société, notamment des plus pauvres</a:t>
            </a:r>
            <a:r>
              <a:rPr lang="fr-FR" dirty="0" smtClean="0">
                <a:latin typeface="Times New Roman"/>
                <a:cs typeface="Times New Roman"/>
              </a:rPr>
              <a:t>. »</a:t>
            </a:r>
          </a:p>
          <a:p>
            <a:pPr marL="0" indent="0" algn="just">
              <a:buNone/>
            </a:pPr>
            <a:r>
              <a:rPr lang="fr-FR" b="1" dirty="0" smtClean="0">
                <a:latin typeface="Times New Roman"/>
                <a:cs typeface="Times New Roman"/>
              </a:rPr>
              <a:t>C’est presque un argument. </a:t>
            </a:r>
            <a:endParaRPr lang="en-GB" b="1" dirty="0">
              <a:latin typeface="Times New Roman"/>
              <a:cs typeface="Times New Roman"/>
            </a:endParaRPr>
          </a:p>
          <a:p>
            <a:pPr marL="0" indent="0">
              <a:buNone/>
            </a:pPr>
            <a:r>
              <a:rPr lang="fr-FR" b="1" dirty="0" smtClean="0">
                <a:latin typeface="Times New Roman"/>
                <a:cs typeface="Times New Roman"/>
              </a:rPr>
              <a:t>Conclusion: </a:t>
            </a:r>
            <a:r>
              <a:rPr lang="fr-FR" dirty="0" smtClean="0">
                <a:latin typeface="Times New Roman"/>
                <a:cs typeface="Times New Roman"/>
              </a:rPr>
              <a:t>« La croissance profite au plus riches»</a:t>
            </a:r>
          </a:p>
          <a:p>
            <a:pPr marL="0" indent="0">
              <a:buNone/>
            </a:pPr>
            <a:r>
              <a:rPr lang="fr-FR" b="1" dirty="0" smtClean="0">
                <a:latin typeface="Times New Roman"/>
                <a:cs typeface="Times New Roman"/>
              </a:rPr>
              <a:t>Prémisse: </a:t>
            </a:r>
            <a:r>
              <a:rPr lang="fr-FR" dirty="0" smtClean="0">
                <a:latin typeface="Times New Roman"/>
                <a:cs typeface="Times New Roman"/>
              </a:rPr>
              <a:t>« Les inégalités s’accroissent ». </a:t>
            </a:r>
            <a:endParaRPr lang="fr-FR" dirty="0">
              <a:latin typeface="Times New Roman"/>
              <a:cs typeface="Times New Roman"/>
            </a:endParaRPr>
          </a:p>
        </p:txBody>
      </p:sp>
    </p:spTree>
    <p:extLst>
      <p:ext uri="{BB962C8B-B14F-4D97-AF65-F5344CB8AC3E}">
        <p14:creationId xmlns:p14="http://schemas.microsoft.com/office/powerpoint/2010/main" val="1901649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83872"/>
            <a:ext cx="8229600" cy="5742292"/>
          </a:xfrm>
        </p:spPr>
        <p:txBody>
          <a:bodyPr>
            <a:normAutofit fontScale="92500" lnSpcReduction="10000"/>
          </a:bodyPr>
          <a:lstStyle/>
          <a:p>
            <a:pPr marL="0" indent="0" algn="just">
              <a:buNone/>
            </a:pPr>
            <a:r>
              <a:rPr lang="fr-FR" sz="4000" dirty="0">
                <a:latin typeface="Times New Roman"/>
                <a:cs typeface="Times New Roman"/>
              </a:rPr>
              <a:t>« D’après les dernières estimations, seuls huit hommes détiennent autant de richesses que la moitié la plus pauvre de la population mondiale. La croissance profite aux plus riches, au détriment du reste de la société, notamment des plus pauvres. »</a:t>
            </a:r>
          </a:p>
          <a:p>
            <a:pPr marL="0" indent="0" algn="just">
              <a:buNone/>
            </a:pPr>
            <a:endParaRPr lang="fr-FR" sz="4000" dirty="0">
              <a:latin typeface="Times New Roman"/>
              <a:cs typeface="Times New Roman"/>
            </a:endParaRPr>
          </a:p>
          <a:p>
            <a:pPr marL="0" indent="0" algn="just">
              <a:buNone/>
            </a:pPr>
            <a:r>
              <a:rPr lang="fr-FR" sz="4000" dirty="0" smtClean="0">
                <a:latin typeface="Times New Roman"/>
                <a:cs typeface="Times New Roman"/>
              </a:rPr>
              <a:t>Quelle question poser: </a:t>
            </a:r>
          </a:p>
          <a:p>
            <a:pPr marL="742950" indent="-742950" algn="just">
              <a:buAutoNum type="arabicParenR"/>
            </a:pPr>
            <a:r>
              <a:rPr lang="fr-FR" sz="4000" dirty="0" smtClean="0">
                <a:latin typeface="Times New Roman"/>
                <a:cs typeface="Times New Roman"/>
              </a:rPr>
              <a:t>Pour tester la vérité?</a:t>
            </a:r>
          </a:p>
          <a:p>
            <a:pPr marL="742950" indent="-742950" algn="just">
              <a:buAutoNum type="arabicParenR"/>
            </a:pPr>
            <a:r>
              <a:rPr lang="fr-FR" sz="4000" dirty="0" smtClean="0">
                <a:latin typeface="Times New Roman"/>
                <a:cs typeface="Times New Roman"/>
              </a:rPr>
              <a:t>Pour tester la validité?</a:t>
            </a:r>
            <a:endParaRPr lang="fr-FR" sz="4000" dirty="0">
              <a:latin typeface="Times New Roman"/>
              <a:cs typeface="Times New Roman"/>
            </a:endParaRPr>
          </a:p>
        </p:txBody>
      </p:sp>
    </p:spTree>
    <p:extLst>
      <p:ext uri="{BB962C8B-B14F-4D97-AF65-F5344CB8AC3E}">
        <p14:creationId xmlns:p14="http://schemas.microsoft.com/office/powerpoint/2010/main" val="39248049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lgn="just">
              <a:buNone/>
            </a:pPr>
            <a:r>
              <a:rPr lang="fr-FR" sz="4800" dirty="0">
                <a:latin typeface="Times New Roman"/>
                <a:cs typeface="Times New Roman"/>
              </a:rPr>
              <a:t>La suite du rapport: des preuves que l’économie est au service des 1% </a:t>
            </a:r>
            <a:endParaRPr lang="fr-FR" sz="4800" dirty="0"/>
          </a:p>
        </p:txBody>
      </p:sp>
    </p:spTree>
    <p:extLst>
      <p:ext uri="{BB962C8B-B14F-4D97-AF65-F5344CB8AC3E}">
        <p14:creationId xmlns:p14="http://schemas.microsoft.com/office/powerpoint/2010/main" val="1946280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latin typeface="Times New Roman"/>
                <a:cs typeface="Times New Roman"/>
              </a:rPr>
              <a:t>Argument ou pas?</a:t>
            </a:r>
            <a:endParaRPr lang="fr-FR" sz="3600" dirty="0">
              <a:latin typeface="Times New Roman"/>
              <a:cs typeface="Times New Roman"/>
            </a:endParaRPr>
          </a:p>
        </p:txBody>
      </p:sp>
      <p:sp>
        <p:nvSpPr>
          <p:cNvPr id="3" name="Espace réservé du contenu 2"/>
          <p:cNvSpPr>
            <a:spLocks noGrp="1"/>
          </p:cNvSpPr>
          <p:nvPr>
            <p:ph idx="1"/>
          </p:nvPr>
        </p:nvSpPr>
        <p:spPr>
          <a:xfrm>
            <a:off x="457199" y="1151612"/>
            <a:ext cx="8461615" cy="5492306"/>
          </a:xfrm>
        </p:spPr>
        <p:txBody>
          <a:bodyPr>
            <a:normAutofit/>
          </a:bodyPr>
          <a:lstStyle/>
          <a:p>
            <a:pPr marL="0" indent="0" algn="just">
              <a:buNone/>
            </a:pPr>
            <a:r>
              <a:rPr lang="fr-FR" dirty="0">
                <a:latin typeface="Times New Roman"/>
                <a:cs typeface="Times New Roman"/>
              </a:rPr>
              <a:t>L</a:t>
            </a:r>
            <a:r>
              <a:rPr lang="fr-FR" dirty="0" smtClean="0">
                <a:latin typeface="Times New Roman"/>
                <a:cs typeface="Times New Roman"/>
              </a:rPr>
              <a:t>es </a:t>
            </a:r>
            <a:r>
              <a:rPr lang="fr-FR" dirty="0">
                <a:latin typeface="Times New Roman"/>
                <a:cs typeface="Times New Roman"/>
              </a:rPr>
              <a:t>entreprises de nombreux </a:t>
            </a:r>
            <a:r>
              <a:rPr lang="fr-FR" dirty="0" smtClean="0">
                <a:latin typeface="Times New Roman"/>
                <a:cs typeface="Times New Roman"/>
              </a:rPr>
              <a:t>secteurs </a:t>
            </a:r>
            <a:r>
              <a:rPr lang="fr-FR" dirty="0">
                <a:latin typeface="Times New Roman"/>
                <a:cs typeface="Times New Roman"/>
              </a:rPr>
              <a:t>utilisent leur pouvoir et leur forte influence pour </a:t>
            </a:r>
            <a:r>
              <a:rPr lang="fr-FR" dirty="0" smtClean="0">
                <a:latin typeface="Times New Roman"/>
                <a:cs typeface="Times New Roman"/>
              </a:rPr>
              <a:t>s’assurer </a:t>
            </a:r>
            <a:r>
              <a:rPr lang="fr-FR" dirty="0">
                <a:latin typeface="Times New Roman"/>
                <a:cs typeface="Times New Roman"/>
              </a:rPr>
              <a:t>que les réglementations et les politiques nationales et internationales soient formulées de manière à soutenir durablement leur rentabilité. Par exemple, des sociétés pétrolières au Nigeria sont parvenues à obtenir des exonérations </a:t>
            </a:r>
            <a:r>
              <a:rPr lang="fr-FR" dirty="0" smtClean="0">
                <a:latin typeface="Times New Roman"/>
                <a:cs typeface="Times New Roman"/>
              </a:rPr>
              <a:t>d’impôts généreuses.</a:t>
            </a:r>
            <a:endParaRPr lang="en-GB" dirty="0">
              <a:latin typeface="Times New Roman"/>
              <a:cs typeface="Times New Roman"/>
            </a:endParaRPr>
          </a:p>
          <a:p>
            <a:pPr marL="0" indent="0" algn="just">
              <a:buNone/>
            </a:pPr>
            <a:r>
              <a:rPr lang="fr-FR" b="1" dirty="0" smtClean="0">
                <a:solidFill>
                  <a:srgbClr val="008000"/>
                </a:solidFill>
                <a:latin typeface="Times New Roman"/>
                <a:cs typeface="Times New Roman"/>
              </a:rPr>
              <a:t>C’est un argument. </a:t>
            </a:r>
          </a:p>
          <a:p>
            <a:pPr marL="0" indent="0" algn="just">
              <a:buNone/>
            </a:pPr>
            <a:r>
              <a:rPr lang="fr-FR" dirty="0" smtClean="0">
                <a:latin typeface="Times New Roman"/>
                <a:cs typeface="Times New Roman"/>
              </a:rPr>
              <a:t>Quelle critique sur sa validité?</a:t>
            </a:r>
          </a:p>
          <a:p>
            <a:pPr marL="0" indent="0" algn="just">
              <a:buNone/>
            </a:pPr>
            <a:r>
              <a:rPr lang="fr-FR" dirty="0" smtClean="0">
                <a:latin typeface="Times New Roman"/>
                <a:cs typeface="Times New Roman"/>
              </a:rPr>
              <a:t>Induction hâtive</a:t>
            </a:r>
            <a:endParaRPr lang="fr-FR" dirty="0">
              <a:latin typeface="Times New Roman"/>
              <a:cs typeface="Times New Roman"/>
            </a:endParaRPr>
          </a:p>
        </p:txBody>
      </p:sp>
    </p:spTree>
    <p:extLst>
      <p:ext uri="{BB962C8B-B14F-4D97-AF65-F5344CB8AC3E}">
        <p14:creationId xmlns:p14="http://schemas.microsoft.com/office/powerpoint/2010/main" val="520006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Argument ou pas? </a:t>
            </a:r>
            <a:endParaRPr lang="fr-FR" dirty="0">
              <a:latin typeface="Times New Roman"/>
              <a:cs typeface="Times New Roman"/>
            </a:endParaRPr>
          </a:p>
        </p:txBody>
      </p:sp>
      <p:sp>
        <p:nvSpPr>
          <p:cNvPr id="3" name="Espace réservé du contenu 2"/>
          <p:cNvSpPr>
            <a:spLocks noGrp="1"/>
          </p:cNvSpPr>
          <p:nvPr>
            <p:ph idx="1"/>
          </p:nvPr>
        </p:nvSpPr>
        <p:spPr>
          <a:xfrm>
            <a:off x="457200" y="1417638"/>
            <a:ext cx="8229600" cy="4525963"/>
          </a:xfrm>
        </p:spPr>
        <p:txBody>
          <a:bodyPr>
            <a:noAutofit/>
          </a:bodyPr>
          <a:lstStyle/>
          <a:p>
            <a:pPr marL="0" indent="0" algn="just">
              <a:buNone/>
            </a:pPr>
            <a:r>
              <a:rPr lang="fr-FR" sz="3600" dirty="0" smtClean="0">
                <a:latin typeface="Times New Roman"/>
                <a:cs typeface="Times New Roman"/>
              </a:rPr>
              <a:t>Une </a:t>
            </a:r>
            <a:r>
              <a:rPr lang="fr-FR" sz="3600" dirty="0">
                <a:latin typeface="Times New Roman"/>
                <a:cs typeface="Times New Roman"/>
              </a:rPr>
              <a:t>fois accumulée ou acquise, une fortune développe sa propre dynamique. Les plus fortunés disposent des moyens suffisants pour </a:t>
            </a:r>
            <a:r>
              <a:rPr lang="fr-FR" sz="3600" dirty="0" smtClean="0">
                <a:latin typeface="Times New Roman"/>
                <a:cs typeface="Times New Roman"/>
              </a:rPr>
              <a:t>s’offrir </a:t>
            </a:r>
            <a:r>
              <a:rPr lang="fr-FR" sz="3600" dirty="0">
                <a:latin typeface="Times New Roman"/>
                <a:cs typeface="Times New Roman"/>
              </a:rPr>
              <a:t>les meilleurs conseils en investissement. Les richesses </a:t>
            </a:r>
            <a:r>
              <a:rPr lang="fr-FR" sz="3600" dirty="0" smtClean="0">
                <a:latin typeface="Times New Roman"/>
                <a:cs typeface="Times New Roman"/>
              </a:rPr>
              <a:t>qu’ils </a:t>
            </a:r>
            <a:r>
              <a:rPr lang="fr-FR" sz="3600" dirty="0">
                <a:latin typeface="Times New Roman"/>
                <a:cs typeface="Times New Roman"/>
              </a:rPr>
              <a:t>détiennent depuis 2009 ont </a:t>
            </a:r>
            <a:r>
              <a:rPr lang="fr-FR" sz="3600" dirty="0" smtClean="0">
                <a:latin typeface="Times New Roman"/>
                <a:cs typeface="Times New Roman"/>
              </a:rPr>
              <a:t>d’ailleurs </a:t>
            </a:r>
            <a:r>
              <a:rPr lang="fr-FR" sz="3600" dirty="0">
                <a:latin typeface="Times New Roman"/>
                <a:cs typeface="Times New Roman"/>
              </a:rPr>
              <a:t>augmenté en moyenne de 11 % par an.</a:t>
            </a:r>
            <a:endParaRPr lang="en-GB" sz="3600" dirty="0">
              <a:latin typeface="Times New Roman"/>
              <a:cs typeface="Times New Roman"/>
            </a:endParaRPr>
          </a:p>
          <a:p>
            <a:pPr marL="0" indent="0" algn="just">
              <a:buNone/>
            </a:pPr>
            <a:endParaRPr lang="fr-FR" sz="3600" dirty="0" smtClean="0">
              <a:latin typeface="Times New Roman"/>
              <a:cs typeface="Times New Roman"/>
            </a:endParaRPr>
          </a:p>
          <a:p>
            <a:pPr marL="0" indent="0" algn="just">
              <a:buNone/>
            </a:pPr>
            <a:r>
              <a:rPr lang="fr-FR" sz="3600" dirty="0" smtClean="0">
                <a:solidFill>
                  <a:srgbClr val="008000"/>
                </a:solidFill>
                <a:latin typeface="Times New Roman"/>
                <a:cs typeface="Times New Roman"/>
              </a:rPr>
              <a:t>C’est un argument. </a:t>
            </a:r>
            <a:endParaRPr lang="fr-FR" sz="3600" dirty="0">
              <a:solidFill>
                <a:srgbClr val="008000"/>
              </a:solidFill>
              <a:latin typeface="Times New Roman"/>
              <a:cs typeface="Times New Roman"/>
            </a:endParaRPr>
          </a:p>
        </p:txBody>
      </p:sp>
    </p:spTree>
    <p:extLst>
      <p:ext uri="{BB962C8B-B14F-4D97-AF65-F5344CB8AC3E}">
        <p14:creationId xmlns:p14="http://schemas.microsoft.com/office/powerpoint/2010/main" val="567027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2456"/>
            <a:ext cx="8229600" cy="5653707"/>
          </a:xfrm>
        </p:spPr>
        <p:txBody>
          <a:bodyPr>
            <a:normAutofit lnSpcReduction="10000"/>
          </a:bodyPr>
          <a:lstStyle/>
          <a:p>
            <a:pPr marL="0" indent="0">
              <a:buNone/>
            </a:pPr>
            <a:r>
              <a:rPr lang="fr-FR" sz="4000" dirty="0" smtClean="0">
                <a:latin typeface="Times New Roman"/>
                <a:cs typeface="Times New Roman"/>
              </a:rPr>
              <a:t>En somme: le rapport est solide. </a:t>
            </a:r>
          </a:p>
          <a:p>
            <a:pPr marL="0" indent="0">
              <a:buNone/>
            </a:pPr>
            <a:endParaRPr lang="fr-FR" sz="4000" dirty="0" smtClean="0">
              <a:latin typeface="Times New Roman"/>
              <a:cs typeface="Times New Roman"/>
            </a:endParaRPr>
          </a:p>
          <a:p>
            <a:pPr marL="0" indent="0">
              <a:buNone/>
            </a:pPr>
            <a:r>
              <a:rPr lang="fr-FR" sz="4000" u="sng" dirty="0" smtClean="0">
                <a:latin typeface="Times New Roman"/>
                <a:cs typeface="Times New Roman"/>
              </a:rPr>
              <a:t>Mais</a:t>
            </a:r>
          </a:p>
          <a:p>
            <a:pPr marL="0" indent="0" algn="just">
              <a:buNone/>
            </a:pPr>
            <a:r>
              <a:rPr lang="fr-FR" sz="4000" dirty="0">
                <a:latin typeface="Times New Roman"/>
                <a:cs typeface="Times New Roman"/>
              </a:rPr>
              <a:t>C</a:t>
            </a:r>
            <a:r>
              <a:rPr lang="fr-FR" sz="4000" dirty="0" smtClean="0">
                <a:latin typeface="Times New Roman"/>
                <a:cs typeface="Times New Roman"/>
              </a:rPr>
              <a:t>omment peut on calculer le chiffre des 1% qui possèdent 99% des richesses?  </a:t>
            </a:r>
          </a:p>
          <a:p>
            <a:pPr marL="0" indent="0" algn="just">
              <a:buNone/>
            </a:pPr>
            <a:r>
              <a:rPr lang="fr-FR" sz="4000" dirty="0">
                <a:latin typeface="Times New Roman"/>
                <a:cs typeface="Times New Roman"/>
              </a:rPr>
              <a:t>De quels chiffres a-t-on besoin pour calculer la part des plus riches dans la richesse mondiale?  </a:t>
            </a:r>
          </a:p>
          <a:p>
            <a:pPr marL="0" indent="0">
              <a:buNone/>
            </a:pPr>
            <a:endParaRPr lang="fr-FR" sz="4000" dirty="0">
              <a:latin typeface="Times New Roman"/>
              <a:cs typeface="Times New Roman"/>
            </a:endParaRPr>
          </a:p>
        </p:txBody>
      </p:sp>
    </p:spTree>
    <p:extLst>
      <p:ext uri="{BB962C8B-B14F-4D97-AF65-F5344CB8AC3E}">
        <p14:creationId xmlns:p14="http://schemas.microsoft.com/office/powerpoint/2010/main" val="29747481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08686"/>
            <a:ext cx="8229600" cy="5417478"/>
          </a:xfrm>
        </p:spPr>
        <p:txBody>
          <a:bodyPr>
            <a:normAutofit/>
          </a:bodyPr>
          <a:lstStyle/>
          <a:p>
            <a:pPr marL="742950" indent="-742950" algn="just">
              <a:buFont typeface="+mj-lt"/>
              <a:buAutoNum type="arabicPeriod"/>
            </a:pPr>
            <a:r>
              <a:rPr lang="fr-FR" sz="4000" dirty="0" smtClean="0">
                <a:latin typeface="Times New Roman"/>
                <a:cs typeface="Times New Roman"/>
              </a:rPr>
              <a:t>Besoin d’un chiffre de la richesse globale</a:t>
            </a:r>
          </a:p>
          <a:p>
            <a:pPr marL="742950" indent="-742950" algn="just">
              <a:buFont typeface="+mj-lt"/>
              <a:buAutoNum type="arabicPeriod"/>
            </a:pPr>
            <a:r>
              <a:rPr lang="fr-FR" sz="4000" dirty="0" smtClean="0">
                <a:latin typeface="Times New Roman"/>
                <a:cs typeface="Times New Roman"/>
              </a:rPr>
              <a:t>Besoin d’une liste des plus grandes fortunes</a:t>
            </a:r>
          </a:p>
          <a:p>
            <a:pPr marL="0" indent="0" algn="just">
              <a:buNone/>
            </a:pPr>
            <a:r>
              <a:rPr lang="fr-FR" sz="4000" dirty="0" smtClean="0">
                <a:latin typeface="Times New Roman"/>
                <a:cs typeface="Times New Roman"/>
              </a:rPr>
              <a:t>=&gt; On peut ensuite additionner les grandes fortunes jusqu’à ce qu’on atteigne la moitié de la richesse mondiale</a:t>
            </a:r>
            <a:endParaRPr lang="fr-FR" sz="4000" dirty="0">
              <a:latin typeface="Times New Roman"/>
              <a:cs typeface="Times New Roman"/>
            </a:endParaRPr>
          </a:p>
          <a:p>
            <a:pPr marL="0" indent="0" algn="just">
              <a:buNone/>
            </a:pPr>
            <a:endParaRPr lang="fr-FR" sz="4000" dirty="0">
              <a:latin typeface="Times New Roman"/>
              <a:cs typeface="Times New Roman"/>
            </a:endParaRPr>
          </a:p>
        </p:txBody>
      </p:sp>
    </p:spTree>
    <p:extLst>
      <p:ext uri="{BB962C8B-B14F-4D97-AF65-F5344CB8AC3E}">
        <p14:creationId xmlns:p14="http://schemas.microsoft.com/office/powerpoint/2010/main" val="20510740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Les sources d’Oxfam</a:t>
            </a:r>
            <a:endParaRPr lang="fr-FR" dirty="0">
              <a:latin typeface="Times New Roman"/>
              <a:cs typeface="Times New Roman"/>
            </a:endParaRPr>
          </a:p>
        </p:txBody>
      </p:sp>
      <p:sp>
        <p:nvSpPr>
          <p:cNvPr id="3" name="Espace réservé du contenu 2"/>
          <p:cNvSpPr>
            <a:spLocks noGrp="1"/>
          </p:cNvSpPr>
          <p:nvPr>
            <p:ph idx="1"/>
          </p:nvPr>
        </p:nvSpPr>
        <p:spPr>
          <a:xfrm>
            <a:off x="457200" y="1600200"/>
            <a:ext cx="8686800" cy="5043718"/>
          </a:xfrm>
        </p:spPr>
        <p:txBody>
          <a:bodyPr>
            <a:normAutofit fontScale="92500"/>
          </a:bodyPr>
          <a:lstStyle/>
          <a:p>
            <a:r>
              <a:rPr lang="fr-FR" sz="4300" dirty="0">
                <a:latin typeface="Times New Roman"/>
                <a:cs typeface="Times New Roman"/>
              </a:rPr>
              <a:t>Les calculs d’Oxfam se fondent sur les données fournies par le </a:t>
            </a:r>
            <a:r>
              <a:rPr lang="fr-FR" sz="4300" dirty="0" err="1">
                <a:latin typeface="Times New Roman"/>
                <a:cs typeface="Times New Roman"/>
              </a:rPr>
              <a:t>Credit</a:t>
            </a:r>
            <a:r>
              <a:rPr lang="fr-FR" sz="4300" dirty="0">
                <a:latin typeface="Times New Roman"/>
                <a:cs typeface="Times New Roman"/>
              </a:rPr>
              <a:t> Suisse dans </a:t>
            </a:r>
            <a:r>
              <a:rPr lang="fr-FR" sz="4300" dirty="0" smtClean="0">
                <a:latin typeface="Times New Roman"/>
                <a:cs typeface="Times New Roman"/>
              </a:rPr>
              <a:t>son Global </a:t>
            </a:r>
            <a:r>
              <a:rPr lang="fr-FR" sz="4300" dirty="0">
                <a:latin typeface="Times New Roman"/>
                <a:cs typeface="Times New Roman"/>
              </a:rPr>
              <a:t>Wealth </a:t>
            </a:r>
            <a:r>
              <a:rPr lang="fr-FR" sz="4300" dirty="0" err="1">
                <a:latin typeface="Times New Roman"/>
                <a:cs typeface="Times New Roman"/>
              </a:rPr>
              <a:t>Databook</a:t>
            </a:r>
            <a:r>
              <a:rPr lang="fr-FR" sz="4300" dirty="0">
                <a:latin typeface="Times New Roman"/>
                <a:cs typeface="Times New Roman"/>
              </a:rPr>
              <a:t> </a:t>
            </a:r>
            <a:r>
              <a:rPr lang="fr-FR" sz="4300" dirty="0" smtClean="0">
                <a:latin typeface="Times New Roman"/>
                <a:cs typeface="Times New Roman"/>
              </a:rPr>
              <a:t>2016</a:t>
            </a:r>
            <a:endParaRPr lang="fr-FR" sz="4300" dirty="0">
              <a:latin typeface="Times New Roman"/>
              <a:cs typeface="Times New Roman"/>
            </a:endParaRPr>
          </a:p>
          <a:p>
            <a:r>
              <a:rPr lang="fr-FR" sz="4300" dirty="0">
                <a:latin typeface="Times New Roman"/>
                <a:cs typeface="Times New Roman"/>
              </a:rPr>
              <a:t>Le patrimoine des plus grandes fortunes du monde a été calculé à l’aide du classement des milliardaires publié par le magazine Forbes en mars </a:t>
            </a:r>
            <a:r>
              <a:rPr lang="fr-FR" sz="4300" dirty="0" smtClean="0">
                <a:latin typeface="Times New Roman"/>
                <a:cs typeface="Times New Roman"/>
              </a:rPr>
              <a:t>2016</a:t>
            </a:r>
            <a:endParaRPr lang="fr-FR" sz="4300" dirty="0">
              <a:latin typeface="Times New Roman"/>
              <a:cs typeface="Times New Roman"/>
            </a:endParaRPr>
          </a:p>
          <a:p>
            <a:pPr marL="0" indent="0">
              <a:buNone/>
            </a:pPr>
            <a:endParaRPr lang="fr-FR" dirty="0"/>
          </a:p>
        </p:txBody>
      </p:sp>
    </p:spTree>
    <p:extLst>
      <p:ext uri="{BB962C8B-B14F-4D97-AF65-F5344CB8AC3E}">
        <p14:creationId xmlns:p14="http://schemas.microsoft.com/office/powerpoint/2010/main" val="2523036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La richesse globale</a:t>
            </a:r>
            <a:endParaRPr lang="fr-FR" dirty="0">
              <a:latin typeface="Times New Roman"/>
              <a:cs typeface="Times New Roman"/>
            </a:endParaRPr>
          </a:p>
        </p:txBody>
      </p:sp>
      <p:pic>
        <p:nvPicPr>
          <p:cNvPr id="4" name="Espace réservé du contenu 3" descr="Capture d’écran 2017-03-09 à 12.10.09.png"/>
          <p:cNvPicPr>
            <a:picLocks noGrp="1" noChangeAspect="1"/>
          </p:cNvPicPr>
          <p:nvPr>
            <p:ph idx="1"/>
          </p:nvPr>
        </p:nvPicPr>
        <p:blipFill>
          <a:blip r:embed="rId2">
            <a:extLst>
              <a:ext uri="{28A0092B-C50C-407E-A947-70E740481C1C}">
                <a14:useLocalDpi xmlns:a14="http://schemas.microsoft.com/office/drawing/2010/main" val="0"/>
              </a:ext>
            </a:extLst>
          </a:blip>
          <a:srcRect t="14893" b="14893"/>
          <a:stretch>
            <a:fillRect/>
          </a:stretch>
        </p:blipFill>
        <p:spPr>
          <a:xfrm>
            <a:off x="1343175" y="1417638"/>
            <a:ext cx="6364807" cy="3500399"/>
          </a:xfrm>
        </p:spPr>
      </p:pic>
      <p:sp>
        <p:nvSpPr>
          <p:cNvPr id="6" name="Rectangle 5"/>
          <p:cNvSpPr/>
          <p:nvPr/>
        </p:nvSpPr>
        <p:spPr>
          <a:xfrm>
            <a:off x="1842733" y="5241202"/>
            <a:ext cx="5366419" cy="646331"/>
          </a:xfrm>
          <a:prstGeom prst="rect">
            <a:avLst/>
          </a:prstGeom>
        </p:spPr>
        <p:txBody>
          <a:bodyPr wrap="square">
            <a:spAutoFit/>
          </a:bodyPr>
          <a:lstStyle/>
          <a:p>
            <a:pPr lvl="0"/>
            <a:r>
              <a:rPr lang="fr-FR" sz="3600" dirty="0" smtClean="0">
                <a:solidFill>
                  <a:prstClr val="black"/>
                </a:solidFill>
                <a:latin typeface="Times New Roman"/>
                <a:cs typeface="Times New Roman"/>
              </a:rPr>
              <a:t>Soit: 256 </a:t>
            </a:r>
            <a:r>
              <a:rPr lang="fr-FR" sz="3600" dirty="0">
                <a:solidFill>
                  <a:prstClr val="black"/>
                </a:solidFill>
                <a:latin typeface="Times New Roman"/>
                <a:cs typeface="Times New Roman"/>
              </a:rPr>
              <a:t>000 000 000 000</a:t>
            </a:r>
          </a:p>
        </p:txBody>
      </p:sp>
    </p:spTree>
    <p:extLst>
      <p:ext uri="{BB962C8B-B14F-4D97-AF65-F5344CB8AC3E}">
        <p14:creationId xmlns:p14="http://schemas.microsoft.com/office/powerpoint/2010/main" val="171364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latin typeface="Times New Roman"/>
                <a:cs typeface="Times New Roman"/>
              </a:rPr>
              <a:t>Une information récurrente</a:t>
            </a:r>
            <a:endParaRPr lang="fr-FR" sz="4000" dirty="0">
              <a:latin typeface="Times New Roman"/>
              <a:cs typeface="Times New Roman"/>
            </a:endParaRPr>
          </a:p>
        </p:txBody>
      </p:sp>
      <p:pic>
        <p:nvPicPr>
          <p:cNvPr id="4" name="Espace réservé du contenu 3" descr="Capture d’écran 2017-03-09 à 09.38.58.png"/>
          <p:cNvPicPr>
            <a:picLocks noGrp="1" noChangeAspect="1"/>
          </p:cNvPicPr>
          <p:nvPr>
            <p:ph idx="1"/>
          </p:nvPr>
        </p:nvPicPr>
        <p:blipFill>
          <a:blip r:embed="rId2">
            <a:extLst>
              <a:ext uri="{28A0092B-C50C-407E-A947-70E740481C1C}">
                <a14:useLocalDpi xmlns:a14="http://schemas.microsoft.com/office/drawing/2010/main" val="0"/>
              </a:ext>
            </a:extLst>
          </a:blip>
          <a:srcRect t="11850" b="11850"/>
          <a:stretch>
            <a:fillRect/>
          </a:stretch>
        </p:blipFill>
        <p:spPr/>
      </p:pic>
      <p:pic>
        <p:nvPicPr>
          <p:cNvPr id="5" name="Image 4" descr="Capture d’écran 2017-03-09 à 09.42.55.png"/>
          <p:cNvPicPr>
            <a:picLocks noChangeAspect="1"/>
          </p:cNvPicPr>
          <p:nvPr/>
        </p:nvPicPr>
        <p:blipFill rotWithShape="1">
          <a:blip r:embed="rId3">
            <a:extLst>
              <a:ext uri="{28A0092B-C50C-407E-A947-70E740481C1C}">
                <a14:useLocalDpi xmlns:a14="http://schemas.microsoft.com/office/drawing/2010/main" val="0"/>
              </a:ext>
            </a:extLst>
          </a:blip>
          <a:srcRect b="27798"/>
          <a:stretch/>
        </p:blipFill>
        <p:spPr>
          <a:xfrm>
            <a:off x="76200" y="1917215"/>
            <a:ext cx="9067800" cy="3456977"/>
          </a:xfrm>
          <a:prstGeom prst="rect">
            <a:avLst/>
          </a:prstGeom>
        </p:spPr>
      </p:pic>
      <p:pic>
        <p:nvPicPr>
          <p:cNvPr id="6" name="Image 5" descr="Capture d’écran 2017-03-09 à 09.44.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8623300" cy="6426200"/>
          </a:xfrm>
          <a:prstGeom prst="rect">
            <a:avLst/>
          </a:prstGeom>
        </p:spPr>
      </p:pic>
    </p:spTree>
    <p:extLst>
      <p:ext uri="{BB962C8B-B14F-4D97-AF65-F5344CB8AC3E}">
        <p14:creationId xmlns:p14="http://schemas.microsoft.com/office/powerpoint/2010/main" val="1457234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3970"/>
            <a:ext cx="8229600" cy="5639948"/>
          </a:xfrm>
        </p:spPr>
        <p:txBody>
          <a:bodyPr>
            <a:normAutofit fontScale="25000" lnSpcReduction="20000"/>
          </a:bodyPr>
          <a:lstStyle/>
          <a:p>
            <a:pPr marL="0" indent="0">
              <a:buNone/>
            </a:pPr>
            <a:r>
              <a:rPr lang="fr-FR" sz="3600" dirty="0">
                <a:latin typeface="Times New Roman"/>
                <a:cs typeface="Times New Roman"/>
              </a:rPr>
              <a:t> </a:t>
            </a:r>
            <a:endParaRPr lang="fr-FR" sz="3600" dirty="0" smtClean="0">
              <a:latin typeface="Times New Roman"/>
              <a:cs typeface="Times New Roman"/>
            </a:endParaRPr>
          </a:p>
          <a:p>
            <a:pPr marL="0" indent="0">
              <a:buNone/>
            </a:pPr>
            <a:r>
              <a:rPr lang="fr-FR" sz="11200" b="1" dirty="0" smtClean="0">
                <a:latin typeface="Times New Roman"/>
                <a:cs typeface="Times New Roman"/>
              </a:rPr>
              <a:t>Bill </a:t>
            </a:r>
            <a:r>
              <a:rPr lang="fr-FR" sz="11200" b="1" dirty="0">
                <a:latin typeface="Times New Roman"/>
                <a:cs typeface="Times New Roman"/>
              </a:rPr>
              <a:t>Gates : </a:t>
            </a:r>
            <a:r>
              <a:rPr lang="fr-FR" sz="11200" dirty="0" smtClean="0">
                <a:latin typeface="Times New Roman"/>
                <a:cs typeface="Times New Roman"/>
              </a:rPr>
              <a:t>Microsoft (75 mds $)</a:t>
            </a:r>
          </a:p>
          <a:p>
            <a:pPr marL="0" indent="0">
              <a:buNone/>
            </a:pPr>
            <a:r>
              <a:rPr lang="fr-FR" sz="11200" b="1" dirty="0" err="1" smtClean="0">
                <a:latin typeface="Times New Roman"/>
                <a:cs typeface="Times New Roman"/>
              </a:rPr>
              <a:t>Amancio</a:t>
            </a:r>
            <a:r>
              <a:rPr lang="fr-FR" sz="11200" b="1" dirty="0" smtClean="0">
                <a:latin typeface="Times New Roman"/>
                <a:cs typeface="Times New Roman"/>
              </a:rPr>
              <a:t> </a:t>
            </a:r>
            <a:r>
              <a:rPr lang="fr-FR" sz="11200" b="1" dirty="0">
                <a:latin typeface="Times New Roman"/>
                <a:cs typeface="Times New Roman"/>
              </a:rPr>
              <a:t>Ortega : </a:t>
            </a:r>
            <a:r>
              <a:rPr lang="fr-FR" sz="11200" dirty="0" smtClean="0">
                <a:latin typeface="Times New Roman"/>
                <a:cs typeface="Times New Roman"/>
              </a:rPr>
              <a:t>Zara (67 mds $)</a:t>
            </a:r>
          </a:p>
          <a:p>
            <a:pPr marL="0" indent="0">
              <a:buNone/>
            </a:pPr>
            <a:r>
              <a:rPr lang="fr-FR" sz="11200" b="1" dirty="0" smtClean="0">
                <a:latin typeface="Times New Roman"/>
                <a:cs typeface="Times New Roman"/>
              </a:rPr>
              <a:t>Warren </a:t>
            </a:r>
            <a:r>
              <a:rPr lang="fr-FR" sz="11200" b="1" dirty="0">
                <a:latin typeface="Times New Roman"/>
                <a:cs typeface="Times New Roman"/>
              </a:rPr>
              <a:t>Buffet </a:t>
            </a:r>
            <a:r>
              <a:rPr lang="fr-FR" sz="11200" b="1" dirty="0" smtClean="0">
                <a:latin typeface="Times New Roman"/>
                <a:cs typeface="Times New Roman"/>
              </a:rPr>
              <a:t>: </a:t>
            </a:r>
            <a:r>
              <a:rPr lang="fr-FR" sz="11200" dirty="0" smtClean="0">
                <a:latin typeface="Times New Roman"/>
                <a:cs typeface="Times New Roman"/>
              </a:rPr>
              <a:t>Berkshire Hathaway (60,8 mds $)</a:t>
            </a:r>
          </a:p>
          <a:p>
            <a:pPr marL="0" indent="0">
              <a:buNone/>
            </a:pPr>
            <a:r>
              <a:rPr lang="fr-FR" sz="11200" b="1" dirty="0" smtClean="0">
                <a:latin typeface="Times New Roman"/>
                <a:cs typeface="Times New Roman"/>
              </a:rPr>
              <a:t>Carlos </a:t>
            </a:r>
            <a:r>
              <a:rPr lang="fr-FR" sz="11200" b="1" dirty="0" err="1">
                <a:latin typeface="Times New Roman"/>
                <a:cs typeface="Times New Roman"/>
              </a:rPr>
              <a:t>Slim</a:t>
            </a:r>
            <a:r>
              <a:rPr lang="fr-FR" sz="11200" b="1" dirty="0">
                <a:latin typeface="Times New Roman"/>
                <a:cs typeface="Times New Roman"/>
              </a:rPr>
              <a:t> </a:t>
            </a:r>
            <a:r>
              <a:rPr lang="fr-FR" sz="11200" b="1" dirty="0" err="1">
                <a:latin typeface="Times New Roman"/>
                <a:cs typeface="Times New Roman"/>
              </a:rPr>
              <a:t>Helu</a:t>
            </a:r>
            <a:r>
              <a:rPr lang="fr-FR" sz="11200" b="1" dirty="0">
                <a:latin typeface="Times New Roman"/>
                <a:cs typeface="Times New Roman"/>
              </a:rPr>
              <a:t> : </a:t>
            </a:r>
            <a:r>
              <a:rPr lang="fr-FR" sz="11200" dirty="0" err="1" smtClean="0">
                <a:latin typeface="Times New Roman"/>
                <a:cs typeface="Times New Roman"/>
              </a:rPr>
              <a:t>Grupo</a:t>
            </a:r>
            <a:r>
              <a:rPr lang="fr-FR" sz="11200" dirty="0" smtClean="0">
                <a:latin typeface="Times New Roman"/>
                <a:cs typeface="Times New Roman"/>
              </a:rPr>
              <a:t> </a:t>
            </a:r>
            <a:r>
              <a:rPr lang="fr-FR" sz="11200" dirty="0" err="1">
                <a:latin typeface="Times New Roman"/>
                <a:cs typeface="Times New Roman"/>
              </a:rPr>
              <a:t>Carso</a:t>
            </a:r>
            <a:r>
              <a:rPr lang="fr-FR" sz="11200" dirty="0">
                <a:latin typeface="Times New Roman"/>
                <a:cs typeface="Times New Roman"/>
              </a:rPr>
              <a:t> </a:t>
            </a:r>
            <a:r>
              <a:rPr lang="fr-FR" sz="11200" dirty="0" smtClean="0">
                <a:latin typeface="Times New Roman"/>
                <a:cs typeface="Times New Roman"/>
              </a:rPr>
              <a:t>(50 mds $)</a:t>
            </a:r>
          </a:p>
          <a:p>
            <a:pPr marL="0" indent="0">
              <a:buNone/>
            </a:pPr>
            <a:r>
              <a:rPr lang="fr-FR" sz="11200" b="1" dirty="0" smtClean="0">
                <a:latin typeface="Times New Roman"/>
                <a:cs typeface="Times New Roman"/>
              </a:rPr>
              <a:t>Jeff </a:t>
            </a:r>
            <a:r>
              <a:rPr lang="fr-FR" sz="11200" b="1" dirty="0" err="1">
                <a:latin typeface="Times New Roman"/>
                <a:cs typeface="Times New Roman"/>
              </a:rPr>
              <a:t>Bezos</a:t>
            </a:r>
            <a:r>
              <a:rPr lang="fr-FR" sz="11200" b="1" dirty="0">
                <a:latin typeface="Times New Roman"/>
                <a:cs typeface="Times New Roman"/>
              </a:rPr>
              <a:t> : </a:t>
            </a:r>
            <a:r>
              <a:rPr lang="fr-FR" sz="11200" dirty="0" smtClean="0">
                <a:latin typeface="Times New Roman"/>
                <a:cs typeface="Times New Roman"/>
              </a:rPr>
              <a:t>Amazon (45,2 mds $)</a:t>
            </a:r>
          </a:p>
          <a:p>
            <a:pPr marL="0" indent="0">
              <a:buNone/>
            </a:pPr>
            <a:r>
              <a:rPr lang="fr-FR" sz="11200" b="1" dirty="0" smtClean="0">
                <a:latin typeface="Times New Roman"/>
                <a:cs typeface="Times New Roman"/>
              </a:rPr>
              <a:t>Mark </a:t>
            </a:r>
            <a:r>
              <a:rPr lang="fr-FR" sz="11200" b="1" dirty="0" err="1">
                <a:latin typeface="Times New Roman"/>
                <a:cs typeface="Times New Roman"/>
              </a:rPr>
              <a:t>Zuckerberg</a:t>
            </a:r>
            <a:r>
              <a:rPr lang="fr-FR" sz="11200" b="1" dirty="0">
                <a:latin typeface="Times New Roman"/>
                <a:cs typeface="Times New Roman"/>
              </a:rPr>
              <a:t> : </a:t>
            </a:r>
            <a:r>
              <a:rPr lang="fr-FR" sz="11200" dirty="0" smtClean="0">
                <a:latin typeface="Times New Roman"/>
                <a:cs typeface="Times New Roman"/>
              </a:rPr>
              <a:t>Facebook (44,6 mds $)</a:t>
            </a:r>
          </a:p>
          <a:p>
            <a:pPr marL="0" indent="0">
              <a:buNone/>
            </a:pPr>
            <a:r>
              <a:rPr lang="fr-FR" sz="11200" b="1" dirty="0" smtClean="0">
                <a:latin typeface="Times New Roman"/>
                <a:cs typeface="Times New Roman"/>
              </a:rPr>
              <a:t>Larry </a:t>
            </a:r>
            <a:r>
              <a:rPr lang="fr-FR" sz="11200" b="1" dirty="0">
                <a:latin typeface="Times New Roman"/>
                <a:cs typeface="Times New Roman"/>
              </a:rPr>
              <a:t>Ellison : </a:t>
            </a:r>
            <a:r>
              <a:rPr lang="fr-FR" sz="11200" dirty="0" smtClean="0">
                <a:latin typeface="Times New Roman"/>
                <a:cs typeface="Times New Roman"/>
              </a:rPr>
              <a:t>Oracle (43,6 mds $)</a:t>
            </a:r>
          </a:p>
          <a:p>
            <a:pPr marL="0" indent="0">
              <a:buNone/>
            </a:pPr>
            <a:r>
              <a:rPr lang="fr-FR" sz="11200" b="1" dirty="0" smtClean="0">
                <a:latin typeface="Times New Roman"/>
                <a:cs typeface="Times New Roman"/>
              </a:rPr>
              <a:t>Michael </a:t>
            </a:r>
            <a:r>
              <a:rPr lang="fr-FR" sz="11200" b="1" dirty="0">
                <a:latin typeface="Times New Roman"/>
                <a:cs typeface="Times New Roman"/>
              </a:rPr>
              <a:t>Bloomberg : </a:t>
            </a:r>
            <a:r>
              <a:rPr lang="fr-FR" sz="11200" dirty="0" smtClean="0">
                <a:latin typeface="Times New Roman"/>
                <a:cs typeface="Times New Roman"/>
              </a:rPr>
              <a:t>Bloomberg (40 mds $</a:t>
            </a:r>
            <a:r>
              <a:rPr lang="fr-FR" sz="11200" dirty="0">
                <a:latin typeface="Times New Roman"/>
                <a:cs typeface="Times New Roman"/>
              </a:rPr>
              <a:t>)</a:t>
            </a:r>
          </a:p>
          <a:p>
            <a:pPr marL="0" indent="0">
              <a:buNone/>
            </a:pPr>
            <a:endParaRPr lang="fr-FR" sz="11200" dirty="0" smtClean="0">
              <a:latin typeface="Times New Roman"/>
              <a:cs typeface="Times New Roman"/>
            </a:endParaRPr>
          </a:p>
          <a:p>
            <a:pPr marL="0" indent="0">
              <a:buNone/>
            </a:pPr>
            <a:r>
              <a:rPr lang="fr-FR" sz="11200" dirty="0" smtClean="0">
                <a:latin typeface="Times New Roman"/>
                <a:cs typeface="Times New Roman"/>
              </a:rPr>
              <a:t>Travail d’Oxfam: on continue de compter jusqu’à ce qu’on arrive à la moitié de la richesse mondiale.  </a:t>
            </a:r>
            <a:endParaRPr lang="fr-FR" sz="11200" dirty="0">
              <a:latin typeface="Times New Roman"/>
              <a:cs typeface="Times New Roman"/>
            </a:endParaRPr>
          </a:p>
        </p:txBody>
      </p:sp>
      <p:sp>
        <p:nvSpPr>
          <p:cNvPr id="4" name="ZoneTexte 3"/>
          <p:cNvSpPr txBox="1"/>
          <p:nvPr/>
        </p:nvSpPr>
        <p:spPr>
          <a:xfrm>
            <a:off x="3447034" y="358438"/>
            <a:ext cx="2159566" cy="769441"/>
          </a:xfrm>
          <a:prstGeom prst="rect">
            <a:avLst/>
          </a:prstGeom>
          <a:noFill/>
        </p:spPr>
        <p:txBody>
          <a:bodyPr wrap="none" rtlCol="0">
            <a:spAutoFit/>
          </a:bodyPr>
          <a:lstStyle/>
          <a:p>
            <a:r>
              <a:rPr lang="fr-FR" sz="4400" b="1" dirty="0" smtClean="0">
                <a:latin typeface="Times New Roman"/>
                <a:cs typeface="Times New Roman"/>
              </a:rPr>
              <a:t>Le top 8</a:t>
            </a:r>
            <a:endParaRPr lang="fr-FR" sz="4400" b="1" dirty="0">
              <a:latin typeface="Times New Roman"/>
              <a:cs typeface="Times New Roman"/>
            </a:endParaRPr>
          </a:p>
        </p:txBody>
      </p:sp>
    </p:spTree>
    <p:extLst>
      <p:ext uri="{BB962C8B-B14F-4D97-AF65-F5344CB8AC3E}">
        <p14:creationId xmlns:p14="http://schemas.microsoft.com/office/powerpoint/2010/main" val="137520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400" dirty="0" smtClean="0">
              <a:latin typeface="Times New Roman"/>
              <a:cs typeface="Times New Roman"/>
            </a:endParaRPr>
          </a:p>
          <a:p>
            <a:pPr marL="0" indent="0">
              <a:buNone/>
            </a:pPr>
            <a:endParaRPr lang="fr-FR" sz="4400" dirty="0">
              <a:latin typeface="Times New Roman"/>
              <a:cs typeface="Times New Roman"/>
            </a:endParaRPr>
          </a:p>
          <a:p>
            <a:pPr marL="0" indent="0" algn="just">
              <a:buNone/>
            </a:pPr>
            <a:r>
              <a:rPr lang="fr-FR" sz="4800" dirty="0" smtClean="0">
                <a:latin typeface="Times New Roman"/>
                <a:cs typeface="Times New Roman"/>
              </a:rPr>
              <a:t>Un problème avec cette méthode? </a:t>
            </a:r>
            <a:endParaRPr lang="fr-FR" sz="4800" dirty="0">
              <a:latin typeface="Times New Roman"/>
              <a:cs typeface="Times New Roman"/>
            </a:endParaRPr>
          </a:p>
        </p:txBody>
      </p:sp>
    </p:spTree>
    <p:extLst>
      <p:ext uri="{BB962C8B-B14F-4D97-AF65-F5344CB8AC3E}">
        <p14:creationId xmlns:p14="http://schemas.microsoft.com/office/powerpoint/2010/main" val="42545126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 name="Espace réservé du contenu 5" descr="Screen-Shot-2014-04-04-at-2.02.31-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0739" b="6285"/>
          <a:stretch/>
        </p:blipFill>
        <p:spPr>
          <a:xfrm>
            <a:off x="457200" y="1417638"/>
            <a:ext cx="8229600" cy="4295394"/>
          </a:xfrm>
        </p:spPr>
      </p:pic>
    </p:spTree>
    <p:extLst>
      <p:ext uri="{BB962C8B-B14F-4D97-AF65-F5344CB8AC3E}">
        <p14:creationId xmlns:p14="http://schemas.microsoft.com/office/powerpoint/2010/main" val="27776086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r>
              <a:rPr lang="fr-FR" sz="4800" dirty="0" smtClean="0">
                <a:latin typeface="Times New Roman"/>
                <a:cs typeface="Times New Roman"/>
              </a:rPr>
              <a:t>Vrai ou Faux? </a:t>
            </a:r>
            <a:endParaRPr lang="fr-FR" sz="4800" dirty="0">
              <a:latin typeface="Times New Roman"/>
              <a:cs typeface="Times New Roman"/>
            </a:endParaRPr>
          </a:p>
        </p:txBody>
      </p:sp>
    </p:spTree>
    <p:extLst>
      <p:ext uri="{BB962C8B-B14F-4D97-AF65-F5344CB8AC3E}">
        <p14:creationId xmlns:p14="http://schemas.microsoft.com/office/powerpoint/2010/main" val="579987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latin typeface="Times New Roman"/>
                <a:cs typeface="Times New Roman"/>
              </a:rPr>
              <a:t>La région </a:t>
            </a:r>
            <a:r>
              <a:rPr lang="fr-FR" sz="3600" dirty="0">
                <a:latin typeface="Times New Roman"/>
                <a:cs typeface="Times New Roman"/>
              </a:rPr>
              <a:t>A</a:t>
            </a:r>
            <a:r>
              <a:rPr lang="fr-FR" sz="3600" dirty="0" smtClean="0">
                <a:latin typeface="Times New Roman"/>
                <a:cs typeface="Times New Roman"/>
              </a:rPr>
              <a:t>sie-Pacifique compte environ 23% des gens les plus pauvres du monde</a:t>
            </a:r>
            <a:endParaRPr lang="fr-FR" sz="3600" dirty="0">
              <a:latin typeface="Times New Roman"/>
              <a:cs typeface="Times New Roman"/>
            </a:endParaRPr>
          </a:p>
        </p:txBody>
      </p:sp>
      <p:pic>
        <p:nvPicPr>
          <p:cNvPr id="6" name="Espace réservé du contenu 5" descr="Screen-Shot-2014-04-04-at-2.02.31-PM.png"/>
          <p:cNvPicPr>
            <a:picLocks noGrp="1" noChangeAspect="1"/>
          </p:cNvPicPr>
          <p:nvPr>
            <p:ph idx="1"/>
          </p:nvPr>
        </p:nvPicPr>
        <p:blipFill>
          <a:blip r:embed="rId2">
            <a:extLst>
              <a:ext uri="{28A0092B-C50C-407E-A947-70E740481C1C}">
                <a14:useLocalDpi xmlns:a14="http://schemas.microsoft.com/office/drawing/2010/main" val="0"/>
              </a:ext>
            </a:extLst>
          </a:blip>
          <a:srcRect t="6285" b="6285"/>
          <a:stretch>
            <a:fillRect/>
          </a:stretch>
        </p:blipFill>
        <p:spPr>
          <a:xfrm>
            <a:off x="858061" y="1600200"/>
            <a:ext cx="7828739" cy="4305505"/>
          </a:xfrm>
        </p:spPr>
      </p:pic>
    </p:spTree>
    <p:extLst>
      <p:ext uri="{BB962C8B-B14F-4D97-AF65-F5344CB8AC3E}">
        <p14:creationId xmlns:p14="http://schemas.microsoft.com/office/powerpoint/2010/main" val="28892026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latin typeface="Times New Roman"/>
                <a:cs typeface="Times New Roman"/>
              </a:rPr>
              <a:t>L’Europe ne compte personne parmi le décile des plus pauvres au monde</a:t>
            </a:r>
            <a:endParaRPr lang="fr-FR" sz="3600" dirty="0">
              <a:latin typeface="Times New Roman"/>
              <a:cs typeface="Times New Roman"/>
            </a:endParaRPr>
          </a:p>
        </p:txBody>
      </p:sp>
      <p:pic>
        <p:nvPicPr>
          <p:cNvPr id="6" name="Espace réservé du contenu 5" descr="Screen-Shot-2014-04-04-at-2.02.31-PM.png"/>
          <p:cNvPicPr>
            <a:picLocks noGrp="1" noChangeAspect="1"/>
          </p:cNvPicPr>
          <p:nvPr>
            <p:ph idx="1"/>
          </p:nvPr>
        </p:nvPicPr>
        <p:blipFill>
          <a:blip r:embed="rId2">
            <a:extLst>
              <a:ext uri="{28A0092B-C50C-407E-A947-70E740481C1C}">
                <a14:useLocalDpi xmlns:a14="http://schemas.microsoft.com/office/drawing/2010/main" val="0"/>
              </a:ext>
            </a:extLst>
          </a:blip>
          <a:srcRect t="6285" b="6285"/>
          <a:stretch>
            <a:fillRect/>
          </a:stretch>
        </p:blipFill>
        <p:spPr/>
      </p:pic>
    </p:spTree>
    <p:extLst>
      <p:ext uri="{BB962C8B-B14F-4D97-AF65-F5344CB8AC3E}">
        <p14:creationId xmlns:p14="http://schemas.microsoft.com/office/powerpoint/2010/main" val="40989243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latin typeface="Times New Roman"/>
                <a:cs typeface="Times New Roman"/>
              </a:rPr>
              <a:t>La Chine ne compte personne parmi le décile le pauvres du monde</a:t>
            </a:r>
            <a:endParaRPr lang="fr-FR" sz="3600" dirty="0">
              <a:latin typeface="Times New Roman"/>
              <a:cs typeface="Times New Roman"/>
            </a:endParaRPr>
          </a:p>
        </p:txBody>
      </p:sp>
      <p:pic>
        <p:nvPicPr>
          <p:cNvPr id="6" name="Espace réservé du contenu 5" descr="Screen-Shot-2014-04-04-at-2.02.31-PM.png"/>
          <p:cNvPicPr>
            <a:picLocks noGrp="1" noChangeAspect="1"/>
          </p:cNvPicPr>
          <p:nvPr>
            <p:ph idx="1"/>
          </p:nvPr>
        </p:nvPicPr>
        <p:blipFill>
          <a:blip r:embed="rId2">
            <a:extLst>
              <a:ext uri="{28A0092B-C50C-407E-A947-70E740481C1C}">
                <a14:useLocalDpi xmlns:a14="http://schemas.microsoft.com/office/drawing/2010/main" val="0"/>
              </a:ext>
            </a:extLst>
          </a:blip>
          <a:srcRect t="6285" b="6285"/>
          <a:stretch>
            <a:fillRect/>
          </a:stretch>
        </p:blipFill>
        <p:spPr/>
      </p:pic>
    </p:spTree>
    <p:extLst>
      <p:ext uri="{BB962C8B-B14F-4D97-AF65-F5344CB8AC3E}">
        <p14:creationId xmlns:p14="http://schemas.microsoft.com/office/powerpoint/2010/main" val="24641533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latin typeface="Times New Roman"/>
                <a:cs typeface="Times New Roman"/>
              </a:rPr>
              <a:t>Les USA compte 8 % de leur population parmi les plus pauvres au monde</a:t>
            </a:r>
            <a:endParaRPr lang="fr-FR" sz="3600" dirty="0">
              <a:latin typeface="Times New Roman"/>
              <a:cs typeface="Times New Roman"/>
            </a:endParaRPr>
          </a:p>
        </p:txBody>
      </p:sp>
      <p:pic>
        <p:nvPicPr>
          <p:cNvPr id="6" name="Espace réservé du contenu 5" descr="Screen-Shot-2014-04-04-at-2.02.31-PM.png"/>
          <p:cNvPicPr>
            <a:picLocks noGrp="1" noChangeAspect="1"/>
          </p:cNvPicPr>
          <p:nvPr>
            <p:ph idx="1"/>
          </p:nvPr>
        </p:nvPicPr>
        <p:blipFill>
          <a:blip r:embed="rId2">
            <a:extLst>
              <a:ext uri="{28A0092B-C50C-407E-A947-70E740481C1C}">
                <a14:useLocalDpi xmlns:a14="http://schemas.microsoft.com/office/drawing/2010/main" val="0"/>
              </a:ext>
            </a:extLst>
          </a:blip>
          <a:srcRect t="6285" b="6285"/>
          <a:stretch>
            <a:fillRect/>
          </a:stretch>
        </p:blipFill>
        <p:spPr/>
      </p:pic>
    </p:spTree>
    <p:extLst>
      <p:ext uri="{BB962C8B-B14F-4D97-AF65-F5344CB8AC3E}">
        <p14:creationId xmlns:p14="http://schemas.microsoft.com/office/powerpoint/2010/main" val="7810867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02116"/>
            <a:ext cx="8229600" cy="5248460"/>
          </a:xfrm>
        </p:spPr>
        <p:txBody>
          <a:bodyPr>
            <a:normAutofit lnSpcReduction="10000"/>
          </a:bodyPr>
          <a:lstStyle/>
          <a:p>
            <a:pPr marL="0" indent="0">
              <a:buNone/>
            </a:pPr>
            <a:r>
              <a:rPr lang="fr-FR" sz="4800" b="1" dirty="0" smtClean="0">
                <a:latin typeface="Times New Roman"/>
                <a:cs typeface="Times New Roman"/>
              </a:rPr>
              <a:t>Le problème: la définition de la richesse</a:t>
            </a:r>
          </a:p>
          <a:p>
            <a:pPr marL="0" indent="0">
              <a:buNone/>
            </a:pPr>
            <a:endParaRPr lang="fr-FR" sz="4800" dirty="0">
              <a:latin typeface="Times New Roman"/>
              <a:cs typeface="Times New Roman"/>
            </a:endParaRPr>
          </a:p>
          <a:p>
            <a:pPr marL="0" indent="0">
              <a:buNone/>
            </a:pPr>
            <a:r>
              <a:rPr lang="fr-FR" sz="4800" dirty="0" smtClean="0">
                <a:latin typeface="Times New Roman"/>
                <a:cs typeface="Times New Roman"/>
              </a:rPr>
              <a:t>La richesse est définie comme le </a:t>
            </a:r>
            <a:r>
              <a:rPr lang="fr-FR" sz="4800" i="1" dirty="0" smtClean="0">
                <a:latin typeface="Times New Roman"/>
                <a:cs typeface="Times New Roman"/>
              </a:rPr>
              <a:t>bénéfice net</a:t>
            </a:r>
          </a:p>
          <a:p>
            <a:pPr marL="0" indent="0">
              <a:buNone/>
            </a:pPr>
            <a:r>
              <a:rPr lang="fr-FR" sz="4800" dirty="0" smtClean="0">
                <a:latin typeface="Times New Roman"/>
                <a:cs typeface="Times New Roman"/>
              </a:rPr>
              <a:t>Ce qu’on gagne + ce qu’on possède – les dettes</a:t>
            </a:r>
            <a:endParaRPr lang="fr-FR" sz="4800" dirty="0">
              <a:latin typeface="Times New Roman"/>
              <a:cs typeface="Times New Roman"/>
            </a:endParaRPr>
          </a:p>
        </p:txBody>
      </p:sp>
    </p:spTree>
    <p:extLst>
      <p:ext uri="{BB962C8B-B14F-4D97-AF65-F5344CB8AC3E}">
        <p14:creationId xmlns:p14="http://schemas.microsoft.com/office/powerpoint/2010/main" val="1797680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Qui est le plus pauvre?</a:t>
            </a:r>
            <a:endParaRPr lang="fr-FR" dirty="0">
              <a:latin typeface="Times New Roman"/>
              <a:cs typeface="Times New Roman"/>
            </a:endParaRPr>
          </a:p>
        </p:txBody>
      </p:sp>
      <p:sp>
        <p:nvSpPr>
          <p:cNvPr id="3" name="Espace réservé du contenu 2"/>
          <p:cNvSpPr>
            <a:spLocks noGrp="1"/>
          </p:cNvSpPr>
          <p:nvPr>
            <p:ph idx="1"/>
          </p:nvPr>
        </p:nvSpPr>
        <p:spPr/>
        <p:txBody>
          <a:bodyPr>
            <a:normAutofit lnSpcReduction="10000"/>
          </a:bodyPr>
          <a:lstStyle/>
          <a:p>
            <a:pPr marL="0" indent="0">
              <a:buNone/>
            </a:pPr>
            <a:endParaRPr lang="fr-FR" sz="3600" dirty="0">
              <a:latin typeface="Times New Roman"/>
              <a:cs typeface="Times New Roman"/>
            </a:endParaRPr>
          </a:p>
          <a:p>
            <a:pPr algn="just"/>
            <a:r>
              <a:rPr lang="fr-FR" sz="4000" dirty="0" smtClean="0">
                <a:latin typeface="Times New Roman"/>
                <a:cs typeface="Times New Roman"/>
              </a:rPr>
              <a:t>Un américain de la classe moyenne qui s’est endetté pour acheter sa maison? </a:t>
            </a:r>
          </a:p>
          <a:p>
            <a:pPr algn="just"/>
            <a:r>
              <a:rPr lang="fr-FR" sz="4000" dirty="0" smtClean="0">
                <a:latin typeface="Times New Roman"/>
                <a:cs typeface="Times New Roman"/>
              </a:rPr>
              <a:t>Un jeune réfugier syrien qui n’a pas de dettes et qui vient de gagner 2 euros en mendiant? </a:t>
            </a:r>
            <a:endParaRPr lang="fr-FR" sz="4000" dirty="0">
              <a:latin typeface="Times New Roman"/>
              <a:cs typeface="Times New Roman"/>
            </a:endParaRPr>
          </a:p>
        </p:txBody>
      </p:sp>
    </p:spTree>
    <p:extLst>
      <p:ext uri="{BB962C8B-B14F-4D97-AF65-F5344CB8AC3E}">
        <p14:creationId xmlns:p14="http://schemas.microsoft.com/office/powerpoint/2010/main" val="137940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08686"/>
            <a:ext cx="8229600" cy="5417478"/>
          </a:xfrm>
        </p:spPr>
        <p:txBody>
          <a:bodyPr>
            <a:normAutofit/>
          </a:bodyPr>
          <a:lstStyle/>
          <a:p>
            <a:pPr marL="0" indent="0" algn="just">
              <a:buNone/>
            </a:pPr>
            <a:r>
              <a:rPr lang="fr-FR" sz="4800" dirty="0" smtClean="0">
                <a:latin typeface="Times New Roman"/>
                <a:cs typeface="Times New Roman"/>
              </a:rPr>
              <a:t>« Les 1% les plus riches possèdent autant que les 99% restants »</a:t>
            </a:r>
          </a:p>
          <a:p>
            <a:pPr marL="0" indent="0">
              <a:buNone/>
            </a:pPr>
            <a:endParaRPr lang="fr-FR" sz="4800" dirty="0">
              <a:latin typeface="Times New Roman"/>
              <a:cs typeface="Times New Roman"/>
            </a:endParaRPr>
          </a:p>
          <a:p>
            <a:r>
              <a:rPr lang="fr-FR" sz="4800" dirty="0" smtClean="0">
                <a:latin typeface="Times New Roman"/>
                <a:cs typeface="Times New Roman"/>
              </a:rPr>
              <a:t>Qu’est-ce que ça veut dire? </a:t>
            </a:r>
          </a:p>
          <a:p>
            <a:r>
              <a:rPr lang="fr-FR" sz="4800" dirty="0" smtClean="0">
                <a:latin typeface="Times New Roman"/>
                <a:cs typeface="Times New Roman"/>
              </a:rPr>
              <a:t>Est-ce que c’est vrai? </a:t>
            </a:r>
          </a:p>
        </p:txBody>
      </p:sp>
    </p:spTree>
    <p:extLst>
      <p:ext uri="{BB962C8B-B14F-4D97-AF65-F5344CB8AC3E}">
        <p14:creationId xmlns:p14="http://schemas.microsoft.com/office/powerpoint/2010/main" val="31870156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Qui est le plus riche? </a:t>
            </a:r>
            <a:endParaRPr lang="fr-FR" dirty="0">
              <a:latin typeface="Times New Roman"/>
              <a:cs typeface="Times New Roman"/>
            </a:endParaRPr>
          </a:p>
        </p:txBody>
      </p:sp>
      <p:sp>
        <p:nvSpPr>
          <p:cNvPr id="3" name="Espace réservé du contenu 2"/>
          <p:cNvSpPr>
            <a:spLocks noGrp="1"/>
          </p:cNvSpPr>
          <p:nvPr>
            <p:ph idx="1"/>
          </p:nvPr>
        </p:nvSpPr>
        <p:spPr/>
        <p:txBody>
          <a:bodyPr>
            <a:noAutofit/>
          </a:bodyPr>
          <a:lstStyle/>
          <a:p>
            <a:pPr algn="just"/>
            <a:r>
              <a:rPr lang="fr-FR" sz="4400" dirty="0" smtClean="0">
                <a:latin typeface="Times New Roman"/>
                <a:cs typeface="Times New Roman"/>
              </a:rPr>
              <a:t>Un retraité anglais qui est propriétaire de son petit appartement dans le centre de Londres</a:t>
            </a:r>
          </a:p>
          <a:p>
            <a:pPr algn="just"/>
            <a:r>
              <a:rPr lang="fr-FR" sz="4400" dirty="0" smtClean="0">
                <a:latin typeface="Times New Roman"/>
                <a:cs typeface="Times New Roman"/>
              </a:rPr>
              <a:t>Un retraité portugais qui est propriétaire de sa maison au bord de la mer</a:t>
            </a:r>
            <a:endParaRPr lang="fr-FR" sz="4400" dirty="0">
              <a:latin typeface="Times New Roman"/>
              <a:cs typeface="Times New Roman"/>
            </a:endParaRPr>
          </a:p>
        </p:txBody>
      </p:sp>
    </p:spTree>
    <p:extLst>
      <p:ext uri="{BB962C8B-B14F-4D97-AF65-F5344CB8AC3E}">
        <p14:creationId xmlns:p14="http://schemas.microsoft.com/office/powerpoint/2010/main" val="2102331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7898"/>
            <a:ext cx="8229600" cy="5408265"/>
          </a:xfrm>
        </p:spPr>
        <p:txBody>
          <a:bodyPr>
            <a:normAutofit/>
          </a:bodyPr>
          <a:lstStyle/>
          <a:p>
            <a:pPr algn="just"/>
            <a:r>
              <a:rPr lang="fr-FR" sz="3600" dirty="0">
                <a:latin typeface="Times New Roman"/>
                <a:cs typeface="Times New Roman"/>
              </a:rPr>
              <a:t>Selon </a:t>
            </a:r>
            <a:r>
              <a:rPr lang="fr-FR" sz="3600" dirty="0" smtClean="0">
                <a:latin typeface="Times New Roman"/>
                <a:cs typeface="Times New Roman"/>
              </a:rPr>
              <a:t>le calcul d’Oxfam, </a:t>
            </a:r>
            <a:r>
              <a:rPr lang="fr-FR" sz="3600" dirty="0">
                <a:latin typeface="Times New Roman"/>
                <a:cs typeface="Times New Roman"/>
              </a:rPr>
              <a:t>deux milliards de personnes ont un actif net négatif, ce qui veut dire que même si vous n'avez rien, vous appartenez déjà aux 70% les plus </a:t>
            </a:r>
            <a:r>
              <a:rPr lang="fr-FR" sz="3600" dirty="0" smtClean="0">
                <a:latin typeface="Times New Roman"/>
                <a:cs typeface="Times New Roman"/>
              </a:rPr>
              <a:t>riches</a:t>
            </a:r>
            <a:r>
              <a:rPr lang="fr-FR" sz="3600" dirty="0">
                <a:latin typeface="Times New Roman"/>
                <a:cs typeface="Times New Roman"/>
              </a:rPr>
              <a:t>.</a:t>
            </a:r>
            <a:r>
              <a:rPr lang="fr-FR" sz="3600" dirty="0" smtClean="0">
                <a:latin typeface="Times New Roman"/>
                <a:cs typeface="Times New Roman"/>
              </a:rPr>
              <a:t> </a:t>
            </a:r>
          </a:p>
          <a:p>
            <a:pPr algn="just"/>
            <a:r>
              <a:rPr lang="fr-FR" sz="3600" dirty="0" smtClean="0">
                <a:latin typeface="Times New Roman"/>
                <a:cs typeface="Times New Roman"/>
              </a:rPr>
              <a:t>En d’autres termes, parmi les personnes considérées comme pauvres, il y a des personnes qui ont des dettes mais qui vivent très bien. </a:t>
            </a:r>
            <a:endParaRPr lang="fr-FR" sz="3600" dirty="0">
              <a:latin typeface="Times New Roman"/>
              <a:cs typeface="Times New Roman"/>
            </a:endParaRPr>
          </a:p>
        </p:txBody>
      </p:sp>
    </p:spTree>
    <p:extLst>
      <p:ext uri="{BB962C8B-B14F-4D97-AF65-F5344CB8AC3E}">
        <p14:creationId xmlns:p14="http://schemas.microsoft.com/office/powerpoint/2010/main" val="36400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45510"/>
            <a:ext cx="8229600" cy="5380653"/>
          </a:xfrm>
        </p:spPr>
        <p:txBody>
          <a:bodyPr>
            <a:normAutofit fontScale="85000" lnSpcReduction="10000"/>
          </a:bodyPr>
          <a:lstStyle/>
          <a:p>
            <a:pPr marL="0" indent="0" algn="just">
              <a:buNone/>
            </a:pPr>
            <a:r>
              <a:rPr lang="fr-FR" sz="4800" dirty="0" smtClean="0">
                <a:latin typeface="Times New Roman"/>
                <a:cs typeface="Times New Roman"/>
              </a:rPr>
              <a:t>Parmi les 1% (bénéfice net &gt; 650 000 dollars), il y a des gens qui ne sont pas si riches</a:t>
            </a:r>
            <a:r>
              <a:rPr lang="fr-FR" sz="4800" dirty="0">
                <a:latin typeface="Times New Roman"/>
                <a:cs typeface="Times New Roman"/>
              </a:rPr>
              <a:t> </a:t>
            </a:r>
            <a:r>
              <a:rPr lang="fr-FR" sz="4800" dirty="0" smtClean="0">
                <a:latin typeface="Times New Roman"/>
                <a:cs typeface="Times New Roman"/>
              </a:rPr>
              <a:t>mais qui possèdent des choses là où ça vaut le plus cher. </a:t>
            </a:r>
          </a:p>
          <a:p>
            <a:pPr marL="0" indent="0" algn="just">
              <a:buNone/>
            </a:pPr>
            <a:r>
              <a:rPr lang="fr-FR" sz="4800" dirty="0" smtClean="0">
                <a:latin typeface="Times New Roman"/>
                <a:cs typeface="Times New Roman"/>
              </a:rPr>
              <a:t>Exemple: un promoteur immobilier en Chine pourra être considéré comme plus pauvre qu’un retraité qui vit dans son appartement à Paris. </a:t>
            </a:r>
            <a:endParaRPr lang="fr-FR" sz="4800" dirty="0">
              <a:latin typeface="Times New Roman"/>
              <a:cs typeface="Times New Roman"/>
            </a:endParaRPr>
          </a:p>
        </p:txBody>
      </p:sp>
    </p:spTree>
    <p:extLst>
      <p:ext uri="{BB962C8B-B14F-4D97-AF65-F5344CB8AC3E}">
        <p14:creationId xmlns:p14="http://schemas.microsoft.com/office/powerpoint/2010/main" val="2427775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Faut-il rejeter l’étude d’Oxfam? </a:t>
            </a:r>
            <a:endParaRPr lang="fr-FR" dirty="0">
              <a:latin typeface="Times New Roman"/>
              <a:cs typeface="Times New Roman"/>
            </a:endParaRPr>
          </a:p>
        </p:txBody>
      </p:sp>
      <p:sp>
        <p:nvSpPr>
          <p:cNvPr id="3" name="Espace réservé du contenu 2"/>
          <p:cNvSpPr>
            <a:spLocks noGrp="1"/>
          </p:cNvSpPr>
          <p:nvPr>
            <p:ph idx="1"/>
          </p:nvPr>
        </p:nvSpPr>
        <p:spPr/>
        <p:txBody>
          <a:bodyPr>
            <a:normAutofit fontScale="92500" lnSpcReduction="10000"/>
          </a:bodyPr>
          <a:lstStyle/>
          <a:p>
            <a:pPr algn="just"/>
            <a:r>
              <a:rPr lang="fr-FR" sz="4000" dirty="0">
                <a:latin typeface="Times New Roman"/>
                <a:cs typeface="Times New Roman"/>
              </a:rPr>
              <a:t>L</a:t>
            </a:r>
            <a:r>
              <a:rPr lang="fr-FR" sz="4000" dirty="0" smtClean="0">
                <a:latin typeface="Times New Roman"/>
                <a:cs typeface="Times New Roman"/>
              </a:rPr>
              <a:t>’étude d’Oxfam attire l’attention sur le problème des inégalités dans le monde. </a:t>
            </a:r>
          </a:p>
          <a:p>
            <a:pPr algn="just"/>
            <a:r>
              <a:rPr lang="fr-FR" sz="4000" dirty="0" smtClean="0">
                <a:latin typeface="Times New Roman"/>
                <a:cs typeface="Times New Roman"/>
              </a:rPr>
              <a:t>Mais il faut garder à l’esprit qu’Oxfam défend un point de vue idéologique: il faut changer de système en limitant le capitalisme et en faisant payer les riches…</a:t>
            </a:r>
          </a:p>
          <a:p>
            <a:pPr algn="just"/>
            <a:r>
              <a:rPr lang="fr-FR" sz="4000" dirty="0" smtClean="0">
                <a:latin typeface="Times New Roman"/>
                <a:cs typeface="Times New Roman"/>
              </a:rPr>
              <a:t>Or, il existe une autre vision des choses</a:t>
            </a:r>
            <a:endParaRPr lang="fr-FR" sz="4000" dirty="0">
              <a:latin typeface="Times New Roman"/>
              <a:cs typeface="Times New Roman"/>
            </a:endParaRPr>
          </a:p>
        </p:txBody>
      </p:sp>
    </p:spTree>
    <p:extLst>
      <p:ext uri="{BB962C8B-B14F-4D97-AF65-F5344CB8AC3E}">
        <p14:creationId xmlns:p14="http://schemas.microsoft.com/office/powerpoint/2010/main" val="3687918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7-03-09 à 18.28.49.png"/>
          <p:cNvPicPr>
            <a:picLocks noGrp="1" noChangeAspect="1"/>
          </p:cNvPicPr>
          <p:nvPr>
            <p:ph idx="1"/>
          </p:nvPr>
        </p:nvPicPr>
        <p:blipFill>
          <a:blip r:embed="rId2">
            <a:extLst>
              <a:ext uri="{28A0092B-C50C-407E-A947-70E740481C1C}">
                <a14:useLocalDpi xmlns:a14="http://schemas.microsoft.com/office/drawing/2010/main" val="0"/>
              </a:ext>
            </a:extLst>
          </a:blip>
          <a:srcRect l="1563" r="1563"/>
          <a:stretch>
            <a:fillRect/>
          </a:stretch>
        </p:blipFill>
        <p:spPr>
          <a:xfrm>
            <a:off x="0" y="1015997"/>
            <a:ext cx="8946936" cy="4920470"/>
          </a:xfrm>
        </p:spPr>
      </p:pic>
    </p:spTree>
    <p:extLst>
      <p:ext uri="{BB962C8B-B14F-4D97-AF65-F5344CB8AC3E}">
        <p14:creationId xmlns:p14="http://schemas.microsoft.com/office/powerpoint/2010/main" val="274704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lgn="just">
              <a:buNone/>
            </a:pPr>
            <a:r>
              <a:rPr lang="fr-FR" sz="4400" dirty="0" smtClean="0">
                <a:latin typeface="Times New Roman"/>
                <a:cs typeface="Times New Roman"/>
              </a:rPr>
              <a:t>Qu’est-ce que ça voudrait dire de mieux répartir les richesses? </a:t>
            </a:r>
          </a:p>
          <a:p>
            <a:pPr marL="0" indent="0" algn="just">
              <a:buNone/>
            </a:pPr>
            <a:endParaRPr lang="fr-FR" sz="4400" dirty="0">
              <a:latin typeface="Times New Roman"/>
              <a:cs typeface="Times New Roman"/>
            </a:endParaRPr>
          </a:p>
          <a:p>
            <a:pPr marL="0" indent="0" algn="just">
              <a:buNone/>
            </a:pPr>
            <a:r>
              <a:rPr lang="fr-FR" sz="4400" dirty="0" smtClean="0">
                <a:latin typeface="Times New Roman"/>
                <a:cs typeface="Times New Roman"/>
              </a:rPr>
              <a:t>Exercice!</a:t>
            </a:r>
            <a:endParaRPr lang="fr-FR" sz="4400" dirty="0">
              <a:latin typeface="Times New Roman"/>
              <a:cs typeface="Times New Roman"/>
            </a:endParaRPr>
          </a:p>
        </p:txBody>
      </p:sp>
    </p:spTree>
    <p:extLst>
      <p:ext uri="{BB962C8B-B14F-4D97-AF65-F5344CB8AC3E}">
        <p14:creationId xmlns:p14="http://schemas.microsoft.com/office/powerpoint/2010/main" val="638046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2456"/>
            <a:ext cx="8229600" cy="5653707"/>
          </a:xfrm>
        </p:spPr>
        <p:txBody>
          <a:bodyPr>
            <a:noAutofit/>
          </a:bodyPr>
          <a:lstStyle/>
          <a:p>
            <a:pPr marL="0" indent="0">
              <a:buNone/>
            </a:pPr>
            <a:r>
              <a:rPr lang="fr-FR" sz="2800" b="1" dirty="0">
                <a:latin typeface="Times New Roman"/>
                <a:cs typeface="Times New Roman"/>
              </a:rPr>
              <a:t>Problème : combien coûterait un monde plus juste ? </a:t>
            </a:r>
            <a:endParaRPr lang="fr-FR" sz="2800" dirty="0">
              <a:latin typeface="Times New Roman"/>
              <a:cs typeface="Times New Roman"/>
            </a:endParaRPr>
          </a:p>
          <a:p>
            <a:pPr marL="0" indent="0">
              <a:buNone/>
            </a:pPr>
            <a:r>
              <a:rPr lang="fr-FR" sz="2800" dirty="0">
                <a:latin typeface="Times New Roman"/>
                <a:cs typeface="Times New Roman"/>
              </a:rPr>
              <a:t> </a:t>
            </a:r>
          </a:p>
          <a:p>
            <a:pPr marL="0" indent="0" algn="just">
              <a:buNone/>
            </a:pPr>
            <a:r>
              <a:rPr lang="fr-FR" sz="2800" dirty="0">
                <a:latin typeface="Times New Roman"/>
                <a:cs typeface="Times New Roman"/>
              </a:rPr>
              <a:t>Nous savons que les 1% les plus riches de la population ont en moyenne un bénéfice net de 3 millions de </a:t>
            </a:r>
            <a:r>
              <a:rPr lang="fr-FR" sz="2800" dirty="0" smtClean="0">
                <a:latin typeface="Times New Roman"/>
                <a:cs typeface="Times New Roman"/>
              </a:rPr>
              <a:t>dollars. </a:t>
            </a:r>
            <a:r>
              <a:rPr lang="fr-FR" sz="2800" dirty="0">
                <a:latin typeface="Times New Roman"/>
                <a:cs typeface="Times New Roman"/>
              </a:rPr>
              <a:t>Dans le même temps, les 10% les plus pauvres de la population vivent avec 2 dollars par jours. </a:t>
            </a:r>
          </a:p>
          <a:p>
            <a:pPr marL="0" indent="0" algn="just">
              <a:buNone/>
            </a:pPr>
            <a:r>
              <a:rPr lang="fr-FR" sz="2800" dirty="0">
                <a:latin typeface="Times New Roman"/>
                <a:cs typeface="Times New Roman"/>
              </a:rPr>
              <a:t>Si on voulait que les 1% les plus riches permettent aux 10% les plus pauvres de vivre avec 10 dollars par jour, combien est-ce que cela leur couterait par personne et par an ? </a:t>
            </a:r>
          </a:p>
          <a:p>
            <a:pPr marL="0" indent="0">
              <a:buNone/>
            </a:pPr>
            <a:r>
              <a:rPr lang="fr-FR" sz="2800" dirty="0">
                <a:latin typeface="Times New Roman"/>
                <a:cs typeface="Times New Roman"/>
              </a:rPr>
              <a:t> </a:t>
            </a:r>
          </a:p>
          <a:p>
            <a:pPr marL="0" indent="0">
              <a:buNone/>
            </a:pPr>
            <a:r>
              <a:rPr lang="fr-FR" sz="2800" dirty="0">
                <a:latin typeface="Times New Roman"/>
                <a:cs typeface="Times New Roman"/>
              </a:rPr>
              <a:t>(La population mondiale comprend 7 milliards de personnes)</a:t>
            </a:r>
          </a:p>
          <a:p>
            <a:pPr marL="0" indent="0">
              <a:buNone/>
            </a:pPr>
            <a:endParaRPr lang="fr-FR" sz="2800" dirty="0">
              <a:latin typeface="Times New Roman"/>
              <a:cs typeface="Times New Roman"/>
            </a:endParaRPr>
          </a:p>
        </p:txBody>
      </p:sp>
    </p:spTree>
    <p:extLst>
      <p:ext uri="{BB962C8B-B14F-4D97-AF65-F5344CB8AC3E}">
        <p14:creationId xmlns:p14="http://schemas.microsoft.com/office/powerpoint/2010/main" val="169182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41784"/>
            <a:ext cx="8431458" cy="6157358"/>
          </a:xfrm>
        </p:spPr>
        <p:txBody>
          <a:bodyPr>
            <a:normAutofit/>
          </a:bodyPr>
          <a:lstStyle/>
          <a:p>
            <a:pPr marL="228600" indent="-228600">
              <a:buAutoNum type="arabicParenR"/>
            </a:pPr>
            <a:r>
              <a:rPr lang="fr-FR" sz="3600" dirty="0">
                <a:latin typeface="Times New Roman"/>
                <a:cs typeface="Times New Roman"/>
              </a:rPr>
              <a:t>Prix de la mesure pour une personne: 8x365 = 2920 dollars par an</a:t>
            </a:r>
          </a:p>
          <a:p>
            <a:pPr marL="228600" indent="-228600">
              <a:buAutoNum type="arabicParenR"/>
            </a:pPr>
            <a:r>
              <a:rPr lang="fr-FR" sz="3600" dirty="0">
                <a:latin typeface="Times New Roman"/>
                <a:cs typeface="Times New Roman"/>
              </a:rPr>
              <a:t>Prix de la mesure pour l’ensemble des pauvres: 700 000 000 * 2920 = 2044 000 000 000 par an</a:t>
            </a:r>
          </a:p>
          <a:p>
            <a:pPr marL="0" indent="0">
              <a:buNone/>
            </a:pPr>
            <a:r>
              <a:rPr lang="fr-FR" sz="3600" dirty="0">
                <a:latin typeface="Times New Roman"/>
                <a:cs typeface="Times New Roman"/>
              </a:rPr>
              <a:t>3)  Combien sont les 1% de la population? 7 000 000 000 x 0,01</a:t>
            </a:r>
          </a:p>
          <a:p>
            <a:pPr marL="0" indent="0">
              <a:buNone/>
            </a:pPr>
            <a:r>
              <a:rPr lang="fr-FR" sz="3600" dirty="0">
                <a:latin typeface="Times New Roman"/>
                <a:cs typeface="Times New Roman"/>
              </a:rPr>
              <a:t>4)  Prix de la mesure pour un membre des 1% les plus riches: 2044 000 000 000/ 70 000 000 = 29 200</a:t>
            </a:r>
          </a:p>
          <a:p>
            <a:pPr marL="0" indent="0">
              <a:buNone/>
            </a:pPr>
            <a:endParaRPr lang="fr-FR" dirty="0"/>
          </a:p>
        </p:txBody>
      </p:sp>
    </p:spTree>
    <p:extLst>
      <p:ext uri="{BB962C8B-B14F-4D97-AF65-F5344CB8AC3E}">
        <p14:creationId xmlns:p14="http://schemas.microsoft.com/office/powerpoint/2010/main" val="1005362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lgn="just">
              <a:buNone/>
            </a:pPr>
            <a:r>
              <a:rPr lang="fr-FR" sz="4400" dirty="0" smtClean="0">
                <a:latin typeface="Times New Roman"/>
                <a:cs typeface="Times New Roman"/>
              </a:rPr>
              <a:t>3. Exercice d’argumentation </a:t>
            </a:r>
          </a:p>
          <a:p>
            <a:pPr marL="0" indent="0" algn="just">
              <a:buNone/>
            </a:pPr>
            <a:r>
              <a:rPr lang="fr-FR" sz="4400" dirty="0" smtClean="0">
                <a:latin typeface="Times New Roman"/>
                <a:cs typeface="Times New Roman"/>
              </a:rPr>
              <a:t>Faut-il obliger les riches à financer la réduction de la pauvreté dans le monde? </a:t>
            </a:r>
            <a:endParaRPr lang="fr-FR" sz="4400" dirty="0">
              <a:latin typeface="Times New Roman"/>
              <a:cs typeface="Times New Roman"/>
            </a:endParaRPr>
          </a:p>
        </p:txBody>
      </p:sp>
    </p:spTree>
    <p:extLst>
      <p:ext uri="{BB962C8B-B14F-4D97-AF65-F5344CB8AC3E}">
        <p14:creationId xmlns:p14="http://schemas.microsoft.com/office/powerpoint/2010/main" val="2418770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Times New Roman"/>
                <a:cs typeface="Times New Roman"/>
              </a:rPr>
              <a:t>Les 4 types d’arguments de la discussion politique</a:t>
            </a:r>
            <a:endParaRPr lang="fr-FR" dirty="0">
              <a:latin typeface="Times New Roman"/>
              <a:cs typeface="Times New Roman"/>
            </a:endParaRPr>
          </a:p>
        </p:txBody>
      </p:sp>
      <p:sp>
        <p:nvSpPr>
          <p:cNvPr id="3" name="Espace réservé du contenu 2"/>
          <p:cNvSpPr>
            <a:spLocks noGrp="1"/>
          </p:cNvSpPr>
          <p:nvPr>
            <p:ph idx="1"/>
          </p:nvPr>
        </p:nvSpPr>
        <p:spPr/>
        <p:txBody>
          <a:bodyPr/>
          <a:lstStyle/>
          <a:p>
            <a:pPr marL="514350" indent="-514350">
              <a:buAutoNum type="arabicPeriod"/>
            </a:pPr>
            <a:r>
              <a:rPr lang="fr-FR" sz="4400" dirty="0" smtClean="0">
                <a:latin typeface="Times New Roman"/>
                <a:cs typeface="Times New Roman"/>
              </a:rPr>
              <a:t>Utilité</a:t>
            </a:r>
          </a:p>
          <a:p>
            <a:pPr marL="514350" indent="-514350">
              <a:buAutoNum type="arabicPeriod"/>
            </a:pPr>
            <a:r>
              <a:rPr lang="fr-FR" sz="4400" dirty="0" smtClean="0">
                <a:latin typeface="Times New Roman"/>
                <a:cs typeface="Times New Roman"/>
              </a:rPr>
              <a:t>Faisabilité </a:t>
            </a:r>
          </a:p>
          <a:p>
            <a:pPr marL="514350" indent="-514350">
              <a:buAutoNum type="arabicPeriod"/>
            </a:pPr>
            <a:r>
              <a:rPr lang="fr-FR" sz="4400" dirty="0" smtClean="0">
                <a:latin typeface="Times New Roman"/>
                <a:cs typeface="Times New Roman"/>
              </a:rPr>
              <a:t>Moralité</a:t>
            </a:r>
          </a:p>
          <a:p>
            <a:pPr marL="514350" indent="-514350">
              <a:buAutoNum type="arabicPeriod"/>
            </a:pPr>
            <a:r>
              <a:rPr lang="fr-FR" sz="4400" dirty="0" smtClean="0">
                <a:latin typeface="Times New Roman"/>
                <a:cs typeface="Times New Roman"/>
              </a:rPr>
              <a:t>Conséquences</a:t>
            </a:r>
          </a:p>
          <a:p>
            <a:pPr marL="514350" indent="-514350">
              <a:buAutoNum type="arabicPeriod"/>
            </a:pPr>
            <a:endParaRPr lang="fr-FR" dirty="0">
              <a:latin typeface="Times New Roman"/>
              <a:cs typeface="Times New Roman"/>
            </a:endParaRPr>
          </a:p>
        </p:txBody>
      </p:sp>
    </p:spTree>
    <p:extLst>
      <p:ext uri="{BB962C8B-B14F-4D97-AF65-F5344CB8AC3E}">
        <p14:creationId xmlns:p14="http://schemas.microsoft.com/office/powerpoint/2010/main" val="264932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90572"/>
            <a:ext cx="8229600" cy="5535592"/>
          </a:xfrm>
        </p:spPr>
        <p:txBody>
          <a:bodyPr>
            <a:normAutofit/>
          </a:bodyPr>
          <a:lstStyle/>
          <a:p>
            <a:pPr marL="0" indent="0">
              <a:buNone/>
            </a:pPr>
            <a:r>
              <a:rPr lang="fr-FR" sz="3600" dirty="0" smtClean="0">
                <a:latin typeface="Times New Roman"/>
                <a:cs typeface="Times New Roman"/>
              </a:rPr>
              <a:t>Que veut dire « Les 1% les plus riches possèdent autant que les 99% restants? »</a:t>
            </a:r>
            <a:endParaRPr lang="fr-FR" sz="3600" dirty="0">
              <a:latin typeface="Times New Roman"/>
              <a:cs typeface="Times New Roman"/>
            </a:endParaRPr>
          </a:p>
          <a:p>
            <a:pPr marL="0" indent="0">
              <a:buNone/>
            </a:pPr>
            <a:endParaRPr lang="fr-FR" sz="3600" dirty="0" smtClean="0">
              <a:latin typeface="Times New Roman"/>
              <a:cs typeface="Times New Roman"/>
            </a:endParaRPr>
          </a:p>
          <a:p>
            <a:pPr marL="514350" indent="-514350" algn="just">
              <a:buAutoNum type="alphaUcParenR"/>
            </a:pPr>
            <a:r>
              <a:rPr lang="fr-FR" sz="3600" dirty="0" smtClean="0">
                <a:latin typeface="Times New Roman"/>
                <a:cs typeface="Times New Roman"/>
              </a:rPr>
              <a:t>Cela veut dire que les 1% les plus riches possèdent la quasi totalité de la richesse mondiale</a:t>
            </a:r>
          </a:p>
          <a:p>
            <a:pPr marL="514350" indent="-514350" algn="just">
              <a:buAutoNum type="alphaUcParenR"/>
            </a:pPr>
            <a:r>
              <a:rPr lang="fr-FR" sz="3600" dirty="0" smtClean="0">
                <a:latin typeface="Times New Roman"/>
                <a:cs typeface="Times New Roman"/>
              </a:rPr>
              <a:t>Cela veut dire que les 1% les plus riches possèdent la moitié de la richesse mondiale</a:t>
            </a:r>
            <a:endParaRPr lang="fr-FR" sz="3600" dirty="0">
              <a:latin typeface="Times New Roman"/>
              <a:cs typeface="Times New Roman"/>
            </a:endParaRPr>
          </a:p>
        </p:txBody>
      </p:sp>
    </p:spTree>
    <p:extLst>
      <p:ext uri="{BB962C8B-B14F-4D97-AF65-F5344CB8AC3E}">
        <p14:creationId xmlns:p14="http://schemas.microsoft.com/office/powerpoint/2010/main" val="2077015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latin typeface="Times New Roman"/>
                <a:cs typeface="Times New Roman"/>
              </a:rPr>
              <a:t>L’idée en image</a:t>
            </a:r>
            <a:endParaRPr lang="fr-FR" sz="5400" dirty="0">
              <a:latin typeface="Times New Roman"/>
              <a:cs typeface="Times New Roman"/>
            </a:endParaRPr>
          </a:p>
        </p:txBody>
      </p:sp>
      <p:pic>
        <p:nvPicPr>
          <p:cNvPr id="4" name="Espace réservé du contenu 3" descr="Capture d’écran 2017-03-06 à 11.21.07.png"/>
          <p:cNvPicPr>
            <a:picLocks noGrp="1" noChangeAspect="1"/>
          </p:cNvPicPr>
          <p:nvPr>
            <p:ph idx="1"/>
          </p:nvPr>
        </p:nvPicPr>
        <p:blipFill>
          <a:blip r:embed="rId2">
            <a:extLst>
              <a:ext uri="{28A0092B-C50C-407E-A947-70E740481C1C}">
                <a14:useLocalDpi xmlns:a14="http://schemas.microsoft.com/office/drawing/2010/main" val="0"/>
              </a:ext>
            </a:extLst>
          </a:blip>
          <a:srcRect l="134" r="134"/>
          <a:stretch>
            <a:fillRect/>
          </a:stretch>
        </p:blipFill>
        <p:spPr>
          <a:xfrm>
            <a:off x="2160081" y="2013599"/>
            <a:ext cx="5429771" cy="2986165"/>
          </a:xfrm>
        </p:spPr>
      </p:pic>
    </p:spTree>
    <p:extLst>
      <p:ext uri="{BB962C8B-B14F-4D97-AF65-F5344CB8AC3E}">
        <p14:creationId xmlns:p14="http://schemas.microsoft.com/office/powerpoint/2010/main" val="29613109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L’idée en image</a:t>
            </a:r>
            <a:endParaRPr lang="fr-FR" dirty="0">
              <a:latin typeface="Times New Roman"/>
              <a:cs typeface="Times New Roman"/>
            </a:endParaRPr>
          </a:p>
        </p:txBody>
      </p:sp>
      <p:pic>
        <p:nvPicPr>
          <p:cNvPr id="4" name="Espace réservé du contenu 3" descr="Capture d’écran 2017-03-09 à 09.49.18.png"/>
          <p:cNvPicPr>
            <a:picLocks noGrp="1" noChangeAspect="1"/>
          </p:cNvPicPr>
          <p:nvPr>
            <p:ph idx="1"/>
          </p:nvPr>
        </p:nvPicPr>
        <p:blipFill>
          <a:blip r:embed="rId2">
            <a:extLst>
              <a:ext uri="{28A0092B-C50C-407E-A947-70E740481C1C}">
                <a14:useLocalDpi xmlns:a14="http://schemas.microsoft.com/office/drawing/2010/main" val="0"/>
              </a:ext>
            </a:extLst>
          </a:blip>
          <a:srcRect t="15891" b="15891"/>
          <a:stretch>
            <a:fillRect/>
          </a:stretch>
        </p:blipFill>
        <p:spPr/>
      </p:pic>
    </p:spTree>
    <p:extLst>
      <p:ext uri="{BB962C8B-B14F-4D97-AF65-F5344CB8AC3E}">
        <p14:creationId xmlns:p14="http://schemas.microsoft.com/office/powerpoint/2010/main" val="4884271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6000" dirty="0" smtClean="0">
              <a:latin typeface="Times New Roman"/>
              <a:cs typeface="Times New Roman"/>
            </a:endParaRPr>
          </a:p>
          <a:p>
            <a:pPr marL="0" indent="0">
              <a:buNone/>
            </a:pPr>
            <a:r>
              <a:rPr lang="fr-FR" sz="6000" dirty="0" smtClean="0">
                <a:latin typeface="Times New Roman"/>
                <a:cs typeface="Times New Roman"/>
              </a:rPr>
              <a:t>D’où vient ce chiffre?</a:t>
            </a:r>
            <a:endParaRPr lang="fr-FR" sz="6000" dirty="0">
              <a:latin typeface="Times New Roman"/>
              <a:cs typeface="Times New Roman"/>
            </a:endParaRPr>
          </a:p>
        </p:txBody>
      </p:sp>
    </p:spTree>
    <p:extLst>
      <p:ext uri="{BB962C8B-B14F-4D97-AF65-F5344CB8AC3E}">
        <p14:creationId xmlns:p14="http://schemas.microsoft.com/office/powerpoint/2010/main" val="1864398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du contenu 4" descr="index.png"/>
          <p:cNvPicPr>
            <a:picLocks noGrp="1" noChangeAspect="1"/>
          </p:cNvPicPr>
          <p:nvPr>
            <p:ph idx="1"/>
          </p:nvPr>
        </p:nvPicPr>
        <p:blipFill>
          <a:blip r:embed="rId2">
            <a:extLst>
              <a:ext uri="{28A0092B-C50C-407E-A947-70E740481C1C}">
                <a14:useLocalDpi xmlns:a14="http://schemas.microsoft.com/office/drawing/2010/main" val="0"/>
              </a:ext>
            </a:extLst>
          </a:blip>
          <a:srcRect t="2723" b="2723"/>
          <a:stretch>
            <a:fillRect/>
          </a:stretch>
        </p:blipFill>
        <p:spPr>
          <a:xfrm>
            <a:off x="1865031" y="1931538"/>
            <a:ext cx="5256938" cy="2891113"/>
          </a:xfrm>
        </p:spPr>
      </p:pic>
    </p:spTree>
    <p:extLst>
      <p:ext uri="{BB962C8B-B14F-4D97-AF65-F5344CB8AC3E}">
        <p14:creationId xmlns:p14="http://schemas.microsoft.com/office/powerpoint/2010/main" val="42910434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806</TotalTime>
  <Words>1030</Words>
  <Application>Microsoft Macintosh PowerPoint</Application>
  <PresentationFormat>Présentation à l'écran (4:3)</PresentationFormat>
  <Paragraphs>147</Paragraphs>
  <Slides>49</Slides>
  <Notes>3</Notes>
  <HiddenSlides>0</HiddenSlides>
  <MMClips>1</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Thème Office</vt:lpstr>
      <vt:lpstr>Présentation PowerPoint</vt:lpstr>
      <vt:lpstr>Présentation PowerPoint</vt:lpstr>
      <vt:lpstr>Une information récurrente</vt:lpstr>
      <vt:lpstr>Présentation PowerPoint</vt:lpstr>
      <vt:lpstr>Présentation PowerPoint</vt:lpstr>
      <vt:lpstr>L’idée en image</vt:lpstr>
      <vt:lpstr>L’idée en 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Rapport annuel</vt:lpstr>
      <vt:lpstr>Argument ou non? </vt:lpstr>
      <vt:lpstr>Argument ou non?</vt:lpstr>
      <vt:lpstr>Présentation PowerPoint</vt:lpstr>
      <vt:lpstr>Présentation PowerPoint</vt:lpstr>
      <vt:lpstr>Argument ou pas?</vt:lpstr>
      <vt:lpstr>Argument ou pas? </vt:lpstr>
      <vt:lpstr>Présentation PowerPoint</vt:lpstr>
      <vt:lpstr>Présentation PowerPoint</vt:lpstr>
      <vt:lpstr>Les sources d’Oxfam</vt:lpstr>
      <vt:lpstr>La richesse globale</vt:lpstr>
      <vt:lpstr>Présentation PowerPoint</vt:lpstr>
      <vt:lpstr>Présentation PowerPoint</vt:lpstr>
      <vt:lpstr>Présentation PowerPoint</vt:lpstr>
      <vt:lpstr>Présentation PowerPoint</vt:lpstr>
      <vt:lpstr>La région Asie-Pacifique compte environ 23% des gens les plus pauvres du monde</vt:lpstr>
      <vt:lpstr>L’Europe ne compte personne parmi le décile des plus pauvres au monde</vt:lpstr>
      <vt:lpstr>La Chine ne compte personne parmi le décile le pauvres du monde</vt:lpstr>
      <vt:lpstr>Les USA compte 8 % de leur population parmi les plus pauvres au monde</vt:lpstr>
      <vt:lpstr>Présentation PowerPoint</vt:lpstr>
      <vt:lpstr>Qui est le plus pauvre?</vt:lpstr>
      <vt:lpstr>Qui est le plus riche? </vt:lpstr>
      <vt:lpstr>Présentation PowerPoint</vt:lpstr>
      <vt:lpstr>Présentation PowerPoint</vt:lpstr>
      <vt:lpstr>Faut-il rejeter l’étude d’Oxfam? </vt:lpstr>
      <vt:lpstr>Présentation PowerPoint</vt:lpstr>
      <vt:lpstr>Présentation PowerPoint</vt:lpstr>
      <vt:lpstr>Présentation PowerPoint</vt:lpstr>
      <vt:lpstr>Présentation PowerPoint</vt:lpstr>
      <vt:lpstr>Présentation PowerPoint</vt:lpstr>
      <vt:lpstr>Les 4 types d’arguments de la discussion politique</vt:lpstr>
    </vt:vector>
  </TitlesOfParts>
  <Company>ULB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 de l’argumentation </dc:title>
  <dc:creator>Victor Ferry</dc:creator>
  <cp:lastModifiedBy>Victor Ferry</cp:lastModifiedBy>
  <cp:revision>52</cp:revision>
  <dcterms:created xsi:type="dcterms:W3CDTF">2017-03-06T10:08:20Z</dcterms:created>
  <dcterms:modified xsi:type="dcterms:W3CDTF">2017-03-15T18:10:23Z</dcterms:modified>
</cp:coreProperties>
</file>