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5" r:id="rId6"/>
    <p:sldId id="267" r:id="rId7"/>
    <p:sldId id="266" r:id="rId8"/>
    <p:sldId id="269" r:id="rId9"/>
    <p:sldId id="274" r:id="rId10"/>
    <p:sldId id="275" r:id="rId11"/>
    <p:sldId id="262" r:id="rId12"/>
    <p:sldId id="276" r:id="rId13"/>
    <p:sldId id="277" r:id="rId14"/>
    <p:sldId id="271" r:id="rId15"/>
    <p:sldId id="261" r:id="rId16"/>
    <p:sldId id="272" r:id="rId17"/>
    <p:sldId id="263" r:id="rId18"/>
    <p:sldId id="264" r:id="rId19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90" d="100"/>
          <a:sy n="90" d="100"/>
        </p:scale>
        <p:origin x="270" y="7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B4381-07AB-4303-8C92-3474D66CF561}" type="datetimeFigureOut">
              <a:rPr lang="fr-FR" smtClean="0"/>
              <a:pPr/>
              <a:t>24/02/2017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B9CEB-4779-4714-9D14-48298886564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  <p:transition>
    <p:fade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B4381-07AB-4303-8C92-3474D66CF561}" type="datetimeFigureOut">
              <a:rPr lang="fr-FR" smtClean="0"/>
              <a:pPr/>
              <a:t>24/02/2017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B9CEB-4779-4714-9D14-48298886564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  <p:transition>
    <p:fade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B4381-07AB-4303-8C92-3474D66CF561}" type="datetimeFigureOut">
              <a:rPr lang="fr-FR" smtClean="0"/>
              <a:pPr/>
              <a:t>24/02/2017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B9CEB-4779-4714-9D14-48298886564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  <p:transition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B4381-07AB-4303-8C92-3474D66CF561}" type="datetimeFigureOut">
              <a:rPr lang="fr-FR" smtClean="0"/>
              <a:pPr/>
              <a:t>24/02/2017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B9CEB-4779-4714-9D14-48298886564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  <p:transition>
    <p:fade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B4381-07AB-4303-8C92-3474D66CF561}" type="datetimeFigureOut">
              <a:rPr lang="fr-FR" smtClean="0"/>
              <a:pPr/>
              <a:t>24/02/2017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B9CEB-4779-4714-9D14-48298886564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  <p:transition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B4381-07AB-4303-8C92-3474D66CF561}" type="datetimeFigureOut">
              <a:rPr lang="fr-FR" smtClean="0"/>
              <a:pPr/>
              <a:t>24/02/2017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B9CEB-4779-4714-9D14-48298886564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  <p:transition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B4381-07AB-4303-8C92-3474D66CF561}" type="datetimeFigureOut">
              <a:rPr lang="fr-FR" smtClean="0"/>
              <a:pPr/>
              <a:t>24/02/2017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B9CEB-4779-4714-9D14-48298886564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  <p:transition>
    <p:fade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B4381-07AB-4303-8C92-3474D66CF561}" type="datetimeFigureOut">
              <a:rPr lang="fr-FR" smtClean="0"/>
              <a:pPr/>
              <a:t>24/02/2017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B9CEB-4779-4714-9D14-48298886564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  <p:transition>
    <p:fade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B4381-07AB-4303-8C92-3474D66CF561}" type="datetimeFigureOut">
              <a:rPr lang="fr-FR" smtClean="0"/>
              <a:pPr/>
              <a:t>24/02/2017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B9CEB-4779-4714-9D14-48298886564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  <p:transition>
    <p:fade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B4381-07AB-4303-8C92-3474D66CF561}" type="datetimeFigureOut">
              <a:rPr lang="fr-FR" smtClean="0"/>
              <a:pPr/>
              <a:t>24/02/2017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B9CEB-4779-4714-9D14-48298886564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  <p:transition>
    <p:fade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B4381-07AB-4303-8C92-3474D66CF561}" type="datetimeFigureOut">
              <a:rPr lang="fr-FR" smtClean="0"/>
              <a:pPr/>
              <a:t>24/02/2017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B9CEB-4779-4714-9D14-48298886564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  <p:transition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7B4381-07AB-4303-8C92-3474D66CF561}" type="datetimeFigureOut">
              <a:rPr lang="fr-FR" smtClean="0"/>
              <a:pPr/>
              <a:t>24/02/2017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5B9CEB-4779-4714-9D14-48298886564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fade thruBlk="1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1"/>
          <p:cNvSpPr txBox="1">
            <a:spLocks/>
          </p:cNvSpPr>
          <p:nvPr/>
        </p:nvSpPr>
        <p:spPr>
          <a:xfrm>
            <a:off x="428596" y="500042"/>
            <a:ext cx="8229600" cy="57150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66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urlz MT" pitchFamily="82" charset="0"/>
                <a:ea typeface="+mj-ea"/>
                <a:cs typeface="+mj-cs"/>
              </a:rPr>
              <a:t>Le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66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urlz MT" pitchFamily="82" charset="0"/>
                <a:ea typeface="+mj-ea"/>
                <a:cs typeface="+mj-cs"/>
              </a:rPr>
              <a:t>BOOK TACTILE </a:t>
            </a:r>
            <a:endParaRPr kumimoji="0" lang="fr-FR" sz="6600" b="1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urlz MT" pitchFamily="82" charset="0"/>
              <a:ea typeface="+mj-ea"/>
              <a:cs typeface="+mj-cs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Veuillez à présent remplir le QCM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42844" y="1600200"/>
            <a:ext cx="8786874" cy="4525963"/>
          </a:xfrm>
        </p:spPr>
        <p:txBody>
          <a:bodyPr/>
          <a:lstStyle/>
          <a:p>
            <a:r>
              <a:rPr lang="fr-FR" dirty="0" smtClean="0"/>
              <a:t>Le QCM qui va suivre présente 20 questions</a:t>
            </a:r>
          </a:p>
          <a:p>
            <a:pPr algn="ctr">
              <a:buFont typeface="Wingdings" pitchFamily="2" charset="2"/>
              <a:buChar char="Ø"/>
            </a:pPr>
            <a:r>
              <a:rPr lang="fr-FR" dirty="0" smtClean="0"/>
              <a:t>Sur chaque question posée il est possible d’avoir plusieurs réponses</a:t>
            </a:r>
          </a:p>
          <a:p>
            <a:r>
              <a:rPr lang="fr-FR" dirty="0" smtClean="0"/>
              <a:t>Les trois dernières questions sont  éliminatoires </a:t>
            </a:r>
          </a:p>
          <a:p>
            <a:pPr algn="ctr">
              <a:buFont typeface="Wingdings" pitchFamily="2" charset="2"/>
              <a:buChar char="Ø"/>
            </a:pPr>
            <a:r>
              <a:rPr lang="fr-FR" dirty="0" smtClean="0"/>
              <a:t> le mode opératoire en sécurité sera à refaire avec le chef de chantier de la zone</a:t>
            </a:r>
            <a:endParaRPr lang="fr-FR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0" y="428604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>
                <a:latin typeface="Comic Sans MS" pitchFamily="66" charset="0"/>
              </a:rPr>
              <a:t>Question N°01;</a:t>
            </a:r>
            <a:endParaRPr lang="fr-FR" b="1" dirty="0">
              <a:latin typeface="Comic Sans MS" pitchFamily="66" charset="0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0" y="1000108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Pour accéder dans la halle, Qu’elles sont les EPI obligatoire </a:t>
            </a:r>
            <a:endParaRPr lang="fr-FR" dirty="0"/>
          </a:p>
        </p:txBody>
      </p:sp>
      <p:sp>
        <p:nvSpPr>
          <p:cNvPr id="6" name="ZoneTexte 5"/>
          <p:cNvSpPr txBox="1"/>
          <p:nvPr/>
        </p:nvSpPr>
        <p:spPr>
          <a:xfrm>
            <a:off x="0" y="1571612"/>
            <a:ext cx="292892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fr-FR" dirty="0" smtClean="0"/>
              <a:t> Tenue de bleue</a:t>
            </a:r>
          </a:p>
          <a:p>
            <a:pPr>
              <a:buFont typeface="Wingdings" pitchFamily="2" charset="2"/>
              <a:buChar char="Ø"/>
            </a:pPr>
            <a:r>
              <a:rPr lang="fr-FR" dirty="0" smtClean="0"/>
              <a:t> Casque</a:t>
            </a:r>
          </a:p>
          <a:p>
            <a:pPr>
              <a:buFont typeface="Wingdings" pitchFamily="2" charset="2"/>
              <a:buChar char="Ø"/>
            </a:pPr>
            <a:r>
              <a:rPr lang="fr-FR" dirty="0" smtClean="0"/>
              <a:t> Chaussures de sécurité</a:t>
            </a:r>
          </a:p>
          <a:p>
            <a:pPr>
              <a:buFont typeface="Wingdings" pitchFamily="2" charset="2"/>
              <a:buChar char="Ø"/>
            </a:pPr>
            <a:r>
              <a:rPr lang="fr-FR" dirty="0" smtClean="0"/>
              <a:t> Lunette de sécurité</a:t>
            </a:r>
          </a:p>
          <a:p>
            <a:pPr>
              <a:buFont typeface="Wingdings" pitchFamily="2" charset="2"/>
              <a:buChar char="Ø"/>
            </a:pPr>
            <a:r>
              <a:rPr lang="fr-FR" dirty="0" smtClean="0"/>
              <a:t> Short</a:t>
            </a:r>
          </a:p>
          <a:p>
            <a:pPr>
              <a:buFont typeface="Wingdings" pitchFamily="2" charset="2"/>
              <a:buChar char="Ø"/>
            </a:pPr>
            <a:r>
              <a:rPr lang="fr-FR" dirty="0" smtClean="0"/>
              <a:t> Gant</a:t>
            </a:r>
          </a:p>
          <a:p>
            <a:pPr>
              <a:buFont typeface="Wingdings" pitchFamily="2" charset="2"/>
              <a:buChar char="Ø"/>
            </a:pPr>
            <a:r>
              <a:rPr lang="fr-FR" dirty="0" smtClean="0"/>
              <a:t> Harnais</a:t>
            </a:r>
          </a:p>
          <a:p>
            <a:pPr>
              <a:buFont typeface="Wingdings" pitchFamily="2" charset="2"/>
              <a:buChar char="Ø"/>
            </a:pPr>
            <a:r>
              <a:rPr lang="fr-FR" dirty="0" smtClean="0"/>
              <a:t>Détecteur de gaz</a:t>
            </a:r>
            <a:endParaRPr lang="fr-FR" dirty="0"/>
          </a:p>
        </p:txBody>
      </p:sp>
      <p:grpSp>
        <p:nvGrpSpPr>
          <p:cNvPr id="25" name="Groupe 24"/>
          <p:cNvGrpSpPr/>
          <p:nvPr/>
        </p:nvGrpSpPr>
        <p:grpSpPr>
          <a:xfrm>
            <a:off x="6000792" y="1643050"/>
            <a:ext cx="2928926" cy="2585323"/>
            <a:chOff x="6000792" y="2071678"/>
            <a:chExt cx="2928926" cy="2585323"/>
          </a:xfrm>
        </p:grpSpPr>
        <p:sp>
          <p:nvSpPr>
            <p:cNvPr id="7" name="ZoneTexte 6"/>
            <p:cNvSpPr txBox="1"/>
            <p:nvPr/>
          </p:nvSpPr>
          <p:spPr>
            <a:xfrm>
              <a:off x="6000792" y="2071678"/>
              <a:ext cx="2928926" cy="258532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dirty="0" smtClean="0"/>
                <a:t>Oui                non</a:t>
              </a:r>
            </a:p>
            <a:p>
              <a:r>
                <a:rPr lang="fr-FR" dirty="0" smtClean="0"/>
                <a:t>Oui                 Non</a:t>
              </a:r>
            </a:p>
            <a:p>
              <a:r>
                <a:rPr lang="fr-FR" dirty="0" smtClean="0"/>
                <a:t>Oui                 Non</a:t>
              </a:r>
            </a:p>
            <a:p>
              <a:r>
                <a:rPr lang="fr-FR" dirty="0" smtClean="0"/>
                <a:t>Oui                 Non</a:t>
              </a:r>
            </a:p>
            <a:p>
              <a:r>
                <a:rPr lang="fr-FR" dirty="0" smtClean="0"/>
                <a:t>Oui                 Non</a:t>
              </a:r>
            </a:p>
            <a:p>
              <a:r>
                <a:rPr lang="fr-FR" dirty="0" smtClean="0"/>
                <a:t>Oui                 Non</a:t>
              </a:r>
            </a:p>
            <a:p>
              <a:r>
                <a:rPr lang="fr-FR" dirty="0" smtClean="0"/>
                <a:t>Oui                 Non</a:t>
              </a:r>
            </a:p>
            <a:p>
              <a:r>
                <a:rPr lang="fr-FR" dirty="0" smtClean="0"/>
                <a:t>Oui                 Non</a:t>
              </a:r>
            </a:p>
            <a:p>
              <a:endParaRPr lang="fr-FR" dirty="0" smtClean="0"/>
            </a:p>
          </p:txBody>
        </p:sp>
        <p:sp>
          <p:nvSpPr>
            <p:cNvPr id="8" name="Rectangle 7"/>
            <p:cNvSpPr/>
            <p:nvPr/>
          </p:nvSpPr>
          <p:spPr>
            <a:xfrm>
              <a:off x="6572264" y="2214554"/>
              <a:ext cx="571504" cy="14287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9" name="Rectangle 8"/>
            <p:cNvSpPr/>
            <p:nvPr/>
          </p:nvSpPr>
          <p:spPr>
            <a:xfrm>
              <a:off x="6572264" y="2500306"/>
              <a:ext cx="571504" cy="14287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6572264" y="3286124"/>
              <a:ext cx="571504" cy="14287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6572264" y="2714620"/>
              <a:ext cx="571504" cy="14287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6572264" y="3000372"/>
              <a:ext cx="571504" cy="14287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6572264" y="3571876"/>
              <a:ext cx="571504" cy="14287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6572264" y="3857628"/>
              <a:ext cx="571504" cy="14287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7786710" y="3286124"/>
              <a:ext cx="571504" cy="14287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6" name="Rectangle 15"/>
            <p:cNvSpPr/>
            <p:nvPr/>
          </p:nvSpPr>
          <p:spPr>
            <a:xfrm>
              <a:off x="7786710" y="3000372"/>
              <a:ext cx="571504" cy="14287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7" name="Rectangle 16"/>
            <p:cNvSpPr/>
            <p:nvPr/>
          </p:nvSpPr>
          <p:spPr>
            <a:xfrm>
              <a:off x="7786710" y="2786058"/>
              <a:ext cx="571504" cy="14287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7786710" y="2500306"/>
              <a:ext cx="571504" cy="14287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7786710" y="2214554"/>
              <a:ext cx="571504" cy="14287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0" name="Rectangle 19"/>
            <p:cNvSpPr/>
            <p:nvPr/>
          </p:nvSpPr>
          <p:spPr>
            <a:xfrm>
              <a:off x="7786710" y="4143380"/>
              <a:ext cx="571504" cy="14287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1" name="Rectangle 20"/>
            <p:cNvSpPr/>
            <p:nvPr/>
          </p:nvSpPr>
          <p:spPr>
            <a:xfrm>
              <a:off x="7786710" y="3857628"/>
              <a:ext cx="571504" cy="14287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2" name="Rectangle 21"/>
            <p:cNvSpPr/>
            <p:nvPr/>
          </p:nvSpPr>
          <p:spPr>
            <a:xfrm>
              <a:off x="7786710" y="3571876"/>
              <a:ext cx="571504" cy="14287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3" name="Rectangle 22"/>
            <p:cNvSpPr/>
            <p:nvPr/>
          </p:nvSpPr>
          <p:spPr>
            <a:xfrm>
              <a:off x="6572264" y="4143380"/>
              <a:ext cx="571504" cy="14287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24" name="ZoneTexte 23"/>
          <p:cNvSpPr txBox="1"/>
          <p:nvPr/>
        </p:nvSpPr>
        <p:spPr>
          <a:xfrm>
            <a:off x="0" y="4071942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>
                <a:latin typeface="Comic Sans MS" pitchFamily="66" charset="0"/>
              </a:rPr>
              <a:t>Question N°02 :</a:t>
            </a:r>
            <a:endParaRPr lang="fr-FR" b="1" dirty="0">
              <a:latin typeface="Comic Sans MS" pitchFamily="66" charset="0"/>
            </a:endParaRPr>
          </a:p>
        </p:txBody>
      </p:sp>
      <p:sp>
        <p:nvSpPr>
          <p:cNvPr id="26" name="ZoneTexte 25"/>
          <p:cNvSpPr txBox="1"/>
          <p:nvPr/>
        </p:nvSpPr>
        <p:spPr>
          <a:xfrm>
            <a:off x="0" y="4786322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 err="1" smtClean="0">
                <a:latin typeface="Comic Sans MS" pitchFamily="66" charset="0"/>
              </a:rPr>
              <a:t>Ect</a:t>
            </a:r>
            <a:r>
              <a:rPr lang="fr-FR" b="1" dirty="0" smtClean="0">
                <a:latin typeface="Comic Sans MS" pitchFamily="66" charset="0"/>
              </a:rPr>
              <a:t>………………</a:t>
            </a:r>
            <a:endParaRPr lang="fr-FR" b="1" dirty="0">
              <a:latin typeface="Comic Sans MS" pitchFamily="66" charset="0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583122"/>
          </a:xfrm>
        </p:spPr>
        <p:txBody>
          <a:bodyPr>
            <a:normAutofit/>
          </a:bodyPr>
          <a:lstStyle/>
          <a:p>
            <a:r>
              <a:rPr lang="fr-FR" dirty="0" smtClean="0"/>
              <a:t>Félicitation Mr QUINAUX Frédéric vous avez pris conscience du mode opératoire en sécurité</a:t>
            </a:r>
            <a:endParaRPr lang="fr-FR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28596" y="857232"/>
            <a:ext cx="8229600" cy="4583122"/>
          </a:xfrm>
        </p:spPr>
        <p:txBody>
          <a:bodyPr>
            <a:normAutofit/>
          </a:bodyPr>
          <a:lstStyle/>
          <a:p>
            <a:r>
              <a:rPr lang="fr-FR" dirty="0" smtClean="0"/>
              <a:t>Mr QUINAUX Frédéric veuillez vous rapprocher de votre chef de chantier </a:t>
            </a:r>
            <a:endParaRPr lang="fr-FR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Veuillez saisir votre nom dans liste déroulante </a:t>
            </a:r>
            <a:endParaRPr lang="fr-FR" dirty="0"/>
          </a:p>
        </p:txBody>
      </p:sp>
      <p:pic>
        <p:nvPicPr>
          <p:cNvPr id="4" name="Image 3" descr="johiugiug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8758" y="2357430"/>
            <a:ext cx="9162758" cy="2605098"/>
          </a:xfrm>
          <a:prstGeom prst="rect">
            <a:avLst/>
          </a:prstGeom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Bienvenu Mr DOUARD Cédric</a:t>
            </a:r>
            <a:endParaRPr lang="fr-FR" dirty="0"/>
          </a:p>
        </p:txBody>
      </p:sp>
      <p:sp>
        <p:nvSpPr>
          <p:cNvPr id="4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757230"/>
          </a:xfrm>
        </p:spPr>
        <p:txBody>
          <a:bodyPr/>
          <a:lstStyle/>
          <a:p>
            <a:pPr algn="ctr">
              <a:buNone/>
            </a:pPr>
            <a:r>
              <a:rPr lang="fr-FR" dirty="0" smtClean="0"/>
              <a:t>Vous êtes attitré à trois chantiers</a:t>
            </a:r>
            <a:endParaRPr lang="fr-FR" dirty="0"/>
          </a:p>
        </p:txBody>
      </p:sp>
      <p:sp>
        <p:nvSpPr>
          <p:cNvPr id="5" name="ZoneTexte 4"/>
          <p:cNvSpPr txBox="1"/>
          <p:nvPr/>
        </p:nvSpPr>
        <p:spPr>
          <a:xfrm>
            <a:off x="357158" y="2714620"/>
            <a:ext cx="1500198" cy="1938992"/>
          </a:xfrm>
          <a:prstGeom prst="rect">
            <a:avLst/>
          </a:prstGeom>
          <a:noFill/>
          <a:ln w="76200" cmpd="tri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 smtClean="0">
                <a:latin typeface="Comic Sans MS" pitchFamily="66" charset="0"/>
              </a:rPr>
              <a:t>Chantier Atelier Lances dip et </a:t>
            </a:r>
            <a:r>
              <a:rPr lang="fr-FR" sz="2400" b="1" dirty="0" err="1" smtClean="0">
                <a:latin typeface="Comic Sans MS" pitchFamily="66" charset="0"/>
              </a:rPr>
              <a:t>oxy</a:t>
            </a:r>
            <a:endParaRPr lang="fr-FR" sz="2400" b="1" dirty="0">
              <a:latin typeface="Comic Sans MS" pitchFamily="66" charset="0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2071670" y="2714620"/>
            <a:ext cx="1928826" cy="1569660"/>
          </a:xfrm>
          <a:prstGeom prst="rect">
            <a:avLst/>
          </a:prstGeom>
          <a:noFill/>
          <a:ln w="76200" cmpd="tri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 smtClean="0">
                <a:latin typeface="Comic Sans MS" pitchFamily="66" charset="0"/>
              </a:rPr>
              <a:t>Chantier Changement de bas de cuve rh1</a:t>
            </a:r>
            <a:endParaRPr lang="fr-FR" sz="2400" b="1" dirty="0">
              <a:latin typeface="Comic Sans MS" pitchFamily="66" charset="0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4214810" y="2714620"/>
            <a:ext cx="2214578" cy="1200329"/>
          </a:xfrm>
          <a:prstGeom prst="rect">
            <a:avLst/>
          </a:prstGeom>
          <a:noFill/>
          <a:ln w="76200" cmpd="tri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 smtClean="0">
                <a:latin typeface="Comic Sans MS" pitchFamily="66" charset="0"/>
              </a:rPr>
              <a:t>Chantier Maçonnage Convertisseur</a:t>
            </a:r>
            <a:endParaRPr lang="fr-FR" sz="2400" b="1" dirty="0">
              <a:latin typeface="Comic Sans MS" pitchFamily="66" charset="0"/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571472" y="5643578"/>
            <a:ext cx="735811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dirty="0" smtClean="0"/>
              <a:t>Veuillez cliquer sur le chantier concerné</a:t>
            </a:r>
            <a:endParaRPr lang="fr-FR" sz="3200" dirty="0"/>
          </a:p>
        </p:txBody>
      </p:sp>
      <p:sp>
        <p:nvSpPr>
          <p:cNvPr id="9" name="ZoneTexte 8"/>
          <p:cNvSpPr txBox="1"/>
          <p:nvPr/>
        </p:nvSpPr>
        <p:spPr>
          <a:xfrm>
            <a:off x="6572264" y="2714620"/>
            <a:ext cx="2214578" cy="1200329"/>
          </a:xfrm>
          <a:prstGeom prst="rect">
            <a:avLst/>
          </a:prstGeom>
          <a:noFill/>
          <a:ln w="76200" cmpd="tri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 smtClean="0">
                <a:latin typeface="Comic Sans MS" pitchFamily="66" charset="0"/>
              </a:rPr>
              <a:t>Conducteur de chariot élévateur</a:t>
            </a:r>
            <a:endParaRPr lang="fr-FR" sz="2400" b="1" dirty="0">
              <a:latin typeface="Comic Sans MS" pitchFamily="66" charset="0"/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6643702" y="4071942"/>
            <a:ext cx="2214578" cy="1200329"/>
          </a:xfrm>
          <a:prstGeom prst="rect">
            <a:avLst/>
          </a:prstGeom>
          <a:noFill/>
          <a:ln w="76200" cmpd="tri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 smtClean="0">
                <a:latin typeface="Comic Sans MS" pitchFamily="66" charset="0"/>
              </a:rPr>
              <a:t>Conducteur de mini chargeuse</a:t>
            </a:r>
            <a:endParaRPr lang="fr-FR" sz="2400" b="1" dirty="0">
              <a:latin typeface="Comic Sans MS" pitchFamily="66" charset="0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42844" y="1928802"/>
            <a:ext cx="9001156" cy="4929198"/>
          </a:xfrm>
        </p:spPr>
        <p:txBody>
          <a:bodyPr>
            <a:normAutofit fontScale="92500"/>
          </a:bodyPr>
          <a:lstStyle/>
          <a:p>
            <a:r>
              <a:rPr lang="fr-FR" sz="3000" dirty="0" smtClean="0"/>
              <a:t>Le but de ce book est que vous prenez conscience des modes opératoires en sécurité de votre chantier ( Phase d’activité-des risques-de la législation  et des mesures décidées pour chaque Phase).</a:t>
            </a:r>
          </a:p>
          <a:p>
            <a:r>
              <a:rPr lang="fr-FR" sz="3000" dirty="0" smtClean="0"/>
              <a:t>Ce Book est composé deux parties </a:t>
            </a:r>
          </a:p>
          <a:p>
            <a:pPr algn="ctr">
              <a:buFont typeface="Wingdings" pitchFamily="2" charset="2"/>
              <a:buChar char="Ø"/>
            </a:pPr>
            <a:r>
              <a:rPr lang="fr-FR" sz="3000" dirty="0" smtClean="0"/>
              <a:t>1 er partie: Lecture et compréhension du mode opératoire                                              </a:t>
            </a:r>
          </a:p>
          <a:p>
            <a:pPr algn="ctr">
              <a:buFont typeface="Wingdings" pitchFamily="2" charset="2"/>
              <a:buChar char="Ø"/>
            </a:pPr>
            <a:r>
              <a:rPr lang="fr-FR" sz="3000" dirty="0" smtClean="0"/>
              <a:t>2eme partie: QCM de 20 questions dont 3 questions éliminatoires</a:t>
            </a:r>
          </a:p>
          <a:p>
            <a:pPr algn="ctr">
              <a:buNone/>
            </a:pPr>
            <a:endParaRPr lang="fr-FR" sz="3000" dirty="0" smtClean="0"/>
          </a:p>
          <a:p>
            <a:pPr algn="ctr">
              <a:buNone/>
            </a:pPr>
            <a:r>
              <a:rPr lang="fr-FR" sz="3000" dirty="0" smtClean="0"/>
              <a:t>Cliquez sur entrée pour continuer</a:t>
            </a:r>
            <a:endParaRPr lang="fr-FR" sz="3000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2844" y="357166"/>
            <a:ext cx="9001156" cy="1143000"/>
          </a:xfrm>
        </p:spPr>
        <p:txBody>
          <a:bodyPr>
            <a:normAutofit fontScale="90000"/>
          </a:bodyPr>
          <a:lstStyle/>
          <a:p>
            <a:r>
              <a:rPr lang="fr-FR" b="1" dirty="0" smtClean="0"/>
              <a:t>Bienvenu dans le mode opératoire en sécurité du chantier Atelier des lances </a:t>
            </a:r>
            <a:endParaRPr lang="fr-FR" b="1" dirty="0"/>
          </a:p>
        </p:txBody>
      </p:sp>
      <p:sp>
        <p:nvSpPr>
          <p:cNvPr id="4" name="ZoneTexte 3"/>
          <p:cNvSpPr txBox="1"/>
          <p:nvPr/>
        </p:nvSpPr>
        <p:spPr>
          <a:xfrm>
            <a:off x="7715272" y="6143644"/>
            <a:ext cx="1214446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fr-FR" sz="2800" b="1" dirty="0" smtClean="0"/>
              <a:t>Entrée</a:t>
            </a:r>
            <a:endParaRPr lang="fr-FR" sz="2800" b="1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2928926" y="1000108"/>
            <a:ext cx="1357322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fr-FR" dirty="0" smtClean="0"/>
              <a:t>AAAAA  AAA</a:t>
            </a:r>
            <a:endParaRPr lang="fr-FR" dirty="0"/>
          </a:p>
        </p:txBody>
      </p:sp>
      <p:sp>
        <p:nvSpPr>
          <p:cNvPr id="8" name="ZoneTexte 7"/>
          <p:cNvSpPr txBox="1"/>
          <p:nvPr/>
        </p:nvSpPr>
        <p:spPr>
          <a:xfrm>
            <a:off x="2857488" y="4000504"/>
            <a:ext cx="1357322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fr-FR" dirty="0" smtClean="0"/>
              <a:t>BBBBB BBB</a:t>
            </a:r>
            <a:endParaRPr lang="fr-FR" dirty="0"/>
          </a:p>
        </p:txBody>
      </p:sp>
      <p:sp>
        <p:nvSpPr>
          <p:cNvPr id="10" name="ZoneTexte 9"/>
          <p:cNvSpPr txBox="1"/>
          <p:nvPr/>
        </p:nvSpPr>
        <p:spPr>
          <a:xfrm>
            <a:off x="571472" y="2643182"/>
            <a:ext cx="2143140" cy="369332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r>
              <a:rPr lang="fr-FR" dirty="0" smtClean="0"/>
              <a:t>REPARTITEUR CC 20</a:t>
            </a:r>
            <a:endParaRPr lang="fr-FR" dirty="0"/>
          </a:p>
        </p:txBody>
      </p:sp>
      <p:sp>
        <p:nvSpPr>
          <p:cNvPr id="11" name="ZoneTexte 10"/>
          <p:cNvSpPr txBox="1"/>
          <p:nvPr/>
        </p:nvSpPr>
        <p:spPr>
          <a:xfrm>
            <a:off x="2928926" y="2643182"/>
            <a:ext cx="1285884" cy="369332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r>
              <a:rPr lang="fr-FR" dirty="0" smtClean="0"/>
              <a:t>Lance dip </a:t>
            </a:r>
            <a:endParaRPr lang="fr-FR" dirty="0"/>
          </a:p>
        </p:txBody>
      </p:sp>
      <p:sp>
        <p:nvSpPr>
          <p:cNvPr id="12" name="ZoneTexte 11"/>
          <p:cNvSpPr txBox="1"/>
          <p:nvPr/>
        </p:nvSpPr>
        <p:spPr>
          <a:xfrm>
            <a:off x="4286248" y="2643182"/>
            <a:ext cx="857256" cy="369332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r>
              <a:rPr lang="fr-FR" dirty="0" smtClean="0"/>
              <a:t>Rhob 1  </a:t>
            </a:r>
            <a:endParaRPr lang="fr-FR" dirty="0"/>
          </a:p>
        </p:txBody>
      </p:sp>
      <p:cxnSp>
        <p:nvCxnSpPr>
          <p:cNvPr id="14" name="Connecteur en angle 13"/>
          <p:cNvCxnSpPr>
            <a:stCxn id="4" idx="2"/>
            <a:endCxn id="10" idx="0"/>
          </p:cNvCxnSpPr>
          <p:nvPr/>
        </p:nvCxnSpPr>
        <p:spPr>
          <a:xfrm rot="5400000">
            <a:off x="1988444" y="1024039"/>
            <a:ext cx="1273742" cy="1964545"/>
          </a:xfrm>
          <a:prstGeom prst="bentConnector3">
            <a:avLst>
              <a:gd name="adj1" fmla="val 50000"/>
            </a:avLst>
          </a:prstGeom>
          <a:ln w="57150"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en angle 15"/>
          <p:cNvCxnSpPr>
            <a:stCxn id="4" idx="2"/>
            <a:endCxn id="11" idx="0"/>
          </p:cNvCxnSpPr>
          <p:nvPr/>
        </p:nvCxnSpPr>
        <p:spPr>
          <a:xfrm rot="5400000">
            <a:off x="2952857" y="1988452"/>
            <a:ext cx="1273742" cy="35719"/>
          </a:xfrm>
          <a:prstGeom prst="bentConnector3">
            <a:avLst>
              <a:gd name="adj1" fmla="val 50000"/>
            </a:avLst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cteur en angle 18"/>
          <p:cNvCxnSpPr>
            <a:stCxn id="4" idx="2"/>
            <a:endCxn id="12" idx="0"/>
          </p:cNvCxnSpPr>
          <p:nvPr/>
        </p:nvCxnSpPr>
        <p:spPr>
          <a:xfrm rot="16200000" flipH="1">
            <a:off x="3524360" y="1452666"/>
            <a:ext cx="1273742" cy="1107289"/>
          </a:xfrm>
          <a:prstGeom prst="bentConnector3">
            <a:avLst>
              <a:gd name="adj1" fmla="val 50000"/>
            </a:avLst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ZoneTexte 20"/>
          <p:cNvSpPr txBox="1"/>
          <p:nvPr/>
        </p:nvSpPr>
        <p:spPr>
          <a:xfrm>
            <a:off x="5286380" y="2643182"/>
            <a:ext cx="1285884" cy="369332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r>
              <a:rPr lang="fr-FR" dirty="0" smtClean="0"/>
              <a:t>Poche acier  </a:t>
            </a:r>
            <a:endParaRPr lang="fr-FR" dirty="0"/>
          </a:p>
        </p:txBody>
      </p:sp>
      <p:cxnSp>
        <p:nvCxnSpPr>
          <p:cNvPr id="27" name="Connecteur en angle 26"/>
          <p:cNvCxnSpPr>
            <a:stCxn id="4" idx="2"/>
            <a:endCxn id="21" idx="0"/>
          </p:cNvCxnSpPr>
          <p:nvPr/>
        </p:nvCxnSpPr>
        <p:spPr>
          <a:xfrm rot="16200000" flipH="1">
            <a:off x="4131583" y="845443"/>
            <a:ext cx="1273742" cy="2321735"/>
          </a:xfrm>
          <a:prstGeom prst="bentConnector3">
            <a:avLst>
              <a:gd name="adj1" fmla="val 50000"/>
            </a:avLst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necteur en angle 29"/>
          <p:cNvCxnSpPr>
            <a:stCxn id="8" idx="0"/>
            <a:endCxn id="10" idx="2"/>
          </p:cNvCxnSpPr>
          <p:nvPr/>
        </p:nvCxnSpPr>
        <p:spPr>
          <a:xfrm rot="16200000" flipV="1">
            <a:off x="2095601" y="2559955"/>
            <a:ext cx="987990" cy="1893107"/>
          </a:xfrm>
          <a:prstGeom prst="bentConnector3">
            <a:avLst>
              <a:gd name="adj1" fmla="val 50000"/>
            </a:avLst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necteur en angle 31"/>
          <p:cNvCxnSpPr>
            <a:stCxn id="8" idx="0"/>
            <a:endCxn id="11" idx="2"/>
          </p:cNvCxnSpPr>
          <p:nvPr/>
        </p:nvCxnSpPr>
        <p:spPr>
          <a:xfrm rot="5400000" flipH="1" flipV="1">
            <a:off x="3060013" y="3488650"/>
            <a:ext cx="987990" cy="35719"/>
          </a:xfrm>
          <a:prstGeom prst="bentConnector3">
            <a:avLst>
              <a:gd name="adj1" fmla="val 50000"/>
            </a:avLst>
          </a:prstGeom>
          <a:ln w="57150"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necteur en angle 33"/>
          <p:cNvCxnSpPr>
            <a:stCxn id="8" idx="0"/>
            <a:endCxn id="12" idx="2"/>
          </p:cNvCxnSpPr>
          <p:nvPr/>
        </p:nvCxnSpPr>
        <p:spPr>
          <a:xfrm rot="5400000" flipH="1" flipV="1">
            <a:off x="3631517" y="2917146"/>
            <a:ext cx="987990" cy="1178727"/>
          </a:xfrm>
          <a:prstGeom prst="bentConnector3">
            <a:avLst>
              <a:gd name="adj1" fmla="val 50000"/>
            </a:avLst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necteur en angle 35"/>
          <p:cNvCxnSpPr>
            <a:stCxn id="8" idx="0"/>
            <a:endCxn id="21" idx="2"/>
          </p:cNvCxnSpPr>
          <p:nvPr/>
        </p:nvCxnSpPr>
        <p:spPr>
          <a:xfrm rot="5400000" flipH="1" flipV="1">
            <a:off x="4238740" y="2309923"/>
            <a:ext cx="987990" cy="2393173"/>
          </a:xfrm>
          <a:prstGeom prst="bentConnector3">
            <a:avLst>
              <a:gd name="adj1" fmla="val 50000"/>
            </a:avLst>
          </a:prstGeom>
          <a:ln w="38100"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57158" y="1428736"/>
            <a:ext cx="8229600" cy="1143000"/>
          </a:xfrm>
        </p:spPr>
        <p:txBody>
          <a:bodyPr/>
          <a:lstStyle/>
          <a:p>
            <a:r>
              <a:rPr lang="fr-FR" dirty="0" smtClean="0"/>
              <a:t>Entrer le  Numéro de code</a:t>
            </a:r>
            <a:endParaRPr lang="fr-FR" dirty="0"/>
          </a:p>
        </p:txBody>
      </p:sp>
      <p:sp>
        <p:nvSpPr>
          <p:cNvPr id="4" name="ZoneTexte 3"/>
          <p:cNvSpPr txBox="1"/>
          <p:nvPr/>
        </p:nvSpPr>
        <p:spPr>
          <a:xfrm>
            <a:off x="785786" y="2428868"/>
            <a:ext cx="7715304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0" dirty="0" smtClean="0"/>
              <a:t>……….</a:t>
            </a:r>
            <a:endParaRPr lang="fr-FR" sz="16000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71472" y="1285860"/>
            <a:ext cx="8229600" cy="3154362"/>
          </a:xfrm>
        </p:spPr>
        <p:txBody>
          <a:bodyPr>
            <a:noAutofit/>
          </a:bodyPr>
          <a:lstStyle/>
          <a:p>
            <a:r>
              <a:rPr lang="fr-FR" sz="6600" dirty="0" smtClean="0"/>
              <a:t>Bienvenue sur le book tactile concernant les modes opératoires en sécurité de vos chantiers</a:t>
            </a:r>
            <a:endParaRPr lang="fr-FR" sz="6600" dirty="0"/>
          </a:p>
        </p:txBody>
      </p:sp>
      <p:sp>
        <p:nvSpPr>
          <p:cNvPr id="4" name="ZoneTexte 3"/>
          <p:cNvSpPr txBox="1"/>
          <p:nvPr/>
        </p:nvSpPr>
        <p:spPr>
          <a:xfrm>
            <a:off x="5643570" y="6000768"/>
            <a:ext cx="3286148" cy="584775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r>
              <a:rPr lang="fr-FR" sz="3200" dirty="0" smtClean="0"/>
              <a:t>Entrer</a:t>
            </a:r>
            <a:endParaRPr lang="fr-FR" sz="3200" dirty="0"/>
          </a:p>
        </p:txBody>
      </p:sp>
      <p:sp>
        <p:nvSpPr>
          <p:cNvPr id="5" name="Flèche droite 4"/>
          <p:cNvSpPr/>
          <p:nvPr/>
        </p:nvSpPr>
        <p:spPr>
          <a:xfrm>
            <a:off x="7215206" y="6072206"/>
            <a:ext cx="1357322" cy="500066"/>
          </a:xfrm>
          <a:prstGeom prst="rightArrow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chemeClr val="accent2">
                  <a:lumMod val="75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Veuillez saisir votre nom dans liste déroulante </a:t>
            </a:r>
            <a:endParaRPr lang="fr-FR" dirty="0"/>
          </a:p>
        </p:txBody>
      </p:sp>
      <p:pic>
        <p:nvPicPr>
          <p:cNvPr id="5" name="Image 4" descr="eeeee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643182"/>
            <a:ext cx="9097034" cy="2643206"/>
          </a:xfrm>
          <a:prstGeom prst="rect">
            <a:avLst/>
          </a:prstGeom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757230"/>
          </a:xfrm>
        </p:spPr>
        <p:txBody>
          <a:bodyPr/>
          <a:lstStyle/>
          <a:p>
            <a:pPr algn="ctr">
              <a:buNone/>
            </a:pPr>
            <a:r>
              <a:rPr lang="fr-FR" dirty="0" smtClean="0"/>
              <a:t>Vous êtes attitré à deux chantiers</a:t>
            </a:r>
            <a:endParaRPr lang="fr-FR" dirty="0"/>
          </a:p>
        </p:txBody>
      </p:sp>
      <p:sp>
        <p:nvSpPr>
          <p:cNvPr id="4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fr-FR" dirty="0" smtClean="0"/>
              <a:t>Bienvenu Mr QUINAUX Frédéric</a:t>
            </a:r>
            <a:endParaRPr lang="fr-FR" dirty="0"/>
          </a:p>
        </p:txBody>
      </p:sp>
      <p:sp>
        <p:nvSpPr>
          <p:cNvPr id="5" name="ZoneTexte 4"/>
          <p:cNvSpPr txBox="1"/>
          <p:nvPr/>
        </p:nvSpPr>
        <p:spPr>
          <a:xfrm>
            <a:off x="214282" y="2428868"/>
            <a:ext cx="2143140" cy="1200329"/>
          </a:xfrm>
          <a:prstGeom prst="rect">
            <a:avLst/>
          </a:prstGeom>
          <a:noFill/>
          <a:ln w="76200" cmpd="tri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 smtClean="0">
                <a:latin typeface="Comic Sans MS" pitchFamily="66" charset="0"/>
              </a:rPr>
              <a:t>Chantier Maçonnage Poches Acier</a:t>
            </a:r>
            <a:endParaRPr lang="fr-FR" sz="2400" b="1" dirty="0">
              <a:latin typeface="Comic Sans MS" pitchFamily="66" charset="0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2786050" y="2428868"/>
            <a:ext cx="2928958" cy="1200329"/>
          </a:xfrm>
          <a:prstGeom prst="rect">
            <a:avLst/>
          </a:prstGeom>
          <a:noFill/>
          <a:ln w="76200" cmpd="tri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 smtClean="0">
                <a:latin typeface="Comic Sans MS" pitchFamily="66" charset="0"/>
              </a:rPr>
              <a:t>Chantier Maçonnage Convertisseur</a:t>
            </a:r>
            <a:endParaRPr lang="fr-FR" sz="2400" b="1" dirty="0">
              <a:latin typeface="Comic Sans MS" pitchFamily="66" charset="0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714348" y="5143512"/>
            <a:ext cx="735811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dirty="0" smtClean="0"/>
              <a:t>Veuillez cliquer sur le chantier concerné</a:t>
            </a:r>
            <a:endParaRPr lang="fr-FR" sz="3200" dirty="0"/>
          </a:p>
        </p:txBody>
      </p:sp>
      <p:sp>
        <p:nvSpPr>
          <p:cNvPr id="8" name="ZoneTexte 7"/>
          <p:cNvSpPr txBox="1"/>
          <p:nvPr/>
        </p:nvSpPr>
        <p:spPr>
          <a:xfrm>
            <a:off x="6072198" y="2428868"/>
            <a:ext cx="2214578" cy="1200329"/>
          </a:xfrm>
          <a:prstGeom prst="rect">
            <a:avLst/>
          </a:prstGeom>
          <a:noFill/>
          <a:ln w="76200" cmpd="tri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 smtClean="0">
                <a:latin typeface="Comic Sans MS" pitchFamily="66" charset="0"/>
              </a:rPr>
              <a:t>Conducteur de chariot élévateur</a:t>
            </a:r>
            <a:endParaRPr lang="fr-FR" sz="2400" b="1" dirty="0">
              <a:latin typeface="Comic Sans MS" pitchFamily="66" charset="0"/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285720" y="3929066"/>
            <a:ext cx="8001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rgbClr val="002060"/>
                </a:solidFill>
              </a:rPr>
              <a:t>Nota: A renouveler tous les trois mois</a:t>
            </a:r>
            <a:endParaRPr lang="fr-FR" sz="24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42844" y="1928802"/>
            <a:ext cx="9001156" cy="4929198"/>
          </a:xfrm>
        </p:spPr>
        <p:txBody>
          <a:bodyPr>
            <a:normAutofit fontScale="92500" lnSpcReduction="10000"/>
          </a:bodyPr>
          <a:lstStyle/>
          <a:p>
            <a:r>
              <a:rPr lang="fr-FR" sz="3000" dirty="0" smtClean="0"/>
              <a:t>Le but de ce book est que vous prenez conscience des modes opératoires en sécurité de votre chantier ( Phase d’activité-des risques-de la législation  et des mesures décidées pour chaque Phase).</a:t>
            </a:r>
          </a:p>
          <a:p>
            <a:r>
              <a:rPr lang="fr-FR" sz="3000" dirty="0" smtClean="0"/>
              <a:t>Ce Book est composé deux parties </a:t>
            </a:r>
          </a:p>
          <a:p>
            <a:pPr algn="ctr">
              <a:buFont typeface="Wingdings" pitchFamily="2" charset="2"/>
              <a:buChar char="Ø"/>
            </a:pPr>
            <a:r>
              <a:rPr lang="fr-FR" sz="3000" dirty="0" smtClean="0"/>
              <a:t>1 er partie: Lecture et compréhension du mode opératoire(possibilité de prendre des notes )                                              </a:t>
            </a:r>
          </a:p>
          <a:p>
            <a:pPr algn="ctr">
              <a:buFont typeface="Wingdings" pitchFamily="2" charset="2"/>
              <a:buChar char="Ø"/>
            </a:pPr>
            <a:r>
              <a:rPr lang="fr-FR" sz="3000" dirty="0" smtClean="0"/>
              <a:t>2eme partie: QCM de 20 questions dont 3 questions éliminatoires</a:t>
            </a:r>
          </a:p>
          <a:p>
            <a:pPr algn="ctr">
              <a:buNone/>
            </a:pPr>
            <a:endParaRPr lang="fr-FR" sz="3000" dirty="0" smtClean="0"/>
          </a:p>
          <a:p>
            <a:pPr algn="ctr">
              <a:buNone/>
            </a:pPr>
            <a:r>
              <a:rPr lang="fr-FR" sz="3000" dirty="0" smtClean="0"/>
              <a:t>Cliquez sur entrée pour continuer</a:t>
            </a:r>
            <a:endParaRPr lang="fr-FR" sz="3000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2844" y="357166"/>
            <a:ext cx="9001156" cy="1143000"/>
          </a:xfrm>
        </p:spPr>
        <p:txBody>
          <a:bodyPr>
            <a:normAutofit fontScale="90000"/>
          </a:bodyPr>
          <a:lstStyle/>
          <a:p>
            <a:r>
              <a:rPr lang="fr-FR" b="1" dirty="0" smtClean="0"/>
              <a:t>Bienvenu dans le mode opératoire en sécurité du chantier maçonnage des Poches Aciers</a:t>
            </a:r>
            <a:endParaRPr lang="fr-FR" b="1" dirty="0"/>
          </a:p>
        </p:txBody>
      </p:sp>
      <p:sp>
        <p:nvSpPr>
          <p:cNvPr id="4" name="ZoneTexte 3"/>
          <p:cNvSpPr txBox="1"/>
          <p:nvPr/>
        </p:nvSpPr>
        <p:spPr>
          <a:xfrm>
            <a:off x="7715272" y="6143644"/>
            <a:ext cx="1214446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fr-FR" sz="2800" b="1" dirty="0" smtClean="0"/>
              <a:t>Entrée</a:t>
            </a:r>
            <a:endParaRPr lang="fr-FR" sz="2800" b="1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oneTexte 12"/>
          <p:cNvSpPr txBox="1"/>
          <p:nvPr/>
        </p:nvSpPr>
        <p:spPr>
          <a:xfrm>
            <a:off x="214282" y="214290"/>
            <a:ext cx="864399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b="1" dirty="0" smtClean="0"/>
              <a:t>E P I à utiliser impérativement sur le chantier durant tout le poste</a:t>
            </a:r>
            <a:endParaRPr lang="fr-FR" sz="3600" b="1" dirty="0"/>
          </a:p>
        </p:txBody>
      </p:sp>
      <p:sp>
        <p:nvSpPr>
          <p:cNvPr id="14" name="ZoneTexte 13"/>
          <p:cNvSpPr txBox="1"/>
          <p:nvPr/>
        </p:nvSpPr>
        <p:spPr>
          <a:xfrm>
            <a:off x="357158" y="2071678"/>
            <a:ext cx="850112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dirty="0" smtClean="0"/>
          </a:p>
          <a:p>
            <a:endParaRPr lang="fr-FR" dirty="0" smtClean="0"/>
          </a:p>
          <a:p>
            <a:endParaRPr lang="fr-FR" dirty="0" smtClean="0"/>
          </a:p>
          <a:p>
            <a:endParaRPr lang="fr-FR" dirty="0"/>
          </a:p>
        </p:txBody>
      </p:sp>
      <p:pic>
        <p:nvPicPr>
          <p:cNvPr id="15" name="Picture 12" descr="ProtectionObligatoireCorp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1500174"/>
            <a:ext cx="1385893" cy="1451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22" descr="Protection obligatoire des voies respiratoires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7158" y="4786322"/>
            <a:ext cx="1357322" cy="14057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23" descr="PortObligatoireGiletdeSecurite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57158" y="3143247"/>
            <a:ext cx="1357322" cy="14448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Picture 21" descr="ProtectionObligatoireCasqueLunettesBouchons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132040" y="1500174"/>
            <a:ext cx="1368390" cy="1428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" name="Picture 11" descr="ProtectionObligatoireContreChutes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584739" y="1500174"/>
            <a:ext cx="1344715" cy="1428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" name="Picture 14" descr="ProtectionObligatoireMains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3871482" y="1500174"/>
            <a:ext cx="1343460" cy="1428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" name="Image 20" descr="picto-detecteurs-gaz-portables.jpg"/>
          <p:cNvPicPr>
            <a:picLocks noChangeAspect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7318180" y="1500175"/>
            <a:ext cx="1325786" cy="1428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" name="ZoneTexte 21"/>
          <p:cNvSpPr txBox="1"/>
          <p:nvPr/>
        </p:nvSpPr>
        <p:spPr>
          <a:xfrm>
            <a:off x="1714480" y="3357562"/>
            <a:ext cx="728670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>
                <a:latin typeface="Comic Sans MS" pitchFamily="66" charset="0"/>
              </a:rPr>
              <a:t>Baudrier obligatoire lors  de présence d’une vigie ou d’un chef de manœuvre</a:t>
            </a:r>
            <a:endParaRPr lang="fr-FR" sz="2400" dirty="0">
              <a:latin typeface="Comic Sans MS" pitchFamily="66" charset="0"/>
            </a:endParaRPr>
          </a:p>
        </p:txBody>
      </p:sp>
      <p:sp>
        <p:nvSpPr>
          <p:cNvPr id="23" name="ZoneTexte 22"/>
          <p:cNvSpPr txBox="1"/>
          <p:nvPr/>
        </p:nvSpPr>
        <p:spPr>
          <a:xfrm>
            <a:off x="1857292" y="5000636"/>
            <a:ext cx="728670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>
                <a:latin typeface="Comic Sans MS" pitchFamily="66" charset="0"/>
              </a:rPr>
              <a:t>Masque type P3 lors de toute démolition ou gunitage</a:t>
            </a:r>
            <a:endParaRPr lang="fr-FR" sz="2400" dirty="0">
              <a:latin typeface="Comic Sans MS" pitchFamily="66" charset="0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 descr="6546879874a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6" name="ZoneTexte 5"/>
          <p:cNvSpPr txBox="1"/>
          <p:nvPr/>
        </p:nvSpPr>
        <p:spPr>
          <a:xfrm>
            <a:off x="7929554" y="6488668"/>
            <a:ext cx="1214446" cy="369332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fr-FR" dirty="0" smtClean="0"/>
              <a:t>Suite ∆</a:t>
            </a:r>
            <a:endParaRPr lang="fr-FR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 descr="verezg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715148"/>
          </a:xfrm>
          <a:prstGeom prst="rect">
            <a:avLst/>
          </a:prstGeom>
        </p:spPr>
      </p:pic>
      <p:sp>
        <p:nvSpPr>
          <p:cNvPr id="3" name="ZoneTexte 2"/>
          <p:cNvSpPr txBox="1"/>
          <p:nvPr/>
        </p:nvSpPr>
        <p:spPr>
          <a:xfrm>
            <a:off x="7929554" y="6286520"/>
            <a:ext cx="1214446" cy="369332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fr-FR" dirty="0" smtClean="0"/>
              <a:t>Suite ∆</a:t>
            </a:r>
            <a:endParaRPr lang="fr-FR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487</TotalTime>
  <Words>453</Words>
  <Application>Microsoft Office PowerPoint</Application>
  <PresentationFormat>Affichage à l'écran (4:3)</PresentationFormat>
  <Paragraphs>79</Paragraphs>
  <Slides>18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18</vt:i4>
      </vt:variant>
    </vt:vector>
  </HeadingPairs>
  <TitlesOfParts>
    <vt:vector size="19" baseType="lpstr">
      <vt:lpstr>Thème Office</vt:lpstr>
      <vt:lpstr>Diapositive 1</vt:lpstr>
      <vt:lpstr>Entrer le  Numéro de code</vt:lpstr>
      <vt:lpstr>Bienvenue sur le book tactile concernant les modes opératoires en sécurité de vos chantiers</vt:lpstr>
      <vt:lpstr>Veuillez saisir votre nom dans liste déroulante </vt:lpstr>
      <vt:lpstr>Bienvenu Mr QUINAUX Frédéric</vt:lpstr>
      <vt:lpstr>Bienvenu dans le mode opératoire en sécurité du chantier maçonnage des Poches Aciers</vt:lpstr>
      <vt:lpstr>Diapositive 7</vt:lpstr>
      <vt:lpstr>Diapositive 8</vt:lpstr>
      <vt:lpstr>Diapositive 9</vt:lpstr>
      <vt:lpstr>Veuillez à présent remplir le QCM </vt:lpstr>
      <vt:lpstr>Diapositive 11</vt:lpstr>
      <vt:lpstr>Félicitation Mr QUINAUX Frédéric vous avez pris conscience du mode opératoire en sécurité</vt:lpstr>
      <vt:lpstr>Mr QUINAUX Frédéric veuillez vous rapprocher de votre chef de chantier </vt:lpstr>
      <vt:lpstr>Veuillez saisir votre nom dans liste déroulante </vt:lpstr>
      <vt:lpstr>Bienvenu Mr DOUARD Cédric</vt:lpstr>
      <vt:lpstr>Bienvenu dans le mode opératoire en sécurité du chantier Atelier des lances </vt:lpstr>
      <vt:lpstr>Diapositive 17</vt:lpstr>
      <vt:lpstr>Diapositive 18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BOOK TACTILE </dc:title>
  <dc:creator>sylvain duchemin</dc:creator>
  <cp:lastModifiedBy>sylvain duchemin</cp:lastModifiedBy>
  <cp:revision>4</cp:revision>
  <dcterms:created xsi:type="dcterms:W3CDTF">2017-02-10T08:13:00Z</dcterms:created>
  <dcterms:modified xsi:type="dcterms:W3CDTF">2017-02-24T10:38:54Z</dcterms:modified>
</cp:coreProperties>
</file>