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81" r:id="rId2"/>
    <p:sldId id="290" r:id="rId3"/>
    <p:sldId id="282" r:id="rId4"/>
    <p:sldId id="291" r:id="rId5"/>
    <p:sldId id="284" r:id="rId6"/>
    <p:sldId id="292" r:id="rId7"/>
    <p:sldId id="293" r:id="rId8"/>
    <p:sldId id="286" r:id="rId9"/>
    <p:sldId id="294" r:id="rId10"/>
    <p:sldId id="298" r:id="rId11"/>
    <p:sldId id="287" r:id="rId12"/>
    <p:sldId id="295" r:id="rId13"/>
    <p:sldId id="288" r:id="rId14"/>
    <p:sldId id="296" r:id="rId15"/>
    <p:sldId id="289" r:id="rId16"/>
    <p:sldId id="297" r:id="rId17"/>
    <p:sldId id="299" r:id="rId18"/>
    <p:sldId id="283" r:id="rId19"/>
    <p:sldId id="301" r:id="rId20"/>
    <p:sldId id="300" r:id="rId21"/>
    <p:sldId id="257" r:id="rId22"/>
    <p:sldId id="269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8" r:id="rId33"/>
    <p:sldId id="271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016B-4D89-F44E-AEA1-69CAD6411831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849B-E687-0848-A2EA-3A1A35B939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08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0486-B6DB-6C4D-9152-99539E1633D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27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27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4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69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81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3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23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0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2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B1A5-41A2-5F40-9DCB-4FEFC2E02979}" type="datetimeFigureOut">
              <a:rPr lang="fr-FR" smtClean="0"/>
              <a:t>15/02/17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1BC-CCF2-0F49-9932-F570ED46FAB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21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Pratique du dialogue interculturel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Année 2016-2017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Pr. Victor Ferry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27" y="424507"/>
            <a:ext cx="1435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Le fait de comprendre pourquoi l’autre pense comme il pense ne veut pas dire qu’on lui donne raison! 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081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3. Prudence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ob_fd4b30_ask-question-2-fb180173e13f21ad6ae73b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" b="3210"/>
          <a:stretch/>
        </p:blipFill>
        <p:spPr>
          <a:xfrm>
            <a:off x="2033143" y="1788334"/>
            <a:ext cx="5070362" cy="4681613"/>
          </a:xfrm>
        </p:spPr>
      </p:pic>
    </p:spTree>
    <p:extLst>
      <p:ext uri="{BB962C8B-B14F-4D97-AF65-F5344CB8AC3E}">
        <p14:creationId xmlns:p14="http://schemas.microsoft.com/office/powerpoint/2010/main" val="165379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800" dirty="0" smtClean="0">
                <a:latin typeface="Times New Roman"/>
                <a:cs typeface="Times New Roman"/>
              </a:rPr>
              <a:t>Ne pas trop vite attribuer des pensées à l’autre (risque des stéréotypes) 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39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4. Intelligence émotionnelle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6" name="Espace réservé du contenu 5" descr="facetoassbook-640x19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3" r="-300"/>
          <a:stretch/>
        </p:blipFill>
        <p:spPr>
          <a:xfrm>
            <a:off x="2046375" y="2399762"/>
            <a:ext cx="5504040" cy="2507274"/>
          </a:xfrm>
        </p:spPr>
      </p:pic>
    </p:spTree>
    <p:extLst>
      <p:ext uri="{BB962C8B-B14F-4D97-AF65-F5344CB8AC3E}">
        <p14:creationId xmlns:p14="http://schemas.microsoft.com/office/powerpoint/2010/main" val="179334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400" dirty="0" smtClean="0">
                <a:latin typeface="Times New Roman"/>
                <a:cs typeface="Times New Roman"/>
              </a:rPr>
              <a:t>Faîtes attention à ne pas vous énerver face aux points de vue opposés au vôtre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031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latin typeface="Times New Roman"/>
                <a:cs typeface="Times New Roman"/>
              </a:rPr>
              <a:t>5. Agilité rhétorique</a:t>
            </a:r>
            <a:endParaRPr lang="fr-FR" sz="5400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JO-de-Rio-2016-Escrime-les-fleurettistes-francais-elimin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1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000" dirty="0"/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S’exercer à parler avec calmes des sujets sensibles</a:t>
            </a: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Arriver à maintenir une bonne ambiance de discussion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642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sz="4000" dirty="0" smtClean="0">
              <a:latin typeface="Times New Roman"/>
              <a:cs typeface="Times New Roman"/>
            </a:endParaRPr>
          </a:p>
          <a:p>
            <a:pPr algn="just"/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Quel sujet avez-vous choisi? </a:t>
            </a: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(Ou: sur quel sujet souhaitez-vous travailler?)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45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I. S’équiper pour le dialogue interculturel</a:t>
            </a:r>
          </a:p>
          <a:p>
            <a:pPr marL="0" indent="0">
              <a:buNone/>
            </a:pPr>
            <a:r>
              <a:rPr lang="fr-FR" sz="4400" b="1" dirty="0" smtClean="0">
                <a:latin typeface="Times New Roman"/>
                <a:cs typeface="Times New Roman"/>
              </a:rPr>
              <a:t>II. Les défis de la multiculturalité</a:t>
            </a:r>
          </a:p>
          <a:p>
            <a:pPr marL="0" indent="0">
              <a:buNone/>
            </a:pPr>
            <a:r>
              <a:rPr lang="fr-FR" b="1" dirty="0" smtClean="0">
                <a:latin typeface="Times New Roman"/>
                <a:cs typeface="Times New Roman"/>
              </a:rPr>
              <a:t>III. Valoriser vos compétences interculturelles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00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La religion et la laïcité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26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742950" indent="-7429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Le point sur le cours et sur le travail demandé</a:t>
            </a:r>
          </a:p>
          <a:p>
            <a:pPr marL="742950" indent="-742950">
              <a:buAutoNum type="arabicPeriod"/>
            </a:pPr>
            <a:r>
              <a:rPr lang="fr-FR" sz="4000" dirty="0" smtClean="0">
                <a:latin typeface="Times New Roman"/>
                <a:cs typeface="Times New Roman"/>
              </a:rPr>
              <a:t>La religion et la </a:t>
            </a:r>
            <a:r>
              <a:rPr lang="fr-FR" sz="4000" dirty="0" smtClean="0">
                <a:latin typeface="Times New Roman"/>
                <a:cs typeface="Times New Roman"/>
              </a:rPr>
              <a:t>laïcité</a:t>
            </a:r>
            <a:endParaRPr lang="fr-FR" sz="4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911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Discussion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61615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>
                <a:latin typeface="Times New Roman"/>
                <a:cs typeface="Times New Roman"/>
              </a:rPr>
              <a:t>- Croyez-vous en Dieu ou non?</a:t>
            </a:r>
            <a:br>
              <a:rPr lang="fr-FR" sz="3600" dirty="0">
                <a:latin typeface="Times New Roman"/>
                <a:cs typeface="Times New Roman"/>
              </a:rPr>
            </a:br>
            <a:r>
              <a:rPr lang="fr-FR" sz="3600" dirty="0">
                <a:latin typeface="Times New Roman"/>
                <a:cs typeface="Times New Roman"/>
              </a:rPr>
              <a:t>- En quoi le fait de croire ou non en Dieu influence votre rapport à la vie et votre rapport aux autres? </a:t>
            </a:r>
            <a:br>
              <a:rPr lang="fr-FR" sz="3600" dirty="0">
                <a:latin typeface="Times New Roman"/>
                <a:cs typeface="Times New Roman"/>
              </a:rPr>
            </a:br>
            <a:r>
              <a:rPr lang="fr-FR" sz="3600" dirty="0">
                <a:latin typeface="Times New Roman"/>
                <a:cs typeface="Times New Roman"/>
              </a:rPr>
              <a:t>- </a:t>
            </a:r>
            <a:r>
              <a:rPr lang="fr-FR" sz="3600" dirty="0" smtClean="0">
                <a:latin typeface="Times New Roman"/>
                <a:cs typeface="Times New Roman"/>
              </a:rPr>
              <a:t>Qu’est</a:t>
            </a:r>
            <a:r>
              <a:rPr lang="fr-FR" sz="3600" dirty="0">
                <a:latin typeface="Times New Roman"/>
                <a:cs typeface="Times New Roman"/>
              </a:rPr>
              <a:t>-ce qui est mis en œuvre dans votre pays pour favoriser les bons rapports entre les différentes religions et pour favoriser les relations entre les croyants et les non-croyants?</a:t>
            </a:r>
          </a:p>
        </p:txBody>
      </p:sp>
    </p:spTree>
    <p:extLst>
      <p:ext uri="{BB962C8B-B14F-4D97-AF65-F5344CB8AC3E}">
        <p14:creationId xmlns:p14="http://schemas.microsoft.com/office/powerpoint/2010/main" val="681415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latin typeface="Times New Roman"/>
                <a:cs typeface="Times New Roman"/>
              </a:rPr>
              <a:t>Si Dieu est grand, est-ce que l’homme est petit?</a:t>
            </a:r>
            <a:endParaRPr lang="fr-FR" sz="3600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verhaecht_babel-lil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17" t="-30305" r="-26666" b="-26376"/>
          <a:stretch/>
        </p:blipFill>
        <p:spPr>
          <a:xfrm>
            <a:off x="457200" y="274638"/>
            <a:ext cx="8229600" cy="7091362"/>
          </a:xfrm>
        </p:spPr>
      </p:pic>
    </p:spTree>
    <p:extLst>
      <p:ext uri="{BB962C8B-B14F-4D97-AF65-F5344CB8AC3E}">
        <p14:creationId xmlns:p14="http://schemas.microsoft.com/office/powerpoint/2010/main" val="117580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Qu’est-ce que la laïcité signifie pour vous? 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90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Définition: sécularisation et laïcité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627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/>
                <a:cs typeface="Times New Roman"/>
              </a:rPr>
              <a:t>Sécularisation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40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La </a:t>
            </a:r>
            <a:r>
              <a:rPr lang="fr-FR" sz="4000" dirty="0">
                <a:latin typeface="Times New Roman"/>
                <a:cs typeface="Times New Roman"/>
              </a:rPr>
              <a:t>sécularisation est un phénomène social. Une relative et progressive perte de pertinence sociale des univers religieux par rapport à la culture commune.</a:t>
            </a:r>
          </a:p>
          <a:p>
            <a:pPr marL="0" indent="0" algn="just">
              <a:buNone/>
            </a:pP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0898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L’Europe est assez largement sécularisée</a:t>
            </a: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L’Europe se caractérise également par des ‘poches’ de communautés religieuses assez radicales</a:t>
            </a:r>
          </a:p>
          <a:p>
            <a:pPr algn="just"/>
            <a:r>
              <a:rPr lang="fr-FR" sz="4000" dirty="0" smtClean="0">
                <a:latin typeface="Times New Roman"/>
                <a:cs typeface="Times New Roman"/>
              </a:rPr>
              <a:t>Cela peut créer des tensions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11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latin typeface="Times New Roman"/>
                <a:cs typeface="Times New Roman"/>
              </a:rPr>
              <a:t>Laïcité</a:t>
            </a:r>
            <a:endParaRPr lang="fr-FR" sz="5400" b="1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226280"/>
          </a:xfrm>
        </p:spPr>
        <p:txBody>
          <a:bodyPr>
            <a:noAutofit/>
          </a:bodyPr>
          <a:lstStyle/>
          <a:p>
            <a:pPr algn="just"/>
            <a:r>
              <a:rPr lang="fr-FR" sz="3600" dirty="0" smtClean="0">
                <a:latin typeface="Times New Roman"/>
                <a:cs typeface="Times New Roman"/>
              </a:rPr>
              <a:t>La </a:t>
            </a:r>
            <a:r>
              <a:rPr lang="fr-FR" sz="3600" dirty="0">
                <a:latin typeface="Times New Roman"/>
                <a:cs typeface="Times New Roman"/>
              </a:rPr>
              <a:t>laïcité est un processus institutionnel de séparation en le religieux et le politique. </a:t>
            </a:r>
            <a:endParaRPr lang="fr-FR" sz="36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fr-FR" sz="3600" dirty="0" smtClean="0">
              <a:latin typeface="Times New Roman"/>
              <a:cs typeface="Times New Roman"/>
            </a:endParaRPr>
          </a:p>
          <a:p>
            <a:pPr algn="just"/>
            <a:r>
              <a:rPr lang="fr-FR" sz="3600" dirty="0" smtClean="0">
                <a:latin typeface="Times New Roman"/>
                <a:cs typeface="Times New Roman"/>
              </a:rPr>
              <a:t>Dans </a:t>
            </a:r>
            <a:r>
              <a:rPr lang="fr-FR" sz="3600" dirty="0">
                <a:latin typeface="Times New Roman"/>
                <a:cs typeface="Times New Roman"/>
              </a:rPr>
              <a:t>un État laïque, on va donc considérer que les croyances et convictions religieuses (religions, croyances sectaires, athéisme) relèvent de l’opinion privée, sans rapport direct avec la marche de l’État.</a:t>
            </a:r>
            <a:r>
              <a:rPr lang="fr-FR" sz="3600" dirty="0" smtClean="0">
                <a:effectLst/>
                <a:latin typeface="Times New Roman"/>
                <a:cs typeface="Times New Roman"/>
              </a:rPr>
              <a:t> </a:t>
            </a:r>
            <a:endParaRPr lang="fr-FR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86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Un exemple de sécularisation: la médecine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609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1514"/>
            <a:ext cx="8229600" cy="5594650"/>
          </a:xfrm>
        </p:spPr>
        <p:txBody>
          <a:bodyPr/>
          <a:lstStyle/>
          <a:p>
            <a:pPr marL="0" lvl="0" indent="0" algn="just">
              <a:buNone/>
            </a:pPr>
            <a:r>
              <a:rPr lang="fr-CA" sz="4000" dirty="0" smtClean="0">
                <a:latin typeface="Times New Roman"/>
                <a:cs typeface="Times New Roman"/>
              </a:rPr>
              <a:t>Dans la </a:t>
            </a:r>
            <a:r>
              <a:rPr lang="fr-CA" sz="4000" b="1" dirty="0" smtClean="0">
                <a:latin typeface="Times New Roman"/>
                <a:cs typeface="Times New Roman"/>
              </a:rPr>
              <a:t>société d’ancien régime</a:t>
            </a:r>
            <a:r>
              <a:rPr lang="fr-CA" sz="4000" dirty="0" smtClean="0">
                <a:latin typeface="Times New Roman"/>
                <a:cs typeface="Times New Roman"/>
              </a:rPr>
              <a:t>, c’est-à-dire avant la révolution française:</a:t>
            </a:r>
          </a:p>
          <a:p>
            <a:pPr marL="0" lvl="0" indent="0">
              <a:buNone/>
            </a:pPr>
            <a:endParaRPr lang="fr-CA" sz="3600" dirty="0" smtClean="0">
              <a:latin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fr-CA" sz="4000" dirty="0" smtClean="0">
                <a:latin typeface="Times New Roman"/>
                <a:cs typeface="Times New Roman"/>
              </a:rPr>
              <a:t> La mort = </a:t>
            </a:r>
          </a:p>
          <a:p>
            <a:r>
              <a:rPr lang="fr-CA" sz="4000" dirty="0">
                <a:latin typeface="Times New Roman"/>
                <a:cs typeface="Times New Roman"/>
              </a:rPr>
              <a:t>M</a:t>
            </a:r>
            <a:r>
              <a:rPr lang="fr-CA" sz="4000" dirty="0" smtClean="0">
                <a:latin typeface="Times New Roman"/>
                <a:cs typeface="Times New Roman"/>
              </a:rPr>
              <a:t>oment décisif du passage dans l’au-delà </a:t>
            </a:r>
          </a:p>
          <a:p>
            <a:r>
              <a:rPr lang="fr-CA" sz="4000" dirty="0">
                <a:latin typeface="Times New Roman"/>
                <a:cs typeface="Times New Roman"/>
              </a:rPr>
              <a:t>C</a:t>
            </a:r>
            <a:r>
              <a:rPr lang="fr-CA" sz="4000" dirty="0" smtClean="0">
                <a:latin typeface="Times New Roman"/>
                <a:cs typeface="Times New Roman"/>
              </a:rPr>
              <a:t>hacun doit assurer son statut éternel </a:t>
            </a:r>
          </a:p>
          <a:p>
            <a:pPr marL="0" indent="0">
              <a:buNone/>
            </a:pPr>
            <a:endParaRPr lang="fr-CA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6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L’extrême onction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800px-Pietro_Antonio_Novelli_Sakramente_Krankensalbu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8" b="13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96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Times New Roman"/>
                <a:cs typeface="Times New Roman"/>
              </a:rPr>
              <a:t>Les trois modules du cours</a:t>
            </a:r>
            <a:endParaRPr lang="fr-FR" sz="4800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I. S’équiper pour le dialogue interculturel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II. Les défis de la multiculturalité</a:t>
            </a:r>
          </a:p>
          <a:p>
            <a:pPr marL="0" indent="0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III. Valoriser vos compétences interculturelles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48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6400"/>
            <a:ext cx="8229600" cy="57197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fr-FR" dirty="0" smtClean="0">
              <a:latin typeface="Times New Roman"/>
              <a:cs typeface="Times New Roman"/>
            </a:endParaRPr>
          </a:p>
          <a:p>
            <a:pPr algn="just"/>
            <a:r>
              <a:rPr lang="fr-FR" sz="3900" dirty="0" smtClean="0">
                <a:latin typeface="Times New Roman"/>
                <a:cs typeface="Times New Roman"/>
              </a:rPr>
              <a:t>La religion est au cœur de la vie</a:t>
            </a:r>
          </a:p>
          <a:p>
            <a:pPr lvl="0" algn="just"/>
            <a:r>
              <a:rPr lang="fr-FR" sz="3900" dirty="0" smtClean="0">
                <a:latin typeface="Times New Roman"/>
                <a:cs typeface="Times New Roman"/>
              </a:rPr>
              <a:t>Un médecin qui n’avertissait pas son malade que « l’heure de la mort approchait », et l’empêchait de s’y préparer et de recevoir les derniers sacrements pouvait être condamné, payer une amende </a:t>
            </a:r>
          </a:p>
          <a:p>
            <a:pPr lvl="0" algn="just"/>
            <a:r>
              <a:rPr lang="fr-FR" sz="3900" dirty="0" smtClean="0">
                <a:latin typeface="Times New Roman"/>
                <a:cs typeface="Times New Roman"/>
              </a:rPr>
              <a:t>On avait plus peur de la mort soudaine, sans repentir, que de l’absence de guérison. </a:t>
            </a:r>
          </a:p>
          <a:p>
            <a:pPr algn="just"/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522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/>
                <a:cs typeface="Times New Roman"/>
              </a:rPr>
              <a:t>La sécularisation de la médecine</a:t>
            </a:r>
            <a:endParaRPr lang="fr-FR" b="1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940" y="1600200"/>
            <a:ext cx="8686800" cy="5014190"/>
          </a:xfrm>
        </p:spPr>
        <p:txBody>
          <a:bodyPr>
            <a:normAutofit/>
          </a:bodyPr>
          <a:lstStyle/>
          <a:p>
            <a:pPr algn="just"/>
            <a:r>
              <a:rPr lang="fr-CA" sz="3900" dirty="0" smtClean="0">
                <a:latin typeface="Times New Roman"/>
                <a:cs typeface="Times New Roman"/>
              </a:rPr>
              <a:t>La sécularisation de la médecine est un processus qui va s’accélérer au XIX° siècle, avec les progrès de la science</a:t>
            </a:r>
          </a:p>
          <a:p>
            <a:pPr lvl="0" algn="just"/>
            <a:r>
              <a:rPr lang="fr-CA" sz="3900" dirty="0" smtClean="0">
                <a:latin typeface="Times New Roman"/>
                <a:cs typeface="Times New Roman"/>
              </a:rPr>
              <a:t>Les succès de la médecine permettent de diffuser dans l’esprit des gens que la guérison s’obtient par des moyens scientifiques et rationnels et non par la volonté divine </a:t>
            </a:r>
            <a:endParaRPr lang="fr-CA" sz="3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66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latin typeface="Times New Roman"/>
                <a:cs typeface="Times New Roman"/>
              </a:rPr>
              <a:t>La laïcisation de la médecine</a:t>
            </a:r>
            <a:endParaRPr lang="fr-FR" sz="4800" b="1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9000" cy="49276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L’État </a:t>
            </a:r>
            <a:r>
              <a:rPr lang="fr-FR" dirty="0">
                <a:latin typeface="Times New Roman"/>
                <a:cs typeface="Times New Roman"/>
              </a:rPr>
              <a:t>décide que le système national de santé doit être </a:t>
            </a:r>
            <a:r>
              <a:rPr lang="fr-FR" dirty="0" smtClean="0">
                <a:latin typeface="Times New Roman"/>
                <a:cs typeface="Times New Roman"/>
              </a:rPr>
              <a:t>areligieux </a:t>
            </a:r>
            <a:endParaRPr lang="fr-FR" dirty="0">
              <a:latin typeface="Times New Roman"/>
              <a:cs typeface="Times New Roman"/>
            </a:endParaRPr>
          </a:p>
          <a:p>
            <a:pPr algn="just"/>
            <a:r>
              <a:rPr lang="fr-FR" dirty="0">
                <a:latin typeface="Times New Roman"/>
                <a:cs typeface="Times New Roman"/>
              </a:rPr>
              <a:t>L</a:t>
            </a:r>
            <a:r>
              <a:rPr lang="fr-FR" dirty="0" smtClean="0">
                <a:latin typeface="Times New Roman"/>
                <a:cs typeface="Times New Roman"/>
              </a:rPr>
              <a:t>oi de 1803 sur l’exercice illégale de la médecine : « nul ne pourra embrasser la profession de médecin, de chirurgien ou d’officier de santé, sans être examiné et reçu comme il sera prescrit par la présente loi les sorciers » </a:t>
            </a:r>
          </a:p>
          <a:p>
            <a:pPr algn="just"/>
            <a:r>
              <a:rPr lang="fr-FR" dirty="0">
                <a:latin typeface="Times New Roman"/>
                <a:cs typeface="Times New Roman"/>
              </a:rPr>
              <a:t>Les guérisseurs, les curés, les bonnes sœurs ne peuvent plus se présenter comme médecins. Le médecin est celui qui aura fait des études de médecine. </a:t>
            </a:r>
            <a:endParaRPr lang="fr-FR" dirty="0" smtClean="0">
              <a:latin typeface="Times New Roman"/>
              <a:cs typeface="Times New Roman"/>
            </a:endParaRPr>
          </a:p>
          <a:p>
            <a:pPr algn="just"/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93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Une question encore parfois d’actualité en Europe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media_xll_72979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b="1305"/>
          <a:stretch>
            <a:fillRect/>
          </a:stretch>
        </p:blipFill>
        <p:spPr>
          <a:xfrm>
            <a:off x="457200" y="2159000"/>
            <a:ext cx="2971800" cy="1634376"/>
          </a:xfrm>
        </p:spPr>
      </p:pic>
      <p:sp>
        <p:nvSpPr>
          <p:cNvPr id="5" name="ZoneTexte 4"/>
          <p:cNvSpPr txBox="1"/>
          <p:nvPr/>
        </p:nvSpPr>
        <p:spPr>
          <a:xfrm>
            <a:off x="3657600" y="19304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fr-FR" sz="3200" dirty="0" smtClean="0">
                <a:latin typeface="Times New Roman"/>
                <a:cs typeface="Times New Roman"/>
              </a:rPr>
              <a:t>Le père Samuel</a:t>
            </a:r>
          </a:p>
          <a:p>
            <a:pPr marL="285750" indent="-285750" algn="just">
              <a:buFont typeface="Arial"/>
              <a:buChar char="•"/>
            </a:pPr>
            <a:r>
              <a:rPr lang="fr-FR" sz="3200" dirty="0" smtClean="0">
                <a:latin typeface="Times New Roman"/>
                <a:cs typeface="Times New Roman"/>
              </a:rPr>
              <a:t>Actuellement devant un tribunal correctionnel pour exercice illégal de la médecine</a:t>
            </a:r>
            <a:endParaRPr lang="fr-F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29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sz="4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4400" dirty="0" smtClean="0">
                <a:latin typeface="Times New Roman"/>
                <a:cs typeface="Times New Roman"/>
              </a:rPr>
              <a:t>Les 6 compétences pour le dialogue interculturel</a:t>
            </a:r>
            <a:endParaRPr lang="fr-FR" sz="4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43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Times New Roman"/>
                <a:cs typeface="Times New Roman"/>
              </a:rPr>
              <a:t>1. L’introspection</a:t>
            </a:r>
            <a:endParaRPr lang="fr-FR" sz="6000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AAEAAQAAAAAAAAKFAAAAJDAzYTQxOWU0LTYxNzctNDFjMC05NGI5LTBhNTcwODJmOGRiNQ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 b="2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202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sz="4000" dirty="0" smtClean="0">
                <a:latin typeface="Times New Roman"/>
                <a:cs typeface="Times New Roman"/>
              </a:rPr>
              <a:t>Être de conscient de votre culture, de la manière dont elle influence votre vision du monde et votre rapport aux autres</a:t>
            </a:r>
            <a:endParaRPr lang="fr-FR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78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85856"/>
            <a:ext cx="8229600" cy="5240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 smtClean="0">
                <a:latin typeface="Times New Roman"/>
                <a:cs typeface="Times New Roman"/>
              </a:rPr>
              <a:t>Comment? </a:t>
            </a:r>
          </a:p>
          <a:p>
            <a:pPr>
              <a:buFont typeface="Symbol" charset="0"/>
              <a:buChar char=""/>
            </a:pPr>
            <a:r>
              <a:rPr lang="fr-FR" sz="4800" dirty="0" smtClean="0">
                <a:latin typeface="Times New Roman"/>
                <a:cs typeface="Times New Roman"/>
              </a:rPr>
              <a:t>Identifiez, sur un sujet qui vous tient à cœur, une opinion qui vous choque</a:t>
            </a:r>
          </a:p>
          <a:p>
            <a:pPr>
              <a:buFont typeface="Symbol" charset="0"/>
              <a:buChar char=""/>
            </a:pPr>
            <a:r>
              <a:rPr lang="fr-FR" sz="4800" dirty="0" smtClean="0">
                <a:latin typeface="Times New Roman"/>
                <a:cs typeface="Times New Roman"/>
              </a:rPr>
              <a:t>Demandez-vous: qu’est-ce qui, au fond, me choque?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73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2. La flexibilité des points de vue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Espace réservé du contenu 3" descr="diffrents-points-de-vue-5088464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2090" b="9841"/>
          <a:stretch/>
        </p:blipFill>
        <p:spPr>
          <a:xfrm>
            <a:off x="1364250" y="1928353"/>
            <a:ext cx="5950951" cy="4509205"/>
          </a:xfrm>
        </p:spPr>
      </p:pic>
    </p:spTree>
    <p:extLst>
      <p:ext uri="{BB962C8B-B14F-4D97-AF65-F5344CB8AC3E}">
        <p14:creationId xmlns:p14="http://schemas.microsoft.com/office/powerpoint/2010/main" val="362357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latin typeface="Times New Roman"/>
                <a:cs typeface="Times New Roman"/>
              </a:rPr>
              <a:t>Pourquoi l’autre pense comme il pense? </a:t>
            </a:r>
          </a:p>
          <a:p>
            <a:r>
              <a:rPr lang="fr-FR" sz="4800" dirty="0" smtClean="0">
                <a:latin typeface="Times New Roman"/>
                <a:cs typeface="Times New Roman"/>
              </a:rPr>
              <a:t>Quelles sont ses bonnes raisons de penser qu’il a raison? </a:t>
            </a:r>
            <a:endParaRPr lang="fr-FR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6636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565</Words>
  <Application>Microsoft Macintosh PowerPoint</Application>
  <PresentationFormat>Présentation à l'écran (4:3)</PresentationFormat>
  <Paragraphs>87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Pratique du dialogue interculturel</vt:lpstr>
      <vt:lpstr>Présentation PowerPoint</vt:lpstr>
      <vt:lpstr>Les trois modules du cours</vt:lpstr>
      <vt:lpstr>Présentation PowerPoint</vt:lpstr>
      <vt:lpstr>1. L’introspection</vt:lpstr>
      <vt:lpstr>Présentation PowerPoint</vt:lpstr>
      <vt:lpstr>Présentation PowerPoint</vt:lpstr>
      <vt:lpstr>2. La flexibilité des points de vue</vt:lpstr>
      <vt:lpstr>Présentation PowerPoint</vt:lpstr>
      <vt:lpstr>Présentation PowerPoint</vt:lpstr>
      <vt:lpstr>3. Prudence</vt:lpstr>
      <vt:lpstr>Présentation PowerPoint</vt:lpstr>
      <vt:lpstr>4. Intelligence émotionnelle</vt:lpstr>
      <vt:lpstr>Présentation PowerPoint</vt:lpstr>
      <vt:lpstr>5. Agilité rhétorique</vt:lpstr>
      <vt:lpstr>Présentation PowerPoint</vt:lpstr>
      <vt:lpstr>Présentation PowerPoint</vt:lpstr>
      <vt:lpstr>Présentation PowerPoint</vt:lpstr>
      <vt:lpstr>Présentation PowerPoint</vt:lpstr>
      <vt:lpstr>Discussion</vt:lpstr>
      <vt:lpstr>Si Dieu est grand, est-ce que l’homme est petit?</vt:lpstr>
      <vt:lpstr>Présentation PowerPoint</vt:lpstr>
      <vt:lpstr>Présentation PowerPoint</vt:lpstr>
      <vt:lpstr>Sécularisation</vt:lpstr>
      <vt:lpstr>Présentation PowerPoint</vt:lpstr>
      <vt:lpstr>Laïcité</vt:lpstr>
      <vt:lpstr>Présentation PowerPoint</vt:lpstr>
      <vt:lpstr>Présentation PowerPoint</vt:lpstr>
      <vt:lpstr>L’extrême onction</vt:lpstr>
      <vt:lpstr>Présentation PowerPoint</vt:lpstr>
      <vt:lpstr>La sécularisation de la médecine</vt:lpstr>
      <vt:lpstr>La laïcisation de la médecine</vt:lpstr>
      <vt:lpstr>Une question encore parfois d’actualité en Europe</vt:lpstr>
    </vt:vector>
  </TitlesOfParts>
  <Company>ULB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Ferry</dc:creator>
  <cp:lastModifiedBy>Victor Ferry</cp:lastModifiedBy>
  <cp:revision>24</cp:revision>
  <dcterms:created xsi:type="dcterms:W3CDTF">2017-02-08T13:45:43Z</dcterms:created>
  <dcterms:modified xsi:type="dcterms:W3CDTF">2017-02-15T11:36:25Z</dcterms:modified>
</cp:coreProperties>
</file>