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74" r:id="rId2"/>
    <p:sldId id="275" r:id="rId3"/>
    <p:sldId id="276" r:id="rId4"/>
    <p:sldId id="311" r:id="rId5"/>
    <p:sldId id="277" r:id="rId6"/>
    <p:sldId id="282" r:id="rId7"/>
    <p:sldId id="283" r:id="rId8"/>
    <p:sldId id="257" r:id="rId9"/>
    <p:sldId id="260" r:id="rId10"/>
    <p:sldId id="261" r:id="rId11"/>
    <p:sldId id="262" r:id="rId12"/>
    <p:sldId id="258" r:id="rId13"/>
    <p:sldId id="259" r:id="rId14"/>
    <p:sldId id="294" r:id="rId15"/>
    <p:sldId id="263" r:id="rId16"/>
    <p:sldId id="264" r:id="rId17"/>
    <p:sldId id="265" r:id="rId18"/>
    <p:sldId id="266" r:id="rId19"/>
    <p:sldId id="267" r:id="rId20"/>
    <p:sldId id="280" r:id="rId21"/>
    <p:sldId id="279" r:id="rId22"/>
    <p:sldId id="295" r:id="rId23"/>
    <p:sldId id="297" r:id="rId24"/>
    <p:sldId id="298" r:id="rId25"/>
    <p:sldId id="299" r:id="rId26"/>
    <p:sldId id="300" r:id="rId27"/>
    <p:sldId id="301" r:id="rId28"/>
    <p:sldId id="302" r:id="rId29"/>
    <p:sldId id="304" r:id="rId30"/>
    <p:sldId id="308" r:id="rId31"/>
    <p:sldId id="305" r:id="rId32"/>
    <p:sldId id="306" r:id="rId33"/>
    <p:sldId id="312" r:id="rId34"/>
    <p:sldId id="303" r:id="rId35"/>
    <p:sldId id="307" r:id="rId36"/>
    <p:sldId id="268" r:id="rId37"/>
    <p:sldId id="296" r:id="rId38"/>
    <p:sldId id="269" r:id="rId39"/>
    <p:sldId id="270" r:id="rId40"/>
    <p:sldId id="271" r:id="rId41"/>
    <p:sldId id="272" r:id="rId42"/>
    <p:sldId id="273" r:id="rId43"/>
    <p:sldId id="309" r:id="rId44"/>
    <p:sldId id="310" r:id="rId45"/>
    <p:sldId id="284" r:id="rId46"/>
    <p:sldId id="286" r:id="rId47"/>
    <p:sldId id="287" r:id="rId48"/>
    <p:sldId id="285" r:id="rId49"/>
    <p:sldId id="288" r:id="rId50"/>
    <p:sldId id="289" r:id="rId51"/>
    <p:sldId id="290" r:id="rId52"/>
    <p:sldId id="291" r:id="rId53"/>
    <p:sldId id="292" r:id="rId54"/>
    <p:sldId id="293" r:id="rId5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9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83D94-675D-8240-AB3C-53B227A38F09}" type="datetimeFigureOut">
              <a:rPr lang="fr-FR" smtClean="0"/>
              <a:t>02/02/17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EB3C5F-7DB5-9249-B97B-32DF45042914}" type="slidenum">
              <a:rPr lang="fr-FR" smtClean="0"/>
              <a:t>‹#›</a:t>
            </a:fld>
            <a:endParaRPr lang="fr-FR"/>
          </a:p>
        </p:txBody>
      </p:sp>
    </p:spTree>
    <p:extLst>
      <p:ext uri="{BB962C8B-B14F-4D97-AF65-F5344CB8AC3E}">
        <p14:creationId xmlns:p14="http://schemas.microsoft.com/office/powerpoint/2010/main" val="30083179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FD128D-7A94-3748-9FAB-DA682BD1D468}" type="slidenum">
              <a:rPr lang="fr-FR" smtClean="0"/>
              <a:t>44</a:t>
            </a:fld>
            <a:endParaRPr lang="fr-FR"/>
          </a:p>
        </p:txBody>
      </p:sp>
    </p:spTree>
    <p:extLst>
      <p:ext uri="{BB962C8B-B14F-4D97-AF65-F5344CB8AC3E}">
        <p14:creationId xmlns:p14="http://schemas.microsoft.com/office/powerpoint/2010/main" val="48678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286CC5F-013C-DF44-B7B6-7BD876D585D1}" type="datetimeFigureOut">
              <a:rPr lang="fr-FR" smtClean="0"/>
              <a:t>02/02/17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31743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86CC5F-013C-DF44-B7B6-7BD876D585D1}" type="datetimeFigureOut">
              <a:rPr lang="fr-FR" smtClean="0"/>
              <a:t>02/02/17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36991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86CC5F-013C-DF44-B7B6-7BD876D585D1}" type="datetimeFigureOut">
              <a:rPr lang="fr-FR" smtClean="0"/>
              <a:t>02/02/17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353659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86CC5F-013C-DF44-B7B6-7BD876D585D1}" type="datetimeFigureOut">
              <a:rPr lang="fr-FR" smtClean="0"/>
              <a:t>02/02/17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224928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286CC5F-013C-DF44-B7B6-7BD876D585D1}" type="datetimeFigureOut">
              <a:rPr lang="fr-FR" smtClean="0"/>
              <a:t>02/02/17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318365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86CC5F-013C-DF44-B7B6-7BD876D585D1}" type="datetimeFigureOut">
              <a:rPr lang="fr-FR" smtClean="0"/>
              <a:t>02/02/17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268469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86CC5F-013C-DF44-B7B6-7BD876D585D1}" type="datetimeFigureOut">
              <a:rPr lang="fr-FR" smtClean="0"/>
              <a:t>02/02/17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316584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5286CC5F-013C-DF44-B7B6-7BD876D585D1}" type="datetimeFigureOut">
              <a:rPr lang="fr-FR" smtClean="0"/>
              <a:t>02/02/17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25957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86CC5F-013C-DF44-B7B6-7BD876D585D1}" type="datetimeFigureOut">
              <a:rPr lang="fr-FR" smtClean="0"/>
              <a:t>02/02/17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181281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86CC5F-013C-DF44-B7B6-7BD876D585D1}" type="datetimeFigureOut">
              <a:rPr lang="fr-FR" smtClean="0"/>
              <a:t>02/02/17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251641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86CC5F-013C-DF44-B7B6-7BD876D585D1}" type="datetimeFigureOut">
              <a:rPr lang="fr-FR" smtClean="0"/>
              <a:t>02/02/17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F2798FB-75A4-5A40-8874-B9CBD6DB8588}" type="slidenum">
              <a:rPr lang="fr-FR" smtClean="0"/>
              <a:t>‹#›</a:t>
            </a:fld>
            <a:endParaRPr lang="fr-FR"/>
          </a:p>
        </p:txBody>
      </p:sp>
    </p:spTree>
    <p:extLst>
      <p:ext uri="{BB962C8B-B14F-4D97-AF65-F5344CB8AC3E}">
        <p14:creationId xmlns:p14="http://schemas.microsoft.com/office/powerpoint/2010/main" val="19051391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6CC5F-013C-DF44-B7B6-7BD876D585D1}" type="datetimeFigureOut">
              <a:rPr lang="fr-FR" smtClean="0"/>
              <a:t>02/02/17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798FB-75A4-5A40-8874-B9CBD6DB8588}" type="slidenum">
              <a:rPr lang="fr-FR" smtClean="0"/>
              <a:t>‹#›</a:t>
            </a:fld>
            <a:endParaRPr lang="fr-FR"/>
          </a:p>
        </p:txBody>
      </p:sp>
    </p:spTree>
    <p:extLst>
      <p:ext uri="{BB962C8B-B14F-4D97-AF65-F5344CB8AC3E}">
        <p14:creationId xmlns:p14="http://schemas.microsoft.com/office/powerpoint/2010/main" val="133089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GB" dirty="0" err="1" smtClean="0">
                <a:latin typeface="Times New Roman"/>
                <a:cs typeface="Times New Roman"/>
              </a:rPr>
              <a:t>Méthodes</a:t>
            </a:r>
            <a:r>
              <a:rPr lang="en-GB" dirty="0" smtClean="0">
                <a:latin typeface="Times New Roman"/>
                <a:cs typeface="Times New Roman"/>
              </a:rPr>
              <a:t> de travail et </a:t>
            </a:r>
            <a:r>
              <a:rPr lang="en-GB" dirty="0" err="1" smtClean="0">
                <a:latin typeface="Times New Roman"/>
                <a:cs typeface="Times New Roman"/>
              </a:rPr>
              <a:t>gestion</a:t>
            </a:r>
            <a:r>
              <a:rPr lang="en-GB" dirty="0" smtClean="0">
                <a:latin typeface="Times New Roman"/>
                <a:cs typeface="Times New Roman"/>
              </a:rPr>
              <a:t> du temps</a:t>
            </a:r>
            <a:br>
              <a:rPr lang="en-GB" dirty="0" smtClean="0">
                <a:latin typeface="Times New Roman"/>
                <a:cs typeface="Times New Roman"/>
              </a:rPr>
            </a:br>
            <a:r>
              <a:rPr lang="en-GB" sz="2700" dirty="0" smtClean="0">
                <a:latin typeface="Times New Roman"/>
                <a:cs typeface="Times New Roman"/>
              </a:rPr>
              <a:t>Pr. Victor Ferry</a:t>
            </a:r>
            <a:endParaRPr lang="en-GB" sz="2700" dirty="0">
              <a:latin typeface="Times New Roman"/>
              <a:cs typeface="Times New Roman"/>
            </a:endParaRPr>
          </a:p>
        </p:txBody>
      </p:sp>
      <p:sp>
        <p:nvSpPr>
          <p:cNvPr id="3" name="Sous-titre 2"/>
          <p:cNvSpPr>
            <a:spLocks noGrp="1"/>
          </p:cNvSpPr>
          <p:nvPr>
            <p:ph type="subTitle" idx="1"/>
          </p:nvPr>
        </p:nvSpPr>
        <p:spPr/>
        <p:txBody>
          <a:bodyPr/>
          <a:lstStyle/>
          <a:p>
            <a:r>
              <a:rPr lang="en-GB" dirty="0" smtClean="0">
                <a:latin typeface="Times New Roman"/>
                <a:cs typeface="Times New Roman"/>
              </a:rPr>
              <a:t>ESCG</a:t>
            </a:r>
          </a:p>
          <a:p>
            <a:r>
              <a:rPr lang="en-GB" dirty="0" smtClean="0">
                <a:latin typeface="Times New Roman"/>
                <a:cs typeface="Times New Roman"/>
              </a:rPr>
              <a:t>2016-2017</a:t>
            </a:r>
            <a:endParaRPr lang="en-GB" dirty="0">
              <a:latin typeface="Times New Roman"/>
              <a:cs typeface="Times New Roman"/>
            </a:endParaRPr>
          </a:p>
        </p:txBody>
      </p:sp>
      <p:pic>
        <p:nvPicPr>
          <p:cNvPr id="6" name="Image 5"/>
          <p:cNvPicPr>
            <a:picLocks noChangeAspect="1"/>
          </p:cNvPicPr>
          <p:nvPr/>
        </p:nvPicPr>
        <p:blipFill>
          <a:blip r:embed="rId2"/>
          <a:stretch>
            <a:fillRect/>
          </a:stretch>
        </p:blipFill>
        <p:spPr>
          <a:xfrm>
            <a:off x="3485227" y="424507"/>
            <a:ext cx="1435100" cy="647700"/>
          </a:xfrm>
          <a:prstGeom prst="rect">
            <a:avLst/>
          </a:prstGeom>
        </p:spPr>
      </p:pic>
    </p:spTree>
    <p:extLst>
      <p:ext uri="{BB962C8B-B14F-4D97-AF65-F5344CB8AC3E}">
        <p14:creationId xmlns:p14="http://schemas.microsoft.com/office/powerpoint/2010/main" val="18867343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latin typeface="Times New Roman"/>
                <a:cs typeface="Times New Roman"/>
              </a:rPr>
              <a:t>Au bout de 6 mois… </a:t>
            </a:r>
          </a:p>
          <a:p>
            <a:pPr marL="0" indent="0">
              <a:buNone/>
            </a:pPr>
            <a:endParaRPr lang="fr-FR" dirty="0">
              <a:latin typeface="Times New Roman"/>
              <a:cs typeface="Times New Roman"/>
            </a:endParaRPr>
          </a:p>
          <a:p>
            <a:pPr marL="0" indent="0">
              <a:buNone/>
            </a:pPr>
            <a:r>
              <a:rPr lang="fr-FR" dirty="0" smtClean="0">
                <a:latin typeface="Times New Roman"/>
                <a:cs typeface="Times New Roman"/>
              </a:rPr>
              <a:t>le nombre tombe à 8%</a:t>
            </a:r>
          </a:p>
          <a:p>
            <a:pPr marL="0" indent="0">
              <a:buNone/>
            </a:pPr>
            <a:endParaRPr lang="fr-FR" dirty="0">
              <a:latin typeface="Times New Roman"/>
              <a:cs typeface="Times New Roman"/>
            </a:endParaRPr>
          </a:p>
          <a:p>
            <a:pPr marL="0" indent="0">
              <a:buNone/>
            </a:pPr>
            <a:r>
              <a:rPr lang="fr-FR" dirty="0" smtClean="0">
                <a:latin typeface="Times New Roman"/>
                <a:cs typeface="Times New Roman"/>
              </a:rPr>
              <a:t>Quel est leur secret? </a:t>
            </a:r>
            <a:endParaRPr lang="fr-FR" dirty="0">
              <a:latin typeface="Times New Roman"/>
              <a:cs typeface="Times New Roman"/>
            </a:endParaRPr>
          </a:p>
        </p:txBody>
      </p:sp>
    </p:spTree>
    <p:extLst>
      <p:ext uri="{BB962C8B-B14F-4D97-AF65-F5344CB8AC3E}">
        <p14:creationId xmlns:p14="http://schemas.microsoft.com/office/powerpoint/2010/main" val="1201641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endParaRPr lang="fr-FR" sz="4400" dirty="0" smtClean="0">
              <a:latin typeface="Times New Roman"/>
              <a:cs typeface="Times New Roman"/>
            </a:endParaRPr>
          </a:p>
          <a:p>
            <a:r>
              <a:rPr lang="fr-FR" sz="4400" dirty="0" smtClean="0">
                <a:latin typeface="Times New Roman"/>
                <a:cs typeface="Times New Roman"/>
              </a:rPr>
              <a:t>Ils font parti d’un groupe de gens qui se motivent mutuellement</a:t>
            </a:r>
          </a:p>
          <a:p>
            <a:r>
              <a:rPr lang="fr-FR" sz="4400" dirty="0" smtClean="0">
                <a:latin typeface="Times New Roman"/>
                <a:cs typeface="Times New Roman"/>
              </a:rPr>
              <a:t>Ils savent se parler à eux-mêmes, s’auto-motiver</a:t>
            </a:r>
            <a:endParaRPr lang="fr-FR" sz="4400" dirty="0">
              <a:latin typeface="Times New Roman"/>
              <a:cs typeface="Times New Roman"/>
            </a:endParaRPr>
          </a:p>
        </p:txBody>
      </p:sp>
    </p:spTree>
    <p:extLst>
      <p:ext uri="{BB962C8B-B14F-4D97-AF65-F5344CB8AC3E}">
        <p14:creationId xmlns:p14="http://schemas.microsoft.com/office/powerpoint/2010/main" val="37214232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800" dirty="0" smtClean="0">
              <a:latin typeface="Times New Roman"/>
              <a:cs typeface="Times New Roman"/>
            </a:endParaRPr>
          </a:p>
          <a:p>
            <a:pPr marL="0" indent="0">
              <a:buNone/>
            </a:pPr>
            <a:endParaRPr lang="fr-FR" sz="4800" dirty="0">
              <a:latin typeface="Times New Roman"/>
              <a:cs typeface="Times New Roman"/>
            </a:endParaRPr>
          </a:p>
          <a:p>
            <a:pPr marL="0" indent="0">
              <a:buNone/>
            </a:pPr>
            <a:endParaRPr lang="fr-FR" sz="4800" dirty="0" smtClean="0">
              <a:latin typeface="Times New Roman"/>
              <a:cs typeface="Times New Roman"/>
            </a:endParaRPr>
          </a:p>
          <a:p>
            <a:pPr marL="0" indent="0">
              <a:buNone/>
            </a:pPr>
            <a:endParaRPr lang="fr-FR" sz="4800" dirty="0">
              <a:latin typeface="Times New Roman"/>
              <a:cs typeface="Times New Roman"/>
            </a:endParaRPr>
          </a:p>
          <a:p>
            <a:pPr marL="0" indent="0">
              <a:buNone/>
            </a:pPr>
            <a:r>
              <a:rPr lang="fr-FR" sz="4800" dirty="0" smtClean="0">
                <a:latin typeface="Times New Roman"/>
                <a:cs typeface="Times New Roman"/>
              </a:rPr>
              <a:t>L’état d’esprit</a:t>
            </a:r>
            <a:endParaRPr lang="fr-FR" sz="4800" dirty="0">
              <a:latin typeface="Times New Roman"/>
              <a:cs typeface="Times New Roman"/>
            </a:endParaRPr>
          </a:p>
        </p:txBody>
      </p:sp>
      <p:pic>
        <p:nvPicPr>
          <p:cNvPr id="4" name="Image 3" descr="mind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357" y="907218"/>
            <a:ext cx="5895697" cy="3657381"/>
          </a:xfrm>
          <a:prstGeom prst="rect">
            <a:avLst/>
          </a:prstGeom>
        </p:spPr>
      </p:pic>
    </p:spTree>
    <p:extLst>
      <p:ext uri="{BB962C8B-B14F-4D97-AF65-F5344CB8AC3E}">
        <p14:creationId xmlns:p14="http://schemas.microsoft.com/office/powerpoint/2010/main" val="23734153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mind-set-clipart-stock-vector-vector-growth-mindset-vs-fixed-mindset-35290096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4221" b="36151"/>
          <a:stretch/>
        </p:blipFill>
        <p:spPr>
          <a:xfrm>
            <a:off x="457200" y="743874"/>
            <a:ext cx="8229600" cy="3478706"/>
          </a:xfrm>
        </p:spPr>
      </p:pic>
      <p:sp>
        <p:nvSpPr>
          <p:cNvPr id="5" name="ZoneTexte 4"/>
          <p:cNvSpPr txBox="1"/>
          <p:nvPr/>
        </p:nvSpPr>
        <p:spPr>
          <a:xfrm>
            <a:off x="1364231" y="4591406"/>
            <a:ext cx="3805843" cy="1077218"/>
          </a:xfrm>
          <a:prstGeom prst="rect">
            <a:avLst/>
          </a:prstGeom>
          <a:noFill/>
        </p:spPr>
        <p:txBody>
          <a:bodyPr wrap="square" rtlCol="0">
            <a:spAutoFit/>
          </a:bodyPr>
          <a:lstStyle/>
          <a:p>
            <a:r>
              <a:rPr lang="fr-FR" sz="3200" dirty="0" smtClean="0">
                <a:latin typeface="Times New Roman"/>
                <a:cs typeface="Times New Roman"/>
              </a:rPr>
              <a:t>État d’esprit d’expansion </a:t>
            </a:r>
            <a:endParaRPr lang="fr-FR" sz="3200" dirty="0">
              <a:latin typeface="Times New Roman"/>
              <a:cs typeface="Times New Roman"/>
            </a:endParaRPr>
          </a:p>
        </p:txBody>
      </p:sp>
      <p:sp>
        <p:nvSpPr>
          <p:cNvPr id="6" name="ZoneTexte 5"/>
          <p:cNvSpPr txBox="1"/>
          <p:nvPr/>
        </p:nvSpPr>
        <p:spPr>
          <a:xfrm>
            <a:off x="5961079" y="4591406"/>
            <a:ext cx="3805843" cy="584776"/>
          </a:xfrm>
          <a:prstGeom prst="rect">
            <a:avLst/>
          </a:prstGeom>
          <a:noFill/>
        </p:spPr>
        <p:txBody>
          <a:bodyPr wrap="square" rtlCol="0">
            <a:spAutoFit/>
          </a:bodyPr>
          <a:lstStyle/>
          <a:p>
            <a:r>
              <a:rPr lang="fr-FR" sz="3200" dirty="0" smtClean="0">
                <a:latin typeface="Times New Roman"/>
                <a:cs typeface="Times New Roman"/>
              </a:rPr>
              <a:t>État d’esprit fixe </a:t>
            </a:r>
            <a:endParaRPr lang="fr-FR" sz="3200" dirty="0">
              <a:latin typeface="Times New Roman"/>
              <a:cs typeface="Times New Roman"/>
            </a:endParaRPr>
          </a:p>
        </p:txBody>
      </p:sp>
    </p:spTree>
    <p:extLst>
      <p:ext uri="{BB962C8B-B14F-4D97-AF65-F5344CB8AC3E}">
        <p14:creationId xmlns:p14="http://schemas.microsoft.com/office/powerpoint/2010/main" val="27605033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just"/>
            <a:r>
              <a:rPr lang="fr-FR" sz="3600" dirty="0" smtClean="0">
                <a:latin typeface="Times New Roman"/>
                <a:cs typeface="Times New Roman"/>
              </a:rPr>
              <a:t>Chaque individu a une théorie à propos de son intelligence</a:t>
            </a:r>
          </a:p>
          <a:p>
            <a:pPr algn="just"/>
            <a:r>
              <a:rPr lang="fr-FR" sz="3600" dirty="0" smtClean="0">
                <a:latin typeface="Times New Roman"/>
                <a:cs typeface="Times New Roman"/>
              </a:rPr>
              <a:t>Cette théorie peut tendre plus vers un état d’esprit d’expansion ou vers l’état d’esprit fixe</a:t>
            </a:r>
          </a:p>
          <a:p>
            <a:pPr algn="just"/>
            <a:r>
              <a:rPr lang="fr-FR" sz="3600" dirty="0" smtClean="0">
                <a:latin typeface="Times New Roman"/>
                <a:cs typeface="Times New Roman"/>
              </a:rPr>
              <a:t>Cette théorie a une influence importante sur nos performances</a:t>
            </a:r>
            <a:endParaRPr lang="fr-FR" sz="3600" dirty="0">
              <a:latin typeface="Times New Roman"/>
              <a:cs typeface="Times New Roman"/>
            </a:endParaRPr>
          </a:p>
        </p:txBody>
      </p:sp>
    </p:spTree>
    <p:extLst>
      <p:ext uri="{BB962C8B-B14F-4D97-AF65-F5344CB8AC3E}">
        <p14:creationId xmlns:p14="http://schemas.microsoft.com/office/powerpoint/2010/main" val="20405467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570671"/>
            <a:ext cx="8229600" cy="4525963"/>
          </a:xfrm>
        </p:spPr>
        <p:txBody>
          <a:bodyPr/>
          <a:lstStyle/>
          <a:p>
            <a:pPr marL="0" indent="0">
              <a:buNone/>
            </a:pPr>
            <a:endParaRPr lang="fr-FR" dirty="0" smtClean="0"/>
          </a:p>
          <a:p>
            <a:pPr marL="0" indent="0" algn="just">
              <a:buNone/>
            </a:pPr>
            <a:r>
              <a:rPr lang="fr-FR" dirty="0" smtClean="0">
                <a:latin typeface="Times New Roman"/>
                <a:cs typeface="Times New Roman"/>
              </a:rPr>
              <a:t>Les étudiants qui pensent que l’intelligence est une compétence qui se développe réussissent mieux que les élèves qui pensent que l’intelligence est une compétence fixe.</a:t>
            </a:r>
            <a:endParaRPr lang="fr-FR" dirty="0">
              <a:latin typeface="Times New Roman"/>
              <a:cs typeface="Times New Roman"/>
            </a:endParaRPr>
          </a:p>
        </p:txBody>
      </p:sp>
    </p:spTree>
    <p:extLst>
      <p:ext uri="{BB962C8B-B14F-4D97-AF65-F5344CB8AC3E}">
        <p14:creationId xmlns:p14="http://schemas.microsoft.com/office/powerpoint/2010/main" val="35109603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just"/>
            <a:r>
              <a:rPr lang="fr-FR" sz="3600" dirty="0">
                <a:latin typeface="Times New Roman"/>
                <a:cs typeface="Times New Roman"/>
              </a:rPr>
              <a:t>D</a:t>
            </a:r>
            <a:r>
              <a:rPr lang="fr-FR" sz="3600" dirty="0" smtClean="0">
                <a:latin typeface="Times New Roman"/>
                <a:cs typeface="Times New Roman"/>
              </a:rPr>
              <a:t>es </a:t>
            </a:r>
            <a:r>
              <a:rPr lang="fr-FR" sz="3600" dirty="0" smtClean="0">
                <a:latin typeface="Times New Roman"/>
                <a:cs typeface="Times New Roman"/>
              </a:rPr>
              <a:t>chercheurs ont mené une enquête sur 300 étudiants qui venaient de finir leurs études secondaires et ayant obtenu les mêmes résultats à l’examen final</a:t>
            </a:r>
          </a:p>
          <a:p>
            <a:pPr algn="just"/>
            <a:r>
              <a:rPr lang="fr-FR" sz="3600" dirty="0" smtClean="0">
                <a:latin typeface="Times New Roman"/>
                <a:cs typeface="Times New Roman"/>
              </a:rPr>
              <a:t>Les chercheurs ont testé la conception que ces élèves avaient de leur intelligence</a:t>
            </a:r>
            <a:endParaRPr lang="fr-FR" sz="3600" dirty="0">
              <a:latin typeface="Times New Roman"/>
              <a:cs typeface="Times New Roman"/>
            </a:endParaRPr>
          </a:p>
        </p:txBody>
      </p:sp>
    </p:spTree>
    <p:extLst>
      <p:ext uri="{BB962C8B-B14F-4D97-AF65-F5344CB8AC3E}">
        <p14:creationId xmlns:p14="http://schemas.microsoft.com/office/powerpoint/2010/main" val="20917284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31514"/>
            <a:ext cx="8229600" cy="5594650"/>
          </a:xfrm>
        </p:spPr>
        <p:txBody>
          <a:bodyPr/>
          <a:lstStyle/>
          <a:p>
            <a:pPr marL="0" indent="0" algn="ctr">
              <a:buNone/>
            </a:pPr>
            <a:r>
              <a:rPr lang="fr-FR" dirty="0" smtClean="0">
                <a:latin typeface="Times New Roman"/>
                <a:cs typeface="Times New Roman"/>
              </a:rPr>
              <a:t>Théorie de l’intelligence</a:t>
            </a:r>
          </a:p>
          <a:p>
            <a:pPr marL="0" indent="0">
              <a:buNone/>
            </a:pPr>
            <a:endParaRPr lang="fr-FR" dirty="0">
              <a:latin typeface="Times New Roman"/>
              <a:cs typeface="Times New Roman"/>
            </a:endParaRPr>
          </a:p>
          <a:p>
            <a:pPr marL="0" indent="0">
              <a:buNone/>
            </a:pPr>
            <a:endParaRPr lang="fr-FR" dirty="0" smtClean="0">
              <a:latin typeface="Times New Roman"/>
              <a:cs typeface="Times New Roman"/>
            </a:endParaRPr>
          </a:p>
          <a:p>
            <a:pPr marL="0" indent="0">
              <a:buNone/>
            </a:pPr>
            <a:r>
              <a:rPr lang="fr-FR" dirty="0" smtClean="0">
                <a:latin typeface="Times New Roman"/>
                <a:cs typeface="Times New Roman"/>
              </a:rPr>
              <a:t>On a un certain degré d’intelligence et on ne peut pas vraiment le changer</a:t>
            </a:r>
          </a:p>
          <a:p>
            <a:pPr marL="0" indent="0">
              <a:buNone/>
            </a:pPr>
            <a:r>
              <a:rPr lang="fr-FR" dirty="0" smtClean="0">
                <a:latin typeface="Times New Roman"/>
                <a:cs typeface="Times New Roman"/>
              </a:rPr>
              <a:t>            1		 2 			  3    	       4  		   5</a:t>
            </a:r>
          </a:p>
          <a:p>
            <a:pPr marL="0" indent="0">
              <a:buNone/>
            </a:pPr>
            <a:r>
              <a:rPr lang="fr-FR" i="1" dirty="0" smtClean="0">
                <a:latin typeface="Times New Roman"/>
                <a:cs typeface="Times New Roman"/>
              </a:rPr>
              <a:t>Pas du tout d’accord              tout à fait d’accord</a:t>
            </a:r>
          </a:p>
          <a:p>
            <a:pPr marL="0" indent="0">
              <a:buNone/>
            </a:pPr>
            <a:endParaRPr lang="fr-FR" i="1" dirty="0">
              <a:latin typeface="Times New Roman"/>
              <a:cs typeface="Times New Roman"/>
            </a:endParaRPr>
          </a:p>
        </p:txBody>
      </p:sp>
    </p:spTree>
    <p:extLst>
      <p:ext uri="{BB962C8B-B14F-4D97-AF65-F5344CB8AC3E}">
        <p14:creationId xmlns:p14="http://schemas.microsoft.com/office/powerpoint/2010/main" val="16908376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79156"/>
            <a:ext cx="8686800" cy="5876177"/>
          </a:xfrm>
        </p:spPr>
        <p:txBody>
          <a:bodyPr>
            <a:normAutofit/>
          </a:bodyPr>
          <a:lstStyle/>
          <a:p>
            <a:pPr marL="0" indent="0" algn="ctr">
              <a:buNone/>
            </a:pPr>
            <a:r>
              <a:rPr lang="fr-FR" sz="2800" b="1" dirty="0" smtClean="0">
                <a:latin typeface="Times New Roman"/>
                <a:cs typeface="Times New Roman"/>
              </a:rPr>
              <a:t>Croyance en l’effort</a:t>
            </a:r>
          </a:p>
          <a:p>
            <a:pPr marL="0" indent="0" algn="ctr">
              <a:buNone/>
            </a:pPr>
            <a:endParaRPr lang="fr-FR" sz="2800" dirty="0">
              <a:latin typeface="Times New Roman"/>
              <a:cs typeface="Times New Roman"/>
            </a:endParaRPr>
          </a:p>
          <a:p>
            <a:pPr marL="0" indent="0" algn="ctr">
              <a:buNone/>
            </a:pPr>
            <a:r>
              <a:rPr lang="fr-FR" sz="2800" dirty="0" smtClean="0">
                <a:latin typeface="Times New Roman"/>
                <a:cs typeface="Times New Roman"/>
              </a:rPr>
              <a:t>Si on n’est pas bon en quelque chose, travailler dur ne va rien y changer</a:t>
            </a:r>
          </a:p>
          <a:p>
            <a:pPr marL="0" indent="0">
              <a:buNone/>
            </a:pPr>
            <a:r>
              <a:rPr lang="fr-FR" sz="2800" dirty="0">
                <a:latin typeface="Times New Roman"/>
                <a:cs typeface="Times New Roman"/>
              </a:rPr>
              <a:t> </a:t>
            </a:r>
            <a:r>
              <a:rPr lang="fr-FR" sz="2800" dirty="0" smtClean="0">
                <a:latin typeface="Times New Roman"/>
                <a:cs typeface="Times New Roman"/>
              </a:rPr>
              <a:t>			1</a:t>
            </a:r>
            <a:r>
              <a:rPr lang="fr-FR" sz="2800" dirty="0">
                <a:latin typeface="Times New Roman"/>
                <a:cs typeface="Times New Roman"/>
              </a:rPr>
              <a:t>		 2 			  3    	       4  		   5</a:t>
            </a:r>
          </a:p>
          <a:p>
            <a:pPr marL="0" indent="0">
              <a:buNone/>
            </a:pPr>
            <a:r>
              <a:rPr lang="fr-FR" sz="2800" i="1" dirty="0">
                <a:latin typeface="Times New Roman"/>
                <a:cs typeface="Times New Roman"/>
              </a:rPr>
              <a:t>Pas du tout d’accord             </a:t>
            </a:r>
            <a:r>
              <a:rPr lang="fr-FR" sz="2800" i="1" dirty="0" smtClean="0">
                <a:latin typeface="Times New Roman"/>
                <a:cs typeface="Times New Roman"/>
              </a:rPr>
              <a:t>			 </a:t>
            </a:r>
            <a:r>
              <a:rPr lang="fr-FR" sz="2800" i="1" dirty="0">
                <a:latin typeface="Times New Roman"/>
                <a:cs typeface="Times New Roman"/>
              </a:rPr>
              <a:t>tout à fait </a:t>
            </a:r>
            <a:r>
              <a:rPr lang="fr-FR" sz="2800" i="1" dirty="0" smtClean="0">
                <a:latin typeface="Times New Roman"/>
                <a:cs typeface="Times New Roman"/>
              </a:rPr>
              <a:t>d’accord</a:t>
            </a:r>
          </a:p>
          <a:p>
            <a:pPr marL="0" indent="0">
              <a:buNone/>
            </a:pPr>
            <a:endParaRPr lang="fr-FR" sz="2800" i="1" dirty="0">
              <a:latin typeface="Times New Roman"/>
              <a:cs typeface="Times New Roman"/>
            </a:endParaRPr>
          </a:p>
          <a:p>
            <a:pPr marL="0" indent="0" algn="dist">
              <a:buNone/>
            </a:pPr>
            <a:r>
              <a:rPr lang="fr-FR" sz="2800" dirty="0" smtClean="0">
                <a:latin typeface="Times New Roman"/>
                <a:cs typeface="Times New Roman"/>
              </a:rPr>
              <a:t>Quand je passe beaucoup de temps sur mes devoirs, ça me donne l’impression que je ne suis pas très intelligent</a:t>
            </a:r>
          </a:p>
          <a:p>
            <a:pPr marL="0" indent="0">
              <a:buNone/>
            </a:pPr>
            <a:r>
              <a:rPr lang="fr-FR" sz="2800" dirty="0" smtClean="0">
                <a:latin typeface="Times New Roman"/>
                <a:cs typeface="Times New Roman"/>
              </a:rPr>
              <a:t>				1</a:t>
            </a:r>
            <a:r>
              <a:rPr lang="fr-FR" sz="2800" dirty="0">
                <a:latin typeface="Times New Roman"/>
                <a:cs typeface="Times New Roman"/>
              </a:rPr>
              <a:t>		 2 			  3    	       4  		   5</a:t>
            </a:r>
          </a:p>
          <a:p>
            <a:pPr marL="0" indent="0">
              <a:buNone/>
            </a:pPr>
            <a:r>
              <a:rPr lang="fr-FR" sz="2800" i="1" dirty="0">
                <a:latin typeface="Times New Roman"/>
                <a:cs typeface="Times New Roman"/>
              </a:rPr>
              <a:t>Pas du tout d’accord           </a:t>
            </a:r>
            <a:r>
              <a:rPr lang="fr-FR" sz="2800" i="1" dirty="0" smtClean="0">
                <a:latin typeface="Times New Roman"/>
                <a:cs typeface="Times New Roman"/>
              </a:rPr>
              <a:t>				   </a:t>
            </a:r>
            <a:r>
              <a:rPr lang="fr-FR" sz="2800" i="1" dirty="0">
                <a:latin typeface="Times New Roman"/>
                <a:cs typeface="Times New Roman"/>
              </a:rPr>
              <a:t>tout à fait d’accord</a:t>
            </a:r>
          </a:p>
          <a:p>
            <a:pPr marL="0" indent="0" algn="dist">
              <a:buNone/>
            </a:pPr>
            <a:endParaRPr lang="fr-FR" sz="2800" dirty="0" smtClean="0">
              <a:latin typeface="Times New Roman"/>
              <a:cs typeface="Times New Roman"/>
            </a:endParaRPr>
          </a:p>
          <a:p>
            <a:pPr marL="0" indent="0" algn="dist">
              <a:buNone/>
            </a:pPr>
            <a:endParaRPr lang="fr-FR" sz="2800" dirty="0" smtClean="0">
              <a:latin typeface="Times New Roman"/>
              <a:cs typeface="Times New Roman"/>
            </a:endParaRPr>
          </a:p>
          <a:p>
            <a:pPr marL="0" indent="0" algn="dist">
              <a:buNone/>
            </a:pPr>
            <a:endParaRPr lang="fr-FR" sz="2800" dirty="0">
              <a:latin typeface="Times New Roman"/>
              <a:cs typeface="Times New Roman"/>
            </a:endParaRPr>
          </a:p>
        </p:txBody>
      </p:sp>
    </p:spTree>
    <p:extLst>
      <p:ext uri="{BB962C8B-B14F-4D97-AF65-F5344CB8AC3E}">
        <p14:creationId xmlns:p14="http://schemas.microsoft.com/office/powerpoint/2010/main" val="40366718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apture d’écran 2017-01-25 à 18.43.20.png"/>
          <p:cNvPicPr>
            <a:picLocks noGrp="1" noChangeAspect="1"/>
          </p:cNvPicPr>
          <p:nvPr>
            <p:ph idx="1"/>
          </p:nvPr>
        </p:nvPicPr>
        <p:blipFill>
          <a:blip r:embed="rId2">
            <a:extLst>
              <a:ext uri="{28A0092B-C50C-407E-A947-70E740481C1C}">
                <a14:useLocalDpi xmlns:a14="http://schemas.microsoft.com/office/drawing/2010/main" val="0"/>
              </a:ext>
            </a:extLst>
          </a:blip>
          <a:srcRect t="1307" b="1307"/>
          <a:stretch>
            <a:fillRect/>
          </a:stretch>
        </p:blipFill>
        <p:spPr/>
      </p:pic>
    </p:spTree>
    <p:extLst>
      <p:ext uri="{BB962C8B-B14F-4D97-AF65-F5344CB8AC3E}">
        <p14:creationId xmlns:p14="http://schemas.microsoft.com/office/powerpoint/2010/main" val="1121589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000" dirty="0" smtClean="0">
              <a:latin typeface="Times New Roman"/>
              <a:cs typeface="Times New Roman"/>
            </a:endParaRPr>
          </a:p>
          <a:p>
            <a:pPr marL="0" indent="0">
              <a:buNone/>
            </a:pPr>
            <a:endParaRPr lang="fr-FR" sz="4000" dirty="0">
              <a:latin typeface="Times New Roman"/>
              <a:cs typeface="Times New Roman"/>
            </a:endParaRPr>
          </a:p>
          <a:p>
            <a:pPr marL="0" indent="0">
              <a:buNone/>
            </a:pPr>
            <a:r>
              <a:rPr lang="fr-FR" sz="4000" dirty="0" smtClean="0">
                <a:latin typeface="Times New Roman"/>
                <a:cs typeface="Times New Roman"/>
              </a:rPr>
              <a:t>Rappel: comment travailler efficacement?</a:t>
            </a:r>
            <a:endParaRPr lang="fr-FR" sz="4000" dirty="0">
              <a:latin typeface="Times New Roman"/>
              <a:cs typeface="Times New Roman"/>
            </a:endParaRPr>
          </a:p>
        </p:txBody>
      </p:sp>
    </p:spTree>
    <p:extLst>
      <p:ext uri="{BB962C8B-B14F-4D97-AF65-F5344CB8AC3E}">
        <p14:creationId xmlns:p14="http://schemas.microsoft.com/office/powerpoint/2010/main" val="7632109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800" dirty="0" smtClean="0">
              <a:latin typeface="Times New Roman"/>
              <a:cs typeface="Times New Roman"/>
            </a:endParaRPr>
          </a:p>
          <a:p>
            <a:pPr marL="0" indent="0">
              <a:buNone/>
            </a:pPr>
            <a:r>
              <a:rPr lang="fr-FR" sz="4800" dirty="0" smtClean="0">
                <a:latin typeface="Times New Roman"/>
                <a:cs typeface="Times New Roman"/>
              </a:rPr>
              <a:t>Comment </a:t>
            </a:r>
            <a:r>
              <a:rPr lang="fr-FR" sz="4800" dirty="0">
                <a:latin typeface="Times New Roman"/>
                <a:cs typeface="Times New Roman"/>
              </a:rPr>
              <a:t>développer un bon état d’esprit? </a:t>
            </a:r>
          </a:p>
        </p:txBody>
      </p:sp>
    </p:spTree>
    <p:extLst>
      <p:ext uri="{BB962C8B-B14F-4D97-AF65-F5344CB8AC3E}">
        <p14:creationId xmlns:p14="http://schemas.microsoft.com/office/powerpoint/2010/main" val="30916473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0526"/>
            <a:ext cx="8229600" cy="1143000"/>
          </a:xfrm>
        </p:spPr>
        <p:txBody>
          <a:bodyPr>
            <a:normAutofit/>
          </a:bodyPr>
          <a:lstStyle/>
          <a:p>
            <a:endParaRPr lang="fr-FR" dirty="0"/>
          </a:p>
        </p:txBody>
      </p:sp>
      <p:sp>
        <p:nvSpPr>
          <p:cNvPr id="3" name="Espace réservé du contenu 2"/>
          <p:cNvSpPr>
            <a:spLocks noGrp="1"/>
          </p:cNvSpPr>
          <p:nvPr>
            <p:ph idx="1"/>
          </p:nvPr>
        </p:nvSpPr>
        <p:spPr/>
        <p:txBody>
          <a:bodyPr>
            <a:normAutofit/>
          </a:bodyPr>
          <a:lstStyle/>
          <a:p>
            <a:pPr marL="0" indent="0">
              <a:buNone/>
            </a:pPr>
            <a:endParaRPr lang="fr-FR" sz="4800" dirty="0">
              <a:latin typeface="Times New Roman"/>
              <a:cs typeface="Times New Roman"/>
            </a:endParaRPr>
          </a:p>
          <a:p>
            <a:pPr marL="0" indent="0">
              <a:buNone/>
            </a:pPr>
            <a:r>
              <a:rPr lang="fr-FR" sz="4800" dirty="0" smtClean="0">
                <a:latin typeface="Times New Roman"/>
                <a:cs typeface="Times New Roman"/>
              </a:rPr>
              <a:t>1. Faites attention à votre voix intérieure</a:t>
            </a:r>
            <a:endParaRPr lang="fr-FR" sz="4800" dirty="0">
              <a:latin typeface="Times New Roman"/>
              <a:cs typeface="Times New Roman"/>
            </a:endParaRPr>
          </a:p>
        </p:txBody>
      </p:sp>
    </p:spTree>
    <p:extLst>
      <p:ext uri="{BB962C8B-B14F-4D97-AF65-F5344CB8AC3E}">
        <p14:creationId xmlns:p14="http://schemas.microsoft.com/office/powerpoint/2010/main" val="10951486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800" dirty="0" smtClean="0">
              <a:latin typeface="Times New Roman"/>
              <a:cs typeface="Times New Roman"/>
            </a:endParaRPr>
          </a:p>
          <a:p>
            <a:pPr marL="0" indent="0">
              <a:buNone/>
            </a:pPr>
            <a:r>
              <a:rPr lang="fr-FR" sz="4800" dirty="0" smtClean="0">
                <a:latin typeface="Times New Roman"/>
                <a:cs typeface="Times New Roman"/>
              </a:rPr>
              <a:t>2. Entourez-vous de gens qui croient en vous</a:t>
            </a:r>
            <a:endParaRPr lang="fr-FR" sz="4800" dirty="0">
              <a:latin typeface="Times New Roman"/>
              <a:cs typeface="Times New Roman"/>
            </a:endParaRPr>
          </a:p>
        </p:txBody>
      </p:sp>
    </p:spTree>
    <p:extLst>
      <p:ext uri="{BB962C8B-B14F-4D97-AF65-F5344CB8AC3E}">
        <p14:creationId xmlns:p14="http://schemas.microsoft.com/office/powerpoint/2010/main" val="4599654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400" dirty="0" smtClean="0">
              <a:latin typeface="Times New Roman"/>
              <a:cs typeface="Times New Roman"/>
            </a:endParaRPr>
          </a:p>
          <a:p>
            <a:pPr marL="0" indent="0" algn="just">
              <a:buNone/>
            </a:pPr>
            <a:r>
              <a:rPr lang="fr-FR" sz="4400" dirty="0" smtClean="0">
                <a:latin typeface="Times New Roman"/>
                <a:cs typeface="Times New Roman"/>
              </a:rPr>
              <a:t>Notre environnement a-t-il tellement d’impact sur nos performances?</a:t>
            </a:r>
            <a:endParaRPr lang="fr-FR" sz="4400" dirty="0">
              <a:latin typeface="Times New Roman"/>
              <a:cs typeface="Times New Roman"/>
            </a:endParaRPr>
          </a:p>
        </p:txBody>
      </p:sp>
    </p:spTree>
    <p:extLst>
      <p:ext uri="{BB962C8B-B14F-4D97-AF65-F5344CB8AC3E}">
        <p14:creationId xmlns:p14="http://schemas.microsoft.com/office/powerpoint/2010/main" val="22268203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just">
              <a:buNone/>
            </a:pPr>
            <a:endParaRPr lang="fr-FR" sz="4400" dirty="0" smtClean="0">
              <a:latin typeface="Times New Roman"/>
              <a:cs typeface="Times New Roman"/>
            </a:endParaRPr>
          </a:p>
          <a:p>
            <a:pPr marL="0" indent="0" algn="just">
              <a:buNone/>
            </a:pPr>
            <a:r>
              <a:rPr lang="fr-FR" sz="4400" dirty="0" smtClean="0">
                <a:latin typeface="Times New Roman"/>
                <a:cs typeface="Times New Roman"/>
              </a:rPr>
              <a:t>Vieux débat: </a:t>
            </a:r>
          </a:p>
          <a:p>
            <a:pPr marL="0" indent="0" algn="just">
              <a:buNone/>
            </a:pPr>
            <a:r>
              <a:rPr lang="fr-FR" sz="4400" dirty="0" smtClean="0">
                <a:latin typeface="Times New Roman"/>
                <a:cs typeface="Times New Roman"/>
              </a:rPr>
              <a:t>L’intelligence est-elle génétique (=naturelle) ou est-elle influencée par notre environnement (=culturelle)? </a:t>
            </a:r>
            <a:endParaRPr lang="fr-FR" sz="4400" dirty="0">
              <a:latin typeface="Times New Roman"/>
              <a:cs typeface="Times New Roman"/>
            </a:endParaRPr>
          </a:p>
        </p:txBody>
      </p:sp>
    </p:spTree>
    <p:extLst>
      <p:ext uri="{BB962C8B-B14F-4D97-AF65-F5344CB8AC3E}">
        <p14:creationId xmlns:p14="http://schemas.microsoft.com/office/powerpoint/2010/main" val="37094340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tr-TR" dirty="0" err="1" smtClean="0">
                <a:latin typeface="Times New Roman"/>
                <a:cs typeface="Times New Roman"/>
              </a:rPr>
              <a:t>L’expérience</a:t>
            </a:r>
            <a:r>
              <a:rPr lang="tr-TR" dirty="0" smtClean="0">
                <a:latin typeface="Times New Roman"/>
                <a:cs typeface="Times New Roman"/>
              </a:rPr>
              <a:t> de Robert </a:t>
            </a:r>
            <a:r>
              <a:rPr lang="tr-TR" dirty="0" err="1" smtClean="0">
                <a:latin typeface="Times New Roman"/>
                <a:cs typeface="Times New Roman"/>
              </a:rPr>
              <a:t>Tryon</a:t>
            </a:r>
            <a:r>
              <a:rPr lang="tr-TR" dirty="0" smtClean="0">
                <a:latin typeface="Times New Roman"/>
                <a:cs typeface="Times New Roman"/>
              </a:rPr>
              <a:t> (1942)</a:t>
            </a:r>
            <a:endParaRPr lang="fr-FR" dirty="0">
              <a:latin typeface="Times New Roman"/>
              <a:cs typeface="Times New Roman"/>
            </a:endParaRPr>
          </a:p>
        </p:txBody>
      </p:sp>
      <p:sp>
        <p:nvSpPr>
          <p:cNvPr id="3" name="Espace réservé du contenu 2"/>
          <p:cNvSpPr>
            <a:spLocks noGrp="1"/>
          </p:cNvSpPr>
          <p:nvPr>
            <p:ph idx="1"/>
          </p:nvPr>
        </p:nvSpPr>
        <p:spPr/>
        <p:txBody>
          <a:bodyPr/>
          <a:lstStyle/>
          <a:p>
            <a:endParaRPr lang="fr-FR" dirty="0" smtClean="0">
              <a:latin typeface="Times New Roman"/>
              <a:cs typeface="Times New Roman"/>
            </a:endParaRPr>
          </a:p>
          <a:p>
            <a:r>
              <a:rPr lang="fr-FR" dirty="0" smtClean="0">
                <a:latin typeface="Times New Roman"/>
                <a:cs typeface="Times New Roman"/>
              </a:rPr>
              <a:t>Sélectionne un groupe de rats «intelligents » et un groupe de rats « b</a:t>
            </a:r>
            <a:r>
              <a:rPr lang="fr-FR" dirty="0" smtClean="0">
                <a:latin typeface="Times New Roman"/>
                <a:cs typeface="Times New Roman"/>
              </a:rPr>
              <a:t>êtes »</a:t>
            </a:r>
          </a:p>
          <a:p>
            <a:r>
              <a:rPr lang="fr-FR" dirty="0" smtClean="0">
                <a:latin typeface="Times New Roman"/>
                <a:cs typeface="Times New Roman"/>
              </a:rPr>
              <a:t>Fait se reproduire entre eux les rats « b</a:t>
            </a:r>
            <a:r>
              <a:rPr lang="fr-FR" dirty="0" smtClean="0">
                <a:latin typeface="Times New Roman"/>
                <a:cs typeface="Times New Roman"/>
              </a:rPr>
              <a:t>êtes » et les rats « intelligents »</a:t>
            </a:r>
          </a:p>
          <a:p>
            <a:r>
              <a:rPr lang="fr-FR" dirty="0" smtClean="0">
                <a:latin typeface="Times New Roman"/>
                <a:cs typeface="Times New Roman"/>
              </a:rPr>
              <a:t>Après 7 générations, il note que les rats du groupe « intelligents » sont plus performants que les rats du groupe « bêtes »</a:t>
            </a:r>
            <a:endParaRPr lang="fr-FR" dirty="0">
              <a:latin typeface="Times New Roman"/>
              <a:cs typeface="Times New Roman"/>
            </a:endParaRPr>
          </a:p>
        </p:txBody>
      </p:sp>
    </p:spTree>
    <p:extLst>
      <p:ext uri="{BB962C8B-B14F-4D97-AF65-F5344CB8AC3E}">
        <p14:creationId xmlns:p14="http://schemas.microsoft.com/office/powerpoint/2010/main" val="12595524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Rat Maze.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81419155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Tryon's_Rat_Graph.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299" b="974"/>
          <a:stretch/>
        </p:blipFill>
        <p:spPr>
          <a:xfrm>
            <a:off x="457200" y="952500"/>
            <a:ext cx="8229600" cy="5588000"/>
          </a:xfrm>
        </p:spPr>
      </p:pic>
    </p:spTree>
    <p:extLst>
      <p:ext uri="{BB962C8B-B14F-4D97-AF65-F5344CB8AC3E}">
        <p14:creationId xmlns:p14="http://schemas.microsoft.com/office/powerpoint/2010/main" val="26589333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400" dirty="0">
              <a:latin typeface="Times New Roman"/>
              <a:cs typeface="Times New Roman"/>
            </a:endParaRPr>
          </a:p>
          <a:p>
            <a:pPr marL="0" indent="0">
              <a:buNone/>
            </a:pPr>
            <a:r>
              <a:rPr lang="fr-FR" sz="4400" dirty="0" smtClean="0">
                <a:latin typeface="Times New Roman"/>
                <a:cs typeface="Times New Roman"/>
              </a:rPr>
              <a:t>=&gt; contribue à développer l’idée que l’intelligence est génétique</a:t>
            </a:r>
            <a:endParaRPr lang="fr-FR" sz="4400" dirty="0">
              <a:latin typeface="Times New Roman"/>
              <a:cs typeface="Times New Roman"/>
            </a:endParaRPr>
          </a:p>
        </p:txBody>
      </p:sp>
    </p:spTree>
    <p:extLst>
      <p:ext uri="{BB962C8B-B14F-4D97-AF65-F5344CB8AC3E}">
        <p14:creationId xmlns:p14="http://schemas.microsoft.com/office/powerpoint/2010/main" val="8876507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latin typeface="Times New Roman"/>
                <a:cs typeface="Times New Roman"/>
              </a:rPr>
              <a:t>Mais</a:t>
            </a:r>
            <a:r>
              <a:rPr lang="fr-FR" sz="3600" dirty="0" smtClean="0">
                <a:latin typeface="Times New Roman"/>
                <a:cs typeface="Times New Roman"/>
              </a:rPr>
              <a:t>…Expérience de </a:t>
            </a:r>
            <a:r>
              <a:rPr lang="fr-FR" sz="3600" dirty="0" err="1" smtClean="0">
                <a:latin typeface="Times New Roman"/>
                <a:cs typeface="Times New Roman"/>
              </a:rPr>
              <a:t>Rosenthal</a:t>
            </a:r>
            <a:endParaRPr lang="fr-FR" sz="3600" dirty="0">
              <a:latin typeface="Times New Roman"/>
              <a:cs typeface="Times New Roman"/>
            </a:endParaRPr>
          </a:p>
        </p:txBody>
      </p:sp>
      <p:sp>
        <p:nvSpPr>
          <p:cNvPr id="3" name="Espace réservé du contenu 2"/>
          <p:cNvSpPr>
            <a:spLocks noGrp="1"/>
          </p:cNvSpPr>
          <p:nvPr>
            <p:ph idx="1"/>
          </p:nvPr>
        </p:nvSpPr>
        <p:spPr>
          <a:xfrm>
            <a:off x="0" y="1079500"/>
            <a:ext cx="9144000" cy="5778500"/>
          </a:xfrm>
        </p:spPr>
        <p:txBody>
          <a:bodyPr>
            <a:noAutofit/>
          </a:bodyPr>
          <a:lstStyle/>
          <a:p>
            <a:pPr algn="just"/>
            <a:endParaRPr lang="fr-FR" sz="2100" dirty="0" smtClean="0">
              <a:latin typeface="Times New Roman"/>
              <a:cs typeface="Times New Roman"/>
            </a:endParaRPr>
          </a:p>
          <a:p>
            <a:pPr algn="just"/>
            <a:r>
              <a:rPr lang="fr-FR" sz="2200" dirty="0" smtClean="0">
                <a:latin typeface="Times New Roman"/>
                <a:cs typeface="Times New Roman"/>
              </a:rPr>
              <a:t>Le chercheur sépare </a:t>
            </a:r>
            <a:r>
              <a:rPr lang="fr-FR" sz="2200" dirty="0">
                <a:latin typeface="Times New Roman"/>
                <a:cs typeface="Times New Roman"/>
              </a:rPr>
              <a:t>au hasard douze rats en deux groupes égaux, puis </a:t>
            </a:r>
            <a:r>
              <a:rPr lang="fr-FR" sz="2200" dirty="0" smtClean="0">
                <a:latin typeface="Times New Roman"/>
                <a:cs typeface="Times New Roman"/>
              </a:rPr>
              <a:t> donne </a:t>
            </a:r>
            <a:r>
              <a:rPr lang="fr-FR" sz="2200" dirty="0">
                <a:latin typeface="Times New Roman"/>
                <a:cs typeface="Times New Roman"/>
              </a:rPr>
              <a:t>chaque groupe à six étudiants chargés de les faire traverser un labyrinthe.</a:t>
            </a:r>
          </a:p>
          <a:p>
            <a:pPr algn="just"/>
            <a:r>
              <a:rPr lang="fr-FR" sz="2200" dirty="0" smtClean="0">
                <a:latin typeface="Times New Roman"/>
                <a:cs typeface="Times New Roman"/>
              </a:rPr>
              <a:t>Il  informe </a:t>
            </a:r>
            <a:r>
              <a:rPr lang="fr-FR" sz="2200" dirty="0">
                <a:latin typeface="Times New Roman"/>
                <a:cs typeface="Times New Roman"/>
              </a:rPr>
              <a:t>le premier groupe que leurs rats ont été sélectionnés </a:t>
            </a:r>
            <a:r>
              <a:rPr lang="fr-FR" sz="2200" dirty="0" smtClean="0">
                <a:latin typeface="Times New Roman"/>
                <a:cs typeface="Times New Roman"/>
              </a:rPr>
              <a:t>d’une </a:t>
            </a:r>
            <a:r>
              <a:rPr lang="fr-FR" sz="2200" dirty="0">
                <a:latin typeface="Times New Roman"/>
                <a:cs typeface="Times New Roman"/>
              </a:rPr>
              <a:t>manière extrêmement sévère : on doit donc s'attendre à des résultats exceptionnels de la part de ces animaux.</a:t>
            </a:r>
          </a:p>
          <a:p>
            <a:pPr algn="just"/>
            <a:r>
              <a:rPr lang="fr-FR" sz="2200" dirty="0" smtClean="0">
                <a:latin typeface="Times New Roman"/>
                <a:cs typeface="Times New Roman"/>
              </a:rPr>
              <a:t>Il informe </a:t>
            </a:r>
            <a:r>
              <a:rPr lang="fr-FR" sz="2200" dirty="0">
                <a:latin typeface="Times New Roman"/>
                <a:cs typeface="Times New Roman"/>
              </a:rPr>
              <a:t>le second groupe que leurs rats </a:t>
            </a:r>
            <a:r>
              <a:rPr lang="fr-FR" sz="2200" dirty="0" smtClean="0">
                <a:latin typeface="Times New Roman"/>
                <a:cs typeface="Times New Roman"/>
              </a:rPr>
              <a:t>n’ont </a:t>
            </a:r>
            <a:r>
              <a:rPr lang="fr-FR" sz="2200" dirty="0">
                <a:latin typeface="Times New Roman"/>
                <a:cs typeface="Times New Roman"/>
              </a:rPr>
              <a:t>rien </a:t>
            </a:r>
            <a:r>
              <a:rPr lang="fr-FR" sz="2200" dirty="0" smtClean="0">
                <a:latin typeface="Times New Roman"/>
                <a:cs typeface="Times New Roman"/>
              </a:rPr>
              <a:t>d’exceptionnel </a:t>
            </a:r>
            <a:r>
              <a:rPr lang="fr-FR" sz="2200" dirty="0">
                <a:latin typeface="Times New Roman"/>
                <a:cs typeface="Times New Roman"/>
              </a:rPr>
              <a:t>et que pour des causes génétiques, il est fort probable </a:t>
            </a:r>
            <a:r>
              <a:rPr lang="fr-FR" sz="2200" dirty="0" smtClean="0">
                <a:latin typeface="Times New Roman"/>
                <a:cs typeface="Times New Roman"/>
              </a:rPr>
              <a:t>qu’ils </a:t>
            </a:r>
            <a:r>
              <a:rPr lang="fr-FR" sz="2200" dirty="0">
                <a:latin typeface="Times New Roman"/>
                <a:cs typeface="Times New Roman"/>
              </a:rPr>
              <a:t>auront même du mal à trouver leur chemin dans le labyrinthe.</a:t>
            </a:r>
          </a:p>
          <a:p>
            <a:pPr marL="0" indent="0">
              <a:buNone/>
            </a:pPr>
            <a:endParaRPr lang="fr-FR" sz="2000" dirty="0">
              <a:latin typeface="Times New Roman"/>
              <a:cs typeface="Times New Roman"/>
            </a:endParaRPr>
          </a:p>
        </p:txBody>
      </p:sp>
      <p:pic>
        <p:nvPicPr>
          <p:cNvPr id="4" name="Image 3" descr="ind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600" y="4616450"/>
            <a:ext cx="3797300" cy="2133600"/>
          </a:xfrm>
          <a:prstGeom prst="rect">
            <a:avLst/>
          </a:prstGeom>
        </p:spPr>
      </p:pic>
    </p:spTree>
    <p:extLst>
      <p:ext uri="{BB962C8B-B14F-4D97-AF65-F5344CB8AC3E}">
        <p14:creationId xmlns:p14="http://schemas.microsoft.com/office/powerpoint/2010/main" val="6209418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Q</a:t>
            </a:r>
            <a:r>
              <a:rPr lang="fr-FR" dirty="0" smtClean="0">
                <a:latin typeface="Times New Roman"/>
                <a:cs typeface="Times New Roman"/>
              </a:rPr>
              <a:t>u</a:t>
            </a:r>
            <a:r>
              <a:rPr lang="fr-FR" dirty="0" smtClean="0">
                <a:latin typeface="Times New Roman"/>
                <a:cs typeface="Times New Roman"/>
              </a:rPr>
              <a:t>e pouvez-vous dire de ça?</a:t>
            </a:r>
            <a:endParaRPr lang="fr-FR" dirty="0">
              <a:latin typeface="Times New Roman"/>
              <a:cs typeface="Times New Roman"/>
            </a:endParaRPr>
          </a:p>
        </p:txBody>
      </p:sp>
      <p:pic>
        <p:nvPicPr>
          <p:cNvPr id="4" name="Espace réservé du contenu 3" descr="28ed7c095f3063b76043cf41dac6234c.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0378" r="4475" b="9710"/>
          <a:stretch/>
        </p:blipFill>
        <p:spPr>
          <a:xfrm>
            <a:off x="1568450" y="1893888"/>
            <a:ext cx="6343186" cy="3979862"/>
          </a:xfrm>
        </p:spPr>
      </p:pic>
    </p:spTree>
    <p:extLst>
      <p:ext uri="{BB962C8B-B14F-4D97-AF65-F5344CB8AC3E}">
        <p14:creationId xmlns:p14="http://schemas.microsoft.com/office/powerpoint/2010/main" val="6183035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17500"/>
            <a:ext cx="8229600" cy="5808663"/>
          </a:xfrm>
        </p:spPr>
        <p:txBody>
          <a:bodyPr>
            <a:normAutofit/>
          </a:bodyPr>
          <a:lstStyle/>
          <a:p>
            <a:pPr algn="just"/>
            <a:r>
              <a:rPr lang="fr-FR" dirty="0">
                <a:latin typeface="Times New Roman"/>
                <a:cs typeface="Times New Roman"/>
              </a:rPr>
              <a:t>Les résultats confirment très largement les prédictions fantaisistes effectuées par </a:t>
            </a:r>
            <a:r>
              <a:rPr lang="fr-FR" dirty="0" err="1">
                <a:latin typeface="Times New Roman"/>
                <a:cs typeface="Times New Roman"/>
              </a:rPr>
              <a:t>Rosenthal</a:t>
            </a:r>
            <a:r>
              <a:rPr lang="fr-FR" dirty="0">
                <a:latin typeface="Times New Roman"/>
                <a:cs typeface="Times New Roman"/>
              </a:rPr>
              <a:t> : certains rats du groupe no 2 ne quittent même pas la ligne de départ.</a:t>
            </a:r>
          </a:p>
          <a:p>
            <a:pPr algn="just"/>
            <a:r>
              <a:rPr lang="fr-FR" dirty="0">
                <a:latin typeface="Times New Roman"/>
                <a:cs typeface="Times New Roman"/>
              </a:rPr>
              <a:t>Après analyse, il s’avère que les étudiants qui croyaient que leurs rats étaient particulièrement intelligents leur ont manifesté de la sympathie, de la chaleur, de l'amitié, et inversement.</a:t>
            </a:r>
          </a:p>
          <a:p>
            <a:pPr marL="0" indent="0">
              <a:buNone/>
            </a:pPr>
            <a:endParaRPr lang="fr-FR" dirty="0"/>
          </a:p>
        </p:txBody>
      </p:sp>
      <p:pic>
        <p:nvPicPr>
          <p:cNvPr id="4" name="Imag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324350"/>
            <a:ext cx="3517900" cy="2311400"/>
          </a:xfrm>
          <a:prstGeom prst="rect">
            <a:avLst/>
          </a:prstGeom>
        </p:spPr>
      </p:pic>
    </p:spTree>
    <p:extLst>
      <p:ext uri="{BB962C8B-B14F-4D97-AF65-F5344CB8AC3E}">
        <p14:creationId xmlns:p14="http://schemas.microsoft.com/office/powerpoint/2010/main" val="24013672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800" dirty="0" smtClean="0">
              <a:latin typeface="Times New Roman"/>
              <a:cs typeface="Times New Roman"/>
            </a:endParaRPr>
          </a:p>
          <a:p>
            <a:pPr marL="0" indent="0">
              <a:buNone/>
            </a:pPr>
            <a:r>
              <a:rPr lang="fr-FR" sz="4800" dirty="0" smtClean="0">
                <a:latin typeface="Times New Roman"/>
                <a:cs typeface="Times New Roman"/>
              </a:rPr>
              <a:t>Et les humains? </a:t>
            </a:r>
            <a:endParaRPr lang="fr-FR" sz="4800" dirty="0">
              <a:latin typeface="Times New Roman"/>
              <a:cs typeface="Times New Roman"/>
            </a:endParaRPr>
          </a:p>
        </p:txBody>
      </p:sp>
    </p:spTree>
    <p:extLst>
      <p:ext uri="{BB962C8B-B14F-4D97-AF65-F5344CB8AC3E}">
        <p14:creationId xmlns:p14="http://schemas.microsoft.com/office/powerpoint/2010/main" val="33215690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en-US" sz="3200" dirty="0" err="1" smtClean="0">
                <a:solidFill>
                  <a:srgbClr val="000000"/>
                </a:solidFill>
                <a:latin typeface="Times New Roman"/>
                <a:cs typeface="Times New Roman"/>
              </a:rPr>
              <a:t>Expérience</a:t>
            </a:r>
            <a:r>
              <a:rPr lang="en-US" sz="3200" dirty="0" smtClean="0">
                <a:solidFill>
                  <a:srgbClr val="000000"/>
                </a:solidFill>
                <a:latin typeface="Times New Roman"/>
                <a:cs typeface="Times New Roman"/>
              </a:rPr>
              <a:t> de Robert </a:t>
            </a:r>
            <a:r>
              <a:rPr lang="en-US" sz="3200" dirty="0">
                <a:solidFill>
                  <a:srgbClr val="000000"/>
                </a:solidFill>
                <a:latin typeface="Times New Roman"/>
                <a:cs typeface="Times New Roman"/>
              </a:rPr>
              <a:t>Rosenthal </a:t>
            </a:r>
            <a:r>
              <a:rPr lang="en-US" sz="3200" dirty="0" smtClean="0">
                <a:solidFill>
                  <a:srgbClr val="000000"/>
                </a:solidFill>
                <a:latin typeface="Times New Roman"/>
                <a:cs typeface="Times New Roman"/>
              </a:rPr>
              <a:t>et </a:t>
            </a:r>
            <a:r>
              <a:rPr lang="en-US" sz="3200" dirty="0">
                <a:solidFill>
                  <a:srgbClr val="000000"/>
                </a:solidFill>
                <a:latin typeface="Times New Roman"/>
                <a:cs typeface="Times New Roman"/>
              </a:rPr>
              <a:t>Lenore </a:t>
            </a:r>
            <a:r>
              <a:rPr lang="en-US" sz="3200" dirty="0" smtClean="0">
                <a:solidFill>
                  <a:srgbClr val="000000"/>
                </a:solidFill>
                <a:latin typeface="Times New Roman"/>
                <a:cs typeface="Times New Roman"/>
              </a:rPr>
              <a:t>Jacobson</a:t>
            </a:r>
            <a:endParaRPr lang="fr-FR" sz="3200" dirty="0">
              <a:solidFill>
                <a:srgbClr val="000000"/>
              </a:solidFill>
              <a:latin typeface="Times New Roman"/>
              <a:cs typeface="Times New Roman"/>
            </a:endParaRPr>
          </a:p>
        </p:txBody>
      </p:sp>
      <p:sp>
        <p:nvSpPr>
          <p:cNvPr id="3" name="Espace réservé du contenu 2"/>
          <p:cNvSpPr>
            <a:spLocks noGrp="1"/>
          </p:cNvSpPr>
          <p:nvPr>
            <p:ph idx="1"/>
          </p:nvPr>
        </p:nvSpPr>
        <p:spPr/>
        <p:txBody>
          <a:bodyPr/>
          <a:lstStyle/>
          <a:p>
            <a:r>
              <a:rPr lang="fr-FR" dirty="0" smtClean="0">
                <a:latin typeface="Times New Roman"/>
                <a:cs typeface="Times New Roman"/>
              </a:rPr>
              <a:t>Font passer un test de QI aux élèves d’une classe</a:t>
            </a:r>
          </a:p>
          <a:p>
            <a:r>
              <a:rPr lang="fr-FR" dirty="0" smtClean="0">
                <a:latin typeface="Times New Roman"/>
                <a:cs typeface="Times New Roman"/>
              </a:rPr>
              <a:t>Envoient de « faux » résultats aux professeurs: les performances réelles de élèves sont surévaluées de 20 %</a:t>
            </a:r>
          </a:p>
        </p:txBody>
      </p:sp>
      <p:pic>
        <p:nvPicPr>
          <p:cNvPr id="4" name="Image 3" descr="School-education-learning-1750587-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600" y="3822700"/>
            <a:ext cx="3632200" cy="2630593"/>
          </a:xfrm>
          <a:prstGeom prst="rect">
            <a:avLst/>
          </a:prstGeom>
        </p:spPr>
      </p:pic>
    </p:spTree>
    <p:extLst>
      <p:ext uri="{BB962C8B-B14F-4D97-AF65-F5344CB8AC3E}">
        <p14:creationId xmlns:p14="http://schemas.microsoft.com/office/powerpoint/2010/main" val="15270710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endParaRPr lang="fr-FR" dirty="0"/>
          </a:p>
          <a:p>
            <a:pPr marL="0" indent="0">
              <a:buNone/>
            </a:pPr>
            <a:r>
              <a:rPr lang="fr-FR" sz="4000" dirty="0">
                <a:latin typeface="Times New Roman"/>
                <a:cs typeface="Times New Roman"/>
              </a:rPr>
              <a:t>À la fin de l’année, les élèves repassent un test de QI: leurs performances réelles ont augmenté d’environ 20%</a:t>
            </a:r>
          </a:p>
          <a:p>
            <a:pPr marL="0" indent="0">
              <a:buNone/>
            </a:pPr>
            <a:endParaRPr lang="fr-FR" dirty="0"/>
          </a:p>
        </p:txBody>
      </p:sp>
    </p:spTree>
    <p:extLst>
      <p:ext uri="{BB962C8B-B14F-4D97-AF65-F5344CB8AC3E}">
        <p14:creationId xmlns:p14="http://schemas.microsoft.com/office/powerpoint/2010/main" val="31142777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marL="0" indent="0" algn="just">
              <a:buNone/>
            </a:pPr>
            <a:r>
              <a:rPr lang="fr-FR" sz="3600" dirty="0" smtClean="0">
                <a:latin typeface="Times New Roman"/>
                <a:cs typeface="Times New Roman"/>
              </a:rPr>
              <a:t>En somme: </a:t>
            </a:r>
          </a:p>
          <a:p>
            <a:pPr marL="0" indent="0" algn="just">
              <a:buNone/>
            </a:pPr>
            <a:endParaRPr lang="fr-FR" sz="3600" dirty="0">
              <a:latin typeface="Times New Roman"/>
              <a:cs typeface="Times New Roman"/>
            </a:endParaRPr>
          </a:p>
          <a:p>
            <a:pPr marL="0" indent="0" algn="just">
              <a:buNone/>
            </a:pPr>
            <a:r>
              <a:rPr lang="fr-FR" sz="3600" dirty="0" smtClean="0">
                <a:latin typeface="Times New Roman"/>
                <a:cs typeface="Times New Roman"/>
              </a:rPr>
              <a:t>En </a:t>
            </a:r>
            <a:r>
              <a:rPr lang="fr-FR" sz="3600" dirty="0">
                <a:latin typeface="Times New Roman"/>
                <a:cs typeface="Times New Roman"/>
              </a:rPr>
              <a:t>pensant que </a:t>
            </a:r>
            <a:r>
              <a:rPr lang="fr-FR" sz="3600" dirty="0" smtClean="0">
                <a:latin typeface="Times New Roman"/>
                <a:cs typeface="Times New Roman"/>
              </a:rPr>
              <a:t>quelqu’un </a:t>
            </a:r>
            <a:r>
              <a:rPr lang="fr-FR" sz="3600" dirty="0">
                <a:latin typeface="Times New Roman"/>
                <a:cs typeface="Times New Roman"/>
              </a:rPr>
              <a:t>possède une caractéristique, nous changeons notre propre attitude vis-à-vis de cette personne, et </a:t>
            </a:r>
            <a:r>
              <a:rPr lang="fr-FR" sz="3600" dirty="0" smtClean="0">
                <a:latin typeface="Times New Roman"/>
                <a:cs typeface="Times New Roman"/>
              </a:rPr>
              <a:t>l’influençons </a:t>
            </a:r>
            <a:r>
              <a:rPr lang="fr-FR" sz="3600" dirty="0">
                <a:latin typeface="Times New Roman"/>
                <a:cs typeface="Times New Roman"/>
              </a:rPr>
              <a:t>de telle sorte </a:t>
            </a:r>
            <a:r>
              <a:rPr lang="fr-FR" sz="3600" dirty="0" smtClean="0">
                <a:latin typeface="Times New Roman"/>
                <a:cs typeface="Times New Roman"/>
              </a:rPr>
              <a:t>qu’il </a:t>
            </a:r>
            <a:r>
              <a:rPr lang="fr-FR" sz="3600" dirty="0">
                <a:latin typeface="Times New Roman"/>
                <a:cs typeface="Times New Roman"/>
              </a:rPr>
              <a:t>va effectivement acquérir cette caractéristique ou </a:t>
            </a:r>
            <a:r>
              <a:rPr lang="fr-FR" sz="3600" dirty="0" smtClean="0">
                <a:latin typeface="Times New Roman"/>
                <a:cs typeface="Times New Roman"/>
              </a:rPr>
              <a:t>l’exprimer </a:t>
            </a:r>
            <a:r>
              <a:rPr lang="fr-FR" sz="3600" dirty="0">
                <a:latin typeface="Times New Roman"/>
                <a:cs typeface="Times New Roman"/>
              </a:rPr>
              <a:t>de plus flagrante façon. </a:t>
            </a:r>
          </a:p>
        </p:txBody>
      </p:sp>
    </p:spTree>
    <p:extLst>
      <p:ext uri="{BB962C8B-B14F-4D97-AF65-F5344CB8AC3E}">
        <p14:creationId xmlns:p14="http://schemas.microsoft.com/office/powerpoint/2010/main" val="18833031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Effet-Pygmalion…-ou…-effet-de-Regard.png"/>
          <p:cNvPicPr>
            <a:picLocks noGrp="1" noChangeAspect="1"/>
          </p:cNvPicPr>
          <p:nvPr>
            <p:ph idx="1"/>
          </p:nvPr>
        </p:nvPicPr>
        <p:blipFill>
          <a:blip r:embed="rId2">
            <a:extLst>
              <a:ext uri="{28A0092B-C50C-407E-A947-70E740481C1C}">
                <a14:useLocalDpi xmlns:a14="http://schemas.microsoft.com/office/drawing/2010/main" val="0"/>
              </a:ext>
            </a:extLst>
          </a:blip>
          <a:srcRect l="9593" r="9593"/>
          <a:stretch>
            <a:fillRect/>
          </a:stretch>
        </p:blipFill>
        <p:spPr/>
      </p:pic>
    </p:spTree>
    <p:extLst>
      <p:ext uri="{BB962C8B-B14F-4D97-AF65-F5344CB8AC3E}">
        <p14:creationId xmlns:p14="http://schemas.microsoft.com/office/powerpoint/2010/main" val="2435165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000" dirty="0" smtClean="0">
              <a:latin typeface="Times New Roman"/>
              <a:cs typeface="Times New Roman"/>
            </a:endParaRPr>
          </a:p>
          <a:p>
            <a:pPr marL="0" indent="0">
              <a:buNone/>
            </a:pPr>
            <a:endParaRPr lang="fr-FR" sz="4000" dirty="0">
              <a:latin typeface="Times New Roman"/>
              <a:cs typeface="Times New Roman"/>
            </a:endParaRPr>
          </a:p>
          <a:p>
            <a:pPr marL="0" indent="0">
              <a:buNone/>
            </a:pPr>
            <a:r>
              <a:rPr lang="fr-FR" sz="4800" dirty="0" smtClean="0">
                <a:latin typeface="Times New Roman"/>
                <a:cs typeface="Times New Roman"/>
              </a:rPr>
              <a:t>3. Fa</a:t>
            </a:r>
            <a:r>
              <a:rPr lang="fr-FR" sz="4800" dirty="0" smtClean="0">
                <a:latin typeface="Times New Roman"/>
                <a:cs typeface="Times New Roman"/>
              </a:rPr>
              <a:t>îtes travailler votre esprit! </a:t>
            </a:r>
            <a:endParaRPr lang="fr-FR" sz="4800" dirty="0" smtClean="0">
              <a:latin typeface="Times New Roman"/>
              <a:cs typeface="Times New Roman"/>
            </a:endParaRPr>
          </a:p>
        </p:txBody>
      </p:sp>
    </p:spTree>
    <p:extLst>
      <p:ext uri="{BB962C8B-B14F-4D97-AF65-F5344CB8AC3E}">
        <p14:creationId xmlns:p14="http://schemas.microsoft.com/office/powerpoint/2010/main" val="25243848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marL="0" indent="0">
              <a:buNone/>
            </a:pPr>
            <a:endParaRPr lang="fr-FR" sz="5400" dirty="0" smtClean="0"/>
          </a:p>
          <a:p>
            <a:pPr marL="0" indent="0">
              <a:buNone/>
            </a:pPr>
            <a:r>
              <a:rPr lang="fr-FR" sz="5400" dirty="0" smtClean="0">
                <a:latin typeface="Times New Roman"/>
                <a:cs typeface="Times New Roman"/>
              </a:rPr>
              <a:t>Un </a:t>
            </a:r>
            <a:r>
              <a:rPr lang="fr-FR" sz="5400" dirty="0">
                <a:latin typeface="Times New Roman"/>
                <a:cs typeface="Times New Roman"/>
              </a:rPr>
              <a:t>peu de gymnastique intellectuelle</a:t>
            </a:r>
            <a:endParaRPr lang="fr-FR" sz="5400" dirty="0"/>
          </a:p>
        </p:txBody>
      </p:sp>
    </p:spTree>
    <p:extLst>
      <p:ext uri="{BB962C8B-B14F-4D97-AF65-F5344CB8AC3E}">
        <p14:creationId xmlns:p14="http://schemas.microsoft.com/office/powerpoint/2010/main" val="37599648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Le loup, la chèvre et le chou</a:t>
            </a:r>
            <a:endParaRPr lang="fr-FR" dirty="0">
              <a:latin typeface="Times New Roman"/>
              <a:cs typeface="Times New Roman"/>
            </a:endParaRPr>
          </a:p>
        </p:txBody>
      </p:sp>
      <p:pic>
        <p:nvPicPr>
          <p:cNvPr id="4" name="Espace réservé du contenu 3" descr="conto.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22" b="-3243"/>
          <a:stretch/>
        </p:blipFill>
        <p:spPr>
          <a:xfrm>
            <a:off x="1269898" y="1417638"/>
            <a:ext cx="6142759" cy="5157537"/>
          </a:xfrm>
        </p:spPr>
      </p:pic>
    </p:spTree>
    <p:extLst>
      <p:ext uri="{BB962C8B-B14F-4D97-AF65-F5344CB8AC3E}">
        <p14:creationId xmlns:p14="http://schemas.microsoft.com/office/powerpoint/2010/main" val="31009066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4342"/>
            <a:ext cx="8229600" cy="5771821"/>
          </a:xfrm>
        </p:spPr>
        <p:txBody>
          <a:bodyPr/>
          <a:lstStyle/>
          <a:p>
            <a:pPr marL="0" indent="0" algn="just">
              <a:buNone/>
            </a:pPr>
            <a:r>
              <a:rPr lang="fr-FR" dirty="0" smtClean="0">
                <a:latin typeface="Times New Roman"/>
                <a:cs typeface="Times New Roman"/>
              </a:rPr>
              <a:t>Alice se promène dans la forêt. Elle croise un lion et une licorne. Le lion ment le lundi, le mardi et le mercredi. Il dit la vérité le reste du temps. La licorne ment le jeudi, le vendredi et le samedi. Le reste du temps elle dit la vérité.  </a:t>
            </a:r>
          </a:p>
          <a:p>
            <a:pPr marL="0" indent="0" algn="just">
              <a:buNone/>
            </a:pPr>
            <a:endParaRPr lang="fr-FR" dirty="0">
              <a:latin typeface="Times New Roman"/>
              <a:cs typeface="Times New Roman"/>
            </a:endParaRPr>
          </a:p>
          <a:p>
            <a:pPr marL="0" indent="0" algn="just">
              <a:buNone/>
            </a:pPr>
            <a:r>
              <a:rPr lang="fr-FR" dirty="0" smtClean="0">
                <a:latin typeface="Times New Roman"/>
                <a:cs typeface="Times New Roman"/>
              </a:rPr>
              <a:t>Le Lion: Hier je mentais</a:t>
            </a:r>
          </a:p>
          <a:p>
            <a:pPr marL="0" indent="0" algn="just">
              <a:buNone/>
            </a:pPr>
            <a:r>
              <a:rPr lang="fr-FR" dirty="0" smtClean="0">
                <a:latin typeface="Times New Roman"/>
                <a:cs typeface="Times New Roman"/>
              </a:rPr>
              <a:t>La licorne: Moi aussi.</a:t>
            </a:r>
          </a:p>
          <a:p>
            <a:pPr marL="0" indent="0" algn="just">
              <a:buNone/>
            </a:pPr>
            <a:endParaRPr lang="fr-FR" dirty="0">
              <a:latin typeface="Times New Roman"/>
              <a:cs typeface="Times New Roman"/>
            </a:endParaRPr>
          </a:p>
          <a:p>
            <a:pPr marL="0" indent="0" algn="just">
              <a:buNone/>
            </a:pPr>
            <a:r>
              <a:rPr lang="fr-FR" dirty="0" smtClean="0">
                <a:latin typeface="Times New Roman"/>
                <a:cs typeface="Times New Roman"/>
              </a:rPr>
              <a:t>Quel jour ont-ils dit ça</a:t>
            </a:r>
            <a:endParaRPr lang="fr-FR" dirty="0">
              <a:latin typeface="Times New Roman"/>
              <a:cs typeface="Times New Roman"/>
            </a:endParaRPr>
          </a:p>
        </p:txBody>
      </p:sp>
      <p:pic>
        <p:nvPicPr>
          <p:cNvPr id="5" name="Image 4" descr="33b0f50e3679afc642deea471f4828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315" y="3486214"/>
            <a:ext cx="3211485" cy="2639949"/>
          </a:xfrm>
          <a:prstGeom prst="rect">
            <a:avLst/>
          </a:prstGeom>
        </p:spPr>
      </p:pic>
    </p:spTree>
    <p:extLst>
      <p:ext uri="{BB962C8B-B14F-4D97-AF65-F5344CB8AC3E}">
        <p14:creationId xmlns:p14="http://schemas.microsoft.com/office/powerpoint/2010/main" val="3204843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a:cs typeface="Times New Roman"/>
              </a:rPr>
              <a:t>Et à propos de ça?</a:t>
            </a:r>
            <a:endParaRPr lang="fr-FR" dirty="0">
              <a:latin typeface="Times New Roman"/>
              <a:cs typeface="Times New Roman"/>
            </a:endParaRPr>
          </a:p>
        </p:txBody>
      </p:sp>
      <p:pic>
        <p:nvPicPr>
          <p:cNvPr id="4" name="Espace réservé du contenu 3" descr="220px-Il_pomodoro.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2503" b="9549"/>
          <a:stretch/>
        </p:blipFill>
        <p:spPr>
          <a:xfrm>
            <a:off x="2425700" y="2235201"/>
            <a:ext cx="4186686" cy="2844799"/>
          </a:xfrm>
          <a:prstGeom prst="rect">
            <a:avLst/>
          </a:prstGeom>
        </p:spPr>
      </p:pic>
    </p:spTree>
    <p:extLst>
      <p:ext uri="{BB962C8B-B14F-4D97-AF65-F5344CB8AC3E}">
        <p14:creationId xmlns:p14="http://schemas.microsoft.com/office/powerpoint/2010/main" val="394640748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50038832"/>
              </p:ext>
            </p:extLst>
          </p:nvPr>
        </p:nvGraphicFramePr>
        <p:xfrm>
          <a:off x="0" y="2653932"/>
          <a:ext cx="9332270" cy="1112520"/>
        </p:xfrm>
        <a:graphic>
          <a:graphicData uri="http://schemas.openxmlformats.org/drawingml/2006/table">
            <a:tbl>
              <a:tblPr firstRow="1" bandRow="1">
                <a:tableStyleId>{5C22544A-7EE6-4342-B048-85BDC9FD1C3A}</a:tableStyleId>
              </a:tblPr>
              <a:tblGrid>
                <a:gridCol w="1143000"/>
                <a:gridCol w="1143000"/>
                <a:gridCol w="1143000"/>
                <a:gridCol w="1247595"/>
                <a:gridCol w="1038405"/>
                <a:gridCol w="1291380"/>
                <a:gridCol w="994620"/>
                <a:gridCol w="1331270"/>
              </a:tblGrid>
              <a:tr h="370840">
                <a:tc>
                  <a:txBody>
                    <a:bodyPr/>
                    <a:lstStyle/>
                    <a:p>
                      <a:r>
                        <a:rPr lang="fr-FR" dirty="0" smtClean="0">
                          <a:latin typeface="Times New Roman"/>
                          <a:cs typeface="Times New Roman"/>
                        </a:rPr>
                        <a:t>Jour</a:t>
                      </a:r>
                      <a:endParaRPr lang="fr-FR" dirty="0">
                        <a:latin typeface="Times New Roman"/>
                        <a:cs typeface="Times New Roman"/>
                      </a:endParaRPr>
                    </a:p>
                  </a:txBody>
                  <a:tcPr/>
                </a:tc>
                <a:tc>
                  <a:txBody>
                    <a:bodyPr/>
                    <a:lstStyle/>
                    <a:p>
                      <a:r>
                        <a:rPr lang="fr-FR" dirty="0" smtClean="0">
                          <a:latin typeface="Times New Roman"/>
                          <a:cs typeface="Times New Roman"/>
                        </a:rPr>
                        <a:t>Lundi</a:t>
                      </a:r>
                      <a:endParaRPr lang="fr-FR" dirty="0">
                        <a:latin typeface="Times New Roman"/>
                        <a:cs typeface="Times New Roman"/>
                      </a:endParaRPr>
                    </a:p>
                  </a:txBody>
                  <a:tcPr/>
                </a:tc>
                <a:tc>
                  <a:txBody>
                    <a:bodyPr/>
                    <a:lstStyle/>
                    <a:p>
                      <a:r>
                        <a:rPr lang="fr-FR" dirty="0" smtClean="0">
                          <a:latin typeface="Times New Roman"/>
                          <a:cs typeface="Times New Roman"/>
                        </a:rPr>
                        <a:t>Mardi</a:t>
                      </a:r>
                      <a:endParaRPr lang="fr-FR" dirty="0">
                        <a:latin typeface="Times New Roman"/>
                        <a:cs typeface="Times New Roman"/>
                      </a:endParaRPr>
                    </a:p>
                  </a:txBody>
                  <a:tcPr/>
                </a:tc>
                <a:tc>
                  <a:txBody>
                    <a:bodyPr/>
                    <a:lstStyle/>
                    <a:p>
                      <a:r>
                        <a:rPr lang="fr-FR" dirty="0" smtClean="0">
                          <a:latin typeface="Times New Roman"/>
                          <a:cs typeface="Times New Roman"/>
                        </a:rPr>
                        <a:t>Mercredi</a:t>
                      </a:r>
                      <a:endParaRPr lang="fr-FR" dirty="0">
                        <a:latin typeface="Times New Roman"/>
                        <a:cs typeface="Times New Roman"/>
                      </a:endParaRPr>
                    </a:p>
                  </a:txBody>
                  <a:tcPr/>
                </a:tc>
                <a:tc>
                  <a:txBody>
                    <a:bodyPr/>
                    <a:lstStyle/>
                    <a:p>
                      <a:r>
                        <a:rPr lang="fr-FR" dirty="0" smtClean="0">
                          <a:latin typeface="Times New Roman"/>
                          <a:cs typeface="Times New Roman"/>
                        </a:rPr>
                        <a:t>Jeudi</a:t>
                      </a:r>
                      <a:endParaRPr lang="fr-FR" dirty="0">
                        <a:latin typeface="Times New Roman"/>
                        <a:cs typeface="Times New Roman"/>
                      </a:endParaRPr>
                    </a:p>
                  </a:txBody>
                  <a:tcPr/>
                </a:tc>
                <a:tc>
                  <a:txBody>
                    <a:bodyPr/>
                    <a:lstStyle/>
                    <a:p>
                      <a:r>
                        <a:rPr lang="fr-FR" dirty="0" smtClean="0">
                          <a:latin typeface="Times New Roman"/>
                          <a:cs typeface="Times New Roman"/>
                        </a:rPr>
                        <a:t>Vendredi</a:t>
                      </a:r>
                      <a:endParaRPr lang="fr-FR" dirty="0">
                        <a:latin typeface="Times New Roman"/>
                        <a:cs typeface="Times New Roman"/>
                      </a:endParaRPr>
                    </a:p>
                  </a:txBody>
                  <a:tcPr/>
                </a:tc>
                <a:tc>
                  <a:txBody>
                    <a:bodyPr/>
                    <a:lstStyle/>
                    <a:p>
                      <a:r>
                        <a:rPr lang="fr-FR" dirty="0" smtClean="0">
                          <a:latin typeface="Times New Roman"/>
                          <a:cs typeface="Times New Roman"/>
                        </a:rPr>
                        <a:t>Samedi</a:t>
                      </a:r>
                      <a:endParaRPr lang="fr-FR" dirty="0">
                        <a:latin typeface="Times New Roman"/>
                        <a:cs typeface="Times New Roman"/>
                      </a:endParaRPr>
                    </a:p>
                  </a:txBody>
                  <a:tcPr/>
                </a:tc>
                <a:tc>
                  <a:txBody>
                    <a:bodyPr/>
                    <a:lstStyle/>
                    <a:p>
                      <a:r>
                        <a:rPr lang="fr-FR" dirty="0" smtClean="0">
                          <a:latin typeface="Times New Roman"/>
                          <a:cs typeface="Times New Roman"/>
                        </a:rPr>
                        <a:t>Dimanche</a:t>
                      </a:r>
                      <a:endParaRPr lang="fr-FR" dirty="0">
                        <a:latin typeface="Times New Roman"/>
                        <a:cs typeface="Times New Roman"/>
                      </a:endParaRPr>
                    </a:p>
                  </a:txBody>
                  <a:tcPr/>
                </a:tc>
              </a:tr>
              <a:tr h="370840">
                <a:tc>
                  <a:txBody>
                    <a:bodyPr/>
                    <a:lstStyle/>
                    <a:p>
                      <a:r>
                        <a:rPr lang="fr-FR" dirty="0" smtClean="0">
                          <a:latin typeface="Times New Roman"/>
                          <a:cs typeface="Times New Roman"/>
                        </a:rPr>
                        <a:t>Lion</a:t>
                      </a:r>
                      <a:endParaRPr lang="fr-FR" dirty="0">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dirty="0">
                        <a:latin typeface="Times New Roman"/>
                        <a:cs typeface="Times New Roman"/>
                      </a:endParaRPr>
                    </a:p>
                  </a:txBody>
                  <a:tcPr/>
                </a:tc>
                <a:tc>
                  <a:txBody>
                    <a:bodyPr/>
                    <a:lstStyle/>
                    <a:p>
                      <a:endParaRPr lang="fr-FR">
                        <a:latin typeface="Times New Roman"/>
                        <a:cs typeface="Times New Roman"/>
                      </a:endParaRPr>
                    </a:p>
                  </a:txBody>
                  <a:tcPr/>
                </a:tc>
              </a:tr>
              <a:tr h="370840">
                <a:tc>
                  <a:txBody>
                    <a:bodyPr/>
                    <a:lstStyle/>
                    <a:p>
                      <a:r>
                        <a:rPr lang="fr-FR" dirty="0" smtClean="0">
                          <a:latin typeface="Times New Roman"/>
                          <a:cs typeface="Times New Roman"/>
                        </a:rPr>
                        <a:t>Licorne</a:t>
                      </a:r>
                      <a:endParaRPr lang="fr-FR" dirty="0">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a:latin typeface="Times New Roman"/>
                        <a:cs typeface="Times New Roman"/>
                      </a:endParaRPr>
                    </a:p>
                  </a:txBody>
                  <a:tcPr/>
                </a:tc>
                <a:tc>
                  <a:txBody>
                    <a:bodyPr/>
                    <a:lstStyle/>
                    <a:p>
                      <a:endParaRPr lang="fr-FR" dirty="0">
                        <a:latin typeface="Times New Roman"/>
                        <a:cs typeface="Times New Roman"/>
                      </a:endParaRPr>
                    </a:p>
                  </a:txBody>
                  <a:tcPr/>
                </a:tc>
              </a:tr>
            </a:tbl>
          </a:graphicData>
        </a:graphic>
      </p:graphicFrame>
    </p:spTree>
    <p:extLst>
      <p:ext uri="{BB962C8B-B14F-4D97-AF65-F5344CB8AC3E}">
        <p14:creationId xmlns:p14="http://schemas.microsoft.com/office/powerpoint/2010/main" val="307911343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8800682"/>
              </p:ext>
            </p:extLst>
          </p:nvPr>
        </p:nvGraphicFramePr>
        <p:xfrm>
          <a:off x="0" y="2653932"/>
          <a:ext cx="9332270" cy="1112520"/>
        </p:xfrm>
        <a:graphic>
          <a:graphicData uri="http://schemas.openxmlformats.org/drawingml/2006/table">
            <a:tbl>
              <a:tblPr firstRow="1" bandRow="1">
                <a:tableStyleId>{5C22544A-7EE6-4342-B048-85BDC9FD1C3A}</a:tableStyleId>
              </a:tblPr>
              <a:tblGrid>
                <a:gridCol w="1143000"/>
                <a:gridCol w="1143000"/>
                <a:gridCol w="1143000"/>
                <a:gridCol w="1247595"/>
                <a:gridCol w="1038405"/>
                <a:gridCol w="1291380"/>
                <a:gridCol w="994620"/>
                <a:gridCol w="1331270"/>
              </a:tblGrid>
              <a:tr h="370840">
                <a:tc>
                  <a:txBody>
                    <a:bodyPr/>
                    <a:lstStyle/>
                    <a:p>
                      <a:r>
                        <a:rPr lang="fr-FR" dirty="0" smtClean="0">
                          <a:latin typeface="Times New Roman"/>
                          <a:cs typeface="Times New Roman"/>
                        </a:rPr>
                        <a:t>Jour</a:t>
                      </a:r>
                      <a:endParaRPr lang="fr-FR" dirty="0">
                        <a:latin typeface="Times New Roman"/>
                        <a:cs typeface="Times New Roman"/>
                      </a:endParaRPr>
                    </a:p>
                  </a:txBody>
                  <a:tcPr/>
                </a:tc>
                <a:tc>
                  <a:txBody>
                    <a:bodyPr/>
                    <a:lstStyle/>
                    <a:p>
                      <a:r>
                        <a:rPr lang="fr-FR" dirty="0" smtClean="0">
                          <a:latin typeface="Times New Roman"/>
                          <a:cs typeface="Times New Roman"/>
                        </a:rPr>
                        <a:t>Lundi</a:t>
                      </a:r>
                      <a:endParaRPr lang="fr-FR" dirty="0">
                        <a:latin typeface="Times New Roman"/>
                        <a:cs typeface="Times New Roman"/>
                      </a:endParaRPr>
                    </a:p>
                  </a:txBody>
                  <a:tcPr/>
                </a:tc>
                <a:tc>
                  <a:txBody>
                    <a:bodyPr/>
                    <a:lstStyle/>
                    <a:p>
                      <a:r>
                        <a:rPr lang="fr-FR" dirty="0" smtClean="0">
                          <a:latin typeface="Times New Roman"/>
                          <a:cs typeface="Times New Roman"/>
                        </a:rPr>
                        <a:t>Mardi</a:t>
                      </a:r>
                      <a:endParaRPr lang="fr-FR" dirty="0">
                        <a:latin typeface="Times New Roman"/>
                        <a:cs typeface="Times New Roman"/>
                      </a:endParaRPr>
                    </a:p>
                  </a:txBody>
                  <a:tcPr/>
                </a:tc>
                <a:tc>
                  <a:txBody>
                    <a:bodyPr/>
                    <a:lstStyle/>
                    <a:p>
                      <a:r>
                        <a:rPr lang="fr-FR" dirty="0" smtClean="0">
                          <a:latin typeface="Times New Roman"/>
                          <a:cs typeface="Times New Roman"/>
                        </a:rPr>
                        <a:t>Mercredi</a:t>
                      </a:r>
                      <a:endParaRPr lang="fr-FR" dirty="0">
                        <a:latin typeface="Times New Roman"/>
                        <a:cs typeface="Times New Roman"/>
                      </a:endParaRPr>
                    </a:p>
                  </a:txBody>
                  <a:tcPr/>
                </a:tc>
                <a:tc>
                  <a:txBody>
                    <a:bodyPr/>
                    <a:lstStyle/>
                    <a:p>
                      <a:r>
                        <a:rPr lang="fr-FR" dirty="0" smtClean="0">
                          <a:latin typeface="Times New Roman"/>
                          <a:cs typeface="Times New Roman"/>
                        </a:rPr>
                        <a:t>Jeudi</a:t>
                      </a:r>
                      <a:endParaRPr lang="fr-FR" dirty="0">
                        <a:latin typeface="Times New Roman"/>
                        <a:cs typeface="Times New Roman"/>
                      </a:endParaRPr>
                    </a:p>
                  </a:txBody>
                  <a:tcPr/>
                </a:tc>
                <a:tc>
                  <a:txBody>
                    <a:bodyPr/>
                    <a:lstStyle/>
                    <a:p>
                      <a:r>
                        <a:rPr lang="fr-FR" dirty="0" smtClean="0">
                          <a:latin typeface="Times New Roman"/>
                          <a:cs typeface="Times New Roman"/>
                        </a:rPr>
                        <a:t>Vendredi</a:t>
                      </a:r>
                      <a:endParaRPr lang="fr-FR" dirty="0">
                        <a:latin typeface="Times New Roman"/>
                        <a:cs typeface="Times New Roman"/>
                      </a:endParaRPr>
                    </a:p>
                  </a:txBody>
                  <a:tcPr/>
                </a:tc>
                <a:tc>
                  <a:txBody>
                    <a:bodyPr/>
                    <a:lstStyle/>
                    <a:p>
                      <a:r>
                        <a:rPr lang="fr-FR" dirty="0" smtClean="0">
                          <a:latin typeface="Times New Roman"/>
                          <a:cs typeface="Times New Roman"/>
                        </a:rPr>
                        <a:t>Samedi</a:t>
                      </a:r>
                      <a:endParaRPr lang="fr-FR" dirty="0">
                        <a:latin typeface="Times New Roman"/>
                        <a:cs typeface="Times New Roman"/>
                      </a:endParaRPr>
                    </a:p>
                  </a:txBody>
                  <a:tcPr/>
                </a:tc>
                <a:tc>
                  <a:txBody>
                    <a:bodyPr/>
                    <a:lstStyle/>
                    <a:p>
                      <a:r>
                        <a:rPr lang="fr-FR" dirty="0" smtClean="0">
                          <a:latin typeface="Times New Roman"/>
                          <a:cs typeface="Times New Roman"/>
                        </a:rPr>
                        <a:t>Dimanche</a:t>
                      </a:r>
                      <a:endParaRPr lang="fr-FR" dirty="0">
                        <a:latin typeface="Times New Roman"/>
                        <a:cs typeface="Times New Roman"/>
                      </a:endParaRPr>
                    </a:p>
                  </a:txBody>
                  <a:tcPr/>
                </a:tc>
              </a:tr>
              <a:tr h="370840">
                <a:tc>
                  <a:txBody>
                    <a:bodyPr/>
                    <a:lstStyle/>
                    <a:p>
                      <a:r>
                        <a:rPr lang="fr-FR" dirty="0" smtClean="0">
                          <a:latin typeface="Times New Roman"/>
                          <a:cs typeface="Times New Roman"/>
                        </a:rPr>
                        <a:t>Lion</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r>
              <a:tr h="370840">
                <a:tc>
                  <a:txBody>
                    <a:bodyPr/>
                    <a:lstStyle/>
                    <a:p>
                      <a:r>
                        <a:rPr lang="fr-FR" dirty="0" smtClean="0">
                          <a:latin typeface="Times New Roman"/>
                          <a:cs typeface="Times New Roman"/>
                        </a:rPr>
                        <a:t>Licorne</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r>
            </a:tbl>
          </a:graphicData>
        </a:graphic>
      </p:graphicFrame>
    </p:spTree>
    <p:extLst>
      <p:ext uri="{BB962C8B-B14F-4D97-AF65-F5344CB8AC3E}">
        <p14:creationId xmlns:p14="http://schemas.microsoft.com/office/powerpoint/2010/main" val="22149400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34360539"/>
              </p:ext>
            </p:extLst>
          </p:nvPr>
        </p:nvGraphicFramePr>
        <p:xfrm>
          <a:off x="0" y="2653932"/>
          <a:ext cx="9332270" cy="1112520"/>
        </p:xfrm>
        <a:graphic>
          <a:graphicData uri="http://schemas.openxmlformats.org/drawingml/2006/table">
            <a:tbl>
              <a:tblPr firstRow="1" bandRow="1">
                <a:tableStyleId>{5C22544A-7EE6-4342-B048-85BDC9FD1C3A}</a:tableStyleId>
              </a:tblPr>
              <a:tblGrid>
                <a:gridCol w="1143000"/>
                <a:gridCol w="1143000"/>
                <a:gridCol w="1143000"/>
                <a:gridCol w="1247595"/>
                <a:gridCol w="1038405"/>
                <a:gridCol w="1291380"/>
                <a:gridCol w="994620"/>
                <a:gridCol w="1331270"/>
              </a:tblGrid>
              <a:tr h="370840">
                <a:tc>
                  <a:txBody>
                    <a:bodyPr/>
                    <a:lstStyle/>
                    <a:p>
                      <a:r>
                        <a:rPr lang="fr-FR" dirty="0" smtClean="0">
                          <a:latin typeface="Times New Roman"/>
                          <a:cs typeface="Times New Roman"/>
                        </a:rPr>
                        <a:t>Jour</a:t>
                      </a:r>
                      <a:endParaRPr lang="fr-FR" dirty="0">
                        <a:latin typeface="Times New Roman"/>
                        <a:cs typeface="Times New Roman"/>
                      </a:endParaRPr>
                    </a:p>
                  </a:txBody>
                  <a:tcPr/>
                </a:tc>
                <a:tc>
                  <a:txBody>
                    <a:bodyPr/>
                    <a:lstStyle/>
                    <a:p>
                      <a:r>
                        <a:rPr lang="fr-FR" dirty="0" smtClean="0">
                          <a:latin typeface="Times New Roman"/>
                          <a:cs typeface="Times New Roman"/>
                        </a:rPr>
                        <a:t>Lundi</a:t>
                      </a:r>
                      <a:endParaRPr lang="fr-FR" dirty="0">
                        <a:latin typeface="Times New Roman"/>
                        <a:cs typeface="Times New Roman"/>
                      </a:endParaRPr>
                    </a:p>
                  </a:txBody>
                  <a:tcPr/>
                </a:tc>
                <a:tc>
                  <a:txBody>
                    <a:bodyPr/>
                    <a:lstStyle/>
                    <a:p>
                      <a:r>
                        <a:rPr lang="fr-FR" dirty="0" smtClean="0">
                          <a:latin typeface="Times New Roman"/>
                          <a:cs typeface="Times New Roman"/>
                        </a:rPr>
                        <a:t>Mardi</a:t>
                      </a:r>
                      <a:endParaRPr lang="fr-FR" dirty="0">
                        <a:latin typeface="Times New Roman"/>
                        <a:cs typeface="Times New Roman"/>
                      </a:endParaRPr>
                    </a:p>
                  </a:txBody>
                  <a:tcPr/>
                </a:tc>
                <a:tc>
                  <a:txBody>
                    <a:bodyPr/>
                    <a:lstStyle/>
                    <a:p>
                      <a:r>
                        <a:rPr lang="fr-FR" dirty="0" smtClean="0">
                          <a:latin typeface="Times New Roman"/>
                          <a:cs typeface="Times New Roman"/>
                        </a:rPr>
                        <a:t>Mercredi</a:t>
                      </a:r>
                      <a:endParaRPr lang="fr-FR" dirty="0">
                        <a:latin typeface="Times New Roman"/>
                        <a:cs typeface="Times New Roman"/>
                      </a:endParaRPr>
                    </a:p>
                  </a:txBody>
                  <a:tcPr/>
                </a:tc>
                <a:tc>
                  <a:txBody>
                    <a:bodyPr/>
                    <a:lstStyle/>
                    <a:p>
                      <a:r>
                        <a:rPr lang="fr-FR" dirty="0" smtClean="0">
                          <a:solidFill>
                            <a:srgbClr val="FF0000"/>
                          </a:solidFill>
                          <a:latin typeface="Times New Roman"/>
                          <a:cs typeface="Times New Roman"/>
                        </a:rPr>
                        <a:t>Jeudi</a:t>
                      </a:r>
                      <a:endParaRPr lang="fr-FR" dirty="0">
                        <a:solidFill>
                          <a:srgbClr val="FF0000"/>
                        </a:solidFill>
                        <a:latin typeface="Times New Roman"/>
                        <a:cs typeface="Times New Roman"/>
                      </a:endParaRPr>
                    </a:p>
                  </a:txBody>
                  <a:tcPr/>
                </a:tc>
                <a:tc>
                  <a:txBody>
                    <a:bodyPr/>
                    <a:lstStyle/>
                    <a:p>
                      <a:r>
                        <a:rPr lang="fr-FR" dirty="0" smtClean="0">
                          <a:latin typeface="Times New Roman"/>
                          <a:cs typeface="Times New Roman"/>
                        </a:rPr>
                        <a:t>Vendredi</a:t>
                      </a:r>
                      <a:endParaRPr lang="fr-FR" dirty="0">
                        <a:latin typeface="Times New Roman"/>
                        <a:cs typeface="Times New Roman"/>
                      </a:endParaRPr>
                    </a:p>
                  </a:txBody>
                  <a:tcPr/>
                </a:tc>
                <a:tc>
                  <a:txBody>
                    <a:bodyPr/>
                    <a:lstStyle/>
                    <a:p>
                      <a:r>
                        <a:rPr lang="fr-FR" dirty="0" smtClean="0">
                          <a:latin typeface="Times New Roman"/>
                          <a:cs typeface="Times New Roman"/>
                        </a:rPr>
                        <a:t>Samedi</a:t>
                      </a:r>
                      <a:endParaRPr lang="fr-FR" dirty="0">
                        <a:latin typeface="Times New Roman"/>
                        <a:cs typeface="Times New Roman"/>
                      </a:endParaRPr>
                    </a:p>
                  </a:txBody>
                  <a:tcPr/>
                </a:tc>
                <a:tc>
                  <a:txBody>
                    <a:bodyPr/>
                    <a:lstStyle/>
                    <a:p>
                      <a:r>
                        <a:rPr lang="fr-FR" dirty="0" smtClean="0">
                          <a:latin typeface="Times New Roman"/>
                          <a:cs typeface="Times New Roman"/>
                        </a:rPr>
                        <a:t>Dimanche</a:t>
                      </a:r>
                      <a:endParaRPr lang="fr-FR" dirty="0">
                        <a:latin typeface="Times New Roman"/>
                        <a:cs typeface="Times New Roman"/>
                      </a:endParaRPr>
                    </a:p>
                  </a:txBody>
                  <a:tcPr/>
                </a:tc>
              </a:tr>
              <a:tr h="370840">
                <a:tc>
                  <a:txBody>
                    <a:bodyPr/>
                    <a:lstStyle/>
                    <a:p>
                      <a:r>
                        <a:rPr lang="fr-FR" dirty="0" smtClean="0">
                          <a:latin typeface="Times New Roman"/>
                          <a:cs typeface="Times New Roman"/>
                        </a:rPr>
                        <a:t>Lion</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solidFill>
                            <a:srgbClr val="FF0000"/>
                          </a:solidFill>
                          <a:latin typeface="Times New Roman"/>
                          <a:cs typeface="Times New Roman"/>
                        </a:rPr>
                        <a:t>V</a:t>
                      </a:r>
                      <a:endParaRPr lang="fr-FR" dirty="0">
                        <a:solidFill>
                          <a:srgbClr val="FF0000"/>
                        </a:solidFill>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r>
              <a:tr h="370840">
                <a:tc>
                  <a:txBody>
                    <a:bodyPr/>
                    <a:lstStyle/>
                    <a:p>
                      <a:r>
                        <a:rPr lang="fr-FR" dirty="0" smtClean="0">
                          <a:latin typeface="Times New Roman"/>
                          <a:cs typeface="Times New Roman"/>
                        </a:rPr>
                        <a:t>Licorne</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c>
                  <a:txBody>
                    <a:bodyPr/>
                    <a:lstStyle/>
                    <a:p>
                      <a:r>
                        <a:rPr lang="fr-FR" dirty="0" smtClean="0">
                          <a:solidFill>
                            <a:srgbClr val="FF0000"/>
                          </a:solidFill>
                          <a:latin typeface="Times New Roman"/>
                          <a:cs typeface="Times New Roman"/>
                        </a:rPr>
                        <a:t>F</a:t>
                      </a:r>
                      <a:endParaRPr lang="fr-FR" dirty="0">
                        <a:solidFill>
                          <a:srgbClr val="FF0000"/>
                        </a:solidFill>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F</a:t>
                      </a:r>
                      <a:endParaRPr lang="fr-FR" dirty="0">
                        <a:latin typeface="Times New Roman"/>
                        <a:cs typeface="Times New Roman"/>
                      </a:endParaRPr>
                    </a:p>
                  </a:txBody>
                  <a:tcPr/>
                </a:tc>
                <a:tc>
                  <a:txBody>
                    <a:bodyPr/>
                    <a:lstStyle/>
                    <a:p>
                      <a:r>
                        <a:rPr lang="fr-FR" dirty="0" smtClean="0">
                          <a:latin typeface="Times New Roman"/>
                          <a:cs typeface="Times New Roman"/>
                        </a:rPr>
                        <a:t>V</a:t>
                      </a:r>
                      <a:endParaRPr lang="fr-FR" dirty="0">
                        <a:latin typeface="Times New Roman"/>
                        <a:cs typeface="Times New Roman"/>
                      </a:endParaRPr>
                    </a:p>
                  </a:txBody>
                  <a:tcPr/>
                </a:tc>
              </a:tr>
            </a:tbl>
          </a:graphicData>
        </a:graphic>
      </p:graphicFrame>
    </p:spTree>
    <p:extLst>
      <p:ext uri="{BB962C8B-B14F-4D97-AF65-F5344CB8AC3E}">
        <p14:creationId xmlns:p14="http://schemas.microsoft.com/office/powerpoint/2010/main" val="3456489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4800" dirty="0" smtClean="0"/>
          </a:p>
          <a:p>
            <a:pPr marL="0" indent="0">
              <a:buNone/>
            </a:pPr>
            <a:endParaRPr lang="fr-FR" sz="6000" dirty="0">
              <a:latin typeface="Times New Roman"/>
              <a:cs typeface="Times New Roman"/>
            </a:endParaRPr>
          </a:p>
          <a:p>
            <a:pPr marL="0" indent="0">
              <a:buNone/>
            </a:pPr>
            <a:r>
              <a:rPr lang="fr-FR" sz="6000" dirty="0" smtClean="0">
                <a:latin typeface="Times New Roman"/>
                <a:cs typeface="Times New Roman"/>
              </a:rPr>
              <a:t>Début des révisions! </a:t>
            </a:r>
            <a:endParaRPr lang="fr-FR" sz="6000" dirty="0">
              <a:latin typeface="Times New Roman"/>
              <a:cs typeface="Times New Roman"/>
            </a:endParaRPr>
          </a:p>
        </p:txBody>
      </p:sp>
    </p:spTree>
    <p:extLst>
      <p:ext uri="{BB962C8B-B14F-4D97-AF65-F5344CB8AC3E}">
        <p14:creationId xmlns:p14="http://schemas.microsoft.com/office/powerpoint/2010/main" val="2586136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smtClean="0">
              <a:latin typeface="Times New Roman"/>
              <a:cs typeface="Times New Roman"/>
            </a:endParaRPr>
          </a:p>
          <a:p>
            <a:pPr algn="just"/>
            <a:r>
              <a:rPr lang="fr-FR" dirty="0" smtClean="0">
                <a:latin typeface="Times New Roman"/>
                <a:cs typeface="Times New Roman"/>
              </a:rPr>
              <a:t>Faites une liste des cours que vous suivez</a:t>
            </a:r>
          </a:p>
          <a:p>
            <a:pPr algn="just"/>
            <a:r>
              <a:rPr lang="fr-FR" dirty="0" smtClean="0">
                <a:latin typeface="Times New Roman"/>
                <a:cs typeface="Times New Roman"/>
              </a:rPr>
              <a:t>De quoi parle chaque cours? (3 phrases maximum)</a:t>
            </a:r>
          </a:p>
          <a:p>
            <a:pPr algn="just"/>
            <a:r>
              <a:rPr lang="fr-FR" dirty="0" smtClean="0">
                <a:latin typeface="Times New Roman"/>
                <a:cs typeface="Times New Roman"/>
              </a:rPr>
              <a:t>Identifiez un concept important dans chaque cours et définissez-le </a:t>
            </a:r>
            <a:endParaRPr lang="fr-FR" dirty="0">
              <a:latin typeface="Times New Roman"/>
              <a:cs typeface="Times New Roman"/>
            </a:endParaRPr>
          </a:p>
        </p:txBody>
      </p:sp>
    </p:spTree>
    <p:extLst>
      <p:ext uri="{BB962C8B-B14F-4D97-AF65-F5344CB8AC3E}">
        <p14:creationId xmlns:p14="http://schemas.microsoft.com/office/powerpoint/2010/main" val="7832816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0" indent="0"/>
            <a:r>
              <a:rPr lang="fr-FR" dirty="0">
                <a:latin typeface="Times New Roman"/>
                <a:cs typeface="Times New Roman"/>
              </a:rPr>
              <a:t>QUIZZ TIME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QUIZZ TIME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r>
              <a:rPr lang="fr-FR" dirty="0">
                <a:latin typeface="Times New Roman"/>
                <a:cs typeface="Times New Roman"/>
              </a:rPr>
              <a:t/>
            </a:r>
            <a:br>
              <a:rPr lang="fr-FR" dirty="0">
                <a:latin typeface="Times New Roman"/>
                <a:cs typeface="Times New Roman"/>
              </a:rPr>
            </a:br>
            <a:endParaRPr lang="fr-FR" dirty="0"/>
          </a:p>
        </p:txBody>
      </p:sp>
      <p:pic>
        <p:nvPicPr>
          <p:cNvPr id="4" name="Espace réservé du contenu 3" descr="1-Dollarphotoclub_54825547.jpg"/>
          <p:cNvPicPr>
            <a:picLocks noGrp="1" noChangeAspect="1"/>
          </p:cNvPicPr>
          <p:nvPr>
            <p:ph idx="1"/>
          </p:nvPr>
        </p:nvPicPr>
        <p:blipFill>
          <a:blip r:embed="rId2">
            <a:extLst>
              <a:ext uri="{28A0092B-C50C-407E-A947-70E740481C1C}">
                <a14:useLocalDpi xmlns:a14="http://schemas.microsoft.com/office/drawing/2010/main" val="0"/>
              </a:ext>
            </a:extLst>
          </a:blip>
          <a:srcRect t="8701" b="8701"/>
          <a:stretch>
            <a:fillRect/>
          </a:stretch>
        </p:blipFill>
        <p:spPr/>
      </p:pic>
    </p:spTree>
    <p:extLst>
      <p:ext uri="{BB962C8B-B14F-4D97-AF65-F5344CB8AC3E}">
        <p14:creationId xmlns:p14="http://schemas.microsoft.com/office/powerpoint/2010/main" val="8321073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38214"/>
            <a:ext cx="8229600" cy="5387950"/>
          </a:xfrm>
        </p:spPr>
        <p:txBody>
          <a:bodyPr/>
          <a:lstStyle/>
          <a:p>
            <a:pPr marL="0" indent="0">
              <a:buNone/>
            </a:pPr>
            <a:r>
              <a:rPr lang="fr-FR" dirty="0" smtClean="0">
                <a:latin typeface="Times New Roman"/>
                <a:cs typeface="Times New Roman"/>
              </a:rPr>
              <a:t>1. L’intelligence ne se développe pas: on l’a ou on l’a pas</a:t>
            </a:r>
          </a:p>
          <a:p>
            <a:pPr marL="0" indent="0">
              <a:buNone/>
            </a:pPr>
            <a:endParaRPr lang="fr-FR" dirty="0">
              <a:latin typeface="Times New Roman"/>
              <a:cs typeface="Times New Roman"/>
            </a:endParaRPr>
          </a:p>
          <a:p>
            <a:pPr marL="514350" indent="-514350">
              <a:buAutoNum type="alphaUcParenR"/>
            </a:pPr>
            <a:r>
              <a:rPr lang="fr-FR" dirty="0" smtClean="0">
                <a:latin typeface="Times New Roman"/>
                <a:cs typeface="Times New Roman"/>
              </a:rPr>
              <a:t>C’est vrai</a:t>
            </a:r>
          </a:p>
          <a:p>
            <a:pPr marL="514350" indent="-514350">
              <a:buAutoNum type="alphaUcParenR"/>
            </a:pPr>
            <a:r>
              <a:rPr lang="fr-FR" dirty="0" smtClean="0">
                <a:latin typeface="Times New Roman"/>
                <a:cs typeface="Times New Roman"/>
              </a:rPr>
              <a:t>C’est faux</a:t>
            </a:r>
            <a:endParaRPr lang="fr-FR" dirty="0">
              <a:latin typeface="Times New Roman"/>
              <a:cs typeface="Times New Roman"/>
            </a:endParaRPr>
          </a:p>
        </p:txBody>
      </p:sp>
    </p:spTree>
    <p:extLst>
      <p:ext uri="{BB962C8B-B14F-4D97-AF65-F5344CB8AC3E}">
        <p14:creationId xmlns:p14="http://schemas.microsoft.com/office/powerpoint/2010/main" val="149258341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26800"/>
            <a:ext cx="8229600" cy="5299364"/>
          </a:xfrm>
        </p:spPr>
        <p:txBody>
          <a:bodyPr/>
          <a:lstStyle/>
          <a:p>
            <a:pPr marL="0" indent="0">
              <a:buNone/>
            </a:pPr>
            <a:r>
              <a:rPr lang="fr-FR" dirty="0" smtClean="0">
                <a:latin typeface="Times New Roman"/>
                <a:cs typeface="Times New Roman"/>
              </a:rPr>
              <a:t>2</a:t>
            </a:r>
            <a:r>
              <a:rPr lang="fr-FR" dirty="0" smtClean="0">
                <a:latin typeface="Times New Roman"/>
                <a:cs typeface="Times New Roman"/>
              </a:rPr>
              <a:t>. </a:t>
            </a:r>
            <a:r>
              <a:rPr lang="fr-FR" dirty="0" smtClean="0">
                <a:latin typeface="Times New Roman"/>
                <a:cs typeface="Times New Roman"/>
              </a:rPr>
              <a:t>L’intelligence est comme un muscle: plus on l’exerce, plus on la développe</a:t>
            </a:r>
          </a:p>
          <a:p>
            <a:pPr marL="0" indent="0">
              <a:buNone/>
            </a:pPr>
            <a:endParaRPr lang="fr-FR" dirty="0">
              <a:latin typeface="Times New Roman"/>
              <a:cs typeface="Times New Roman"/>
            </a:endParaRPr>
          </a:p>
          <a:p>
            <a:pPr marL="0" indent="0">
              <a:buNone/>
            </a:pPr>
            <a:r>
              <a:rPr lang="fr-FR" dirty="0" smtClean="0">
                <a:latin typeface="Times New Roman"/>
                <a:cs typeface="Times New Roman"/>
              </a:rPr>
              <a:t>A) C’est vrai</a:t>
            </a:r>
          </a:p>
          <a:p>
            <a:pPr marL="0" indent="0">
              <a:buNone/>
            </a:pPr>
            <a:r>
              <a:rPr lang="fr-FR" dirty="0" smtClean="0">
                <a:latin typeface="Times New Roman"/>
                <a:cs typeface="Times New Roman"/>
              </a:rPr>
              <a:t>B) C’est faux</a:t>
            </a:r>
            <a:endParaRPr lang="fr-FR" dirty="0">
              <a:latin typeface="Times New Roman"/>
              <a:cs typeface="Times New Roman"/>
            </a:endParaRPr>
          </a:p>
        </p:txBody>
      </p:sp>
    </p:spTree>
    <p:extLst>
      <p:ext uri="{BB962C8B-B14F-4D97-AF65-F5344CB8AC3E}">
        <p14:creationId xmlns:p14="http://schemas.microsoft.com/office/powerpoint/2010/main" val="3377070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27951"/>
            <a:ext cx="8229600" cy="4525963"/>
          </a:xfrm>
        </p:spPr>
        <p:txBody>
          <a:bodyPr/>
          <a:lstStyle/>
          <a:p>
            <a:pPr marL="0" indent="0">
              <a:buNone/>
            </a:pPr>
            <a:r>
              <a:rPr lang="fr-FR" dirty="0" smtClean="0">
                <a:latin typeface="Times New Roman"/>
                <a:cs typeface="Times New Roman"/>
              </a:rPr>
              <a:t>3</a:t>
            </a:r>
            <a:r>
              <a:rPr lang="fr-FR" dirty="0" smtClean="0">
                <a:latin typeface="Times New Roman"/>
                <a:cs typeface="Times New Roman"/>
              </a:rPr>
              <a:t>. </a:t>
            </a:r>
            <a:r>
              <a:rPr lang="fr-FR" dirty="0" smtClean="0">
                <a:latin typeface="Times New Roman"/>
                <a:cs typeface="Times New Roman"/>
              </a:rPr>
              <a:t>Laquelle des deux affirmations est vraie:</a:t>
            </a:r>
          </a:p>
          <a:p>
            <a:pPr marL="0" indent="0">
              <a:buNone/>
            </a:pPr>
            <a:endParaRPr lang="fr-FR" dirty="0">
              <a:latin typeface="Times New Roman"/>
              <a:cs typeface="Times New Roman"/>
            </a:endParaRPr>
          </a:p>
          <a:p>
            <a:pPr marL="514350" indent="-514350" algn="just">
              <a:buAutoNum type="alphaUcPeriod"/>
            </a:pPr>
            <a:r>
              <a:rPr lang="fr-FR" dirty="0" smtClean="0">
                <a:latin typeface="Times New Roman"/>
                <a:cs typeface="Times New Roman"/>
              </a:rPr>
              <a:t>Il faut éviter de se tester trop souvent: quand on se teste, on se rend compte de nos erreurs et c’est mauvais pour le moral</a:t>
            </a:r>
          </a:p>
          <a:p>
            <a:pPr marL="514350" indent="-514350" algn="just">
              <a:buAutoNum type="alphaUcPeriod"/>
            </a:pPr>
            <a:r>
              <a:rPr lang="fr-FR" dirty="0" smtClean="0">
                <a:latin typeface="Times New Roman"/>
                <a:cs typeface="Times New Roman"/>
              </a:rPr>
              <a:t>Il faut se tester le plus souvent possible: c’est le meilleur moyen de savoir vraiment ce qu’on l’on sait</a:t>
            </a:r>
            <a:endParaRPr lang="fr-FR" dirty="0">
              <a:latin typeface="Times New Roman"/>
              <a:cs typeface="Times New Roman"/>
            </a:endParaRPr>
          </a:p>
        </p:txBody>
      </p:sp>
    </p:spTree>
    <p:extLst>
      <p:ext uri="{BB962C8B-B14F-4D97-AF65-F5344CB8AC3E}">
        <p14:creationId xmlns:p14="http://schemas.microsoft.com/office/powerpoint/2010/main" val="34300297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7742"/>
            <a:ext cx="8229600" cy="5358421"/>
          </a:xfrm>
        </p:spPr>
        <p:txBody>
          <a:bodyPr/>
          <a:lstStyle/>
          <a:p>
            <a:pPr marL="0" indent="0">
              <a:buNone/>
            </a:pPr>
            <a:r>
              <a:rPr lang="fr-FR" dirty="0">
                <a:latin typeface="Times New Roman"/>
                <a:cs typeface="Times New Roman"/>
              </a:rPr>
              <a:t>4</a:t>
            </a:r>
            <a:r>
              <a:rPr lang="fr-FR" dirty="0" smtClean="0">
                <a:latin typeface="Times New Roman"/>
                <a:cs typeface="Times New Roman"/>
              </a:rPr>
              <a:t>. </a:t>
            </a:r>
            <a:r>
              <a:rPr lang="fr-FR" dirty="0" smtClean="0">
                <a:latin typeface="Times New Roman"/>
                <a:cs typeface="Times New Roman"/>
              </a:rPr>
              <a:t>Si on lance deux dés, est-il plus probable: </a:t>
            </a:r>
          </a:p>
          <a:p>
            <a:pPr marL="0" indent="0">
              <a:buNone/>
            </a:pPr>
            <a:endParaRPr lang="fr-FR" dirty="0">
              <a:latin typeface="Times New Roman"/>
              <a:cs typeface="Times New Roman"/>
            </a:endParaRPr>
          </a:p>
          <a:p>
            <a:pPr marL="514350" indent="-514350">
              <a:buAutoNum type="alphaUcParenR"/>
            </a:pPr>
            <a:r>
              <a:rPr lang="fr-FR" dirty="0" smtClean="0">
                <a:latin typeface="Times New Roman"/>
                <a:cs typeface="Times New Roman"/>
              </a:rPr>
              <a:t>De faire un 12</a:t>
            </a:r>
          </a:p>
          <a:p>
            <a:pPr marL="514350" indent="-514350">
              <a:buAutoNum type="alphaUcParenR"/>
            </a:pPr>
            <a:r>
              <a:rPr lang="fr-FR" dirty="0" smtClean="0">
                <a:latin typeface="Times New Roman"/>
                <a:cs typeface="Times New Roman"/>
              </a:rPr>
              <a:t>De faire un 11</a:t>
            </a:r>
          </a:p>
          <a:p>
            <a:pPr marL="514350" indent="-514350">
              <a:buAutoNum type="alphaUcParenR"/>
            </a:pPr>
            <a:r>
              <a:rPr lang="fr-FR" dirty="0" smtClean="0">
                <a:latin typeface="Times New Roman"/>
                <a:cs typeface="Times New Roman"/>
              </a:rPr>
              <a:t>La probabilité est la même </a:t>
            </a:r>
            <a:endParaRPr lang="fr-FR" dirty="0">
              <a:latin typeface="Times New Roman"/>
              <a:cs typeface="Times New Roman"/>
            </a:endParaRPr>
          </a:p>
        </p:txBody>
      </p:sp>
    </p:spTree>
    <p:extLst>
      <p:ext uri="{BB962C8B-B14F-4D97-AF65-F5344CB8AC3E}">
        <p14:creationId xmlns:p14="http://schemas.microsoft.com/office/powerpoint/2010/main" val="29156380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Times New Roman"/>
                <a:cs typeface="Times New Roman"/>
              </a:rPr>
              <a:t>Quelles pratiques d’apprentissage fonctionnent?</a:t>
            </a:r>
            <a:endParaRPr lang="fr-FR" b="1" dirty="0">
              <a:latin typeface="Times New Roman"/>
              <a:cs typeface="Times New Roman"/>
            </a:endParaRPr>
          </a:p>
        </p:txBody>
      </p:sp>
      <p:sp>
        <p:nvSpPr>
          <p:cNvPr id="3" name="Espace réservé du contenu 2"/>
          <p:cNvSpPr>
            <a:spLocks noGrp="1"/>
          </p:cNvSpPr>
          <p:nvPr>
            <p:ph idx="1"/>
          </p:nvPr>
        </p:nvSpPr>
        <p:spPr/>
        <p:txBody>
          <a:bodyPr>
            <a:normAutofit fontScale="77500" lnSpcReduction="20000"/>
          </a:bodyPr>
          <a:lstStyle/>
          <a:p>
            <a:pPr marL="0" indent="0" algn="just">
              <a:buNone/>
            </a:pPr>
            <a:endParaRPr lang="fr-FR" sz="3600" dirty="0">
              <a:latin typeface="Times New Roman"/>
              <a:cs typeface="Times New Roman"/>
            </a:endParaRPr>
          </a:p>
          <a:p>
            <a:pPr algn="just">
              <a:buFont typeface="Wingdings" charset="2"/>
              <a:buChar char="ü"/>
            </a:pPr>
            <a:r>
              <a:rPr lang="fr-FR" sz="3600" dirty="0">
                <a:solidFill>
                  <a:srgbClr val="008000"/>
                </a:solidFill>
                <a:latin typeface="Times New Roman"/>
                <a:cs typeface="Times New Roman"/>
              </a:rPr>
              <a:t>L’autotest (par exemple: je lis un paragraphe du livre, je ferme le livre, je résume ce que j’ai appris)</a:t>
            </a:r>
          </a:p>
          <a:p>
            <a:pPr marL="457200" lvl="1" indent="0" algn="just">
              <a:buNone/>
            </a:pPr>
            <a:endParaRPr lang="fr-FR" sz="3200" dirty="0">
              <a:solidFill>
                <a:srgbClr val="008000"/>
              </a:solidFill>
              <a:latin typeface="Times New Roman"/>
              <a:cs typeface="Times New Roman"/>
            </a:endParaRPr>
          </a:p>
          <a:p>
            <a:pPr marL="342900" lvl="1" indent="-342900" algn="just">
              <a:buFont typeface="Wingdings" charset="2"/>
              <a:buChar char="ü"/>
            </a:pPr>
            <a:r>
              <a:rPr lang="fr-FR" sz="3600" dirty="0">
                <a:solidFill>
                  <a:srgbClr val="008000"/>
                </a:solidFill>
                <a:latin typeface="Times New Roman"/>
                <a:cs typeface="Times New Roman"/>
              </a:rPr>
              <a:t>Travailler en groupe (chaque étudiant explique une partie du cours à ses camardes puis il répond à leurs questions)</a:t>
            </a:r>
          </a:p>
          <a:p>
            <a:pPr marL="0" lvl="1" indent="0" algn="just">
              <a:buNone/>
            </a:pPr>
            <a:endParaRPr lang="fr-FR" sz="3600" dirty="0">
              <a:solidFill>
                <a:srgbClr val="008000"/>
              </a:solidFill>
              <a:latin typeface="Times New Roman"/>
              <a:cs typeface="Times New Roman"/>
            </a:endParaRPr>
          </a:p>
          <a:p>
            <a:pPr marL="342900" lvl="1" indent="-342900" algn="just">
              <a:buFont typeface="Wingdings" charset="2"/>
              <a:buChar char="ü"/>
            </a:pPr>
            <a:r>
              <a:rPr lang="fr-FR" sz="3600" dirty="0">
                <a:solidFill>
                  <a:srgbClr val="008000"/>
                </a:solidFill>
                <a:latin typeface="Times New Roman"/>
                <a:cs typeface="Times New Roman"/>
              </a:rPr>
              <a:t>Réviser par petites doses et régulièrement (pas beaucoup d’un coup)</a:t>
            </a:r>
          </a:p>
          <a:p>
            <a:pPr marL="0" indent="0">
              <a:buNone/>
            </a:pPr>
            <a:endParaRPr lang="fr-FR" dirty="0"/>
          </a:p>
        </p:txBody>
      </p:sp>
    </p:spTree>
    <p:extLst>
      <p:ext uri="{BB962C8B-B14F-4D97-AF65-F5344CB8AC3E}">
        <p14:creationId xmlns:p14="http://schemas.microsoft.com/office/powerpoint/2010/main" val="2770098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25646"/>
            <a:ext cx="8229600" cy="5400517"/>
          </a:xfrm>
        </p:spPr>
        <p:txBody>
          <a:bodyPr/>
          <a:lstStyle/>
          <a:p>
            <a:pPr marL="0" indent="0" algn="just">
              <a:buNone/>
            </a:pPr>
            <a:r>
              <a:rPr lang="fr-FR" dirty="0">
                <a:latin typeface="Times New Roman"/>
                <a:cs typeface="Times New Roman"/>
              </a:rPr>
              <a:t>5</a:t>
            </a:r>
            <a:r>
              <a:rPr lang="fr-FR" dirty="0" smtClean="0">
                <a:latin typeface="Times New Roman"/>
                <a:cs typeface="Times New Roman"/>
              </a:rPr>
              <a:t>. </a:t>
            </a:r>
            <a:r>
              <a:rPr lang="fr-FR" dirty="0" smtClean="0">
                <a:latin typeface="Times New Roman"/>
                <a:cs typeface="Times New Roman"/>
              </a:rPr>
              <a:t>Si cela prend 5 minutes à 5 machines de produire 5 stylos, combien de temps vont mettre 100 machines à produire 100 stylos? </a:t>
            </a:r>
          </a:p>
          <a:p>
            <a:pPr marL="0" indent="0" algn="just">
              <a:buNone/>
            </a:pPr>
            <a:endParaRPr lang="fr-FR" dirty="0">
              <a:latin typeface="Times New Roman"/>
              <a:cs typeface="Times New Roman"/>
            </a:endParaRPr>
          </a:p>
          <a:p>
            <a:pPr marL="0" indent="0" algn="just">
              <a:buNone/>
            </a:pPr>
            <a:r>
              <a:rPr lang="fr-FR" dirty="0" smtClean="0">
                <a:latin typeface="Times New Roman"/>
                <a:cs typeface="Times New Roman"/>
              </a:rPr>
              <a:t>A) 100 minutes</a:t>
            </a:r>
          </a:p>
          <a:p>
            <a:pPr marL="0" indent="0" algn="just">
              <a:buNone/>
            </a:pPr>
            <a:r>
              <a:rPr lang="fr-FR" dirty="0" smtClean="0">
                <a:latin typeface="Times New Roman"/>
                <a:cs typeface="Times New Roman"/>
              </a:rPr>
              <a:t>B) 5 minutes</a:t>
            </a:r>
            <a:endParaRPr lang="fr-FR" dirty="0">
              <a:latin typeface="Times New Roman"/>
              <a:cs typeface="Times New Roman"/>
            </a:endParaRPr>
          </a:p>
        </p:txBody>
      </p:sp>
    </p:spTree>
    <p:extLst>
      <p:ext uri="{BB962C8B-B14F-4D97-AF65-F5344CB8AC3E}">
        <p14:creationId xmlns:p14="http://schemas.microsoft.com/office/powerpoint/2010/main" val="145470908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77478"/>
            <a:ext cx="8229600" cy="5348685"/>
          </a:xfrm>
        </p:spPr>
        <p:txBody>
          <a:bodyPr>
            <a:normAutofit lnSpcReduction="10000"/>
          </a:bodyPr>
          <a:lstStyle/>
          <a:p>
            <a:pPr marL="0" indent="0" algn="just">
              <a:buNone/>
            </a:pPr>
            <a:r>
              <a:rPr lang="fr-CA" sz="3600" dirty="0">
                <a:latin typeface="Times New Roman"/>
                <a:cs typeface="Times New Roman"/>
              </a:rPr>
              <a:t>6</a:t>
            </a:r>
            <a:r>
              <a:rPr lang="fr-CA" sz="3600" dirty="0" smtClean="0">
                <a:latin typeface="Times New Roman"/>
                <a:cs typeface="Times New Roman"/>
              </a:rPr>
              <a:t>. </a:t>
            </a:r>
            <a:r>
              <a:rPr lang="fr-CA" sz="3600" dirty="0" smtClean="0">
                <a:latin typeface="Times New Roman"/>
                <a:cs typeface="Times New Roman"/>
              </a:rPr>
              <a:t>Sur un lac, il y a un nénuphar. Chaque jour, le nénuphar double de volume. Au bout de 48 jours, la surface du lac est totalement recouverte. Combien de temps cela prend au nénuphar pour recouvrir la moitié de la surface du lac?</a:t>
            </a:r>
          </a:p>
          <a:p>
            <a:pPr marL="0" indent="0" algn="just">
              <a:buNone/>
            </a:pPr>
            <a:endParaRPr lang="fr-CA" sz="3600" dirty="0">
              <a:latin typeface="Times New Roman"/>
              <a:cs typeface="Times New Roman"/>
            </a:endParaRPr>
          </a:p>
          <a:p>
            <a:pPr marL="742950" indent="-742950" algn="just">
              <a:buAutoNum type="alphaUcParenR"/>
            </a:pPr>
            <a:r>
              <a:rPr lang="fr-CA" sz="3600" dirty="0" smtClean="0">
                <a:latin typeface="Times New Roman"/>
                <a:cs typeface="Times New Roman"/>
              </a:rPr>
              <a:t>24 jours</a:t>
            </a:r>
          </a:p>
          <a:p>
            <a:pPr marL="742950" indent="-742950" algn="just">
              <a:buAutoNum type="alphaUcParenR"/>
            </a:pPr>
            <a:r>
              <a:rPr lang="fr-CA" sz="3600" dirty="0" smtClean="0">
                <a:latin typeface="Times New Roman"/>
                <a:cs typeface="Times New Roman"/>
              </a:rPr>
              <a:t>47 jours </a:t>
            </a:r>
            <a:endParaRPr lang="fr-CA" sz="3600" dirty="0">
              <a:latin typeface="Times New Roman"/>
              <a:cs typeface="Times New Roman"/>
            </a:endParaRPr>
          </a:p>
        </p:txBody>
      </p:sp>
    </p:spTree>
    <p:extLst>
      <p:ext uri="{BB962C8B-B14F-4D97-AF65-F5344CB8AC3E}">
        <p14:creationId xmlns:p14="http://schemas.microsoft.com/office/powerpoint/2010/main" val="69947816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08686"/>
            <a:ext cx="8229600" cy="5417478"/>
          </a:xfrm>
        </p:spPr>
        <p:txBody>
          <a:bodyPr>
            <a:normAutofit/>
          </a:bodyPr>
          <a:lstStyle/>
          <a:p>
            <a:pPr marL="0" indent="0" algn="just">
              <a:buNone/>
            </a:pPr>
            <a:r>
              <a:rPr lang="fr-FR" sz="3600" dirty="0">
                <a:latin typeface="Times New Roman"/>
                <a:cs typeface="Times New Roman"/>
              </a:rPr>
              <a:t>7</a:t>
            </a:r>
            <a:r>
              <a:rPr lang="fr-FR" sz="3600" dirty="0" smtClean="0">
                <a:effectLst/>
                <a:latin typeface="Times New Roman"/>
                <a:cs typeface="Times New Roman"/>
              </a:rPr>
              <a:t>. </a:t>
            </a:r>
            <a:r>
              <a:rPr lang="fr-FR" sz="3600" dirty="0" smtClean="0">
                <a:effectLst/>
                <a:latin typeface="Times New Roman"/>
                <a:cs typeface="Times New Roman"/>
              </a:rPr>
              <a:t>Une batte de baseball et une balle coûtent 1,10 dollar. La batte coûte un dollar de plus que la balle. Combien coûte la balle ?</a:t>
            </a:r>
            <a:br>
              <a:rPr lang="fr-FR" sz="3600" dirty="0" smtClean="0">
                <a:effectLst/>
                <a:latin typeface="Times New Roman"/>
                <a:cs typeface="Times New Roman"/>
              </a:rPr>
            </a:br>
            <a:endParaRPr lang="fr-FR" sz="3600" dirty="0" smtClean="0">
              <a:effectLst/>
              <a:latin typeface="Times New Roman"/>
              <a:cs typeface="Times New Roman"/>
            </a:endParaRPr>
          </a:p>
          <a:p>
            <a:pPr marL="514350" indent="-514350" algn="just">
              <a:buAutoNum type="alphaUcParenR"/>
            </a:pPr>
            <a:r>
              <a:rPr lang="fr-FR" sz="3600" dirty="0" smtClean="0">
                <a:latin typeface="Times New Roman"/>
                <a:cs typeface="Times New Roman"/>
              </a:rPr>
              <a:t>5 centimes</a:t>
            </a:r>
          </a:p>
          <a:p>
            <a:pPr marL="514350" indent="-514350" algn="just">
              <a:buAutoNum type="alphaUcParenR"/>
            </a:pPr>
            <a:r>
              <a:rPr lang="fr-FR" sz="3600" dirty="0" smtClean="0">
                <a:effectLst/>
                <a:latin typeface="Times New Roman"/>
                <a:cs typeface="Times New Roman"/>
              </a:rPr>
              <a:t>10 centimes</a:t>
            </a:r>
            <a:br>
              <a:rPr lang="fr-FR" sz="3600" dirty="0" smtClean="0">
                <a:effectLst/>
                <a:latin typeface="Times New Roman"/>
                <a:cs typeface="Times New Roman"/>
              </a:rPr>
            </a:br>
            <a:endParaRPr lang="fr-FR" sz="3600" dirty="0">
              <a:latin typeface="Times New Roman"/>
              <a:cs typeface="Times New Roman"/>
            </a:endParaRPr>
          </a:p>
        </p:txBody>
      </p:sp>
    </p:spTree>
    <p:extLst>
      <p:ext uri="{BB962C8B-B14F-4D97-AF65-F5344CB8AC3E}">
        <p14:creationId xmlns:p14="http://schemas.microsoft.com/office/powerpoint/2010/main" val="275261915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3783" y="708686"/>
            <a:ext cx="8229600" cy="5417478"/>
          </a:xfrm>
        </p:spPr>
        <p:txBody>
          <a:bodyPr>
            <a:normAutofit fontScale="92500" lnSpcReduction="10000"/>
          </a:bodyPr>
          <a:lstStyle/>
          <a:p>
            <a:pPr marL="0" indent="0">
              <a:buNone/>
            </a:pPr>
            <a:r>
              <a:rPr lang="fr-FR" sz="4000" dirty="0">
                <a:latin typeface="Times New Roman"/>
                <a:cs typeface="Times New Roman"/>
              </a:rPr>
              <a:t>8</a:t>
            </a:r>
            <a:r>
              <a:rPr lang="fr-FR" sz="4000" dirty="0" smtClean="0">
                <a:latin typeface="Times New Roman"/>
                <a:cs typeface="Times New Roman"/>
              </a:rPr>
              <a:t>. </a:t>
            </a:r>
            <a:r>
              <a:rPr lang="fr-FR" sz="4000" dirty="0" smtClean="0">
                <a:latin typeface="Times New Roman"/>
                <a:cs typeface="Times New Roman"/>
              </a:rPr>
              <a:t>90% des étudiants se trompent à cette question: </a:t>
            </a:r>
          </a:p>
          <a:p>
            <a:pPr marL="0" indent="0">
              <a:buNone/>
            </a:pPr>
            <a:endParaRPr lang="fr-FR" sz="4000" dirty="0">
              <a:latin typeface="Times New Roman"/>
              <a:cs typeface="Times New Roman"/>
            </a:endParaRPr>
          </a:p>
          <a:p>
            <a:pPr marL="0" indent="0" algn="ctr">
              <a:buNone/>
            </a:pPr>
            <a:r>
              <a:rPr lang="fr-FR" sz="5400" dirty="0" smtClean="0">
                <a:latin typeface="Times New Roman"/>
                <a:cs typeface="Times New Roman"/>
              </a:rPr>
              <a:t>2 x 2 = 8</a:t>
            </a:r>
          </a:p>
          <a:p>
            <a:pPr marL="0" indent="0">
              <a:buNone/>
            </a:pPr>
            <a:endParaRPr lang="fr-FR" sz="5400" dirty="0" smtClean="0">
              <a:latin typeface="Times New Roman"/>
              <a:cs typeface="Times New Roman"/>
            </a:endParaRPr>
          </a:p>
          <a:p>
            <a:pPr marL="742950" indent="-742950">
              <a:buAutoNum type="alphaUcParenR"/>
            </a:pPr>
            <a:r>
              <a:rPr lang="fr-FR" sz="4000" dirty="0" smtClean="0">
                <a:latin typeface="Times New Roman"/>
                <a:cs typeface="Times New Roman"/>
              </a:rPr>
              <a:t>N’importe quoi</a:t>
            </a:r>
          </a:p>
          <a:p>
            <a:pPr marL="742950" indent="-742950">
              <a:buAutoNum type="alphaUcParenR"/>
            </a:pPr>
            <a:r>
              <a:rPr lang="fr-FR" sz="4000" dirty="0" err="1" smtClean="0">
                <a:latin typeface="Times New Roman"/>
                <a:cs typeface="Times New Roman"/>
              </a:rPr>
              <a:t>Ahah</a:t>
            </a:r>
            <a:r>
              <a:rPr lang="fr-FR" sz="4000" dirty="0" smtClean="0">
                <a:latin typeface="Times New Roman"/>
                <a:cs typeface="Times New Roman"/>
              </a:rPr>
              <a:t>! J’ai compris le truc: le calcul est bon! </a:t>
            </a:r>
            <a:endParaRPr lang="fr-FR" sz="4000" dirty="0">
              <a:latin typeface="Times New Roman"/>
              <a:cs typeface="Times New Roman"/>
            </a:endParaRPr>
          </a:p>
        </p:txBody>
      </p:sp>
    </p:spTree>
    <p:extLst>
      <p:ext uri="{BB962C8B-B14F-4D97-AF65-F5344CB8AC3E}">
        <p14:creationId xmlns:p14="http://schemas.microsoft.com/office/powerpoint/2010/main" val="300851607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514350" indent="-514350">
              <a:buAutoNum type="arabicParenR"/>
            </a:pPr>
            <a:r>
              <a:rPr lang="fr-FR" dirty="0" smtClean="0">
                <a:latin typeface="Times New Roman"/>
                <a:cs typeface="Times New Roman"/>
              </a:rPr>
              <a:t>B</a:t>
            </a:r>
          </a:p>
          <a:p>
            <a:pPr marL="514350" indent="-514350">
              <a:buAutoNum type="arabicParenR"/>
            </a:pPr>
            <a:r>
              <a:rPr lang="fr-FR" dirty="0" smtClean="0">
                <a:latin typeface="Times New Roman"/>
                <a:cs typeface="Times New Roman"/>
              </a:rPr>
              <a:t>A</a:t>
            </a:r>
          </a:p>
          <a:p>
            <a:pPr marL="514350" indent="-514350">
              <a:buAutoNum type="arabicParenR"/>
            </a:pPr>
            <a:r>
              <a:rPr lang="fr-FR" dirty="0" smtClean="0">
                <a:latin typeface="Times New Roman"/>
                <a:cs typeface="Times New Roman"/>
              </a:rPr>
              <a:t>B</a:t>
            </a:r>
          </a:p>
          <a:p>
            <a:pPr marL="514350" indent="-514350">
              <a:buAutoNum type="arabicParenR"/>
            </a:pPr>
            <a:r>
              <a:rPr lang="fr-FR" dirty="0" smtClean="0">
                <a:latin typeface="Times New Roman"/>
                <a:cs typeface="Times New Roman"/>
              </a:rPr>
              <a:t>B</a:t>
            </a:r>
          </a:p>
          <a:p>
            <a:pPr marL="514350" indent="-514350">
              <a:buAutoNum type="arabicParenR"/>
            </a:pPr>
            <a:r>
              <a:rPr lang="fr-FR" dirty="0" smtClean="0">
                <a:latin typeface="Times New Roman"/>
                <a:cs typeface="Times New Roman"/>
              </a:rPr>
              <a:t>B</a:t>
            </a:r>
          </a:p>
          <a:p>
            <a:pPr marL="514350" indent="-514350">
              <a:buAutoNum type="arabicParenR"/>
            </a:pPr>
            <a:r>
              <a:rPr lang="fr-FR" dirty="0" smtClean="0">
                <a:latin typeface="Times New Roman"/>
                <a:cs typeface="Times New Roman"/>
              </a:rPr>
              <a:t>B</a:t>
            </a:r>
          </a:p>
          <a:p>
            <a:pPr marL="514350" indent="-514350">
              <a:buAutoNum type="arabicParenR"/>
            </a:pPr>
            <a:r>
              <a:rPr lang="fr-FR" dirty="0" smtClean="0">
                <a:latin typeface="Times New Roman"/>
                <a:cs typeface="Times New Roman"/>
              </a:rPr>
              <a:t>A</a:t>
            </a:r>
          </a:p>
          <a:p>
            <a:pPr marL="514350" indent="-514350">
              <a:buAutoNum type="arabicParenR"/>
            </a:pPr>
            <a:r>
              <a:rPr lang="fr-FR" dirty="0">
                <a:latin typeface="Times New Roman"/>
                <a:cs typeface="Times New Roman"/>
              </a:rPr>
              <a:t>A</a:t>
            </a:r>
            <a:endParaRPr lang="fr-FR" dirty="0" smtClean="0">
              <a:latin typeface="Times New Roman"/>
              <a:cs typeface="Times New Roman"/>
            </a:endParaRPr>
          </a:p>
        </p:txBody>
      </p:sp>
    </p:spTree>
    <p:extLst>
      <p:ext uri="{BB962C8B-B14F-4D97-AF65-F5344CB8AC3E}">
        <p14:creationId xmlns:p14="http://schemas.microsoft.com/office/powerpoint/2010/main" val="17678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75666"/>
            <a:ext cx="8229600" cy="5450498"/>
          </a:xfrm>
        </p:spPr>
        <p:txBody>
          <a:bodyPr>
            <a:normAutofit lnSpcReduction="10000"/>
          </a:bodyPr>
          <a:lstStyle/>
          <a:p>
            <a:pPr marL="0" indent="0">
              <a:buNone/>
            </a:pPr>
            <a:r>
              <a:rPr lang="fr-FR" sz="4000" b="1" dirty="0" smtClean="0">
                <a:latin typeface="Times New Roman"/>
                <a:cs typeface="Times New Roman"/>
              </a:rPr>
              <a:t>Quelles pratiques ne fonctionnent pas?</a:t>
            </a:r>
          </a:p>
          <a:p>
            <a:pPr marL="0" indent="0">
              <a:buNone/>
            </a:pPr>
            <a:endParaRPr lang="fr-FR" dirty="0">
              <a:latin typeface="Times New Roman"/>
              <a:cs typeface="Times New Roman"/>
            </a:endParaRPr>
          </a:p>
          <a:p>
            <a:pPr marL="0" indent="0" algn="just">
              <a:buNone/>
            </a:pPr>
            <a:r>
              <a:rPr lang="fr-FR" dirty="0" smtClean="0">
                <a:solidFill>
                  <a:srgbClr val="FF0000"/>
                </a:solidFill>
                <a:latin typeface="Times New Roman"/>
                <a:cs typeface="Times New Roman"/>
              </a:rPr>
              <a:t>X </a:t>
            </a:r>
            <a:r>
              <a:rPr lang="fr-FR" dirty="0" smtClean="0">
                <a:latin typeface="Times New Roman"/>
                <a:cs typeface="Times New Roman"/>
              </a:rPr>
              <a:t>Lire et relire passivement le cours </a:t>
            </a:r>
          </a:p>
          <a:p>
            <a:pPr marL="0" indent="0" algn="just">
              <a:buNone/>
            </a:pPr>
            <a:endParaRPr lang="fr-FR" dirty="0" smtClean="0">
              <a:latin typeface="Times New Roman"/>
              <a:cs typeface="Times New Roman"/>
            </a:endParaRPr>
          </a:p>
          <a:p>
            <a:pPr marL="0" indent="0" algn="just">
              <a:buNone/>
            </a:pPr>
            <a:r>
              <a:rPr lang="fr-FR" dirty="0" smtClean="0">
                <a:solidFill>
                  <a:srgbClr val="FF0000"/>
                </a:solidFill>
                <a:latin typeface="Times New Roman"/>
                <a:cs typeface="Times New Roman"/>
              </a:rPr>
              <a:t>X </a:t>
            </a:r>
            <a:r>
              <a:rPr lang="fr-FR" dirty="0" smtClean="0">
                <a:latin typeface="Times New Roman"/>
                <a:cs typeface="Times New Roman"/>
              </a:rPr>
              <a:t>Surligner (cela donne l’illusion que l’on apprend)</a:t>
            </a:r>
          </a:p>
          <a:p>
            <a:pPr marL="0" indent="0" algn="just">
              <a:buNone/>
            </a:pPr>
            <a:endParaRPr lang="fr-FR" dirty="0">
              <a:latin typeface="Times New Roman"/>
              <a:cs typeface="Times New Roman"/>
            </a:endParaRPr>
          </a:p>
          <a:p>
            <a:pPr marL="0" indent="0" algn="just">
              <a:buNone/>
            </a:pPr>
            <a:r>
              <a:rPr lang="fr-FR" dirty="0" smtClean="0">
                <a:solidFill>
                  <a:srgbClr val="FF0000"/>
                </a:solidFill>
                <a:latin typeface="Times New Roman"/>
                <a:cs typeface="Times New Roman"/>
              </a:rPr>
              <a:t>X </a:t>
            </a:r>
            <a:r>
              <a:rPr lang="fr-FR" dirty="0" smtClean="0">
                <a:solidFill>
                  <a:srgbClr val="000000"/>
                </a:solidFill>
                <a:latin typeface="Times New Roman"/>
                <a:cs typeface="Times New Roman"/>
              </a:rPr>
              <a:t>Recopier la leçon (au bout de quelques minutes, on se met met en mode « zombie »)</a:t>
            </a:r>
            <a:endParaRPr lang="fr-FR" dirty="0">
              <a:latin typeface="Times New Roman"/>
              <a:cs typeface="Times New Roman"/>
            </a:endParaRPr>
          </a:p>
        </p:txBody>
      </p:sp>
    </p:spTree>
    <p:extLst>
      <p:ext uri="{BB962C8B-B14F-4D97-AF65-F5344CB8AC3E}">
        <p14:creationId xmlns:p14="http://schemas.microsoft.com/office/powerpoint/2010/main" val="847757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FR" sz="5400" dirty="0">
              <a:latin typeface="Times New Roman"/>
              <a:cs typeface="Times New Roman"/>
            </a:endParaRPr>
          </a:p>
          <a:p>
            <a:pPr marL="0" indent="0" algn="just">
              <a:buNone/>
            </a:pPr>
            <a:r>
              <a:rPr lang="fr-FR" sz="5400" dirty="0" smtClean="0">
                <a:latin typeface="Times New Roman"/>
                <a:cs typeface="Times New Roman"/>
              </a:rPr>
              <a:t>Qu’avez-vous appris cette semaine? </a:t>
            </a:r>
            <a:endParaRPr lang="fr-FR" sz="5400" dirty="0">
              <a:latin typeface="Times New Roman"/>
              <a:cs typeface="Times New Roman"/>
            </a:endParaRPr>
          </a:p>
        </p:txBody>
      </p:sp>
    </p:spTree>
    <p:extLst>
      <p:ext uri="{BB962C8B-B14F-4D97-AF65-F5344CB8AC3E}">
        <p14:creationId xmlns:p14="http://schemas.microsoft.com/office/powerpoint/2010/main" val="1052701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marL="0" indent="0">
              <a:buNone/>
            </a:pPr>
            <a:endParaRPr lang="fr-FR" dirty="0" smtClean="0">
              <a:latin typeface="Times New Roman"/>
              <a:cs typeface="Times New Roman"/>
            </a:endParaRPr>
          </a:p>
          <a:p>
            <a:pPr marL="0" indent="0">
              <a:buNone/>
            </a:pPr>
            <a:endParaRPr lang="pl-PL" dirty="0">
              <a:latin typeface="Times New Roman"/>
              <a:cs typeface="Times New Roman"/>
            </a:endParaRPr>
          </a:p>
          <a:p>
            <a:pPr marL="0" indent="0">
              <a:buNone/>
            </a:pPr>
            <a:endParaRPr lang="fr-FR" sz="4400" dirty="0" smtClean="0">
              <a:latin typeface="Times New Roman"/>
              <a:cs typeface="Times New Roman"/>
            </a:endParaRPr>
          </a:p>
          <a:p>
            <a:pPr marL="0" indent="0">
              <a:buNone/>
            </a:pPr>
            <a:endParaRPr lang="fr-FR" sz="4400" dirty="0" smtClean="0">
              <a:latin typeface="Times New Roman"/>
              <a:cs typeface="Times New Roman"/>
            </a:endParaRPr>
          </a:p>
          <a:p>
            <a:pPr marL="0" indent="0">
              <a:buNone/>
            </a:pPr>
            <a:endParaRPr lang="fr-FR" sz="4400" dirty="0" smtClean="0">
              <a:latin typeface="Times New Roman"/>
              <a:cs typeface="Times New Roman"/>
            </a:endParaRPr>
          </a:p>
          <a:p>
            <a:pPr marL="0" indent="0" algn="just">
              <a:buNone/>
            </a:pPr>
            <a:r>
              <a:rPr lang="fr-FR" sz="4400" dirty="0" smtClean="0">
                <a:latin typeface="Times New Roman"/>
                <a:cs typeface="Times New Roman"/>
              </a:rPr>
              <a:t>Avez-vous pris </a:t>
            </a:r>
            <a:r>
              <a:rPr lang="fr-FR" sz="4400" dirty="0" smtClean="0">
                <a:latin typeface="Times New Roman"/>
                <a:cs typeface="Times New Roman"/>
              </a:rPr>
              <a:t>de </a:t>
            </a:r>
            <a:r>
              <a:rPr lang="fr-FR" sz="4400" dirty="0" smtClean="0">
                <a:latin typeface="Times New Roman"/>
                <a:cs typeface="Times New Roman"/>
              </a:rPr>
              <a:t>bonnes résolutions? </a:t>
            </a:r>
            <a:endParaRPr lang="fr-FR" sz="4400" dirty="0">
              <a:latin typeface="Times New Roman"/>
              <a:cs typeface="Times New Roman"/>
            </a:endParaRPr>
          </a:p>
        </p:txBody>
      </p:sp>
      <p:pic>
        <p:nvPicPr>
          <p:cNvPr id="5" name="Image 4" descr="new-yea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201" y="481338"/>
            <a:ext cx="4943002" cy="3707251"/>
          </a:xfrm>
          <a:prstGeom prst="rect">
            <a:avLst/>
          </a:prstGeom>
        </p:spPr>
      </p:pic>
    </p:spTree>
    <p:extLst>
      <p:ext uri="{BB962C8B-B14F-4D97-AF65-F5344CB8AC3E}">
        <p14:creationId xmlns:p14="http://schemas.microsoft.com/office/powerpoint/2010/main" val="19757365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latin typeface="Times New Roman"/>
                <a:cs typeface="Times New Roman"/>
              </a:rPr>
              <a:t>73% des gens qui prennent de bonnes résolutions arrivent les tenir…</a:t>
            </a:r>
          </a:p>
          <a:p>
            <a:pPr marL="0" indent="0">
              <a:buNone/>
            </a:pPr>
            <a:endParaRPr lang="fr-FR" dirty="0">
              <a:latin typeface="Times New Roman"/>
              <a:cs typeface="Times New Roman"/>
            </a:endParaRPr>
          </a:p>
          <a:p>
            <a:pPr marL="0" indent="0">
              <a:buNone/>
            </a:pPr>
            <a:r>
              <a:rPr lang="fr-FR" dirty="0" smtClean="0">
                <a:latin typeface="Times New Roman"/>
                <a:cs typeface="Times New Roman"/>
              </a:rPr>
              <a:t>Une semaine. </a:t>
            </a:r>
            <a:endParaRPr lang="fr-FR" dirty="0">
              <a:latin typeface="Times New Roman"/>
              <a:cs typeface="Times New Roman"/>
            </a:endParaRPr>
          </a:p>
        </p:txBody>
      </p:sp>
    </p:spTree>
    <p:extLst>
      <p:ext uri="{BB962C8B-B14F-4D97-AF65-F5344CB8AC3E}">
        <p14:creationId xmlns:p14="http://schemas.microsoft.com/office/powerpoint/2010/main" val="1271677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TotalTime>
  <Words>1061</Words>
  <Application>Microsoft Macintosh PowerPoint</Application>
  <PresentationFormat>Présentation à l'écran (4:3)</PresentationFormat>
  <Paragraphs>228</Paragraphs>
  <Slides>54</Slides>
  <Notes>1</Notes>
  <HiddenSlides>0</HiddenSlides>
  <MMClips>1</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Méthodes de travail et gestion du temps Pr. Victor Ferry</vt:lpstr>
      <vt:lpstr>Présentation PowerPoint</vt:lpstr>
      <vt:lpstr>Que pouvez-vous dire de ça?</vt:lpstr>
      <vt:lpstr>Et à propos de ça?</vt:lpstr>
      <vt:lpstr>Quelles pratiques d’apprentissage fonctionnent?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L’expérience de Robert Tryon (1942)</vt:lpstr>
      <vt:lpstr>Présentation PowerPoint</vt:lpstr>
      <vt:lpstr>Présentation PowerPoint</vt:lpstr>
      <vt:lpstr>Présentation PowerPoint</vt:lpstr>
      <vt:lpstr>Mais…Expérience de Rosenthal</vt:lpstr>
      <vt:lpstr>Présentation PowerPoint</vt:lpstr>
      <vt:lpstr>Présentation PowerPoint</vt:lpstr>
      <vt:lpstr>Expérience de Robert Rosenthal et Lenore Jacobson</vt:lpstr>
      <vt:lpstr>Présentation PowerPoint</vt:lpstr>
      <vt:lpstr>Présentation PowerPoint</vt:lpstr>
      <vt:lpstr>Présentation PowerPoint</vt:lpstr>
      <vt:lpstr>Présentation PowerPoint</vt:lpstr>
      <vt:lpstr>Présentation PowerPoint</vt:lpstr>
      <vt:lpstr>Le loup, la chèvre et le chou</vt:lpstr>
      <vt:lpstr>Présentation PowerPoint</vt:lpstr>
      <vt:lpstr>Présentation PowerPoint</vt:lpstr>
      <vt:lpstr>Présentation PowerPoint</vt:lpstr>
      <vt:lpstr>Présentation PowerPoint</vt:lpstr>
      <vt:lpstr>Présentation PowerPoint</vt:lpstr>
      <vt:lpstr>Présentation PowerPoint</vt:lpstr>
      <vt:lpstr>QUIZZ TIME !   QUIZZ TIME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ULB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Victor Ferry</dc:creator>
  <cp:lastModifiedBy>Victor Ferry</cp:lastModifiedBy>
  <cp:revision>28</cp:revision>
  <dcterms:created xsi:type="dcterms:W3CDTF">2017-01-25T14:51:26Z</dcterms:created>
  <dcterms:modified xsi:type="dcterms:W3CDTF">2017-02-02T17:16:53Z</dcterms:modified>
</cp:coreProperties>
</file>