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80" r:id="rId3"/>
    <p:sldId id="258" r:id="rId4"/>
    <p:sldId id="259" r:id="rId5"/>
    <p:sldId id="260" r:id="rId6"/>
    <p:sldId id="261" r:id="rId7"/>
    <p:sldId id="262" r:id="rId8"/>
    <p:sldId id="263" r:id="rId9"/>
    <p:sldId id="272" r:id="rId10"/>
    <p:sldId id="264" r:id="rId11"/>
    <p:sldId id="265" r:id="rId12"/>
    <p:sldId id="266" r:id="rId13"/>
    <p:sldId id="267" r:id="rId14"/>
    <p:sldId id="268" r:id="rId15"/>
    <p:sldId id="269" r:id="rId16"/>
    <p:sldId id="270" r:id="rId17"/>
    <p:sldId id="271" r:id="rId18"/>
    <p:sldId id="273" r:id="rId19"/>
    <p:sldId id="274" r:id="rId20"/>
    <p:sldId id="275" r:id="rId21"/>
    <p:sldId id="276" r:id="rId22"/>
    <p:sldId id="288" r:id="rId23"/>
    <p:sldId id="289" r:id="rId24"/>
    <p:sldId id="277" r:id="rId25"/>
    <p:sldId id="281" r:id="rId26"/>
    <p:sldId id="282" r:id="rId27"/>
    <p:sldId id="283" r:id="rId28"/>
    <p:sldId id="284" r:id="rId29"/>
    <p:sldId id="285" r:id="rId30"/>
    <p:sldId id="286" r:id="rId31"/>
    <p:sldId id="287" r:id="rId32"/>
    <p:sldId id="290" r:id="rId33"/>
    <p:sldId id="291" r:id="rId34"/>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68" d="100"/>
          <a:sy n="68" d="100"/>
        </p:scale>
        <p:origin x="-1232"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441F86E-B312-D44E-A136-82652FB7ECA2}" type="datetimeFigureOut">
              <a:rPr lang="fr-FR" smtClean="0"/>
              <a:t>02/02/17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CE5843-F9C1-484D-9BD1-3B2E2646CE30}" type="slidenum">
              <a:rPr lang="fr-FR" smtClean="0"/>
              <a:t>‹#›</a:t>
            </a:fld>
            <a:endParaRPr lang="fr-FR"/>
          </a:p>
        </p:txBody>
      </p:sp>
    </p:spTree>
    <p:extLst>
      <p:ext uri="{BB962C8B-B14F-4D97-AF65-F5344CB8AC3E}">
        <p14:creationId xmlns:p14="http://schemas.microsoft.com/office/powerpoint/2010/main" val="3733085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41F86E-B312-D44E-A136-82652FB7ECA2}" type="datetimeFigureOut">
              <a:rPr lang="fr-FR" smtClean="0"/>
              <a:t>02/02/17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CE5843-F9C1-484D-9BD1-3B2E2646CE30}" type="slidenum">
              <a:rPr lang="fr-FR" smtClean="0"/>
              <a:t>‹#›</a:t>
            </a:fld>
            <a:endParaRPr lang="fr-FR"/>
          </a:p>
        </p:txBody>
      </p:sp>
    </p:spTree>
    <p:extLst>
      <p:ext uri="{BB962C8B-B14F-4D97-AF65-F5344CB8AC3E}">
        <p14:creationId xmlns:p14="http://schemas.microsoft.com/office/powerpoint/2010/main" val="4134014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41F86E-B312-D44E-A136-82652FB7ECA2}" type="datetimeFigureOut">
              <a:rPr lang="fr-FR" smtClean="0"/>
              <a:t>02/02/17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CE5843-F9C1-484D-9BD1-3B2E2646CE30}" type="slidenum">
              <a:rPr lang="fr-FR" smtClean="0"/>
              <a:t>‹#›</a:t>
            </a:fld>
            <a:endParaRPr lang="fr-FR"/>
          </a:p>
        </p:txBody>
      </p:sp>
    </p:spTree>
    <p:extLst>
      <p:ext uri="{BB962C8B-B14F-4D97-AF65-F5344CB8AC3E}">
        <p14:creationId xmlns:p14="http://schemas.microsoft.com/office/powerpoint/2010/main" val="2605683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41F86E-B312-D44E-A136-82652FB7ECA2}" type="datetimeFigureOut">
              <a:rPr lang="fr-FR" smtClean="0"/>
              <a:t>02/02/17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CE5843-F9C1-484D-9BD1-3B2E2646CE30}" type="slidenum">
              <a:rPr lang="fr-FR" smtClean="0"/>
              <a:t>‹#›</a:t>
            </a:fld>
            <a:endParaRPr lang="fr-FR"/>
          </a:p>
        </p:txBody>
      </p:sp>
    </p:spTree>
    <p:extLst>
      <p:ext uri="{BB962C8B-B14F-4D97-AF65-F5344CB8AC3E}">
        <p14:creationId xmlns:p14="http://schemas.microsoft.com/office/powerpoint/2010/main" val="2013948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441F86E-B312-D44E-A136-82652FB7ECA2}" type="datetimeFigureOut">
              <a:rPr lang="fr-FR" smtClean="0"/>
              <a:t>02/02/17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CE5843-F9C1-484D-9BD1-3B2E2646CE30}" type="slidenum">
              <a:rPr lang="fr-FR" smtClean="0"/>
              <a:t>‹#›</a:t>
            </a:fld>
            <a:endParaRPr lang="fr-FR"/>
          </a:p>
        </p:txBody>
      </p:sp>
    </p:spTree>
    <p:extLst>
      <p:ext uri="{BB962C8B-B14F-4D97-AF65-F5344CB8AC3E}">
        <p14:creationId xmlns:p14="http://schemas.microsoft.com/office/powerpoint/2010/main" val="1621345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441F86E-B312-D44E-A136-82652FB7ECA2}" type="datetimeFigureOut">
              <a:rPr lang="fr-FR" smtClean="0"/>
              <a:t>02/02/17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3CE5843-F9C1-484D-9BD1-3B2E2646CE30}" type="slidenum">
              <a:rPr lang="fr-FR" smtClean="0"/>
              <a:t>‹#›</a:t>
            </a:fld>
            <a:endParaRPr lang="fr-FR"/>
          </a:p>
        </p:txBody>
      </p:sp>
    </p:spTree>
    <p:extLst>
      <p:ext uri="{BB962C8B-B14F-4D97-AF65-F5344CB8AC3E}">
        <p14:creationId xmlns:p14="http://schemas.microsoft.com/office/powerpoint/2010/main" val="730225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441F86E-B312-D44E-A136-82652FB7ECA2}" type="datetimeFigureOut">
              <a:rPr lang="fr-FR" smtClean="0"/>
              <a:t>02/02/17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3CE5843-F9C1-484D-9BD1-3B2E2646CE30}" type="slidenum">
              <a:rPr lang="fr-FR" smtClean="0"/>
              <a:t>‹#›</a:t>
            </a:fld>
            <a:endParaRPr lang="fr-FR"/>
          </a:p>
        </p:txBody>
      </p:sp>
    </p:spTree>
    <p:extLst>
      <p:ext uri="{BB962C8B-B14F-4D97-AF65-F5344CB8AC3E}">
        <p14:creationId xmlns:p14="http://schemas.microsoft.com/office/powerpoint/2010/main" val="3262307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5441F86E-B312-D44E-A136-82652FB7ECA2}" type="datetimeFigureOut">
              <a:rPr lang="fr-FR" smtClean="0"/>
              <a:t>02/02/17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3CE5843-F9C1-484D-9BD1-3B2E2646CE30}" type="slidenum">
              <a:rPr lang="fr-FR" smtClean="0"/>
              <a:t>‹#›</a:t>
            </a:fld>
            <a:endParaRPr lang="fr-FR"/>
          </a:p>
        </p:txBody>
      </p:sp>
    </p:spTree>
    <p:extLst>
      <p:ext uri="{BB962C8B-B14F-4D97-AF65-F5344CB8AC3E}">
        <p14:creationId xmlns:p14="http://schemas.microsoft.com/office/powerpoint/2010/main" val="89631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441F86E-B312-D44E-A136-82652FB7ECA2}" type="datetimeFigureOut">
              <a:rPr lang="fr-FR" smtClean="0"/>
              <a:t>02/02/17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3CE5843-F9C1-484D-9BD1-3B2E2646CE30}" type="slidenum">
              <a:rPr lang="fr-FR" smtClean="0"/>
              <a:t>‹#›</a:t>
            </a:fld>
            <a:endParaRPr lang="fr-FR"/>
          </a:p>
        </p:txBody>
      </p:sp>
    </p:spTree>
    <p:extLst>
      <p:ext uri="{BB962C8B-B14F-4D97-AF65-F5344CB8AC3E}">
        <p14:creationId xmlns:p14="http://schemas.microsoft.com/office/powerpoint/2010/main" val="4129918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41F86E-B312-D44E-A136-82652FB7ECA2}" type="datetimeFigureOut">
              <a:rPr lang="fr-FR" smtClean="0"/>
              <a:t>02/02/17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3CE5843-F9C1-484D-9BD1-3B2E2646CE30}" type="slidenum">
              <a:rPr lang="fr-FR" smtClean="0"/>
              <a:t>‹#›</a:t>
            </a:fld>
            <a:endParaRPr lang="fr-FR"/>
          </a:p>
        </p:txBody>
      </p:sp>
    </p:spTree>
    <p:extLst>
      <p:ext uri="{BB962C8B-B14F-4D97-AF65-F5344CB8AC3E}">
        <p14:creationId xmlns:p14="http://schemas.microsoft.com/office/powerpoint/2010/main" val="171399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41F86E-B312-D44E-A136-82652FB7ECA2}" type="datetimeFigureOut">
              <a:rPr lang="fr-FR" smtClean="0"/>
              <a:t>02/02/17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3CE5843-F9C1-484D-9BD1-3B2E2646CE30}" type="slidenum">
              <a:rPr lang="fr-FR" smtClean="0"/>
              <a:t>‹#›</a:t>
            </a:fld>
            <a:endParaRPr lang="fr-FR"/>
          </a:p>
        </p:txBody>
      </p:sp>
    </p:spTree>
    <p:extLst>
      <p:ext uri="{BB962C8B-B14F-4D97-AF65-F5344CB8AC3E}">
        <p14:creationId xmlns:p14="http://schemas.microsoft.com/office/powerpoint/2010/main" val="42804916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41F86E-B312-D44E-A136-82652FB7ECA2}" type="datetimeFigureOut">
              <a:rPr lang="fr-FR" smtClean="0"/>
              <a:t>02/02/17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CE5843-F9C1-484D-9BD1-3B2E2646CE30}" type="slidenum">
              <a:rPr lang="fr-FR" smtClean="0"/>
              <a:t>‹#›</a:t>
            </a:fld>
            <a:endParaRPr lang="fr-FR"/>
          </a:p>
        </p:txBody>
      </p:sp>
    </p:spTree>
    <p:extLst>
      <p:ext uri="{BB962C8B-B14F-4D97-AF65-F5344CB8AC3E}">
        <p14:creationId xmlns:p14="http://schemas.microsoft.com/office/powerpoint/2010/main" val="5607801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latin typeface="Times New Roman"/>
                <a:cs typeface="Times New Roman"/>
              </a:rPr>
              <a:t>Pratique du dialogue interculturel</a:t>
            </a:r>
            <a:endParaRPr lang="fr-FR" dirty="0">
              <a:latin typeface="Times New Roman"/>
              <a:cs typeface="Times New Roman"/>
            </a:endParaRPr>
          </a:p>
        </p:txBody>
      </p:sp>
      <p:sp>
        <p:nvSpPr>
          <p:cNvPr id="3" name="Sous-titre 2"/>
          <p:cNvSpPr>
            <a:spLocks noGrp="1"/>
          </p:cNvSpPr>
          <p:nvPr>
            <p:ph type="subTitle" idx="1"/>
          </p:nvPr>
        </p:nvSpPr>
        <p:spPr/>
        <p:txBody>
          <a:bodyPr/>
          <a:lstStyle/>
          <a:p>
            <a:r>
              <a:rPr lang="fr-FR" dirty="0" smtClean="0">
                <a:latin typeface="Times New Roman"/>
                <a:cs typeface="Times New Roman"/>
              </a:rPr>
              <a:t>Année 2016-2017</a:t>
            </a:r>
          </a:p>
          <a:p>
            <a:r>
              <a:rPr lang="fr-FR" dirty="0" smtClean="0">
                <a:latin typeface="Times New Roman"/>
                <a:cs typeface="Times New Roman"/>
              </a:rPr>
              <a:t>Pr. Victor Ferry</a:t>
            </a:r>
            <a:endParaRPr lang="fr-FR" dirty="0">
              <a:latin typeface="Times New Roman"/>
              <a:cs typeface="Times New Roman"/>
            </a:endParaRPr>
          </a:p>
        </p:txBody>
      </p:sp>
      <p:pic>
        <p:nvPicPr>
          <p:cNvPr id="4" name="Image 3"/>
          <p:cNvPicPr>
            <a:picLocks noChangeAspect="1"/>
          </p:cNvPicPr>
          <p:nvPr/>
        </p:nvPicPr>
        <p:blipFill>
          <a:blip r:embed="rId2"/>
          <a:stretch>
            <a:fillRect/>
          </a:stretch>
        </p:blipFill>
        <p:spPr>
          <a:xfrm>
            <a:off x="3485227" y="424507"/>
            <a:ext cx="1435100" cy="647700"/>
          </a:xfrm>
          <a:prstGeom prst="rect">
            <a:avLst/>
          </a:prstGeom>
        </p:spPr>
      </p:pic>
    </p:spTree>
    <p:extLst>
      <p:ext uri="{BB962C8B-B14F-4D97-AF65-F5344CB8AC3E}">
        <p14:creationId xmlns:p14="http://schemas.microsoft.com/office/powerpoint/2010/main" val="397387923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57200"/>
            <a:ext cx="8229600" cy="1143000"/>
          </a:xfrm>
        </p:spPr>
        <p:txBody>
          <a:bodyPr>
            <a:noAutofit/>
          </a:bodyPr>
          <a:lstStyle/>
          <a:p>
            <a:r>
              <a:rPr lang="fr-FR" sz="3600" b="1" dirty="0">
                <a:latin typeface="Times New Roman"/>
                <a:cs typeface="Times New Roman"/>
              </a:rPr>
              <a:t>Avant les droits de l’homme : la pensée cosmologique</a:t>
            </a:r>
            <a:r>
              <a:rPr lang="fr-FR" sz="3600" dirty="0">
                <a:latin typeface="Times New Roman"/>
                <a:cs typeface="Times New Roman"/>
              </a:rPr>
              <a:t/>
            </a:r>
            <a:br>
              <a:rPr lang="fr-FR" sz="3600" dirty="0">
                <a:latin typeface="Times New Roman"/>
                <a:cs typeface="Times New Roman"/>
              </a:rPr>
            </a:br>
            <a:endParaRPr lang="fr-FR" sz="3600" dirty="0">
              <a:latin typeface="Times New Roman"/>
              <a:cs typeface="Times New Roman"/>
            </a:endParaRPr>
          </a:p>
        </p:txBody>
      </p:sp>
      <p:sp>
        <p:nvSpPr>
          <p:cNvPr id="3" name="Espace réservé du contenu 2"/>
          <p:cNvSpPr>
            <a:spLocks noGrp="1"/>
          </p:cNvSpPr>
          <p:nvPr>
            <p:ph idx="1"/>
          </p:nvPr>
        </p:nvSpPr>
        <p:spPr/>
        <p:txBody>
          <a:bodyPr/>
          <a:lstStyle/>
          <a:p>
            <a:pPr algn="just"/>
            <a:endParaRPr lang="fr-FR" dirty="0" smtClean="0">
              <a:latin typeface="Times New Roman"/>
              <a:cs typeface="Times New Roman"/>
            </a:endParaRPr>
          </a:p>
          <a:p>
            <a:pPr algn="just"/>
            <a:r>
              <a:rPr lang="fr-FR" dirty="0" smtClean="0">
                <a:latin typeface="Times New Roman"/>
                <a:cs typeface="Times New Roman"/>
              </a:rPr>
              <a:t>Pensée </a:t>
            </a:r>
            <a:r>
              <a:rPr lang="fr-FR" dirty="0">
                <a:latin typeface="Times New Roman"/>
                <a:cs typeface="Times New Roman"/>
              </a:rPr>
              <a:t>cosmologique : pensée selon laquelle le droit doit être </a:t>
            </a:r>
            <a:r>
              <a:rPr lang="fr-FR" dirty="0" smtClean="0">
                <a:latin typeface="Times New Roman"/>
                <a:cs typeface="Times New Roman"/>
              </a:rPr>
              <a:t>calqué </a:t>
            </a:r>
            <a:r>
              <a:rPr lang="fr-FR" dirty="0">
                <a:latin typeface="Times New Roman"/>
                <a:cs typeface="Times New Roman"/>
              </a:rPr>
              <a:t>sur l’observation de l’ordre de la nature </a:t>
            </a:r>
          </a:p>
          <a:p>
            <a:pPr algn="just"/>
            <a:r>
              <a:rPr lang="fr-FR" dirty="0" smtClean="0">
                <a:latin typeface="Times New Roman"/>
                <a:cs typeface="Times New Roman"/>
              </a:rPr>
              <a:t>L’homme est </a:t>
            </a:r>
            <a:r>
              <a:rPr lang="fr-FR" dirty="0">
                <a:latin typeface="Times New Roman"/>
                <a:cs typeface="Times New Roman"/>
              </a:rPr>
              <a:t>une partie d’un tout, il est intégré dans un ordre qui le </a:t>
            </a:r>
            <a:r>
              <a:rPr lang="fr-FR" dirty="0" smtClean="0">
                <a:latin typeface="Times New Roman"/>
                <a:cs typeface="Times New Roman"/>
              </a:rPr>
              <a:t>dépasse </a:t>
            </a:r>
          </a:p>
          <a:p>
            <a:pPr algn="just"/>
            <a:r>
              <a:rPr lang="fr-FR" dirty="0" smtClean="0">
                <a:latin typeface="Times New Roman"/>
                <a:cs typeface="Times New Roman"/>
              </a:rPr>
              <a:t>Il y a un ordre naturelle et il doit y avoir un ordre social</a:t>
            </a:r>
            <a:endParaRPr lang="fr-FR" dirty="0">
              <a:latin typeface="Times New Roman"/>
              <a:cs typeface="Times New Roman"/>
            </a:endParaRPr>
          </a:p>
          <a:p>
            <a:pPr marL="0" indent="0" algn="just">
              <a:buNone/>
            </a:pPr>
            <a:endParaRPr lang="fr-FR" dirty="0">
              <a:latin typeface="Times New Roman"/>
              <a:cs typeface="Times New Roman"/>
            </a:endParaRPr>
          </a:p>
        </p:txBody>
      </p:sp>
    </p:spTree>
    <p:extLst>
      <p:ext uri="{BB962C8B-B14F-4D97-AF65-F5344CB8AC3E}">
        <p14:creationId xmlns:p14="http://schemas.microsoft.com/office/powerpoint/2010/main" val="2333340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dirty="0" smtClean="0">
                <a:latin typeface="Times New Roman"/>
                <a:cs typeface="Times New Roman"/>
              </a:rPr>
              <a:t>Une justification cosmologique de l’esclavage</a:t>
            </a:r>
            <a:endParaRPr lang="fr-FR" sz="3600" dirty="0">
              <a:latin typeface="Times New Roman"/>
              <a:cs typeface="Times New Roman"/>
            </a:endParaRPr>
          </a:p>
        </p:txBody>
      </p:sp>
      <p:sp>
        <p:nvSpPr>
          <p:cNvPr id="3" name="Espace réservé du contenu 2"/>
          <p:cNvSpPr>
            <a:spLocks noGrp="1"/>
          </p:cNvSpPr>
          <p:nvPr>
            <p:ph idx="1"/>
          </p:nvPr>
        </p:nvSpPr>
        <p:spPr/>
        <p:txBody>
          <a:bodyPr>
            <a:normAutofit fontScale="92500"/>
          </a:bodyPr>
          <a:lstStyle/>
          <a:p>
            <a:pPr marL="0" indent="0" algn="just">
              <a:buNone/>
            </a:pPr>
            <a:r>
              <a:rPr lang="fr-FR" dirty="0" smtClean="0">
                <a:latin typeface="Times New Roman"/>
                <a:cs typeface="Times New Roman"/>
              </a:rPr>
              <a:t>« </a:t>
            </a:r>
            <a:r>
              <a:rPr lang="fr-FR" dirty="0">
                <a:latin typeface="Times New Roman"/>
                <a:cs typeface="Times New Roman"/>
              </a:rPr>
              <a:t>C’est la nature qui, par des vues de conservation, a créé certains êtres pour commander, et d’autres pour obéir. C’est elle qui a voulu que l’être doué de raison et de prévoyance commandât en maître ; de même encore que la nature a voulu que l’être capable par ses facultés corporelles d’exécuter des ordres, obéît en esclave; et c’est par là que l’intérêt du maître et celui de l’esclave s’identifient</a:t>
            </a:r>
            <a:r>
              <a:rPr lang="fr-FR" dirty="0" smtClean="0">
                <a:latin typeface="Times New Roman"/>
                <a:cs typeface="Times New Roman"/>
              </a:rPr>
              <a:t>. » </a:t>
            </a:r>
            <a:r>
              <a:rPr lang="fr-FR" dirty="0">
                <a:latin typeface="Times New Roman"/>
                <a:cs typeface="Times New Roman"/>
              </a:rPr>
              <a:t>(Aristote, </a:t>
            </a:r>
            <a:r>
              <a:rPr lang="fr-FR" i="1" dirty="0">
                <a:latin typeface="Times New Roman"/>
                <a:cs typeface="Times New Roman"/>
              </a:rPr>
              <a:t>Politique</a:t>
            </a:r>
            <a:r>
              <a:rPr lang="fr-FR" dirty="0">
                <a:latin typeface="Times New Roman"/>
                <a:cs typeface="Times New Roman"/>
              </a:rPr>
              <a:t>, Livre I, Ch. 1)</a:t>
            </a:r>
          </a:p>
          <a:p>
            <a:pPr marL="0" indent="0" algn="just">
              <a:buNone/>
            </a:pPr>
            <a:endParaRPr lang="fr-FR" dirty="0">
              <a:latin typeface="Times New Roman"/>
              <a:cs typeface="Times New Roman"/>
            </a:endParaRPr>
          </a:p>
        </p:txBody>
      </p:sp>
    </p:spTree>
    <p:extLst>
      <p:ext uri="{BB962C8B-B14F-4D97-AF65-F5344CB8AC3E}">
        <p14:creationId xmlns:p14="http://schemas.microsoft.com/office/powerpoint/2010/main" val="938523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97566"/>
            <a:ext cx="8229600" cy="5528597"/>
          </a:xfrm>
        </p:spPr>
        <p:txBody>
          <a:bodyPr>
            <a:normAutofit fontScale="92500" lnSpcReduction="10000"/>
          </a:bodyPr>
          <a:lstStyle/>
          <a:p>
            <a:pPr lvl="0" algn="just"/>
            <a:r>
              <a:rPr lang="fr-FR" b="1" dirty="0">
                <a:latin typeface="Times New Roman"/>
                <a:cs typeface="Times New Roman"/>
              </a:rPr>
              <a:t>On trouve une pensée cosmologique dans certains pays aujourd’hui</a:t>
            </a:r>
            <a:r>
              <a:rPr lang="fr-FR" dirty="0">
                <a:latin typeface="Times New Roman"/>
                <a:cs typeface="Times New Roman"/>
              </a:rPr>
              <a:t>, par exemple en Inde, avec les castes chez les hindous, à laquelle appartiennent les individus, de façon héréditaire. La constitution indienne actuelle interdit la discrimination basée sur les castes, mais elles jouent encore un rôle important. </a:t>
            </a:r>
          </a:p>
          <a:p>
            <a:pPr lvl="0" algn="just"/>
            <a:r>
              <a:rPr lang="fr-FR" b="1" dirty="0">
                <a:latin typeface="Times New Roman"/>
                <a:cs typeface="Times New Roman"/>
              </a:rPr>
              <a:t>L</a:t>
            </a:r>
            <a:r>
              <a:rPr lang="fr-FR" b="1" dirty="0" smtClean="0">
                <a:latin typeface="Times New Roman"/>
                <a:cs typeface="Times New Roman"/>
              </a:rPr>
              <a:t>’inégalité </a:t>
            </a:r>
            <a:r>
              <a:rPr lang="fr-FR" b="1" dirty="0">
                <a:latin typeface="Times New Roman"/>
                <a:cs typeface="Times New Roman"/>
              </a:rPr>
              <a:t>entre l’homme et la femme repose également sur une pensée cosmologique</a:t>
            </a:r>
            <a:r>
              <a:rPr lang="fr-FR" dirty="0">
                <a:latin typeface="Times New Roman"/>
                <a:cs typeface="Times New Roman"/>
              </a:rPr>
              <a:t> : l’homme est, par nature doté d’une plus grande force physique que la femme, donc il est naturel qu’il protège la femme, que la femme lui obéisse. </a:t>
            </a:r>
          </a:p>
        </p:txBody>
      </p:sp>
    </p:spTree>
    <p:extLst>
      <p:ext uri="{BB962C8B-B14F-4D97-AF65-F5344CB8AC3E}">
        <p14:creationId xmlns:p14="http://schemas.microsoft.com/office/powerpoint/2010/main" val="2689414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000" dirty="0" smtClean="0">
              <a:latin typeface="Times New Roman"/>
              <a:cs typeface="Times New Roman"/>
            </a:endParaRPr>
          </a:p>
          <a:p>
            <a:pPr marL="0" indent="0">
              <a:buNone/>
            </a:pPr>
            <a:endParaRPr lang="fr-FR" sz="4000" dirty="0">
              <a:latin typeface="Times New Roman"/>
              <a:cs typeface="Times New Roman"/>
            </a:endParaRPr>
          </a:p>
          <a:p>
            <a:pPr marL="0" indent="0">
              <a:buNone/>
            </a:pPr>
            <a:r>
              <a:rPr lang="fr-FR" sz="4000" b="1" dirty="0">
                <a:latin typeface="Times New Roman"/>
                <a:cs typeface="Times New Roman"/>
              </a:rPr>
              <a:t>De la cosmologie à l’individualisme </a:t>
            </a:r>
            <a:r>
              <a:rPr lang="fr-FR" sz="4000" dirty="0">
                <a:latin typeface="Times New Roman"/>
                <a:cs typeface="Times New Roman"/>
              </a:rPr>
              <a:t> </a:t>
            </a:r>
          </a:p>
        </p:txBody>
      </p:sp>
    </p:spTree>
    <p:extLst>
      <p:ext uri="{BB962C8B-B14F-4D97-AF65-F5344CB8AC3E}">
        <p14:creationId xmlns:p14="http://schemas.microsoft.com/office/powerpoint/2010/main" val="2667680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09610"/>
            <a:ext cx="8229600" cy="5416554"/>
          </a:xfrm>
        </p:spPr>
        <p:txBody>
          <a:bodyPr>
            <a:normAutofit fontScale="77500" lnSpcReduction="20000"/>
          </a:bodyPr>
          <a:lstStyle/>
          <a:p>
            <a:pPr lvl="0" algn="just"/>
            <a:r>
              <a:rPr lang="fr-FR" dirty="0">
                <a:latin typeface="Times New Roman"/>
                <a:cs typeface="Times New Roman"/>
              </a:rPr>
              <a:t>L’apparition d’une pensée individualiste est liée </a:t>
            </a:r>
            <a:r>
              <a:rPr lang="fr-FR" b="1" dirty="0">
                <a:latin typeface="Times New Roman"/>
                <a:cs typeface="Times New Roman"/>
              </a:rPr>
              <a:t>à un bouleversement historique majeur : la fin des cités Grecques et le retour des grands empires</a:t>
            </a:r>
            <a:r>
              <a:rPr lang="fr-FR" dirty="0">
                <a:latin typeface="Times New Roman"/>
                <a:cs typeface="Times New Roman"/>
              </a:rPr>
              <a:t> (III° siècle av JC). Dans le cadre des cités Grecques, </a:t>
            </a:r>
            <a:r>
              <a:rPr lang="fr-FR" b="1" dirty="0">
                <a:latin typeface="Times New Roman"/>
                <a:cs typeface="Times New Roman"/>
              </a:rPr>
              <a:t>l’individu était impensable en dehors de l’ordre politique auquel il appartient</a:t>
            </a:r>
            <a:r>
              <a:rPr lang="fr-FR" dirty="0">
                <a:latin typeface="Times New Roman"/>
                <a:cs typeface="Times New Roman"/>
              </a:rPr>
              <a:t>. Si un homme avait </a:t>
            </a:r>
            <a:r>
              <a:rPr lang="fr-FR" b="1" dirty="0">
                <a:latin typeface="Times New Roman"/>
                <a:cs typeface="Times New Roman"/>
              </a:rPr>
              <a:t>des droits et des devoirs</a:t>
            </a:r>
            <a:r>
              <a:rPr lang="fr-FR" dirty="0">
                <a:latin typeface="Times New Roman"/>
                <a:cs typeface="Times New Roman"/>
              </a:rPr>
              <a:t>, ce n’était </a:t>
            </a:r>
            <a:r>
              <a:rPr lang="fr-FR" b="1" dirty="0">
                <a:latin typeface="Times New Roman"/>
                <a:cs typeface="Times New Roman"/>
              </a:rPr>
              <a:t>pas au nom d’une appartenance à l’humanité mais parce qu’il était citoyen de sa cité</a:t>
            </a:r>
            <a:r>
              <a:rPr lang="fr-FR" dirty="0">
                <a:latin typeface="Times New Roman"/>
                <a:cs typeface="Times New Roman"/>
              </a:rPr>
              <a:t>. </a:t>
            </a:r>
          </a:p>
          <a:p>
            <a:pPr lvl="0" algn="just"/>
            <a:r>
              <a:rPr lang="fr-FR" dirty="0">
                <a:latin typeface="Times New Roman"/>
                <a:cs typeface="Times New Roman"/>
              </a:rPr>
              <a:t>Avec la fin des cités Grecques, cette vie citoyenne disparaît,  et ce bouleversement est propice à l’apparition d’une pensée centrée sur l’individu, </a:t>
            </a:r>
            <a:r>
              <a:rPr lang="fr-FR" b="1" dirty="0">
                <a:latin typeface="Times New Roman"/>
                <a:cs typeface="Times New Roman"/>
              </a:rPr>
              <a:t>sur ses droits et ses devoirs en tant qu’humain et non seulement en tant que citoyen</a:t>
            </a:r>
            <a:r>
              <a:rPr lang="fr-FR" dirty="0">
                <a:latin typeface="Times New Roman"/>
                <a:cs typeface="Times New Roman"/>
              </a:rPr>
              <a:t>. </a:t>
            </a:r>
            <a:endParaRPr lang="fr-FR" dirty="0" smtClean="0">
              <a:latin typeface="Times New Roman"/>
              <a:cs typeface="Times New Roman"/>
            </a:endParaRPr>
          </a:p>
          <a:p>
            <a:pPr lvl="0" algn="just"/>
            <a:r>
              <a:rPr lang="fr-FR" dirty="0">
                <a:latin typeface="Times New Roman"/>
                <a:cs typeface="Times New Roman"/>
              </a:rPr>
              <a:t>Les théoriciens de cette nouvelle conception de l’homme sont </a:t>
            </a:r>
            <a:r>
              <a:rPr lang="fr-FR" b="1" dirty="0">
                <a:latin typeface="Times New Roman"/>
                <a:cs typeface="Times New Roman"/>
              </a:rPr>
              <a:t>les stoïciens</a:t>
            </a:r>
            <a:r>
              <a:rPr lang="fr-FR" dirty="0">
                <a:latin typeface="Times New Roman"/>
                <a:cs typeface="Times New Roman"/>
              </a:rPr>
              <a:t>. Pour ces penseurs, </a:t>
            </a:r>
            <a:r>
              <a:rPr lang="fr-FR" b="1" dirty="0">
                <a:latin typeface="Times New Roman"/>
                <a:cs typeface="Times New Roman"/>
              </a:rPr>
              <a:t>le droit n’est pas déductible du cosmos</a:t>
            </a:r>
            <a:r>
              <a:rPr lang="fr-FR" dirty="0">
                <a:latin typeface="Times New Roman"/>
                <a:cs typeface="Times New Roman"/>
              </a:rPr>
              <a:t> (l’ordre de la nature) </a:t>
            </a:r>
            <a:r>
              <a:rPr lang="fr-FR" b="1" dirty="0">
                <a:latin typeface="Times New Roman"/>
                <a:cs typeface="Times New Roman"/>
              </a:rPr>
              <a:t>mais de la nature humaine</a:t>
            </a:r>
            <a:r>
              <a:rPr lang="fr-FR" dirty="0">
                <a:latin typeface="Times New Roman"/>
                <a:cs typeface="Times New Roman"/>
              </a:rPr>
              <a:t> </a:t>
            </a:r>
          </a:p>
          <a:p>
            <a:pPr marL="0" indent="0">
              <a:buNone/>
            </a:pPr>
            <a:endParaRPr lang="fr-FR" dirty="0"/>
          </a:p>
        </p:txBody>
      </p:sp>
    </p:spTree>
    <p:extLst>
      <p:ext uri="{BB962C8B-B14F-4D97-AF65-F5344CB8AC3E}">
        <p14:creationId xmlns:p14="http://schemas.microsoft.com/office/powerpoint/2010/main" val="460351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Un exemple de pensée sto</a:t>
            </a:r>
            <a:r>
              <a:rPr lang="fr-FR" dirty="0" smtClean="0">
                <a:latin typeface="Times New Roman"/>
                <a:cs typeface="Times New Roman"/>
              </a:rPr>
              <a:t>ïcienne</a:t>
            </a:r>
            <a:endParaRPr lang="fr-FR" dirty="0">
              <a:latin typeface="Times New Roman"/>
              <a:cs typeface="Times New Roman"/>
            </a:endParaRPr>
          </a:p>
        </p:txBody>
      </p:sp>
      <p:sp>
        <p:nvSpPr>
          <p:cNvPr id="3" name="Espace réservé du contenu 2"/>
          <p:cNvSpPr>
            <a:spLocks noGrp="1"/>
          </p:cNvSpPr>
          <p:nvPr>
            <p:ph idx="1"/>
          </p:nvPr>
        </p:nvSpPr>
        <p:spPr/>
        <p:txBody>
          <a:bodyPr>
            <a:normAutofit fontScale="92500" lnSpcReduction="10000"/>
          </a:bodyPr>
          <a:lstStyle/>
          <a:p>
            <a:pPr marL="0" indent="0" algn="just">
              <a:buNone/>
            </a:pPr>
            <a:r>
              <a:rPr lang="fr-FR" dirty="0" smtClean="0">
                <a:latin typeface="Times New Roman"/>
                <a:cs typeface="Times New Roman"/>
              </a:rPr>
              <a:t>« Il </a:t>
            </a:r>
            <a:r>
              <a:rPr lang="fr-FR" dirty="0">
                <a:latin typeface="Times New Roman"/>
                <a:cs typeface="Times New Roman"/>
              </a:rPr>
              <a:t>existe une loi vraie, c’est la droite raison conforme à la nature, répandue dans tous les êtres, toujours en accord avec elle-même, non sujette à périr, qui nous appelle impérieusement à accomplir notre devoir, qui nous interdit la fraude et qui nous en détourne </a:t>
            </a:r>
            <a:r>
              <a:rPr lang="fr-FR" dirty="0">
                <a:latin typeface="Times New Roman"/>
                <a:cs typeface="Times New Roman"/>
                <a:sym typeface="Symbol"/>
              </a:rPr>
              <a:t></a:t>
            </a:r>
            <a:r>
              <a:rPr lang="fr-FR" dirty="0">
                <a:latin typeface="Times New Roman"/>
                <a:cs typeface="Times New Roman"/>
              </a:rPr>
              <a:t>…</a:t>
            </a:r>
            <a:r>
              <a:rPr lang="fr-FR" dirty="0">
                <a:latin typeface="Times New Roman"/>
                <a:cs typeface="Times New Roman"/>
                <a:sym typeface="Symbol"/>
              </a:rPr>
              <a:t></a:t>
            </a:r>
            <a:r>
              <a:rPr lang="fr-FR" dirty="0">
                <a:latin typeface="Times New Roman"/>
                <a:cs typeface="Times New Roman"/>
              </a:rPr>
              <a:t>. À cette loi, nul amendement n’est permis ; il n’est licite de l’abroger ni en totalité ni en partie </a:t>
            </a:r>
            <a:r>
              <a:rPr lang="fr-FR" dirty="0">
                <a:latin typeface="Times New Roman"/>
                <a:cs typeface="Times New Roman"/>
                <a:sym typeface="Symbol"/>
              </a:rPr>
              <a:t></a:t>
            </a:r>
            <a:r>
              <a:rPr lang="fr-FR" dirty="0">
                <a:latin typeface="Times New Roman"/>
                <a:cs typeface="Times New Roman"/>
              </a:rPr>
              <a:t>…</a:t>
            </a:r>
            <a:r>
              <a:rPr lang="fr-FR" dirty="0">
                <a:latin typeface="Times New Roman"/>
                <a:cs typeface="Times New Roman"/>
                <a:sym typeface="Symbol"/>
              </a:rPr>
              <a:t></a:t>
            </a:r>
            <a:r>
              <a:rPr lang="fr-FR" dirty="0">
                <a:latin typeface="Times New Roman"/>
                <a:cs typeface="Times New Roman"/>
              </a:rPr>
              <a:t> cette loi n’est pas autre à Rome, autre à Athènes, autre aujourd’hui, autre demain</a:t>
            </a:r>
            <a:r>
              <a:rPr lang="fr-FR" dirty="0" smtClean="0">
                <a:latin typeface="Times New Roman"/>
                <a:cs typeface="Times New Roman"/>
              </a:rPr>
              <a:t>. » </a:t>
            </a:r>
            <a:r>
              <a:rPr lang="fr-FR" dirty="0">
                <a:latin typeface="Times New Roman"/>
                <a:cs typeface="Times New Roman"/>
              </a:rPr>
              <a:t>(Cicéron,  </a:t>
            </a:r>
            <a:r>
              <a:rPr lang="fr-FR" i="1" dirty="0">
                <a:latin typeface="Times New Roman"/>
                <a:cs typeface="Times New Roman"/>
              </a:rPr>
              <a:t>La République</a:t>
            </a:r>
            <a:r>
              <a:rPr lang="fr-FR" dirty="0">
                <a:latin typeface="Times New Roman"/>
                <a:cs typeface="Times New Roman"/>
              </a:rPr>
              <a:t>, livre III)</a:t>
            </a:r>
          </a:p>
          <a:p>
            <a:pPr marL="0" indent="0">
              <a:buNone/>
            </a:pPr>
            <a:endParaRPr lang="fr-FR" dirty="0"/>
          </a:p>
        </p:txBody>
      </p:sp>
    </p:spTree>
    <p:extLst>
      <p:ext uri="{BB962C8B-B14F-4D97-AF65-F5344CB8AC3E}">
        <p14:creationId xmlns:p14="http://schemas.microsoft.com/office/powerpoint/2010/main" val="2057863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just"/>
            <a:r>
              <a:rPr lang="fr-FR" b="1" dirty="0">
                <a:latin typeface="Times New Roman"/>
                <a:cs typeface="Times New Roman"/>
              </a:rPr>
              <a:t>I</a:t>
            </a:r>
            <a:r>
              <a:rPr lang="fr-FR" b="1" dirty="0" smtClean="0">
                <a:latin typeface="Times New Roman"/>
                <a:cs typeface="Times New Roman"/>
              </a:rPr>
              <a:t>dée </a:t>
            </a:r>
            <a:r>
              <a:rPr lang="fr-FR" b="1" dirty="0">
                <a:latin typeface="Times New Roman"/>
                <a:cs typeface="Times New Roman"/>
              </a:rPr>
              <a:t>d’une universalité de la raison</a:t>
            </a:r>
            <a:r>
              <a:rPr lang="fr-FR" dirty="0">
                <a:latin typeface="Times New Roman"/>
                <a:cs typeface="Times New Roman"/>
              </a:rPr>
              <a:t>. </a:t>
            </a:r>
            <a:endParaRPr lang="fr-FR" dirty="0" smtClean="0">
              <a:latin typeface="Times New Roman"/>
              <a:cs typeface="Times New Roman"/>
            </a:endParaRPr>
          </a:p>
          <a:p>
            <a:pPr algn="just"/>
            <a:r>
              <a:rPr lang="fr-FR" dirty="0" smtClean="0">
                <a:latin typeface="Times New Roman"/>
                <a:cs typeface="Times New Roman"/>
              </a:rPr>
              <a:t>Pour </a:t>
            </a:r>
            <a:r>
              <a:rPr lang="fr-FR" dirty="0">
                <a:latin typeface="Times New Roman"/>
                <a:cs typeface="Times New Roman"/>
              </a:rPr>
              <a:t>établir quelles sont les loi justes, il ne s’agit donc </a:t>
            </a:r>
            <a:r>
              <a:rPr lang="fr-FR" b="1" dirty="0">
                <a:latin typeface="Times New Roman"/>
                <a:cs typeface="Times New Roman"/>
              </a:rPr>
              <a:t>pas d’observer un ordre de la nature</a:t>
            </a:r>
            <a:r>
              <a:rPr lang="fr-FR" dirty="0">
                <a:latin typeface="Times New Roman"/>
                <a:cs typeface="Times New Roman"/>
              </a:rPr>
              <a:t>, mais </a:t>
            </a:r>
            <a:r>
              <a:rPr lang="fr-FR" b="1" dirty="0">
                <a:latin typeface="Times New Roman"/>
                <a:cs typeface="Times New Roman"/>
              </a:rPr>
              <a:t>de faire fonctionner notre raison</a:t>
            </a:r>
            <a:r>
              <a:rPr lang="fr-FR" dirty="0">
                <a:latin typeface="Times New Roman"/>
                <a:cs typeface="Times New Roman"/>
              </a:rPr>
              <a:t>. </a:t>
            </a:r>
            <a:endParaRPr lang="fr-FR" dirty="0" smtClean="0">
              <a:latin typeface="Times New Roman"/>
              <a:cs typeface="Times New Roman"/>
            </a:endParaRPr>
          </a:p>
          <a:p>
            <a:pPr algn="just"/>
            <a:r>
              <a:rPr lang="fr-FR" dirty="0" smtClean="0">
                <a:latin typeface="Times New Roman"/>
                <a:cs typeface="Times New Roman"/>
              </a:rPr>
              <a:t>Le </a:t>
            </a:r>
            <a:r>
              <a:rPr lang="fr-FR" b="1" dirty="0">
                <a:latin typeface="Times New Roman"/>
                <a:cs typeface="Times New Roman"/>
              </a:rPr>
              <a:t>bon fonctionnement de cette raison doit permettre un accord entre tous les hommes sur les lois justes</a:t>
            </a:r>
            <a:r>
              <a:rPr lang="fr-FR" dirty="0">
                <a:latin typeface="Times New Roman"/>
                <a:cs typeface="Times New Roman"/>
              </a:rPr>
              <a:t>.</a:t>
            </a:r>
          </a:p>
          <a:p>
            <a:pPr marL="0" indent="0">
              <a:buNone/>
            </a:pPr>
            <a:endParaRPr lang="fr-FR" dirty="0"/>
          </a:p>
        </p:txBody>
      </p:sp>
    </p:spTree>
    <p:extLst>
      <p:ext uri="{BB962C8B-B14F-4D97-AF65-F5344CB8AC3E}">
        <p14:creationId xmlns:p14="http://schemas.microsoft.com/office/powerpoint/2010/main" val="31754147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Synthèse</a:t>
            </a:r>
            <a:endParaRPr lang="fr-FR" dirty="0">
              <a:latin typeface="Times New Roman"/>
              <a:cs typeface="Times New Roman"/>
            </a:endParaRPr>
          </a:p>
        </p:txBody>
      </p:sp>
      <p:sp>
        <p:nvSpPr>
          <p:cNvPr id="3" name="Espace réservé du contenu 2"/>
          <p:cNvSpPr>
            <a:spLocks noGrp="1"/>
          </p:cNvSpPr>
          <p:nvPr>
            <p:ph idx="1"/>
          </p:nvPr>
        </p:nvSpPr>
        <p:spPr>
          <a:xfrm>
            <a:off x="457200" y="1417638"/>
            <a:ext cx="8229600" cy="4708525"/>
          </a:xfrm>
        </p:spPr>
        <p:txBody>
          <a:bodyPr>
            <a:normAutofit fontScale="77500" lnSpcReduction="20000"/>
          </a:bodyPr>
          <a:lstStyle/>
          <a:p>
            <a:pPr marL="0" indent="0" algn="just">
              <a:buNone/>
            </a:pPr>
            <a:r>
              <a:rPr lang="fr-FR" dirty="0" smtClean="0">
                <a:latin typeface="Times New Roman"/>
                <a:cs typeface="Times New Roman"/>
              </a:rPr>
              <a:t>La </a:t>
            </a:r>
            <a:r>
              <a:rPr lang="fr-FR" dirty="0">
                <a:latin typeface="Times New Roman"/>
                <a:cs typeface="Times New Roman"/>
              </a:rPr>
              <a:t>pensée sur les droits de l’homme est un mélange d’</a:t>
            </a:r>
            <a:r>
              <a:rPr lang="fr-FR" b="1" dirty="0">
                <a:latin typeface="Times New Roman"/>
                <a:cs typeface="Times New Roman"/>
              </a:rPr>
              <a:t>individualisme</a:t>
            </a:r>
            <a:r>
              <a:rPr lang="fr-FR" dirty="0">
                <a:latin typeface="Times New Roman"/>
                <a:cs typeface="Times New Roman"/>
              </a:rPr>
              <a:t> et d’</a:t>
            </a:r>
            <a:r>
              <a:rPr lang="fr-FR" b="1" dirty="0">
                <a:latin typeface="Times New Roman"/>
                <a:cs typeface="Times New Roman"/>
              </a:rPr>
              <a:t>universalisme</a:t>
            </a:r>
            <a:r>
              <a:rPr lang="fr-FR" dirty="0" smtClean="0">
                <a:latin typeface="Times New Roman"/>
                <a:cs typeface="Times New Roman"/>
              </a:rPr>
              <a:t>.</a:t>
            </a:r>
          </a:p>
          <a:p>
            <a:pPr marL="0" indent="0">
              <a:buNone/>
            </a:pPr>
            <a:endParaRPr lang="fr-FR" dirty="0"/>
          </a:p>
          <a:p>
            <a:r>
              <a:rPr lang="fr-FR" b="1" dirty="0" smtClean="0">
                <a:latin typeface="Times New Roman"/>
                <a:cs typeface="Times New Roman"/>
              </a:rPr>
              <a:t>Individualisme</a:t>
            </a:r>
            <a:r>
              <a:rPr lang="fr-FR" dirty="0" smtClean="0">
                <a:latin typeface="Times New Roman"/>
                <a:cs typeface="Times New Roman"/>
              </a:rPr>
              <a:t>: </a:t>
            </a:r>
            <a:r>
              <a:rPr lang="fr-FR" dirty="0" smtClean="0">
                <a:latin typeface="Times New Roman"/>
                <a:cs typeface="Times New Roman"/>
              </a:rPr>
              <a:t>penser </a:t>
            </a:r>
            <a:r>
              <a:rPr lang="fr-FR" dirty="0">
                <a:latin typeface="Times New Roman"/>
                <a:cs typeface="Times New Roman"/>
              </a:rPr>
              <a:t>des droits de l’homme suppose de considérer que le </a:t>
            </a:r>
            <a:r>
              <a:rPr lang="fr-FR" b="1" dirty="0">
                <a:latin typeface="Times New Roman"/>
                <a:cs typeface="Times New Roman"/>
              </a:rPr>
              <a:t>centre</a:t>
            </a:r>
            <a:r>
              <a:rPr lang="fr-FR" dirty="0">
                <a:latin typeface="Times New Roman"/>
                <a:cs typeface="Times New Roman"/>
              </a:rPr>
              <a:t> de la réflexion sur le droit est </a:t>
            </a:r>
            <a:r>
              <a:rPr lang="fr-FR" b="1" dirty="0">
                <a:latin typeface="Times New Roman"/>
                <a:cs typeface="Times New Roman"/>
              </a:rPr>
              <a:t>l’humain et ses besoins </a:t>
            </a:r>
            <a:r>
              <a:rPr lang="fr-FR" dirty="0">
                <a:latin typeface="Times New Roman"/>
                <a:cs typeface="Times New Roman"/>
              </a:rPr>
              <a:t>et non pas l’homme en tant qu’il s’intègre dans un ordre cosmique</a:t>
            </a:r>
            <a:r>
              <a:rPr lang="fr-FR" dirty="0" smtClean="0">
                <a:latin typeface="Times New Roman"/>
                <a:cs typeface="Times New Roman"/>
              </a:rPr>
              <a:t>.</a:t>
            </a:r>
          </a:p>
          <a:p>
            <a:endParaRPr lang="fr-FR" dirty="0">
              <a:latin typeface="Times New Roman"/>
              <a:cs typeface="Times New Roman"/>
            </a:endParaRPr>
          </a:p>
          <a:p>
            <a:r>
              <a:rPr lang="fr-FR" b="1" dirty="0" smtClean="0">
                <a:latin typeface="Times New Roman"/>
                <a:cs typeface="Times New Roman"/>
              </a:rPr>
              <a:t>Universalisme</a:t>
            </a:r>
            <a:r>
              <a:rPr lang="fr-FR" dirty="0" smtClean="0">
                <a:latin typeface="Times New Roman"/>
                <a:cs typeface="Times New Roman"/>
              </a:rPr>
              <a:t>: la </a:t>
            </a:r>
            <a:r>
              <a:rPr lang="fr-FR" dirty="0">
                <a:latin typeface="Times New Roman"/>
                <a:cs typeface="Times New Roman"/>
              </a:rPr>
              <a:t>nature humaine est universelle</a:t>
            </a:r>
            <a:r>
              <a:rPr lang="fr-FR" dirty="0" smtClean="0"/>
              <a:t>.</a:t>
            </a:r>
          </a:p>
          <a:p>
            <a:pPr marL="400050" lvl="1" indent="0">
              <a:buNone/>
            </a:pPr>
            <a:r>
              <a:rPr lang="fr-FR" dirty="0">
                <a:latin typeface="Times New Roman"/>
                <a:cs typeface="Times New Roman"/>
              </a:rPr>
              <a:t>	</a:t>
            </a:r>
            <a:r>
              <a:rPr lang="fr-FR" dirty="0" smtClean="0">
                <a:latin typeface="Times New Roman"/>
                <a:cs typeface="Times New Roman"/>
              </a:rPr>
              <a:t>Donc: </a:t>
            </a:r>
          </a:p>
          <a:p>
            <a:pPr marL="400050" lvl="1" indent="0" algn="just">
              <a:buNone/>
            </a:pPr>
            <a:r>
              <a:rPr lang="fr-FR" dirty="0" smtClean="0">
                <a:latin typeface="Times New Roman"/>
                <a:cs typeface="Times New Roman"/>
              </a:rPr>
              <a:t>- Tout </a:t>
            </a:r>
            <a:r>
              <a:rPr lang="fr-FR" dirty="0">
                <a:latin typeface="Times New Roman"/>
                <a:cs typeface="Times New Roman"/>
              </a:rPr>
              <a:t>homme a un certain nombre de besoins qui doivent être respectés quelque soit le pouvoir en place. </a:t>
            </a:r>
          </a:p>
          <a:p>
            <a:pPr marL="400050" lvl="1" indent="0" algn="just">
              <a:buNone/>
            </a:pPr>
            <a:r>
              <a:rPr lang="fr-FR" dirty="0">
                <a:latin typeface="Times New Roman"/>
                <a:cs typeface="Times New Roman"/>
              </a:rPr>
              <a:t>- </a:t>
            </a:r>
            <a:r>
              <a:rPr lang="fr-FR" dirty="0" smtClean="0">
                <a:latin typeface="Times New Roman"/>
                <a:cs typeface="Times New Roman"/>
              </a:rPr>
              <a:t>Si </a:t>
            </a:r>
            <a:r>
              <a:rPr lang="fr-FR" dirty="0">
                <a:latin typeface="Times New Roman"/>
                <a:cs typeface="Times New Roman"/>
              </a:rPr>
              <a:t>tous les hommes sont équipés de la raison, ils peuvent s’accorder sur les droits que toute société devrait respecter.</a:t>
            </a:r>
          </a:p>
          <a:p>
            <a:pPr marL="0" indent="0">
              <a:buNone/>
            </a:pPr>
            <a:endParaRPr lang="fr-FR" dirty="0" smtClean="0"/>
          </a:p>
          <a:p>
            <a:pPr marL="0" indent="0">
              <a:buNone/>
            </a:pPr>
            <a:endParaRPr lang="fr-FR" dirty="0"/>
          </a:p>
        </p:txBody>
      </p:sp>
    </p:spTree>
    <p:extLst>
      <p:ext uri="{BB962C8B-B14F-4D97-AF65-F5344CB8AC3E}">
        <p14:creationId xmlns:p14="http://schemas.microsoft.com/office/powerpoint/2010/main" val="15857517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lgn="ctr">
              <a:buNone/>
            </a:pPr>
            <a:endParaRPr lang="fr-FR" dirty="0" smtClean="0">
              <a:latin typeface="Times New Roman"/>
              <a:cs typeface="Times New Roman"/>
            </a:endParaRPr>
          </a:p>
          <a:p>
            <a:pPr marL="0" indent="0" algn="ctr">
              <a:buNone/>
            </a:pPr>
            <a:endParaRPr lang="fr-FR" dirty="0">
              <a:latin typeface="Times New Roman"/>
              <a:cs typeface="Times New Roman"/>
            </a:endParaRPr>
          </a:p>
          <a:p>
            <a:pPr marL="0" indent="0" algn="ctr">
              <a:buNone/>
            </a:pPr>
            <a:r>
              <a:rPr lang="fr-FR" dirty="0" smtClean="0">
                <a:latin typeface="Times New Roman"/>
                <a:cs typeface="Times New Roman"/>
              </a:rPr>
              <a:t>L’époque </a:t>
            </a:r>
            <a:r>
              <a:rPr lang="fr-FR" dirty="0" smtClean="0">
                <a:latin typeface="Times New Roman"/>
                <a:cs typeface="Times New Roman"/>
              </a:rPr>
              <a:t>moderne</a:t>
            </a:r>
          </a:p>
          <a:p>
            <a:pPr marL="0" indent="0" algn="ctr">
              <a:buNone/>
            </a:pPr>
            <a:endParaRPr lang="fr-FR" dirty="0" smtClean="0">
              <a:latin typeface="Times New Roman"/>
              <a:cs typeface="Times New Roman"/>
            </a:endParaRPr>
          </a:p>
          <a:p>
            <a:pPr marL="0" indent="0" algn="ctr">
              <a:buNone/>
            </a:pPr>
            <a:r>
              <a:rPr lang="fr-FR" dirty="0" smtClean="0">
                <a:latin typeface="Times New Roman"/>
                <a:cs typeface="Times New Roman"/>
              </a:rPr>
              <a:t>Droit positif vs Droit Naturel</a:t>
            </a:r>
            <a:endParaRPr lang="fr-FR" dirty="0">
              <a:latin typeface="Times New Roman"/>
              <a:cs typeface="Times New Roman"/>
            </a:endParaRPr>
          </a:p>
          <a:p>
            <a:pPr marL="0" indent="0">
              <a:buNone/>
            </a:pPr>
            <a:endParaRPr lang="fr-FR" dirty="0">
              <a:latin typeface="Times New Roman"/>
              <a:cs typeface="Times New Roman"/>
            </a:endParaRPr>
          </a:p>
        </p:txBody>
      </p:sp>
    </p:spTree>
    <p:extLst>
      <p:ext uri="{BB962C8B-B14F-4D97-AF65-F5344CB8AC3E}">
        <p14:creationId xmlns:p14="http://schemas.microsoft.com/office/powerpoint/2010/main" val="265728089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Hobbes et le droit positif</a:t>
            </a:r>
            <a:endParaRPr lang="fr-FR" dirty="0">
              <a:latin typeface="Times New Roman"/>
              <a:cs typeface="Times New Roman"/>
            </a:endParaRPr>
          </a:p>
        </p:txBody>
      </p:sp>
      <p:sp>
        <p:nvSpPr>
          <p:cNvPr id="3" name="Espace réservé du contenu 2"/>
          <p:cNvSpPr>
            <a:spLocks noGrp="1"/>
          </p:cNvSpPr>
          <p:nvPr>
            <p:ph idx="1"/>
          </p:nvPr>
        </p:nvSpPr>
        <p:spPr/>
        <p:txBody>
          <a:bodyPr>
            <a:normAutofit fontScale="70000" lnSpcReduction="20000"/>
          </a:bodyPr>
          <a:lstStyle/>
          <a:p>
            <a:pPr marL="0" indent="0" algn="just">
              <a:buNone/>
            </a:pPr>
            <a:r>
              <a:rPr lang="fr-CA" dirty="0">
                <a:latin typeface="Times New Roman"/>
                <a:cs typeface="Times New Roman"/>
              </a:rPr>
              <a:t>Si deux hommes désirent la même chose, dont ils ne peuvent cepen­dant jouir tous les deux, ils deviennent ennemis; et, pour atteindre leur but (principa­lement leur propre conservation, et quelquefois le seul plaisir qu’ils savourent), ils s’efforcent de se détruire ou de subjuguer l’un l’autre. Et de là vient que </a:t>
            </a:r>
            <a:r>
              <a:rPr lang="fr-CA" dirty="0">
                <a:latin typeface="Times New Roman"/>
                <a:cs typeface="Times New Roman"/>
                <a:sym typeface="Symbol"/>
              </a:rPr>
              <a:t></a:t>
            </a:r>
            <a:r>
              <a:rPr lang="fr-CA" dirty="0">
                <a:latin typeface="Times New Roman"/>
                <a:cs typeface="Times New Roman"/>
              </a:rPr>
              <a:t>…</a:t>
            </a:r>
            <a:r>
              <a:rPr lang="fr-CA" dirty="0">
                <a:latin typeface="Times New Roman"/>
                <a:cs typeface="Times New Roman"/>
                <a:sym typeface="Symbol"/>
              </a:rPr>
              <a:t></a:t>
            </a:r>
            <a:r>
              <a:rPr lang="fr-CA" dirty="0">
                <a:latin typeface="Times New Roman"/>
                <a:cs typeface="Times New Roman"/>
              </a:rPr>
              <a:t> si quelqu’un plante, sème, construit, ou possède un endroit commode, on peut s’attendre à ce que d’autres, probablement, arrivent, s’étant préparés en unissant leurs forces, pour le déposséder et le priver, non seulement du fruit de son travail, mais aussi de sa vie ou de sa liberté. Et l’envahisseur, à son tour, est exposé au même danger venant d’un autre. Et de cette défiance de l’un envers l’autre, [il résulte qu’] il n’existe aucun moyen pour un homme de se mettre en sécurité aussi raisonnable que d’anticiper, c’est-à-dire de se rendre maître, par la force ou la ruse de la personne du plus grand nombre possible d’hommes, jusqu’à ce qu’il ne voit plus une autre puissance assez importante pour le mettre en danger. (Thomas Hobbes, </a:t>
            </a:r>
            <a:r>
              <a:rPr lang="fr-CA" i="1" dirty="0">
                <a:latin typeface="Times New Roman"/>
                <a:cs typeface="Times New Roman"/>
              </a:rPr>
              <a:t>Le Léviathan</a:t>
            </a:r>
            <a:r>
              <a:rPr lang="fr-CA" dirty="0">
                <a:latin typeface="Times New Roman"/>
                <a:cs typeface="Times New Roman"/>
              </a:rPr>
              <a:t>, </a:t>
            </a:r>
            <a:r>
              <a:rPr lang="fr-CA" i="1" dirty="0">
                <a:latin typeface="Times New Roman"/>
                <a:cs typeface="Times New Roman"/>
              </a:rPr>
              <a:t> </a:t>
            </a:r>
            <a:r>
              <a:rPr lang="fr-CA" dirty="0">
                <a:latin typeface="Times New Roman"/>
                <a:cs typeface="Times New Roman"/>
              </a:rPr>
              <a:t>1651)</a:t>
            </a:r>
            <a:endParaRPr lang="fr-FR"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211984875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a:bodyPr>
          <a:lstStyle/>
          <a:p>
            <a:pPr marL="0" indent="0" algn="just">
              <a:buNone/>
            </a:pPr>
            <a:endParaRPr lang="fr-FR" dirty="0" smtClean="0">
              <a:latin typeface="Times New Roman"/>
              <a:cs typeface="Times New Roman"/>
            </a:endParaRPr>
          </a:p>
          <a:p>
            <a:pPr marL="0" indent="0" algn="just">
              <a:buNone/>
            </a:pPr>
            <a:r>
              <a:rPr lang="fr-FR" b="1" dirty="0" smtClean="0">
                <a:latin typeface="Times New Roman"/>
                <a:cs typeface="Times New Roman"/>
              </a:rPr>
              <a:t>Module I: </a:t>
            </a:r>
            <a:r>
              <a:rPr lang="fr-FR" dirty="0" smtClean="0">
                <a:latin typeface="Times New Roman"/>
                <a:cs typeface="Times New Roman"/>
              </a:rPr>
              <a:t>s’équiper pour le dialogue interculturel</a:t>
            </a:r>
          </a:p>
          <a:p>
            <a:pPr marL="0" indent="0" algn="just">
              <a:buNone/>
            </a:pPr>
            <a:endParaRPr lang="fr-FR" dirty="0">
              <a:latin typeface="Times New Roman"/>
              <a:cs typeface="Times New Roman"/>
              <a:sym typeface="Wingdings"/>
            </a:endParaRPr>
          </a:p>
          <a:p>
            <a:pPr marL="0" indent="0" algn="just">
              <a:buNone/>
            </a:pPr>
            <a:r>
              <a:rPr lang="fr-FR" b="1" dirty="0" smtClean="0">
                <a:latin typeface="Wingdings"/>
                <a:ea typeface="Wingdings"/>
                <a:cs typeface="Wingdings"/>
                <a:sym typeface="Wingdings"/>
              </a:rPr>
              <a:t></a:t>
            </a:r>
            <a:r>
              <a:rPr lang="fr-FR" b="1" dirty="0" smtClean="0">
                <a:latin typeface="Times New Roman"/>
                <a:cs typeface="Times New Roman"/>
              </a:rPr>
              <a:t>Module II: </a:t>
            </a:r>
            <a:r>
              <a:rPr lang="fr-FR" dirty="0" smtClean="0">
                <a:latin typeface="Times New Roman"/>
                <a:cs typeface="Times New Roman"/>
              </a:rPr>
              <a:t>Relever les défis de la multiculturalité</a:t>
            </a:r>
          </a:p>
          <a:p>
            <a:pPr marL="0" indent="0" algn="just">
              <a:buNone/>
            </a:pPr>
            <a:endParaRPr lang="fr-FR" dirty="0" smtClean="0">
              <a:latin typeface="Times New Roman"/>
              <a:cs typeface="Times New Roman"/>
            </a:endParaRPr>
          </a:p>
          <a:p>
            <a:pPr marL="0" indent="0" algn="just">
              <a:buNone/>
            </a:pPr>
            <a:r>
              <a:rPr lang="fr-FR" b="1" dirty="0" smtClean="0">
                <a:latin typeface="Times New Roman"/>
                <a:cs typeface="Times New Roman"/>
              </a:rPr>
              <a:t>Module III: </a:t>
            </a:r>
            <a:r>
              <a:rPr lang="fr-FR" dirty="0" smtClean="0">
                <a:latin typeface="Times New Roman"/>
                <a:cs typeface="Times New Roman"/>
              </a:rPr>
              <a:t>Valoriser vos compétences en dialogue interculturel</a:t>
            </a:r>
            <a:endParaRPr lang="fr-FR" dirty="0">
              <a:latin typeface="Times New Roman"/>
              <a:cs typeface="Times New Roman"/>
            </a:endParaRPr>
          </a:p>
        </p:txBody>
      </p:sp>
    </p:spTree>
    <p:extLst>
      <p:ext uri="{BB962C8B-B14F-4D97-AF65-F5344CB8AC3E}">
        <p14:creationId xmlns:p14="http://schemas.microsoft.com/office/powerpoint/2010/main" val="42482358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8808" y="280110"/>
            <a:ext cx="8387992" cy="5846054"/>
          </a:xfrm>
        </p:spPr>
        <p:txBody>
          <a:bodyPr>
            <a:normAutofit/>
          </a:bodyPr>
          <a:lstStyle/>
          <a:p>
            <a:pPr marL="0" indent="0" algn="just">
              <a:buNone/>
            </a:pPr>
            <a:endParaRPr lang="fr-FR" dirty="0" smtClean="0">
              <a:latin typeface="Times New Roman"/>
              <a:cs typeface="Times New Roman"/>
            </a:endParaRPr>
          </a:p>
          <a:p>
            <a:pPr algn="just"/>
            <a:r>
              <a:rPr lang="fr-FR" dirty="0" smtClean="0">
                <a:latin typeface="Times New Roman"/>
                <a:cs typeface="Times New Roman"/>
              </a:rPr>
              <a:t>Pour Hobbes, la nature de l’homme est mauvaise</a:t>
            </a:r>
          </a:p>
          <a:p>
            <a:pPr algn="just"/>
            <a:r>
              <a:rPr lang="fr-FR" dirty="0" smtClean="0">
                <a:latin typeface="Times New Roman"/>
                <a:cs typeface="Times New Roman"/>
              </a:rPr>
              <a:t>En dehors de la société, l’homme n’est qu’un animal violent</a:t>
            </a:r>
          </a:p>
          <a:p>
            <a:pPr algn="just"/>
            <a:r>
              <a:rPr lang="fr-FR" dirty="0" smtClean="0">
                <a:latin typeface="Times New Roman"/>
                <a:cs typeface="Times New Roman"/>
              </a:rPr>
              <a:t>L’idée </a:t>
            </a:r>
            <a:r>
              <a:rPr lang="fr-FR" dirty="0">
                <a:latin typeface="Times New Roman"/>
                <a:cs typeface="Times New Roman"/>
              </a:rPr>
              <a:t>que l’homme puisse avoir des droits inhérents à sa personne et opposables au pouvoir en place n’a pas de sens pour </a:t>
            </a:r>
            <a:r>
              <a:rPr lang="fr-FR" dirty="0" smtClean="0">
                <a:latin typeface="Times New Roman"/>
                <a:cs typeface="Times New Roman"/>
              </a:rPr>
              <a:t>Hobbes</a:t>
            </a:r>
          </a:p>
          <a:p>
            <a:pPr algn="just"/>
            <a:r>
              <a:rPr lang="fr-FR" dirty="0">
                <a:latin typeface="Times New Roman"/>
                <a:cs typeface="Times New Roman"/>
              </a:rPr>
              <a:t>C’est la société à laquelle il appartient qui lui donne ses droits et ses devoirs. </a:t>
            </a:r>
          </a:p>
          <a:p>
            <a:endParaRPr lang="fr-FR" dirty="0"/>
          </a:p>
        </p:txBody>
      </p:sp>
    </p:spTree>
    <p:extLst>
      <p:ext uri="{BB962C8B-B14F-4D97-AF65-F5344CB8AC3E}">
        <p14:creationId xmlns:p14="http://schemas.microsoft.com/office/powerpoint/2010/main" val="367941861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Locke et le droit naturel</a:t>
            </a:r>
            <a:endParaRPr lang="fr-FR" dirty="0">
              <a:latin typeface="Times New Roman"/>
              <a:cs typeface="Times New Roman"/>
            </a:endParaRPr>
          </a:p>
        </p:txBody>
      </p:sp>
      <p:sp>
        <p:nvSpPr>
          <p:cNvPr id="3" name="Espace réservé du contenu 2"/>
          <p:cNvSpPr>
            <a:spLocks noGrp="1"/>
          </p:cNvSpPr>
          <p:nvPr>
            <p:ph idx="1"/>
          </p:nvPr>
        </p:nvSpPr>
        <p:spPr/>
        <p:txBody>
          <a:bodyPr>
            <a:normAutofit fontScale="92500"/>
          </a:bodyPr>
          <a:lstStyle/>
          <a:p>
            <a:pPr algn="just"/>
            <a:r>
              <a:rPr lang="fr-FR" dirty="0">
                <a:latin typeface="Times New Roman"/>
                <a:cs typeface="Times New Roman"/>
              </a:rPr>
              <a:t>Pour John Locke, au contraire, l’état de nature n’est pas violent. </a:t>
            </a:r>
            <a:endParaRPr lang="fr-FR" dirty="0" smtClean="0">
              <a:latin typeface="Times New Roman"/>
              <a:cs typeface="Times New Roman"/>
            </a:endParaRPr>
          </a:p>
          <a:p>
            <a:pPr algn="just"/>
            <a:r>
              <a:rPr lang="fr-FR" dirty="0">
                <a:latin typeface="Times New Roman"/>
                <a:cs typeface="Times New Roman"/>
              </a:rPr>
              <a:t>L</a:t>
            </a:r>
            <a:r>
              <a:rPr lang="fr-FR" dirty="0" smtClean="0">
                <a:latin typeface="Times New Roman"/>
                <a:cs typeface="Times New Roman"/>
              </a:rPr>
              <a:t>e </a:t>
            </a:r>
            <a:r>
              <a:rPr lang="fr-FR" dirty="0">
                <a:latin typeface="Times New Roman"/>
                <a:cs typeface="Times New Roman"/>
              </a:rPr>
              <a:t>contrat passé entre l’homme et l’État a </a:t>
            </a:r>
            <a:r>
              <a:rPr lang="fr-FR" dirty="0" err="1" smtClean="0">
                <a:latin typeface="Times New Roman"/>
                <a:cs typeface="Times New Roman"/>
              </a:rPr>
              <a:t>t</a:t>
            </a:r>
            <a:r>
              <a:rPr lang="fr-FR" dirty="0" smtClean="0">
                <a:latin typeface="Times New Roman"/>
                <a:cs typeface="Times New Roman"/>
              </a:rPr>
              <a:t> </a:t>
            </a:r>
            <a:r>
              <a:rPr lang="fr-FR" dirty="0">
                <a:latin typeface="Times New Roman"/>
                <a:cs typeface="Times New Roman"/>
              </a:rPr>
              <a:t>pour but de préserver les droits naturels et d’assurer leur prééminence sur ceux du gouvernement</a:t>
            </a:r>
            <a:r>
              <a:rPr lang="fr-FR" dirty="0" smtClean="0">
                <a:latin typeface="Times New Roman"/>
                <a:cs typeface="Times New Roman"/>
              </a:rPr>
              <a:t>.</a:t>
            </a:r>
          </a:p>
          <a:p>
            <a:pPr algn="just"/>
            <a:r>
              <a:rPr lang="fr-FR" dirty="0" smtClean="0">
                <a:latin typeface="Times New Roman"/>
                <a:cs typeface="Times New Roman"/>
              </a:rPr>
              <a:t>Il </a:t>
            </a:r>
            <a:r>
              <a:rPr lang="fr-FR" dirty="0">
                <a:latin typeface="Times New Roman"/>
                <a:cs typeface="Times New Roman"/>
              </a:rPr>
              <a:t>en ressort le droit d’insurrection si le pouvoir en place bafoue les droits fondamentaux. </a:t>
            </a:r>
            <a:endParaRPr lang="fr-FR" dirty="0" smtClean="0">
              <a:latin typeface="Times New Roman"/>
              <a:cs typeface="Times New Roman"/>
            </a:endParaRPr>
          </a:p>
          <a:p>
            <a:pPr algn="just"/>
            <a:r>
              <a:rPr lang="fr-FR" dirty="0" smtClean="0">
                <a:latin typeface="Times New Roman"/>
                <a:cs typeface="Times New Roman"/>
              </a:rPr>
              <a:t>L’idée </a:t>
            </a:r>
            <a:r>
              <a:rPr lang="fr-FR" dirty="0">
                <a:latin typeface="Times New Roman"/>
                <a:cs typeface="Times New Roman"/>
              </a:rPr>
              <a:t>de droits naturels suppose une forme de résistance au pouvoir politique. </a:t>
            </a:r>
          </a:p>
        </p:txBody>
      </p:sp>
    </p:spTree>
    <p:extLst>
      <p:ext uri="{BB962C8B-B14F-4D97-AF65-F5344CB8AC3E}">
        <p14:creationId xmlns:p14="http://schemas.microsoft.com/office/powerpoint/2010/main" val="263024067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800" dirty="0" smtClean="0">
              <a:latin typeface="Times New Roman"/>
              <a:cs typeface="Times New Roman"/>
            </a:endParaRPr>
          </a:p>
          <a:p>
            <a:pPr marL="0" indent="0">
              <a:buNone/>
            </a:pPr>
            <a:endParaRPr lang="fr-FR" sz="4800" dirty="0" smtClean="0">
              <a:latin typeface="Times New Roman"/>
              <a:cs typeface="Times New Roman"/>
            </a:endParaRPr>
          </a:p>
          <a:p>
            <a:pPr marL="0" indent="0">
              <a:buNone/>
            </a:pPr>
            <a:r>
              <a:rPr lang="fr-FR" sz="4800" dirty="0" smtClean="0">
                <a:latin typeface="Times New Roman"/>
                <a:cs typeface="Times New Roman"/>
              </a:rPr>
              <a:t>L’époque contemporaine</a:t>
            </a:r>
            <a:endParaRPr lang="fr-FR" sz="4800" dirty="0">
              <a:latin typeface="Times New Roman"/>
              <a:cs typeface="Times New Roman"/>
            </a:endParaRPr>
          </a:p>
        </p:txBody>
      </p:sp>
    </p:spTree>
    <p:extLst>
      <p:ext uri="{BB962C8B-B14F-4D97-AF65-F5344CB8AC3E}">
        <p14:creationId xmlns:p14="http://schemas.microsoft.com/office/powerpoint/2010/main" val="9939347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just"/>
            <a:r>
              <a:rPr lang="fr-FR" sz="4000" dirty="0" smtClean="0">
                <a:latin typeface="Times New Roman"/>
                <a:cs typeface="Times New Roman"/>
              </a:rPr>
              <a:t>La barbarie nazie fait pencher la balance en faveur du droit naturel</a:t>
            </a:r>
          </a:p>
          <a:p>
            <a:pPr algn="just"/>
            <a:r>
              <a:rPr lang="fr-FR" sz="4000" dirty="0" smtClean="0">
                <a:latin typeface="Times New Roman"/>
                <a:cs typeface="Times New Roman"/>
              </a:rPr>
              <a:t>Rédaction d’une déclaration universelle des droits de l’homme</a:t>
            </a:r>
            <a:endParaRPr lang="fr-FR" sz="4000" dirty="0">
              <a:latin typeface="Times New Roman"/>
              <a:cs typeface="Times New Roman"/>
            </a:endParaRPr>
          </a:p>
        </p:txBody>
      </p:sp>
    </p:spTree>
    <p:extLst>
      <p:ext uri="{BB962C8B-B14F-4D97-AF65-F5344CB8AC3E}">
        <p14:creationId xmlns:p14="http://schemas.microsoft.com/office/powerpoint/2010/main" val="28897227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4525963"/>
          </a:xfrm>
        </p:spPr>
        <p:txBody>
          <a:bodyPr/>
          <a:lstStyle/>
          <a:p>
            <a:pPr marL="0" indent="0">
              <a:buNone/>
            </a:pPr>
            <a:endParaRPr lang="fr-FR" dirty="0" smtClean="0"/>
          </a:p>
          <a:p>
            <a:pPr marL="0" indent="0">
              <a:buNone/>
            </a:pPr>
            <a:endParaRPr lang="fr-FR" dirty="0"/>
          </a:p>
          <a:p>
            <a:pPr marL="0" indent="0">
              <a:buNone/>
            </a:pPr>
            <a:endParaRPr lang="fr-FR" dirty="0" smtClean="0"/>
          </a:p>
          <a:p>
            <a:pPr marL="0" indent="0">
              <a:buNone/>
            </a:pPr>
            <a:r>
              <a:rPr lang="fr-FR" b="1" dirty="0" smtClean="0">
                <a:latin typeface="Times New Roman"/>
                <a:cs typeface="Times New Roman"/>
              </a:rPr>
              <a:t>La déclaration universelle des droits de l’homme</a:t>
            </a:r>
            <a:endParaRPr lang="fr-FR" b="1" dirty="0">
              <a:latin typeface="Times New Roman"/>
              <a:cs typeface="Times New Roman"/>
            </a:endParaRPr>
          </a:p>
        </p:txBody>
      </p:sp>
    </p:spTree>
    <p:extLst>
      <p:ext uri="{BB962C8B-B14F-4D97-AF65-F5344CB8AC3E}">
        <p14:creationId xmlns:p14="http://schemas.microsoft.com/office/powerpoint/2010/main" val="315023165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3600" dirty="0" smtClean="0">
              <a:latin typeface="Times New Roman"/>
              <a:cs typeface="Times New Roman"/>
            </a:endParaRPr>
          </a:p>
          <a:p>
            <a:pPr marL="0" indent="0" algn="just">
              <a:buNone/>
            </a:pPr>
            <a:endParaRPr lang="fr-FR" sz="3600" dirty="0">
              <a:latin typeface="Times New Roman"/>
              <a:cs typeface="Times New Roman"/>
            </a:endParaRPr>
          </a:p>
          <a:p>
            <a:pPr marL="0" indent="0" algn="just">
              <a:buNone/>
            </a:pPr>
            <a:r>
              <a:rPr lang="fr-FR" sz="3600" dirty="0" smtClean="0">
                <a:latin typeface="Times New Roman"/>
                <a:cs typeface="Times New Roman"/>
              </a:rPr>
              <a:t>Quelles critiques peut-on adresser aux droits de l’homme?</a:t>
            </a:r>
            <a:endParaRPr lang="fr-FR" sz="3600" dirty="0">
              <a:latin typeface="Times New Roman"/>
              <a:cs typeface="Times New Roman"/>
            </a:endParaRPr>
          </a:p>
        </p:txBody>
      </p:sp>
    </p:spTree>
    <p:extLst>
      <p:ext uri="{BB962C8B-B14F-4D97-AF65-F5344CB8AC3E}">
        <p14:creationId xmlns:p14="http://schemas.microsoft.com/office/powerpoint/2010/main" val="30013208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000" dirty="0" smtClean="0">
              <a:latin typeface="Times New Roman"/>
              <a:cs typeface="Times New Roman"/>
            </a:endParaRPr>
          </a:p>
          <a:p>
            <a:pPr marL="0" indent="0">
              <a:buNone/>
            </a:pPr>
            <a:endParaRPr lang="fr-FR" sz="4000" dirty="0">
              <a:latin typeface="Times New Roman"/>
              <a:cs typeface="Times New Roman"/>
            </a:endParaRPr>
          </a:p>
          <a:p>
            <a:pPr marL="0" indent="0" algn="just">
              <a:buNone/>
            </a:pPr>
            <a:r>
              <a:rPr lang="fr-FR" sz="4000" dirty="0" smtClean="0">
                <a:latin typeface="Times New Roman"/>
                <a:cs typeface="Times New Roman"/>
              </a:rPr>
              <a:t>1) La critique du « deux poids deux mesures »</a:t>
            </a:r>
            <a:endParaRPr lang="fr-FR" sz="4000" dirty="0">
              <a:latin typeface="Times New Roman"/>
              <a:cs typeface="Times New Roman"/>
            </a:endParaRPr>
          </a:p>
        </p:txBody>
      </p:sp>
    </p:spTree>
    <p:extLst>
      <p:ext uri="{BB962C8B-B14F-4D97-AF65-F5344CB8AC3E}">
        <p14:creationId xmlns:p14="http://schemas.microsoft.com/office/powerpoint/2010/main" val="1184016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Exemple</a:t>
            </a:r>
            <a:endParaRPr lang="fr-FR"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lgn="just">
              <a:buNone/>
            </a:pPr>
            <a:r>
              <a:rPr lang="fr-FR" sz="4000" dirty="0">
                <a:latin typeface="Times New Roman"/>
                <a:cs typeface="Times New Roman"/>
              </a:rPr>
              <a:t>« </a:t>
            </a:r>
            <a:r>
              <a:rPr lang="fr-FR" sz="4000" dirty="0" smtClean="0">
                <a:latin typeface="Times New Roman"/>
                <a:cs typeface="Times New Roman"/>
              </a:rPr>
              <a:t>Une </a:t>
            </a:r>
            <a:r>
              <a:rPr lang="fr-FR" sz="4000" dirty="0">
                <a:latin typeface="Times New Roman"/>
                <a:cs typeface="Times New Roman"/>
              </a:rPr>
              <a:t>des fonctions fondamentales des droits de l'homme est de légitimer les interventions militaires entreprises par les États –et principalement celles des États occidentaux –afin de défendre leurs intérêts</a:t>
            </a:r>
            <a:r>
              <a:rPr lang="fr-FR" sz="4000" dirty="0" smtClean="0">
                <a:latin typeface="Times New Roman"/>
                <a:cs typeface="Times New Roman"/>
              </a:rPr>
              <a:t>.  »</a:t>
            </a:r>
            <a:endParaRPr lang="fr-FR" sz="4000" dirty="0">
              <a:latin typeface="Times New Roman"/>
              <a:cs typeface="Times New Roman"/>
            </a:endParaRPr>
          </a:p>
        </p:txBody>
      </p:sp>
    </p:spTree>
    <p:extLst>
      <p:ext uri="{BB962C8B-B14F-4D97-AF65-F5344CB8AC3E}">
        <p14:creationId xmlns:p14="http://schemas.microsoft.com/office/powerpoint/2010/main" val="3935996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lgn="just">
              <a:buNone/>
            </a:pPr>
            <a:r>
              <a:rPr lang="fr-FR" dirty="0" smtClean="0">
                <a:latin typeface="Times New Roman"/>
                <a:cs typeface="Times New Roman"/>
              </a:rPr>
              <a:t>=&gt; cette critique ne remet pas en cause le principe des droits de l’homme, mais le fait qu’ils ne sont pas appliqués de façon égale pour tout le monde</a:t>
            </a:r>
            <a:endParaRPr lang="fr-FR" dirty="0">
              <a:latin typeface="Times New Roman"/>
              <a:cs typeface="Times New Roman"/>
            </a:endParaRPr>
          </a:p>
        </p:txBody>
      </p:sp>
    </p:spTree>
    <p:extLst>
      <p:ext uri="{BB962C8B-B14F-4D97-AF65-F5344CB8AC3E}">
        <p14:creationId xmlns:p14="http://schemas.microsoft.com/office/powerpoint/2010/main" val="36876427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lgn="just">
              <a:buNone/>
            </a:pPr>
            <a:r>
              <a:rPr lang="fr-FR" sz="3600" dirty="0" smtClean="0">
                <a:latin typeface="Times New Roman"/>
                <a:cs typeface="Times New Roman"/>
              </a:rPr>
              <a:t>2) La contestation de l’universalité des droits de l’homme</a:t>
            </a:r>
            <a:endParaRPr lang="fr-FR" sz="3600" dirty="0">
              <a:latin typeface="Times New Roman"/>
              <a:cs typeface="Times New Roman"/>
            </a:endParaRPr>
          </a:p>
        </p:txBody>
      </p:sp>
    </p:spTree>
    <p:extLst>
      <p:ext uri="{BB962C8B-B14F-4D97-AF65-F5344CB8AC3E}">
        <p14:creationId xmlns:p14="http://schemas.microsoft.com/office/powerpoint/2010/main" val="328343602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800" dirty="0" smtClean="0">
              <a:latin typeface="Times New Roman"/>
              <a:cs typeface="Times New Roman"/>
            </a:endParaRPr>
          </a:p>
          <a:p>
            <a:pPr marL="0" indent="0">
              <a:buNone/>
            </a:pPr>
            <a:endParaRPr lang="fr-FR" sz="4800" dirty="0">
              <a:latin typeface="Times New Roman"/>
              <a:cs typeface="Times New Roman"/>
            </a:endParaRPr>
          </a:p>
          <a:p>
            <a:pPr marL="0" indent="0">
              <a:buNone/>
            </a:pPr>
            <a:r>
              <a:rPr lang="fr-FR" sz="4800" dirty="0" smtClean="0">
                <a:latin typeface="Times New Roman"/>
                <a:cs typeface="Times New Roman"/>
              </a:rPr>
              <a:t>Les droits de l’homme</a:t>
            </a:r>
            <a:endParaRPr lang="fr-FR" sz="4800" dirty="0">
              <a:latin typeface="Times New Roman"/>
              <a:cs typeface="Times New Roman"/>
            </a:endParaRPr>
          </a:p>
        </p:txBody>
      </p:sp>
    </p:spTree>
    <p:extLst>
      <p:ext uri="{BB962C8B-B14F-4D97-AF65-F5344CB8AC3E}">
        <p14:creationId xmlns:p14="http://schemas.microsoft.com/office/powerpoint/2010/main" val="29807978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199" y="448174"/>
            <a:ext cx="8469697" cy="6162396"/>
          </a:xfrm>
        </p:spPr>
        <p:txBody>
          <a:bodyPr>
            <a:normAutofit fontScale="85000" lnSpcReduction="10000"/>
          </a:bodyPr>
          <a:lstStyle/>
          <a:p>
            <a:pPr marL="0" indent="0" algn="just">
              <a:buNone/>
            </a:pPr>
            <a:r>
              <a:rPr lang="fr-FR" dirty="0">
                <a:latin typeface="Times New Roman"/>
                <a:cs typeface="Times New Roman"/>
              </a:rPr>
              <a:t>« 1. L’individu réalise sa personnalité à travers sa culture. Par conséquent, le respect des différences individuelles implique le respect des différences culturelles.</a:t>
            </a:r>
          </a:p>
          <a:p>
            <a:pPr marL="0" indent="0" algn="just">
              <a:buNone/>
            </a:pPr>
            <a:r>
              <a:rPr lang="fr-FR" dirty="0">
                <a:latin typeface="Times New Roman"/>
                <a:cs typeface="Times New Roman"/>
              </a:rPr>
              <a:t>2. Le respect des différences entre les cultures est validé par le fait scientifique qu’aucune technique d’évaluation qualitative des cultures n’a été découverte.</a:t>
            </a:r>
          </a:p>
          <a:p>
            <a:pPr marL="0" indent="0" algn="just">
              <a:buNone/>
            </a:pPr>
            <a:r>
              <a:rPr lang="fr-FR" dirty="0">
                <a:latin typeface="Times New Roman"/>
                <a:cs typeface="Times New Roman"/>
              </a:rPr>
              <a:t>3. Les normes et les valeurs sont relatives à la culture dont ils sont issus de sorte que toute tentative de formuler des postulats qui poussent sur les croyances ou les codes moraux au-delà d’une culture nuit à l’applicabilité de toute déclaration de droits de l’homme à l’humanité dans son ensemble. » </a:t>
            </a:r>
          </a:p>
          <a:p>
            <a:pPr marL="0" indent="0" algn="just">
              <a:buNone/>
            </a:pPr>
            <a:r>
              <a:rPr lang="fr-FR" dirty="0">
                <a:latin typeface="Times New Roman"/>
                <a:cs typeface="Times New Roman"/>
              </a:rPr>
              <a:t>(« </a:t>
            </a:r>
            <a:r>
              <a:rPr lang="fr-FR" dirty="0" err="1">
                <a:latin typeface="Times New Roman"/>
                <a:cs typeface="Times New Roman"/>
              </a:rPr>
              <a:t>Statement</a:t>
            </a:r>
            <a:r>
              <a:rPr lang="fr-FR" dirty="0">
                <a:latin typeface="Times New Roman"/>
                <a:cs typeface="Times New Roman"/>
              </a:rPr>
              <a:t> on </a:t>
            </a:r>
            <a:r>
              <a:rPr lang="fr-FR" dirty="0" err="1">
                <a:latin typeface="Times New Roman"/>
                <a:cs typeface="Times New Roman"/>
              </a:rPr>
              <a:t>Human</a:t>
            </a:r>
            <a:r>
              <a:rPr lang="fr-FR" dirty="0">
                <a:latin typeface="Times New Roman"/>
                <a:cs typeface="Times New Roman"/>
              </a:rPr>
              <a:t> </a:t>
            </a:r>
            <a:r>
              <a:rPr lang="fr-FR" dirty="0" err="1">
                <a:latin typeface="Times New Roman"/>
                <a:cs typeface="Times New Roman"/>
              </a:rPr>
              <a:t>Rights</a:t>
            </a:r>
            <a:r>
              <a:rPr lang="fr-FR" dirty="0">
                <a:latin typeface="Times New Roman"/>
                <a:cs typeface="Times New Roman"/>
              </a:rPr>
              <a:t> », American </a:t>
            </a:r>
            <a:r>
              <a:rPr lang="fr-FR" dirty="0" err="1">
                <a:latin typeface="Times New Roman"/>
                <a:cs typeface="Times New Roman"/>
              </a:rPr>
              <a:t>Anthropological</a:t>
            </a:r>
            <a:r>
              <a:rPr lang="fr-FR" dirty="0">
                <a:latin typeface="Times New Roman"/>
                <a:cs typeface="Times New Roman"/>
              </a:rPr>
              <a:t> Association, 1947) </a:t>
            </a:r>
          </a:p>
          <a:p>
            <a:pPr marL="0" indent="0">
              <a:buNone/>
            </a:pPr>
            <a:endParaRPr lang="fr-FR" dirty="0"/>
          </a:p>
        </p:txBody>
      </p:sp>
    </p:spTree>
    <p:extLst>
      <p:ext uri="{BB962C8B-B14F-4D97-AF65-F5344CB8AC3E}">
        <p14:creationId xmlns:p14="http://schemas.microsoft.com/office/powerpoint/2010/main" val="20449799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lgn="just">
              <a:buNone/>
            </a:pPr>
            <a:r>
              <a:rPr lang="fr-FR" sz="4000" dirty="0" smtClean="0">
                <a:latin typeface="Times New Roman"/>
                <a:cs typeface="Times New Roman"/>
              </a:rPr>
              <a:t>À votre avis, quels articles se sont heurtés à des différences culturelles?</a:t>
            </a:r>
            <a:endParaRPr lang="fr-FR" sz="4000" dirty="0">
              <a:latin typeface="Times New Roman"/>
              <a:cs typeface="Times New Roman"/>
            </a:endParaRPr>
          </a:p>
        </p:txBody>
      </p:sp>
    </p:spTree>
    <p:extLst>
      <p:ext uri="{BB962C8B-B14F-4D97-AF65-F5344CB8AC3E}">
        <p14:creationId xmlns:p14="http://schemas.microsoft.com/office/powerpoint/2010/main" val="27403641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Individualisme VS collectivisme</a:t>
            </a:r>
            <a:endParaRPr lang="fr-FR" dirty="0">
              <a:latin typeface="Times New Roman"/>
              <a:cs typeface="Times New Roman"/>
            </a:endParaRPr>
          </a:p>
        </p:txBody>
      </p:sp>
      <p:sp>
        <p:nvSpPr>
          <p:cNvPr id="3" name="Espace réservé du contenu 2"/>
          <p:cNvSpPr>
            <a:spLocks noGrp="1"/>
          </p:cNvSpPr>
          <p:nvPr>
            <p:ph idx="1"/>
          </p:nvPr>
        </p:nvSpPr>
        <p:spPr/>
        <p:txBody>
          <a:bodyPr/>
          <a:lstStyle/>
          <a:p>
            <a:endParaRPr lang="fr-FR" dirty="0" smtClean="0">
              <a:latin typeface="Times New Roman"/>
              <a:cs typeface="Times New Roman"/>
            </a:endParaRPr>
          </a:p>
          <a:p>
            <a:pPr algn="just"/>
            <a:r>
              <a:rPr lang="fr-FR" sz="3600" dirty="0" smtClean="0">
                <a:latin typeface="Times New Roman"/>
                <a:cs typeface="Times New Roman"/>
              </a:rPr>
              <a:t>La DUDH privilégie la liberté de l’individu à l’équilibre du groupe</a:t>
            </a:r>
          </a:p>
          <a:p>
            <a:pPr algn="just"/>
            <a:r>
              <a:rPr lang="fr-FR" sz="3600" dirty="0" smtClean="0">
                <a:latin typeface="Times New Roman"/>
                <a:cs typeface="Times New Roman"/>
              </a:rPr>
              <a:t>Cela peut poser problème aux membres de sociétés de traditions plus collectivistes</a:t>
            </a:r>
            <a:endParaRPr lang="fr-FR" sz="3600" dirty="0">
              <a:latin typeface="Times New Roman"/>
              <a:cs typeface="Times New Roman"/>
            </a:endParaRPr>
          </a:p>
        </p:txBody>
      </p:sp>
    </p:spTree>
    <p:extLst>
      <p:ext uri="{BB962C8B-B14F-4D97-AF65-F5344CB8AC3E}">
        <p14:creationId xmlns:p14="http://schemas.microsoft.com/office/powerpoint/2010/main" val="14158376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r>
              <a:rPr lang="fr-FR" dirty="0" smtClean="0">
                <a:latin typeface="Times New Roman"/>
                <a:cs typeface="Times New Roman"/>
              </a:rPr>
              <a:t>Exemples: </a:t>
            </a:r>
          </a:p>
          <a:p>
            <a:pPr marL="0" indent="0">
              <a:buNone/>
            </a:pPr>
            <a:endParaRPr lang="fr-FR" dirty="0">
              <a:latin typeface="Times New Roman"/>
              <a:cs typeface="Times New Roman"/>
            </a:endParaRPr>
          </a:p>
          <a:p>
            <a:r>
              <a:rPr lang="fr-FR" dirty="0" smtClean="0">
                <a:latin typeface="Times New Roman"/>
                <a:cs typeface="Times New Roman"/>
              </a:rPr>
              <a:t>Égalité en droit de l’homme et de la femme</a:t>
            </a:r>
          </a:p>
          <a:p>
            <a:r>
              <a:rPr lang="fr-FR" dirty="0" smtClean="0">
                <a:latin typeface="Times New Roman"/>
                <a:cs typeface="Times New Roman"/>
              </a:rPr>
              <a:t>Droit de changer de religion</a:t>
            </a:r>
          </a:p>
          <a:p>
            <a:r>
              <a:rPr lang="fr-FR" dirty="0" smtClean="0">
                <a:latin typeface="Times New Roman"/>
                <a:cs typeface="Times New Roman"/>
              </a:rPr>
              <a:t>…</a:t>
            </a:r>
            <a:endParaRPr lang="fr-FR" dirty="0">
              <a:latin typeface="Times New Roman"/>
              <a:cs typeface="Times New Roman"/>
            </a:endParaRPr>
          </a:p>
        </p:txBody>
      </p:sp>
    </p:spTree>
    <p:extLst>
      <p:ext uri="{BB962C8B-B14F-4D97-AF65-F5344CB8AC3E}">
        <p14:creationId xmlns:p14="http://schemas.microsoft.com/office/powerpoint/2010/main" val="2682734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dirty="0" smtClean="0">
                <a:latin typeface="Times New Roman"/>
                <a:cs typeface="Times New Roman"/>
              </a:rPr>
              <a:t>Un enjeu central pour le dialogue interculturel</a:t>
            </a:r>
            <a:endParaRPr lang="fr-FR" sz="3600" dirty="0">
              <a:latin typeface="Times New Roman"/>
              <a:cs typeface="Times New Roman"/>
            </a:endParaRPr>
          </a:p>
        </p:txBody>
      </p:sp>
      <p:sp>
        <p:nvSpPr>
          <p:cNvPr id="3" name="Espace réservé du contenu 2"/>
          <p:cNvSpPr>
            <a:spLocks noGrp="1"/>
          </p:cNvSpPr>
          <p:nvPr>
            <p:ph idx="1"/>
          </p:nvPr>
        </p:nvSpPr>
        <p:spPr/>
        <p:txBody>
          <a:bodyPr>
            <a:normAutofit/>
          </a:bodyPr>
          <a:lstStyle/>
          <a:p>
            <a:endParaRPr lang="fr-FR" sz="3600" dirty="0" smtClean="0">
              <a:latin typeface="Times New Roman"/>
              <a:cs typeface="Times New Roman"/>
            </a:endParaRPr>
          </a:p>
          <a:p>
            <a:r>
              <a:rPr lang="fr-FR" sz="3600" dirty="0" smtClean="0">
                <a:latin typeface="Times New Roman"/>
                <a:cs typeface="Times New Roman"/>
              </a:rPr>
              <a:t>Relativisme vs Universalisme</a:t>
            </a:r>
          </a:p>
          <a:p>
            <a:r>
              <a:rPr lang="fr-FR" sz="3600" dirty="0" smtClean="0">
                <a:latin typeface="Times New Roman"/>
                <a:cs typeface="Times New Roman"/>
              </a:rPr>
              <a:t>Un impérialisme des droits de l’homme?</a:t>
            </a:r>
          </a:p>
          <a:p>
            <a:r>
              <a:rPr lang="fr-FR" sz="3600" dirty="0" smtClean="0">
                <a:latin typeface="Times New Roman"/>
                <a:cs typeface="Times New Roman"/>
              </a:rPr>
              <a:t>Une solution pour une relation pacifique entre les différentes cultures? </a:t>
            </a:r>
          </a:p>
          <a:p>
            <a:endParaRPr lang="fr-FR" sz="3600" dirty="0" smtClean="0">
              <a:latin typeface="Times New Roman"/>
              <a:cs typeface="Times New Roman"/>
            </a:endParaRPr>
          </a:p>
          <a:p>
            <a:endParaRPr lang="fr-FR" sz="3600" dirty="0">
              <a:latin typeface="Times New Roman"/>
              <a:cs typeface="Times New Roman"/>
            </a:endParaRPr>
          </a:p>
        </p:txBody>
      </p:sp>
    </p:spTree>
    <p:extLst>
      <p:ext uri="{BB962C8B-B14F-4D97-AF65-F5344CB8AC3E}">
        <p14:creationId xmlns:p14="http://schemas.microsoft.com/office/powerpoint/2010/main" val="96107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Programme</a:t>
            </a:r>
            <a:endParaRPr lang="fr-FR" dirty="0">
              <a:latin typeface="Times New Roman"/>
              <a:cs typeface="Times New Roman"/>
            </a:endParaRPr>
          </a:p>
        </p:txBody>
      </p:sp>
      <p:sp>
        <p:nvSpPr>
          <p:cNvPr id="3" name="Espace réservé du contenu 2"/>
          <p:cNvSpPr>
            <a:spLocks noGrp="1"/>
          </p:cNvSpPr>
          <p:nvPr>
            <p:ph idx="1"/>
          </p:nvPr>
        </p:nvSpPr>
        <p:spPr/>
        <p:txBody>
          <a:bodyPr/>
          <a:lstStyle/>
          <a:p>
            <a:endParaRPr lang="fr-FR" dirty="0" smtClean="0">
              <a:latin typeface="Times New Roman"/>
              <a:cs typeface="Times New Roman"/>
            </a:endParaRPr>
          </a:p>
          <a:p>
            <a:r>
              <a:rPr lang="fr-FR" sz="3600" dirty="0" smtClean="0">
                <a:latin typeface="Times New Roman"/>
                <a:cs typeface="Times New Roman"/>
              </a:rPr>
              <a:t>D’où viennent les droits de l’homme? (Philosophie &amp; Histoire) </a:t>
            </a:r>
          </a:p>
          <a:p>
            <a:r>
              <a:rPr lang="fr-FR" sz="3600" dirty="0" smtClean="0">
                <a:latin typeface="Times New Roman"/>
                <a:cs typeface="Times New Roman"/>
              </a:rPr>
              <a:t>Les critiques des droits de l’homme</a:t>
            </a:r>
          </a:p>
          <a:p>
            <a:endParaRPr lang="fr-FR" dirty="0">
              <a:latin typeface="Times New Roman"/>
              <a:cs typeface="Times New Roman"/>
            </a:endParaRPr>
          </a:p>
        </p:txBody>
      </p:sp>
    </p:spTree>
    <p:extLst>
      <p:ext uri="{BB962C8B-B14F-4D97-AF65-F5344CB8AC3E}">
        <p14:creationId xmlns:p14="http://schemas.microsoft.com/office/powerpoint/2010/main" val="2484202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Une définition</a:t>
            </a:r>
            <a:endParaRPr lang="fr-FR" dirty="0">
              <a:latin typeface="Times New Roman"/>
              <a:cs typeface="Times New Roman"/>
            </a:endParaRPr>
          </a:p>
        </p:txBody>
      </p:sp>
      <p:sp>
        <p:nvSpPr>
          <p:cNvPr id="3" name="Espace réservé du contenu 2"/>
          <p:cNvSpPr>
            <a:spLocks noGrp="1"/>
          </p:cNvSpPr>
          <p:nvPr>
            <p:ph idx="1"/>
          </p:nvPr>
        </p:nvSpPr>
        <p:spPr/>
        <p:txBody>
          <a:bodyPr>
            <a:normAutofit lnSpcReduction="10000"/>
          </a:bodyPr>
          <a:lstStyle/>
          <a:p>
            <a:pPr marL="0" indent="0" algn="just">
              <a:buNone/>
            </a:pPr>
            <a:r>
              <a:rPr lang="fr-FR" dirty="0">
                <a:latin typeface="Times New Roman"/>
                <a:cs typeface="Times New Roman"/>
              </a:rPr>
              <a:t>Les droits de l’homme sont un concept selon lequel tout être humain possède des droits universels, inaliénables, quel que soit le droit positif en vigueur ou d’autres facteurs locaux tels que l’ethnie, la nationalité ou la religion. Selon cette doctrine tout homme – en tant que tel et indépendamment de sa condition sociale – a des droits inhérents à sa personne et inaliénables et donc opposables en toutes circonstances à la société et au pouvoir. </a:t>
            </a:r>
          </a:p>
          <a:p>
            <a:pPr algn="just"/>
            <a:endParaRPr lang="fr-FR" sz="2800" dirty="0">
              <a:latin typeface="Times New Roman"/>
              <a:cs typeface="Times New Roman"/>
            </a:endParaRPr>
          </a:p>
        </p:txBody>
      </p:sp>
    </p:spTree>
    <p:extLst>
      <p:ext uri="{BB962C8B-B14F-4D97-AF65-F5344CB8AC3E}">
        <p14:creationId xmlns:p14="http://schemas.microsoft.com/office/powerpoint/2010/main" val="2098058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13400"/>
            <a:ext cx="8229600" cy="5712764"/>
          </a:xfrm>
        </p:spPr>
        <p:txBody>
          <a:bodyPr>
            <a:normAutofit/>
          </a:bodyPr>
          <a:lstStyle/>
          <a:p>
            <a:pPr marL="0" indent="0">
              <a:buNone/>
            </a:pPr>
            <a:r>
              <a:rPr lang="fr-FR" sz="4000" dirty="0" smtClean="0">
                <a:latin typeface="Times New Roman"/>
                <a:cs typeface="Times New Roman"/>
              </a:rPr>
              <a:t>Les droits de l’homme sont un concept: </a:t>
            </a:r>
          </a:p>
          <a:p>
            <a:pPr marL="0" indent="0">
              <a:buNone/>
            </a:pPr>
            <a:endParaRPr lang="fr-FR" sz="4000" dirty="0">
              <a:latin typeface="Times New Roman"/>
              <a:cs typeface="Times New Roman"/>
            </a:endParaRPr>
          </a:p>
          <a:p>
            <a:r>
              <a:rPr lang="fr-FR" sz="4000" b="1" dirty="0" smtClean="0">
                <a:latin typeface="Times New Roman"/>
                <a:cs typeface="Times New Roman"/>
              </a:rPr>
              <a:t>Universaliste</a:t>
            </a:r>
            <a:r>
              <a:rPr lang="fr-FR" sz="4000" dirty="0" smtClean="0">
                <a:latin typeface="Times New Roman"/>
                <a:cs typeface="Times New Roman"/>
              </a:rPr>
              <a:t> = tout homme à des droits parce qu’il est humain</a:t>
            </a:r>
          </a:p>
          <a:p>
            <a:r>
              <a:rPr lang="fr-FR" sz="4000" b="1" dirty="0" smtClean="0">
                <a:latin typeface="Times New Roman"/>
                <a:cs typeface="Times New Roman"/>
              </a:rPr>
              <a:t>Individualiste = </a:t>
            </a:r>
            <a:r>
              <a:rPr lang="fr-FR" sz="4000" dirty="0" smtClean="0">
                <a:latin typeface="Times New Roman"/>
                <a:cs typeface="Times New Roman"/>
              </a:rPr>
              <a:t>un individu doit pouvoir s’opposer à sa collectivité si elle l’opprime</a:t>
            </a:r>
            <a:endParaRPr lang="fr-FR" sz="4000" b="1" dirty="0" smtClean="0">
              <a:latin typeface="Times New Roman"/>
              <a:cs typeface="Times New Roman"/>
            </a:endParaRPr>
          </a:p>
        </p:txBody>
      </p:sp>
    </p:spTree>
    <p:extLst>
      <p:ext uri="{BB962C8B-B14F-4D97-AF65-F5344CB8AC3E}">
        <p14:creationId xmlns:p14="http://schemas.microsoft.com/office/powerpoint/2010/main" val="122964094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199" y="-305912"/>
            <a:ext cx="8229600" cy="1143000"/>
          </a:xfrm>
        </p:spPr>
        <p:txBody>
          <a:bodyPr>
            <a:normAutofit/>
          </a:bodyPr>
          <a:lstStyle/>
          <a:p>
            <a:r>
              <a:rPr lang="fr-FR" sz="2800" dirty="0" smtClean="0">
                <a:latin typeface="Times New Roman"/>
                <a:cs typeface="Times New Roman"/>
              </a:rPr>
              <a:t>Étude de cas</a:t>
            </a:r>
            <a:endParaRPr lang="fr-FR" sz="2800" dirty="0">
              <a:latin typeface="Times New Roman"/>
              <a:cs typeface="Times New Roman"/>
            </a:endParaRPr>
          </a:p>
        </p:txBody>
      </p:sp>
      <p:sp>
        <p:nvSpPr>
          <p:cNvPr id="3" name="Espace réservé du contenu 2"/>
          <p:cNvSpPr>
            <a:spLocks noGrp="1"/>
          </p:cNvSpPr>
          <p:nvPr>
            <p:ph idx="1"/>
          </p:nvPr>
        </p:nvSpPr>
        <p:spPr>
          <a:xfrm>
            <a:off x="242783" y="539533"/>
            <a:ext cx="8716490" cy="5851619"/>
          </a:xfrm>
        </p:spPr>
        <p:txBody>
          <a:bodyPr>
            <a:noAutofit/>
          </a:bodyPr>
          <a:lstStyle/>
          <a:p>
            <a:pPr marL="0" indent="0" algn="just">
              <a:buNone/>
            </a:pPr>
            <a:r>
              <a:rPr lang="fr-FR" sz="2500" dirty="0" smtClean="0">
                <a:latin typeface="Times New Roman"/>
                <a:cs typeface="Times New Roman"/>
              </a:rPr>
              <a:t>M. </a:t>
            </a:r>
            <a:r>
              <a:rPr lang="fr-FR" sz="2500" dirty="0" err="1" smtClean="0">
                <a:latin typeface="Times New Roman"/>
                <a:cs typeface="Times New Roman"/>
              </a:rPr>
              <a:t>Handyside</a:t>
            </a:r>
            <a:r>
              <a:rPr lang="fr-FR" sz="2500" dirty="0" smtClean="0">
                <a:latin typeface="Times New Roman"/>
                <a:cs typeface="Times New Roman"/>
              </a:rPr>
              <a:t> publie en 1971 au Royaume-Uni un livre intitulé </a:t>
            </a:r>
            <a:r>
              <a:rPr lang="fr-FR" sz="2500" i="1" dirty="0" smtClean="0">
                <a:latin typeface="Times New Roman"/>
                <a:cs typeface="Times New Roman"/>
              </a:rPr>
              <a:t>Le petit livre rouge à l’usage des écoliers</a:t>
            </a:r>
            <a:r>
              <a:rPr lang="fr-FR" sz="2500" dirty="0" smtClean="0">
                <a:latin typeface="Times New Roman"/>
                <a:cs typeface="Times New Roman"/>
              </a:rPr>
              <a:t>. </a:t>
            </a:r>
            <a:r>
              <a:rPr lang="fr-FR" sz="2500" dirty="0">
                <a:latin typeface="Times New Roman"/>
                <a:cs typeface="Times New Roman"/>
              </a:rPr>
              <a:t>Cet ouvrage fut interdit par les </a:t>
            </a:r>
            <a:r>
              <a:rPr lang="fr-FR" sz="2500" dirty="0" smtClean="0">
                <a:latin typeface="Times New Roman"/>
                <a:cs typeface="Times New Roman"/>
              </a:rPr>
              <a:t>autorités</a:t>
            </a:r>
            <a:r>
              <a:rPr lang="fr-FR" sz="2500" dirty="0">
                <a:latin typeface="Times New Roman"/>
                <a:cs typeface="Times New Roman"/>
              </a:rPr>
              <a:t> </a:t>
            </a:r>
            <a:r>
              <a:rPr lang="fr-FR" sz="2500" dirty="0" smtClean="0">
                <a:latin typeface="Times New Roman"/>
                <a:cs typeface="Times New Roman"/>
              </a:rPr>
              <a:t>en </a:t>
            </a:r>
            <a:r>
              <a:rPr lang="fr-FR" sz="2500" dirty="0">
                <a:latin typeface="Times New Roman"/>
                <a:cs typeface="Times New Roman"/>
              </a:rPr>
              <a:t>vertu des lois britanniques sur les publications obscènes. </a:t>
            </a:r>
            <a:r>
              <a:rPr lang="fr-FR" sz="2500" dirty="0" smtClean="0">
                <a:latin typeface="Times New Roman"/>
                <a:cs typeface="Times New Roman"/>
              </a:rPr>
              <a:t>Voici un exemple de passage dénoncé: </a:t>
            </a:r>
            <a:r>
              <a:rPr lang="fr-FR" sz="2500" dirty="0">
                <a:latin typeface="Times New Roman"/>
                <a:cs typeface="Times New Roman"/>
              </a:rPr>
              <a:t>« Peut-être fumes-tu du haschisch ou couches-tu avec ton petit ami ou ta petite amie, sans le dire à tes parents ni à tes professeurs parce que tu n’oses pas ou simplement parce que tu ne désires pas en parler. Quand tu fais des choses dont tu as vraiment envie et que tu crois bonnes, ne te sens pas honteux ou coupable pour la seule raison que tes parents ou professeurs pourraient les désapprouver. Beaucoup d’entre elles auront plus d’importance pour toi dans la vie que celles qui sont ‘approuvées’. </a:t>
            </a:r>
            <a:r>
              <a:rPr lang="fr-FR" sz="2500" dirty="0" smtClean="0">
                <a:latin typeface="Times New Roman"/>
                <a:cs typeface="Times New Roman"/>
              </a:rPr>
              <a:t>». Suite à l’interdiction, M. </a:t>
            </a:r>
            <a:r>
              <a:rPr lang="fr-FR" sz="2500" dirty="0" err="1" smtClean="0">
                <a:latin typeface="Times New Roman"/>
                <a:cs typeface="Times New Roman"/>
              </a:rPr>
              <a:t>Handyside</a:t>
            </a:r>
            <a:r>
              <a:rPr lang="fr-FR" sz="2500" dirty="0" smtClean="0">
                <a:latin typeface="Times New Roman"/>
                <a:cs typeface="Times New Roman"/>
              </a:rPr>
              <a:t> se considère victime </a:t>
            </a:r>
            <a:r>
              <a:rPr lang="fr-FR" sz="2500" dirty="0">
                <a:latin typeface="Times New Roman"/>
                <a:cs typeface="Times New Roman"/>
              </a:rPr>
              <a:t>d’une violation de sa liberté d’expression, protégée par la convention des droits de l’homme (article 10). </a:t>
            </a:r>
            <a:r>
              <a:rPr lang="fr-FR" sz="2500" dirty="0" smtClean="0">
                <a:latin typeface="Times New Roman"/>
                <a:cs typeface="Times New Roman"/>
              </a:rPr>
              <a:t>Pensez-vous qu’il doit obtenir gain de cause? </a:t>
            </a:r>
            <a:endParaRPr lang="fr-FR" sz="2500" dirty="0">
              <a:latin typeface="Times New Roman"/>
              <a:cs typeface="Times New Roman"/>
            </a:endParaRPr>
          </a:p>
        </p:txBody>
      </p:sp>
    </p:spTree>
    <p:extLst>
      <p:ext uri="{BB962C8B-B14F-4D97-AF65-F5344CB8AC3E}">
        <p14:creationId xmlns:p14="http://schemas.microsoft.com/office/powerpoint/2010/main" val="204357825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latin typeface="Times New Roman"/>
                <a:cs typeface="Times New Roman"/>
              </a:rPr>
              <a:t>D’où </a:t>
            </a:r>
            <a:r>
              <a:rPr lang="fr-FR" dirty="0" smtClean="0">
                <a:latin typeface="Times New Roman"/>
                <a:cs typeface="Times New Roman"/>
              </a:rPr>
              <a:t>viennent les droits de l’homme? </a:t>
            </a:r>
            <a:endParaRPr lang="fr-FR" dirty="0">
              <a:latin typeface="Times New Roman"/>
              <a:cs typeface="Times New Roman"/>
            </a:endParaRPr>
          </a:p>
        </p:txBody>
      </p:sp>
      <p:sp>
        <p:nvSpPr>
          <p:cNvPr id="3" name="Espace réservé du contenu 2"/>
          <p:cNvSpPr>
            <a:spLocks noGrp="1"/>
          </p:cNvSpPr>
          <p:nvPr>
            <p:ph idx="1"/>
          </p:nvPr>
        </p:nvSpPr>
        <p:spPr/>
        <p:txBody>
          <a:bodyPr/>
          <a:lstStyle/>
          <a:p>
            <a:endParaRPr lang="fr-FR" dirty="0" smtClean="0">
              <a:latin typeface="Times New Roman"/>
              <a:cs typeface="Times New Roman"/>
            </a:endParaRPr>
          </a:p>
          <a:p>
            <a:endParaRPr lang="fr-FR" dirty="0">
              <a:latin typeface="Times New Roman"/>
              <a:cs typeface="Times New Roman"/>
            </a:endParaRPr>
          </a:p>
          <a:p>
            <a:r>
              <a:rPr lang="fr-FR" dirty="0" smtClean="0">
                <a:latin typeface="Times New Roman"/>
                <a:cs typeface="Times New Roman"/>
              </a:rPr>
              <a:t>Antiquité</a:t>
            </a:r>
            <a:endParaRPr lang="fr-FR" dirty="0" smtClean="0">
              <a:latin typeface="Times New Roman"/>
              <a:cs typeface="Times New Roman"/>
            </a:endParaRPr>
          </a:p>
          <a:p>
            <a:r>
              <a:rPr lang="fr-FR" dirty="0" smtClean="0">
                <a:latin typeface="Times New Roman"/>
                <a:cs typeface="Times New Roman"/>
              </a:rPr>
              <a:t>Époque moderne</a:t>
            </a:r>
          </a:p>
          <a:p>
            <a:r>
              <a:rPr lang="fr-FR" dirty="0" smtClean="0">
                <a:latin typeface="Times New Roman"/>
                <a:cs typeface="Times New Roman"/>
              </a:rPr>
              <a:t>Époque </a:t>
            </a:r>
            <a:r>
              <a:rPr lang="fr-FR" dirty="0" smtClean="0">
                <a:latin typeface="Times New Roman"/>
                <a:cs typeface="Times New Roman"/>
              </a:rPr>
              <a:t>contemporaine</a:t>
            </a:r>
            <a:endParaRPr lang="fr-FR" dirty="0">
              <a:latin typeface="Times New Roman"/>
              <a:cs typeface="Times New Roman"/>
            </a:endParaRPr>
          </a:p>
        </p:txBody>
      </p:sp>
    </p:spTree>
    <p:extLst>
      <p:ext uri="{BB962C8B-B14F-4D97-AF65-F5344CB8AC3E}">
        <p14:creationId xmlns:p14="http://schemas.microsoft.com/office/powerpoint/2010/main" val="4292744556"/>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315</TotalTime>
  <Words>989</Words>
  <Application>Microsoft Macintosh PowerPoint</Application>
  <PresentationFormat>Présentation à l'écran (4:3)</PresentationFormat>
  <Paragraphs>120</Paragraphs>
  <Slides>33</Slides>
  <Notes>0</Notes>
  <HiddenSlides>0</HiddenSlides>
  <MMClips>0</MMClips>
  <ScaleCrop>false</ScaleCrop>
  <HeadingPairs>
    <vt:vector size="4" baseType="variant">
      <vt:variant>
        <vt:lpstr>Thème</vt:lpstr>
      </vt:variant>
      <vt:variant>
        <vt:i4>1</vt:i4>
      </vt:variant>
      <vt:variant>
        <vt:lpstr>Titres des diapositives</vt:lpstr>
      </vt:variant>
      <vt:variant>
        <vt:i4>33</vt:i4>
      </vt:variant>
    </vt:vector>
  </HeadingPairs>
  <TitlesOfParts>
    <vt:vector size="34" baseType="lpstr">
      <vt:lpstr>Thème Office</vt:lpstr>
      <vt:lpstr>Pratique du dialogue interculturel</vt:lpstr>
      <vt:lpstr>Présentation PowerPoint</vt:lpstr>
      <vt:lpstr>Présentation PowerPoint</vt:lpstr>
      <vt:lpstr>Un enjeu central pour le dialogue interculturel</vt:lpstr>
      <vt:lpstr>Programme</vt:lpstr>
      <vt:lpstr>Une définition</vt:lpstr>
      <vt:lpstr>Présentation PowerPoint</vt:lpstr>
      <vt:lpstr>Étude de cas</vt:lpstr>
      <vt:lpstr>D’où viennent les droits de l’homme? </vt:lpstr>
      <vt:lpstr>Avant les droits de l’homme : la pensée cosmologique </vt:lpstr>
      <vt:lpstr>Une justification cosmologique de l’esclavage</vt:lpstr>
      <vt:lpstr>Présentation PowerPoint</vt:lpstr>
      <vt:lpstr>Présentation PowerPoint</vt:lpstr>
      <vt:lpstr>Présentation PowerPoint</vt:lpstr>
      <vt:lpstr>Un exemple de pensée stoïcienne</vt:lpstr>
      <vt:lpstr>Présentation PowerPoint</vt:lpstr>
      <vt:lpstr>Synthèse</vt:lpstr>
      <vt:lpstr>Présentation PowerPoint</vt:lpstr>
      <vt:lpstr>Hobbes et le droit positif</vt:lpstr>
      <vt:lpstr>Présentation PowerPoint</vt:lpstr>
      <vt:lpstr>Locke et le droit naturel</vt:lpstr>
      <vt:lpstr>Présentation PowerPoint</vt:lpstr>
      <vt:lpstr>Présentation PowerPoint</vt:lpstr>
      <vt:lpstr>Présentation PowerPoint</vt:lpstr>
      <vt:lpstr>Présentation PowerPoint</vt:lpstr>
      <vt:lpstr>Présentation PowerPoint</vt:lpstr>
      <vt:lpstr>Exemple</vt:lpstr>
      <vt:lpstr>Présentation PowerPoint</vt:lpstr>
      <vt:lpstr>Présentation PowerPoint</vt:lpstr>
      <vt:lpstr>Présentation PowerPoint</vt:lpstr>
      <vt:lpstr>Présentation PowerPoint</vt:lpstr>
      <vt:lpstr>Individualisme VS collectivisme</vt:lpstr>
      <vt:lpstr>Présentation PowerPoint</vt:lpstr>
    </vt:vector>
  </TitlesOfParts>
  <Company>ULB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Pratique du dialogue interculturel</dc:title>
  <dc:creator>Victor Ferry</dc:creator>
  <cp:lastModifiedBy>Victor Ferry</cp:lastModifiedBy>
  <cp:revision>35</cp:revision>
  <dcterms:created xsi:type="dcterms:W3CDTF">2017-01-28T11:35:18Z</dcterms:created>
  <dcterms:modified xsi:type="dcterms:W3CDTF">2017-02-02T22:23:43Z</dcterms:modified>
</cp:coreProperties>
</file>