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3" r:id="rId3"/>
    <p:sldMasterId id="2147484641" r:id="rId4"/>
    <p:sldMasterId id="2147483660" r:id="rId5"/>
  </p:sldMasterIdLst>
  <p:notesMasterIdLst>
    <p:notesMasterId r:id="rId22"/>
  </p:notesMasterIdLst>
  <p:handoutMasterIdLst>
    <p:handoutMasterId r:id="rId23"/>
  </p:handoutMasterIdLst>
  <p:sldIdLst>
    <p:sldId id="296" r:id="rId6"/>
    <p:sldId id="552" r:id="rId7"/>
    <p:sldId id="553" r:id="rId8"/>
    <p:sldId id="559" r:id="rId9"/>
    <p:sldId id="554" r:id="rId10"/>
    <p:sldId id="555" r:id="rId11"/>
    <p:sldId id="557" r:id="rId12"/>
    <p:sldId id="558" r:id="rId13"/>
    <p:sldId id="560" r:id="rId14"/>
    <p:sldId id="564" r:id="rId15"/>
    <p:sldId id="566" r:id="rId16"/>
    <p:sldId id="567" r:id="rId17"/>
    <p:sldId id="568" r:id="rId18"/>
    <p:sldId id="570" r:id="rId19"/>
    <p:sldId id="556" r:id="rId20"/>
    <p:sldId id="571" r:id="rId21"/>
  </p:sldIdLst>
  <p:sldSz cx="9144000" cy="6858000" type="screen4x3"/>
  <p:notesSz cx="6794500" cy="9918700"/>
  <p:embeddedFontLst>
    <p:embeddedFont>
      <p:font typeface="Lucida Sans" panose="020B0602030504020204" pitchFamily="34" charset="0"/>
      <p:regular r:id="rId24"/>
      <p:bold r:id="rId25"/>
      <p:italic r:id="rId26"/>
      <p:boldItalic r:id="rId27"/>
    </p:embeddedFont>
  </p:embeddedFontLst>
  <p:custDataLst>
    <p:tags r:id="rId28"/>
  </p:custDataLst>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210">
          <p15:clr>
            <a:srgbClr val="A4A3A4"/>
          </p15:clr>
        </p15:guide>
        <p15:guide id="3" pos="288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A76B"/>
    <a:srgbClr val="444444"/>
    <a:srgbClr val="A50021"/>
    <a:srgbClr val="212121"/>
    <a:srgbClr val="292929"/>
    <a:srgbClr val="0173BE"/>
    <a:srgbClr val="93117E"/>
    <a:srgbClr val="7FC11B"/>
    <a:srgbClr val="65B110"/>
    <a:srgbClr val="6A8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4" autoAdjust="0"/>
    <p:restoredTop sz="94646" autoAdjust="0"/>
  </p:normalViewPr>
  <p:slideViewPr>
    <p:cSldViewPr>
      <p:cViewPr varScale="1">
        <p:scale>
          <a:sx n="112" d="100"/>
          <a:sy n="112" d="100"/>
        </p:scale>
        <p:origin x="786" y="78"/>
      </p:cViewPr>
      <p:guideLst>
        <p:guide orient="horz" pos="2160"/>
        <p:guide orient="horz" pos="21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16" y="-76"/>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26627"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26628" name="Rectangle 4"/>
          <p:cNvSpPr>
            <a:spLocks noGrp="1" noChangeArrowheads="1"/>
          </p:cNvSpPr>
          <p:nvPr>
            <p:ph type="ftr" sz="quarter" idx="2"/>
          </p:nvPr>
        </p:nvSpPr>
        <p:spPr bwMode="auto">
          <a:xfrm>
            <a:off x="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26629" name="Rectangle 5"/>
          <p:cNvSpPr>
            <a:spLocks noGrp="1" noChangeArrowheads="1"/>
          </p:cNvSpPr>
          <p:nvPr>
            <p:ph type="sldNum" sz="quarter" idx="3"/>
          </p:nvPr>
        </p:nvSpPr>
        <p:spPr bwMode="auto">
          <a:xfrm>
            <a:off x="384810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BBF48D3-B065-4553-B9A9-7DB74346229F}" type="slidenum">
              <a:rPr lang="en-GB" altLang="fr-FR"/>
              <a:pPr>
                <a:defRPr/>
              </a:pPr>
              <a:t>‹N°›</a:t>
            </a:fld>
            <a:endParaRPr lang="en-GB" altLang="fr-FR"/>
          </a:p>
        </p:txBody>
      </p:sp>
    </p:spTree>
    <p:extLst>
      <p:ext uri="{BB962C8B-B14F-4D97-AF65-F5344CB8AC3E}">
        <p14:creationId xmlns:p14="http://schemas.microsoft.com/office/powerpoint/2010/main" val="2379742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3075"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17412"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1700"/>
            <a:ext cx="5435600"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3078" name="Rectangle 6"/>
          <p:cNvSpPr>
            <a:spLocks noGrp="1" noChangeArrowheads="1"/>
          </p:cNvSpPr>
          <p:nvPr>
            <p:ph type="ftr" sz="quarter" idx="4"/>
          </p:nvPr>
        </p:nvSpPr>
        <p:spPr bwMode="auto">
          <a:xfrm>
            <a:off x="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3079" name="Rectangle 7"/>
          <p:cNvSpPr>
            <a:spLocks noGrp="1" noChangeArrowheads="1"/>
          </p:cNvSpPr>
          <p:nvPr>
            <p:ph type="sldNum" sz="quarter" idx="5"/>
          </p:nvPr>
        </p:nvSpPr>
        <p:spPr bwMode="auto">
          <a:xfrm>
            <a:off x="3848100" y="94218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2335F76-8A51-49B1-A515-B24B6F5A6042}" type="slidenum">
              <a:rPr lang="en-GB" altLang="fr-FR"/>
              <a:pPr>
                <a:defRPr/>
              </a:pPr>
              <a:t>‹N°›</a:t>
            </a:fld>
            <a:endParaRPr lang="en-GB" altLang="fr-FR"/>
          </a:p>
        </p:txBody>
      </p:sp>
    </p:spTree>
    <p:extLst>
      <p:ext uri="{BB962C8B-B14F-4D97-AF65-F5344CB8AC3E}">
        <p14:creationId xmlns:p14="http://schemas.microsoft.com/office/powerpoint/2010/main" val="9556638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C7BDAF8-B11F-4759-A798-A04EE62B95F1}" type="slidenum">
              <a:rPr lang="en-GB" altLang="fr-FR"/>
              <a:pPr/>
              <a:t>1</a:t>
            </a:fld>
            <a:endParaRPr lang="en-GB" altLang="fr-F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46877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pic>
        <p:nvPicPr>
          <p:cNvPr id="5" name="Picture 8" descr="Afficher l'image d'origi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5884863"/>
            <a:ext cx="15843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7"/>
          <p:cNvSpPr>
            <a:spLocks noGrp="1"/>
          </p:cNvSpPr>
          <p:nvPr>
            <p:ph type="title"/>
          </p:nvPr>
        </p:nvSpPr>
        <p:spPr>
          <a:xfrm>
            <a:off x="180000" y="180000"/>
            <a:ext cx="8856984" cy="584775"/>
          </a:xfrm>
        </p:spPr>
        <p:txBody>
          <a:bodyPr/>
          <a:lstStyle>
            <a:lvl1pPr algn="l">
              <a:defRPr baseline="0">
                <a:solidFill>
                  <a:srgbClr val="BAA76B"/>
                </a:solidFill>
              </a:defRPr>
            </a:lvl1pPr>
          </a:lstStyle>
          <a:p>
            <a:endParaRPr lang="en-GB" noProof="0" dirty="0"/>
          </a:p>
        </p:txBody>
      </p:sp>
      <p:sp>
        <p:nvSpPr>
          <p:cNvPr id="9" name="Sous-titre 2"/>
          <p:cNvSpPr>
            <a:spLocks noGrp="1"/>
          </p:cNvSpPr>
          <p:nvPr>
            <p:ph type="subTitle" idx="1"/>
          </p:nvPr>
        </p:nvSpPr>
        <p:spPr>
          <a:xfrm>
            <a:off x="4932040" y="1268760"/>
            <a:ext cx="4032448" cy="1224136"/>
          </a:xfrm>
        </p:spPr>
        <p:txBody>
          <a:bodyPr/>
          <a:lstStyle>
            <a:lvl1pPr marL="0" indent="0" algn="l">
              <a:buNone/>
              <a:defRPr>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Cliquez pour modifier le style des sous-titres du masque</a:t>
            </a:r>
          </a:p>
        </p:txBody>
      </p:sp>
    </p:spTree>
    <p:extLst>
      <p:ext uri="{BB962C8B-B14F-4D97-AF65-F5344CB8AC3E}">
        <p14:creationId xmlns:p14="http://schemas.microsoft.com/office/powerpoint/2010/main" val="5473871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00735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01625"/>
            <a:ext cx="2057400" cy="2581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301625"/>
            <a:ext cx="6019800" cy="25812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007638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solidFill>
                  <a:srgbClr val="BAA76B"/>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0950555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7091329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76250" y="1071563"/>
            <a:ext cx="4017963" cy="181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071563"/>
            <a:ext cx="4019550" cy="181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08946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22682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653580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3456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1283643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noChangeArrowheads="1"/>
          </p:cNvSpPr>
          <p:nvPr>
            <p:ph type="ftr" sz="quarter" idx="10"/>
          </p:nvPr>
        </p:nvSpPr>
        <p:spPr>
          <a:xfrm>
            <a:off x="468313" y="6245225"/>
            <a:ext cx="5551487" cy="476250"/>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2674800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463207" y="116632"/>
            <a:ext cx="2458616" cy="523220"/>
          </a:xfrm>
        </p:spPr>
        <p:txBody>
          <a:bodyPr/>
          <a:lstStyle>
            <a:lvl1pPr algn="ctr">
              <a:defRPr sz="2800">
                <a:solidFill>
                  <a:srgbClr val="444444"/>
                </a:solidFill>
              </a:defRPr>
            </a:lvl1pPr>
          </a:lstStyle>
          <a:p>
            <a:r>
              <a:rPr lang="fr-FR" dirty="0"/>
              <a:t>Cliquez </a:t>
            </a:r>
            <a:r>
              <a:rPr lang="fr-FR" dirty="0" smtClean="0"/>
              <a:t>pour</a:t>
            </a:r>
            <a:endParaRPr lang="fr-FR" dirty="0"/>
          </a:p>
        </p:txBody>
      </p:sp>
      <p:sp>
        <p:nvSpPr>
          <p:cNvPr id="3" name="Espace réservé du contenu 2"/>
          <p:cNvSpPr>
            <a:spLocks noGrp="1"/>
          </p:cNvSpPr>
          <p:nvPr>
            <p:ph idx="1"/>
          </p:nvPr>
        </p:nvSpPr>
        <p:spPr>
          <a:xfrm>
            <a:off x="467544" y="1916832"/>
            <a:ext cx="8189913" cy="1650270"/>
          </a:xfrm>
        </p:spPr>
        <p:txBody>
          <a:bodyPr/>
          <a:lstStyle>
            <a:lvl1pPr>
              <a:defRPr sz="2000">
                <a:solidFill>
                  <a:schemeClr val="tx1">
                    <a:lumMod val="65000"/>
                    <a:lumOff val="35000"/>
                  </a:schemeClr>
                </a:solidFill>
              </a:defRPr>
            </a:lvl1pPr>
            <a:lvl2pPr>
              <a:buClr>
                <a:srgbClr val="009DDF"/>
              </a:buCl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200">
                <a:solidFill>
                  <a:schemeClr val="tx1">
                    <a:lumMod val="65000"/>
                    <a:lumOff val="35000"/>
                  </a:schemeClr>
                </a:solidFill>
              </a:defRPr>
            </a:lvl5pPr>
          </a:lstStyle>
          <a:p>
            <a:pPr lvl="0"/>
            <a:r>
              <a:rPr lang="fr-FR" dirty="0"/>
              <a:t>Cliquez </a:t>
            </a:r>
            <a:r>
              <a:rPr lang="fr-FR" dirty="0" smtClean="0"/>
              <a:t>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Moins 3"/>
          <p:cNvSpPr/>
          <p:nvPr userDrawn="1"/>
        </p:nvSpPr>
        <p:spPr>
          <a:xfrm>
            <a:off x="5796136" y="646977"/>
            <a:ext cx="3347864" cy="45719"/>
          </a:xfrm>
          <a:prstGeom prst="mathMinus">
            <a:avLst/>
          </a:prstGeom>
          <a:solidFill>
            <a:srgbClr val="BAA76B"/>
          </a:solidFill>
          <a:ln>
            <a:solidFill>
              <a:srgbClr val="BAA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2"/>
          <p:cNvSpPr>
            <a:spLocks noGrp="1"/>
          </p:cNvSpPr>
          <p:nvPr>
            <p:ph idx="10" hasCustomPrompt="1"/>
          </p:nvPr>
        </p:nvSpPr>
        <p:spPr>
          <a:xfrm>
            <a:off x="5599111" y="692696"/>
            <a:ext cx="3365377" cy="556419"/>
          </a:xfrm>
        </p:spPr>
        <p:txBody>
          <a:bodyPr/>
          <a:lstStyle>
            <a:lvl1pPr>
              <a:defRPr>
                <a:solidFill>
                  <a:schemeClr val="tx1">
                    <a:lumMod val="65000"/>
                    <a:lumOff val="35000"/>
                  </a:schemeClr>
                </a:solidFill>
              </a:defRPr>
            </a:lvl1pPr>
            <a:lvl2pPr>
              <a:buClr>
                <a:srgbClr val="009DDF"/>
              </a:buCl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smtClean="0"/>
              <a:t>Cliquez</a:t>
            </a:r>
            <a:endParaRPr lang="fr-FR" dirty="0"/>
          </a:p>
        </p:txBody>
      </p:sp>
    </p:spTree>
    <p:extLst>
      <p:ext uri="{BB962C8B-B14F-4D97-AF65-F5344CB8AC3E}">
        <p14:creationId xmlns:p14="http://schemas.microsoft.com/office/powerpoint/2010/main" val="24309554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546383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01625"/>
            <a:ext cx="2057400" cy="2581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301625"/>
            <a:ext cx="6019800" cy="25812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85390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938598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3661018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22370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31800" y="2681288"/>
            <a:ext cx="4062413" cy="1827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2681288"/>
            <a:ext cx="4062412" cy="1827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519694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064950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329974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470832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883792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1971118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6837984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224033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1546225"/>
            <a:ext cx="2286000" cy="2962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1546225"/>
            <a:ext cx="6705600" cy="29622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233297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76250" y="1071563"/>
            <a:ext cx="4017963" cy="181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071563"/>
            <a:ext cx="4019550" cy="181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902991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547359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96436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92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431709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146148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30162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altLang="fr-FR" smtClean="0"/>
              <a:t>Cliquez pour modifier le style du titre</a:t>
            </a:r>
          </a:p>
        </p:txBody>
      </p:sp>
      <p:sp>
        <p:nvSpPr>
          <p:cNvPr id="1027" name="AutoShape 4"/>
          <p:cNvSpPr>
            <a:spLocks noGrp="1" noChangeArrowheads="1"/>
          </p:cNvSpPr>
          <p:nvPr>
            <p:ph type="body" idx="1"/>
          </p:nvPr>
        </p:nvSpPr>
        <p:spPr bwMode="auto">
          <a:xfrm>
            <a:off x="476250" y="1071563"/>
            <a:ext cx="8189913" cy="1824037"/>
          </a:xfrm>
          <a:prstGeom prst="roundRect">
            <a:avLst>
              <a:gd name="adj" fmla="val 20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90000" rIns="90000" bIns="90000" numCol="1" anchor="t" anchorCtr="0" compatLnSpc="1">
            <a:prstTxWarp prst="textNoShape">
              <a:avLst/>
            </a:prstTxWarp>
            <a:spAutoFit/>
          </a:bodyPr>
          <a:lstStyle/>
          <a:p>
            <a:pPr lvl="0"/>
            <a:r>
              <a:rPr lang="en-GB" altLang="fr-FR" smtClean="0"/>
              <a:t>Cliquez pour 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pic>
        <p:nvPicPr>
          <p:cNvPr id="1028" name="Picture 8" descr="Afficher l'image d'origin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1725" y="5884863"/>
            <a:ext cx="15843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82" r:id="rId1"/>
    <p:sldLayoutId id="2147487252" r:id="rId2"/>
    <p:sldLayoutId id="2147487253" r:id="rId3"/>
    <p:sldLayoutId id="2147487254" r:id="rId4"/>
    <p:sldLayoutId id="2147487255" r:id="rId5"/>
    <p:sldLayoutId id="2147487256" r:id="rId6"/>
    <p:sldLayoutId id="2147487257" r:id="rId7"/>
    <p:sldLayoutId id="2147487258" r:id="rId8"/>
    <p:sldLayoutId id="2147487259" r:id="rId9"/>
    <p:sldLayoutId id="2147487260" r:id="rId10"/>
    <p:sldLayoutId id="214748726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BAA76B"/>
          </a:solidFill>
          <a:latin typeface="+mj-lt"/>
          <a:ea typeface="+mj-ea"/>
          <a:cs typeface="+mj-cs"/>
        </a:defRPr>
      </a:lvl1pPr>
      <a:lvl2pPr algn="l" rtl="0" eaLnBrk="0" fontAlgn="base" hangingPunct="0">
        <a:spcBef>
          <a:spcPct val="0"/>
        </a:spcBef>
        <a:spcAft>
          <a:spcPct val="0"/>
        </a:spcAft>
        <a:defRPr sz="3200">
          <a:solidFill>
            <a:srgbClr val="BAA76B"/>
          </a:solidFill>
          <a:latin typeface="Lucida Sans" pitchFamily="34" charset="0"/>
        </a:defRPr>
      </a:lvl2pPr>
      <a:lvl3pPr algn="l" rtl="0" eaLnBrk="0" fontAlgn="base" hangingPunct="0">
        <a:spcBef>
          <a:spcPct val="0"/>
        </a:spcBef>
        <a:spcAft>
          <a:spcPct val="0"/>
        </a:spcAft>
        <a:defRPr sz="3200">
          <a:solidFill>
            <a:srgbClr val="BAA76B"/>
          </a:solidFill>
          <a:latin typeface="Lucida Sans" pitchFamily="34" charset="0"/>
        </a:defRPr>
      </a:lvl3pPr>
      <a:lvl4pPr algn="l" rtl="0" eaLnBrk="0" fontAlgn="base" hangingPunct="0">
        <a:spcBef>
          <a:spcPct val="0"/>
        </a:spcBef>
        <a:spcAft>
          <a:spcPct val="0"/>
        </a:spcAft>
        <a:defRPr sz="3200">
          <a:solidFill>
            <a:srgbClr val="BAA76B"/>
          </a:solidFill>
          <a:latin typeface="Lucida Sans" pitchFamily="34" charset="0"/>
        </a:defRPr>
      </a:lvl4pPr>
      <a:lvl5pPr algn="l" rtl="0" eaLnBrk="0" fontAlgn="base" hangingPunct="0">
        <a:spcBef>
          <a:spcPct val="0"/>
        </a:spcBef>
        <a:spcAft>
          <a:spcPct val="0"/>
        </a:spcAft>
        <a:defRPr sz="3200">
          <a:solidFill>
            <a:srgbClr val="BAA76B"/>
          </a:solidFill>
          <a:latin typeface="Lucida Sans" pitchFamily="34" charset="0"/>
        </a:defRPr>
      </a:lvl5pPr>
      <a:lvl6pPr marL="457200" algn="ctr" rtl="0" fontAlgn="base">
        <a:spcBef>
          <a:spcPct val="0"/>
        </a:spcBef>
        <a:spcAft>
          <a:spcPct val="0"/>
        </a:spcAft>
        <a:defRPr sz="3200">
          <a:solidFill>
            <a:srgbClr val="2B7ACA"/>
          </a:solidFill>
          <a:latin typeface="Lucida Sans" pitchFamily="34" charset="0"/>
        </a:defRPr>
      </a:lvl6pPr>
      <a:lvl7pPr marL="914400" algn="ctr" rtl="0" fontAlgn="base">
        <a:spcBef>
          <a:spcPct val="0"/>
        </a:spcBef>
        <a:spcAft>
          <a:spcPct val="0"/>
        </a:spcAft>
        <a:defRPr sz="3200">
          <a:solidFill>
            <a:srgbClr val="2B7ACA"/>
          </a:solidFill>
          <a:latin typeface="Lucida Sans" pitchFamily="34" charset="0"/>
        </a:defRPr>
      </a:lvl7pPr>
      <a:lvl8pPr marL="1371600" algn="ctr" rtl="0" fontAlgn="base">
        <a:spcBef>
          <a:spcPct val="0"/>
        </a:spcBef>
        <a:spcAft>
          <a:spcPct val="0"/>
        </a:spcAft>
        <a:defRPr sz="3200">
          <a:solidFill>
            <a:srgbClr val="2B7ACA"/>
          </a:solidFill>
          <a:latin typeface="Lucida Sans" pitchFamily="34" charset="0"/>
        </a:defRPr>
      </a:lvl8pPr>
      <a:lvl9pPr marL="1828800" algn="ctr" rtl="0" fontAlgn="base">
        <a:spcBef>
          <a:spcPct val="0"/>
        </a:spcBef>
        <a:spcAft>
          <a:spcPct val="0"/>
        </a:spcAft>
        <a:defRPr sz="3200">
          <a:solidFill>
            <a:srgbClr val="2B7ACA"/>
          </a:solidFill>
          <a:latin typeface="Lucida Sans" pitchFamily="34" charset="0"/>
        </a:defRPr>
      </a:lvl9pPr>
    </p:titleStyle>
    <p:bodyStyle>
      <a:lvl1pPr marL="342900" indent="-342900" algn="l" rtl="0" eaLnBrk="0" fontAlgn="base" hangingPunct="0">
        <a:spcBef>
          <a:spcPct val="20000"/>
        </a:spcBef>
        <a:spcAft>
          <a:spcPct val="0"/>
        </a:spcAft>
        <a:defRPr sz="2400">
          <a:solidFill>
            <a:srgbClr val="595959"/>
          </a:solidFill>
          <a:latin typeface="+mn-lt"/>
          <a:ea typeface="+mn-ea"/>
          <a:cs typeface="+mn-cs"/>
        </a:defRPr>
      </a:lvl1pPr>
      <a:lvl2pPr marL="742950" indent="-285750" algn="l" rtl="0" eaLnBrk="0" fontAlgn="base" hangingPunct="0">
        <a:spcBef>
          <a:spcPct val="20000"/>
        </a:spcBef>
        <a:spcAft>
          <a:spcPct val="0"/>
        </a:spcAft>
        <a:buClr>
          <a:srgbClr val="2B7ACA"/>
        </a:buClr>
        <a:buFont typeface="Wingdings" pitchFamily="2" charset="2"/>
        <a:buChar char="§"/>
        <a:defRPr sz="2000">
          <a:solidFill>
            <a:schemeClr val="tx2"/>
          </a:solidFill>
          <a:latin typeface="+mn-lt"/>
        </a:defRPr>
      </a:lvl2pPr>
      <a:lvl3pPr marL="1143000" indent="-228600" algn="l" rtl="0" eaLnBrk="0" fontAlgn="base" hangingPunct="0">
        <a:spcBef>
          <a:spcPct val="20000"/>
        </a:spcBef>
        <a:spcAft>
          <a:spcPct val="0"/>
        </a:spcAft>
        <a:buClr>
          <a:srgbClr val="6A8AA1"/>
        </a:buClr>
        <a:buFont typeface="Wingdings" pitchFamily="2" charset="2"/>
        <a:buChar char="§"/>
        <a:defRPr>
          <a:solidFill>
            <a:srgbClr val="595959"/>
          </a:solidFill>
          <a:latin typeface="+mn-lt"/>
        </a:defRPr>
      </a:lvl3pPr>
      <a:lvl4pPr marL="1600200" indent="-228600" algn="l" rtl="0" eaLnBrk="0" fontAlgn="base" hangingPunct="0">
        <a:spcBef>
          <a:spcPct val="20000"/>
        </a:spcBef>
        <a:spcAft>
          <a:spcPct val="0"/>
        </a:spcAft>
        <a:buClr>
          <a:srgbClr val="7B5229"/>
        </a:buClr>
        <a:buChar char="–"/>
        <a:defRPr sz="1600">
          <a:solidFill>
            <a:srgbClr val="595959"/>
          </a:solidFill>
          <a:latin typeface="+mn-lt"/>
        </a:defRPr>
      </a:lvl4pPr>
      <a:lvl5pPr marL="2057400" indent="-228600" algn="l" rtl="0" eaLnBrk="0" fontAlgn="base" hangingPunct="0">
        <a:spcBef>
          <a:spcPct val="20000"/>
        </a:spcBef>
        <a:spcAft>
          <a:spcPct val="0"/>
        </a:spcAft>
        <a:buClr>
          <a:srgbClr val="7B5229"/>
        </a:buClr>
        <a:buChar char="»"/>
        <a:defRPr sz="1400">
          <a:solidFill>
            <a:srgbClr val="595959"/>
          </a:solidFill>
          <a:latin typeface="+mn-lt"/>
        </a:defRPr>
      </a:lvl5pPr>
      <a:lvl6pPr marL="2514600" indent="-228600" algn="l" rtl="0" fontAlgn="base">
        <a:spcBef>
          <a:spcPct val="20000"/>
        </a:spcBef>
        <a:spcAft>
          <a:spcPct val="0"/>
        </a:spcAft>
        <a:buClr>
          <a:srgbClr val="7B5229"/>
        </a:buClr>
        <a:buChar char="»"/>
        <a:defRPr sz="1400">
          <a:solidFill>
            <a:srgbClr val="7B5229"/>
          </a:solidFill>
          <a:latin typeface="+mn-lt"/>
        </a:defRPr>
      </a:lvl6pPr>
      <a:lvl7pPr marL="2971800" indent="-228600" algn="l" rtl="0" fontAlgn="base">
        <a:spcBef>
          <a:spcPct val="20000"/>
        </a:spcBef>
        <a:spcAft>
          <a:spcPct val="0"/>
        </a:spcAft>
        <a:buClr>
          <a:srgbClr val="7B5229"/>
        </a:buClr>
        <a:buChar char="»"/>
        <a:defRPr sz="1400">
          <a:solidFill>
            <a:srgbClr val="7B5229"/>
          </a:solidFill>
          <a:latin typeface="+mn-lt"/>
        </a:defRPr>
      </a:lvl7pPr>
      <a:lvl8pPr marL="3429000" indent="-228600" algn="l" rtl="0" fontAlgn="base">
        <a:spcBef>
          <a:spcPct val="20000"/>
        </a:spcBef>
        <a:spcAft>
          <a:spcPct val="0"/>
        </a:spcAft>
        <a:buClr>
          <a:srgbClr val="7B5229"/>
        </a:buClr>
        <a:buChar char="»"/>
        <a:defRPr sz="1400">
          <a:solidFill>
            <a:srgbClr val="7B5229"/>
          </a:solidFill>
          <a:latin typeface="+mn-lt"/>
        </a:defRPr>
      </a:lvl8pPr>
      <a:lvl9pPr marL="3886200" indent="-228600" algn="l" rtl="0" fontAlgn="base">
        <a:spcBef>
          <a:spcPct val="20000"/>
        </a:spcBef>
        <a:spcAft>
          <a:spcPct val="0"/>
        </a:spcAft>
        <a:buClr>
          <a:srgbClr val="7B5229"/>
        </a:buClr>
        <a:buChar char="»"/>
        <a:defRPr sz="1400">
          <a:solidFill>
            <a:srgbClr val="7B522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9" descr="header-bg.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30162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altLang="fr-FR" smtClean="0"/>
              <a:t>Cliquez pour modifier le style du titre</a:t>
            </a:r>
          </a:p>
        </p:txBody>
      </p:sp>
      <p:sp>
        <p:nvSpPr>
          <p:cNvPr id="2052" name="AutoShape 4"/>
          <p:cNvSpPr>
            <a:spLocks noGrp="1" noChangeArrowheads="1"/>
          </p:cNvSpPr>
          <p:nvPr>
            <p:ph type="body" idx="1"/>
          </p:nvPr>
        </p:nvSpPr>
        <p:spPr bwMode="auto">
          <a:xfrm>
            <a:off x="476250" y="1071563"/>
            <a:ext cx="8189913" cy="1824037"/>
          </a:xfrm>
          <a:prstGeom prst="roundRect">
            <a:avLst>
              <a:gd name="adj" fmla="val 20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90000" rIns="90000" bIns="90000" numCol="1" anchor="t" anchorCtr="0" compatLnSpc="1">
            <a:prstTxWarp prst="textNoShape">
              <a:avLst/>
            </a:prstTxWarp>
            <a:spAutoFit/>
          </a:bodyPr>
          <a:lstStyle/>
          <a:p>
            <a:pPr lvl="0"/>
            <a:r>
              <a:rPr lang="en-GB" altLang="fr-FR" smtClean="0"/>
              <a:t>Cliquez pour 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2" name="Espace réservé du numéro de diapositive 1"/>
          <p:cNvSpPr>
            <a:spLocks noGrp="1"/>
          </p:cNvSpPr>
          <p:nvPr>
            <p:ph type="sldNum" sz="quarter" idx="4"/>
          </p:nvPr>
        </p:nvSpPr>
        <p:spPr>
          <a:xfrm>
            <a:off x="251520" y="63093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72F21-F777-4B84-B20D-FB8894B02CE1}"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7262" r:id="rId1"/>
    <p:sldLayoutId id="2147487263" r:id="rId2"/>
    <p:sldLayoutId id="2147487264" r:id="rId3"/>
    <p:sldLayoutId id="2147487265" r:id="rId4"/>
    <p:sldLayoutId id="2147487266" r:id="rId5"/>
    <p:sldLayoutId id="2147487267" r:id="rId6"/>
    <p:sldLayoutId id="2147487268" r:id="rId7"/>
    <p:sldLayoutId id="2147487283" r:id="rId8"/>
    <p:sldLayoutId id="2147487269" r:id="rId9"/>
    <p:sldLayoutId id="2147487270" r:id="rId10"/>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BAA76B"/>
          </a:solidFill>
          <a:latin typeface="+mj-lt"/>
          <a:ea typeface="+mj-ea"/>
          <a:cs typeface="+mj-cs"/>
        </a:defRPr>
      </a:lvl1pPr>
      <a:lvl2pPr algn="l" rtl="0" eaLnBrk="0" fontAlgn="base" hangingPunct="0">
        <a:spcBef>
          <a:spcPct val="0"/>
        </a:spcBef>
        <a:spcAft>
          <a:spcPct val="0"/>
        </a:spcAft>
        <a:defRPr sz="3200">
          <a:solidFill>
            <a:srgbClr val="BAA76B"/>
          </a:solidFill>
          <a:latin typeface="Lucida Sans" pitchFamily="34" charset="0"/>
        </a:defRPr>
      </a:lvl2pPr>
      <a:lvl3pPr algn="l" rtl="0" eaLnBrk="0" fontAlgn="base" hangingPunct="0">
        <a:spcBef>
          <a:spcPct val="0"/>
        </a:spcBef>
        <a:spcAft>
          <a:spcPct val="0"/>
        </a:spcAft>
        <a:defRPr sz="3200">
          <a:solidFill>
            <a:srgbClr val="BAA76B"/>
          </a:solidFill>
          <a:latin typeface="Lucida Sans" pitchFamily="34" charset="0"/>
        </a:defRPr>
      </a:lvl3pPr>
      <a:lvl4pPr algn="l" rtl="0" eaLnBrk="0" fontAlgn="base" hangingPunct="0">
        <a:spcBef>
          <a:spcPct val="0"/>
        </a:spcBef>
        <a:spcAft>
          <a:spcPct val="0"/>
        </a:spcAft>
        <a:defRPr sz="3200">
          <a:solidFill>
            <a:srgbClr val="BAA76B"/>
          </a:solidFill>
          <a:latin typeface="Lucida Sans" pitchFamily="34" charset="0"/>
        </a:defRPr>
      </a:lvl4pPr>
      <a:lvl5pPr algn="l" rtl="0" eaLnBrk="0" fontAlgn="base" hangingPunct="0">
        <a:spcBef>
          <a:spcPct val="0"/>
        </a:spcBef>
        <a:spcAft>
          <a:spcPct val="0"/>
        </a:spcAft>
        <a:defRPr sz="3200">
          <a:solidFill>
            <a:srgbClr val="BAA76B"/>
          </a:solidFill>
          <a:latin typeface="Lucida Sans" pitchFamily="34" charset="0"/>
        </a:defRPr>
      </a:lvl5pPr>
      <a:lvl6pPr marL="457200" algn="ctr" rtl="0" fontAlgn="base">
        <a:spcBef>
          <a:spcPct val="0"/>
        </a:spcBef>
        <a:spcAft>
          <a:spcPct val="0"/>
        </a:spcAft>
        <a:defRPr sz="3200">
          <a:solidFill>
            <a:srgbClr val="2B7ACA"/>
          </a:solidFill>
          <a:latin typeface="Lucida Sans" pitchFamily="34" charset="0"/>
        </a:defRPr>
      </a:lvl6pPr>
      <a:lvl7pPr marL="914400" algn="ctr" rtl="0" fontAlgn="base">
        <a:spcBef>
          <a:spcPct val="0"/>
        </a:spcBef>
        <a:spcAft>
          <a:spcPct val="0"/>
        </a:spcAft>
        <a:defRPr sz="3200">
          <a:solidFill>
            <a:srgbClr val="2B7ACA"/>
          </a:solidFill>
          <a:latin typeface="Lucida Sans" pitchFamily="34" charset="0"/>
        </a:defRPr>
      </a:lvl7pPr>
      <a:lvl8pPr marL="1371600" algn="ctr" rtl="0" fontAlgn="base">
        <a:spcBef>
          <a:spcPct val="0"/>
        </a:spcBef>
        <a:spcAft>
          <a:spcPct val="0"/>
        </a:spcAft>
        <a:defRPr sz="3200">
          <a:solidFill>
            <a:srgbClr val="2B7ACA"/>
          </a:solidFill>
          <a:latin typeface="Lucida Sans" pitchFamily="34" charset="0"/>
        </a:defRPr>
      </a:lvl8pPr>
      <a:lvl9pPr marL="1828800" algn="ctr" rtl="0" fontAlgn="base">
        <a:spcBef>
          <a:spcPct val="0"/>
        </a:spcBef>
        <a:spcAft>
          <a:spcPct val="0"/>
        </a:spcAft>
        <a:defRPr sz="3200">
          <a:solidFill>
            <a:srgbClr val="2B7ACA"/>
          </a:solidFill>
          <a:latin typeface="Lucida Sans" pitchFamily="34" charset="0"/>
        </a:defRPr>
      </a:lvl9pPr>
    </p:titleStyle>
    <p:bodyStyle>
      <a:lvl1pPr marL="342900" indent="-342900" algn="l" rtl="0" eaLnBrk="0" fontAlgn="base" hangingPunct="0">
        <a:spcBef>
          <a:spcPct val="20000"/>
        </a:spcBef>
        <a:spcAft>
          <a:spcPct val="0"/>
        </a:spcAft>
        <a:defRPr sz="2400">
          <a:solidFill>
            <a:srgbClr val="595959"/>
          </a:solidFill>
          <a:latin typeface="+mn-lt"/>
          <a:ea typeface="+mn-ea"/>
          <a:cs typeface="+mn-cs"/>
        </a:defRPr>
      </a:lvl1pPr>
      <a:lvl2pPr marL="742950" indent="-285750" algn="l" rtl="0" eaLnBrk="0" fontAlgn="base" hangingPunct="0">
        <a:spcBef>
          <a:spcPct val="20000"/>
        </a:spcBef>
        <a:spcAft>
          <a:spcPct val="0"/>
        </a:spcAft>
        <a:buClr>
          <a:srgbClr val="2B7ACA"/>
        </a:buClr>
        <a:buFont typeface="Wingdings" pitchFamily="2" charset="2"/>
        <a:buChar char="§"/>
        <a:defRPr sz="2000">
          <a:solidFill>
            <a:srgbClr val="595959"/>
          </a:solidFill>
          <a:latin typeface="+mn-lt"/>
        </a:defRPr>
      </a:lvl2pPr>
      <a:lvl3pPr marL="1143000" indent="-228600" algn="l" rtl="0" eaLnBrk="0" fontAlgn="base" hangingPunct="0">
        <a:spcBef>
          <a:spcPct val="20000"/>
        </a:spcBef>
        <a:spcAft>
          <a:spcPct val="0"/>
        </a:spcAft>
        <a:buClr>
          <a:srgbClr val="6A8AA1"/>
        </a:buClr>
        <a:buFont typeface="Wingdings" pitchFamily="2" charset="2"/>
        <a:buChar char="§"/>
        <a:defRPr>
          <a:solidFill>
            <a:srgbClr val="595959"/>
          </a:solidFill>
          <a:latin typeface="+mn-lt"/>
        </a:defRPr>
      </a:lvl3pPr>
      <a:lvl4pPr marL="1600200" indent="-228600" algn="l" rtl="0" eaLnBrk="0" fontAlgn="base" hangingPunct="0">
        <a:spcBef>
          <a:spcPct val="20000"/>
        </a:spcBef>
        <a:spcAft>
          <a:spcPct val="0"/>
        </a:spcAft>
        <a:buClr>
          <a:srgbClr val="7B5229"/>
        </a:buClr>
        <a:buChar char="–"/>
        <a:defRPr sz="1600">
          <a:solidFill>
            <a:srgbClr val="595959"/>
          </a:solidFill>
          <a:latin typeface="+mn-lt"/>
        </a:defRPr>
      </a:lvl4pPr>
      <a:lvl5pPr marL="2057400" indent="-228600" algn="l" rtl="0" eaLnBrk="0" fontAlgn="base" hangingPunct="0">
        <a:spcBef>
          <a:spcPct val="20000"/>
        </a:spcBef>
        <a:spcAft>
          <a:spcPct val="0"/>
        </a:spcAft>
        <a:buClr>
          <a:srgbClr val="7B5229"/>
        </a:buClr>
        <a:buChar char="»"/>
        <a:defRPr sz="1400">
          <a:solidFill>
            <a:srgbClr val="595959"/>
          </a:solidFill>
          <a:latin typeface="+mn-lt"/>
        </a:defRPr>
      </a:lvl5pPr>
      <a:lvl6pPr marL="2514600" indent="-228600" algn="l" rtl="0" fontAlgn="base">
        <a:spcBef>
          <a:spcPct val="20000"/>
        </a:spcBef>
        <a:spcAft>
          <a:spcPct val="0"/>
        </a:spcAft>
        <a:buClr>
          <a:srgbClr val="7B5229"/>
        </a:buClr>
        <a:buChar char="»"/>
        <a:defRPr sz="1400">
          <a:solidFill>
            <a:srgbClr val="7B5229"/>
          </a:solidFill>
          <a:latin typeface="+mn-lt"/>
        </a:defRPr>
      </a:lvl6pPr>
      <a:lvl7pPr marL="2971800" indent="-228600" algn="l" rtl="0" fontAlgn="base">
        <a:spcBef>
          <a:spcPct val="20000"/>
        </a:spcBef>
        <a:spcAft>
          <a:spcPct val="0"/>
        </a:spcAft>
        <a:buClr>
          <a:srgbClr val="7B5229"/>
        </a:buClr>
        <a:buChar char="»"/>
        <a:defRPr sz="1400">
          <a:solidFill>
            <a:srgbClr val="7B5229"/>
          </a:solidFill>
          <a:latin typeface="+mn-lt"/>
        </a:defRPr>
      </a:lvl7pPr>
      <a:lvl8pPr marL="3429000" indent="-228600" algn="l" rtl="0" fontAlgn="base">
        <a:spcBef>
          <a:spcPct val="20000"/>
        </a:spcBef>
        <a:spcAft>
          <a:spcPct val="0"/>
        </a:spcAft>
        <a:buClr>
          <a:srgbClr val="7B5229"/>
        </a:buClr>
        <a:buChar char="»"/>
        <a:defRPr sz="1400">
          <a:solidFill>
            <a:srgbClr val="7B5229"/>
          </a:solidFill>
          <a:latin typeface="+mn-lt"/>
        </a:defRPr>
      </a:lvl8pPr>
      <a:lvl9pPr marL="3886200" indent="-228600" algn="l" rtl="0" fontAlgn="base">
        <a:spcBef>
          <a:spcPct val="20000"/>
        </a:spcBef>
        <a:spcAft>
          <a:spcPct val="0"/>
        </a:spcAft>
        <a:buClr>
          <a:srgbClr val="7B5229"/>
        </a:buClr>
        <a:buChar char="»"/>
        <a:defRPr sz="1400">
          <a:solidFill>
            <a:srgbClr val="7B522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Blue Light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0" y="1546225"/>
            <a:ext cx="9144000" cy="719138"/>
          </a:xfrm>
          <a:prstGeom prst="rect">
            <a:avLst/>
          </a:prstGeom>
          <a:solidFill>
            <a:srgbClr val="FFFFFF">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0000" rIns="91440" bIns="90000" numCol="1" anchor="ctr" anchorCtr="0" compatLnSpc="1">
            <a:prstTxWarp prst="textNoShape">
              <a:avLst/>
            </a:prstTxWarp>
          </a:bodyPr>
          <a:lstStyle/>
          <a:p>
            <a:pPr lvl="0"/>
            <a:r>
              <a:rPr lang="en-GB" altLang="fr-FR" smtClean="0"/>
              <a:t>Cliquez pour modifier le style du titre</a:t>
            </a:r>
          </a:p>
        </p:txBody>
      </p:sp>
      <p:sp>
        <p:nvSpPr>
          <p:cNvPr id="3076" name="Rectangle 4"/>
          <p:cNvSpPr>
            <a:spLocks noGrp="1" noChangeArrowheads="1"/>
          </p:cNvSpPr>
          <p:nvPr>
            <p:ph type="body" idx="1"/>
          </p:nvPr>
        </p:nvSpPr>
        <p:spPr bwMode="auto">
          <a:xfrm>
            <a:off x="431800" y="2681288"/>
            <a:ext cx="82772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smtClean="0"/>
              <a:t>Cliquez pour 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477189" name="Rectangle 5"/>
          <p:cNvSpPr>
            <a:spLocks noGrp="1" noChangeArrowheads="1"/>
          </p:cNvSpPr>
          <p:nvPr>
            <p:ph type="ftr" sz="quarter" idx="3"/>
          </p:nvPr>
        </p:nvSpPr>
        <p:spPr bwMode="auto">
          <a:xfrm>
            <a:off x="468313" y="6453188"/>
            <a:ext cx="5903912"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i="1">
                <a:solidFill>
                  <a:schemeClr val="bg2"/>
                </a:solidFill>
                <a:latin typeface="+mn-lt"/>
                <a:cs typeface="+mn-cs"/>
              </a:defRPr>
            </a:lvl1pPr>
          </a:lstStyle>
          <a:p>
            <a:pPr>
              <a:defRPr/>
            </a:pPr>
            <a:endParaRPr lang="en-GB"/>
          </a:p>
        </p:txBody>
      </p:sp>
      <p:pic>
        <p:nvPicPr>
          <p:cNvPr id="3078" name="Picture 6" descr="traveldoo logo 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5825" y="6165850"/>
            <a:ext cx="16954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71" r:id="rId1"/>
    <p:sldLayoutId id="2147487272" r:id="rId2"/>
    <p:sldLayoutId id="2147487273" r:id="rId3"/>
    <p:sldLayoutId id="2147487274" r:id="rId4"/>
    <p:sldLayoutId id="2147487275" r:id="rId5"/>
    <p:sldLayoutId id="2147487276" r:id="rId6"/>
    <p:sldLayoutId id="2147487277" r:id="rId7"/>
    <p:sldLayoutId id="2147487278" r:id="rId8"/>
    <p:sldLayoutId id="2147487279" r:id="rId9"/>
    <p:sldLayoutId id="2147487280" r:id="rId10"/>
    <p:sldLayoutId id="2147487281"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067ABF"/>
          </a:solidFill>
          <a:latin typeface="+mj-lt"/>
          <a:ea typeface="+mj-ea"/>
          <a:cs typeface="+mj-cs"/>
        </a:defRPr>
      </a:lvl1pPr>
      <a:lvl2pPr algn="ctr" rtl="0" eaLnBrk="0" fontAlgn="base" hangingPunct="0">
        <a:spcBef>
          <a:spcPct val="0"/>
        </a:spcBef>
        <a:spcAft>
          <a:spcPct val="0"/>
        </a:spcAft>
        <a:defRPr sz="3200">
          <a:solidFill>
            <a:srgbClr val="067ABF"/>
          </a:solidFill>
          <a:latin typeface="Lucida Sans" pitchFamily="34" charset="0"/>
        </a:defRPr>
      </a:lvl2pPr>
      <a:lvl3pPr algn="ctr" rtl="0" eaLnBrk="0" fontAlgn="base" hangingPunct="0">
        <a:spcBef>
          <a:spcPct val="0"/>
        </a:spcBef>
        <a:spcAft>
          <a:spcPct val="0"/>
        </a:spcAft>
        <a:defRPr sz="3200">
          <a:solidFill>
            <a:srgbClr val="067ABF"/>
          </a:solidFill>
          <a:latin typeface="Lucida Sans" pitchFamily="34" charset="0"/>
        </a:defRPr>
      </a:lvl3pPr>
      <a:lvl4pPr algn="ctr" rtl="0" eaLnBrk="0" fontAlgn="base" hangingPunct="0">
        <a:spcBef>
          <a:spcPct val="0"/>
        </a:spcBef>
        <a:spcAft>
          <a:spcPct val="0"/>
        </a:spcAft>
        <a:defRPr sz="3200">
          <a:solidFill>
            <a:srgbClr val="067ABF"/>
          </a:solidFill>
          <a:latin typeface="Lucida Sans" pitchFamily="34" charset="0"/>
        </a:defRPr>
      </a:lvl4pPr>
      <a:lvl5pPr algn="ctr" rtl="0" eaLnBrk="0" fontAlgn="base" hangingPunct="0">
        <a:spcBef>
          <a:spcPct val="0"/>
        </a:spcBef>
        <a:spcAft>
          <a:spcPct val="0"/>
        </a:spcAft>
        <a:defRPr sz="3200">
          <a:solidFill>
            <a:srgbClr val="067ABF"/>
          </a:solidFill>
          <a:latin typeface="Lucida Sans" pitchFamily="34" charset="0"/>
        </a:defRPr>
      </a:lvl5pPr>
      <a:lvl6pPr marL="457200" algn="ctr" rtl="0" fontAlgn="base">
        <a:spcBef>
          <a:spcPct val="0"/>
        </a:spcBef>
        <a:spcAft>
          <a:spcPct val="0"/>
        </a:spcAft>
        <a:defRPr sz="3200">
          <a:solidFill>
            <a:srgbClr val="067ABF"/>
          </a:solidFill>
          <a:latin typeface="Lucida Sans" pitchFamily="34" charset="0"/>
        </a:defRPr>
      </a:lvl6pPr>
      <a:lvl7pPr marL="914400" algn="ctr" rtl="0" fontAlgn="base">
        <a:spcBef>
          <a:spcPct val="0"/>
        </a:spcBef>
        <a:spcAft>
          <a:spcPct val="0"/>
        </a:spcAft>
        <a:defRPr sz="3200">
          <a:solidFill>
            <a:srgbClr val="067ABF"/>
          </a:solidFill>
          <a:latin typeface="Lucida Sans" pitchFamily="34" charset="0"/>
        </a:defRPr>
      </a:lvl7pPr>
      <a:lvl8pPr marL="1371600" algn="ctr" rtl="0" fontAlgn="base">
        <a:spcBef>
          <a:spcPct val="0"/>
        </a:spcBef>
        <a:spcAft>
          <a:spcPct val="0"/>
        </a:spcAft>
        <a:defRPr sz="3200">
          <a:solidFill>
            <a:srgbClr val="067ABF"/>
          </a:solidFill>
          <a:latin typeface="Lucida Sans" pitchFamily="34" charset="0"/>
        </a:defRPr>
      </a:lvl8pPr>
      <a:lvl9pPr marL="1828800" algn="ctr" rtl="0" fontAlgn="base">
        <a:spcBef>
          <a:spcPct val="0"/>
        </a:spcBef>
        <a:spcAft>
          <a:spcPct val="0"/>
        </a:spcAft>
        <a:defRPr sz="3200">
          <a:solidFill>
            <a:srgbClr val="067ABF"/>
          </a:solidFill>
          <a:latin typeface="Lucida Sans" pitchFamily="34" charset="0"/>
        </a:defRPr>
      </a:lvl9pPr>
    </p:titleStyle>
    <p:bodyStyle>
      <a:lvl1pPr marL="342900" indent="-342900" algn="l" rtl="0" eaLnBrk="0" fontAlgn="base" hangingPunct="0">
        <a:lnSpc>
          <a:spcPct val="105000"/>
        </a:lnSpc>
        <a:spcBef>
          <a:spcPct val="25000"/>
        </a:spcBef>
        <a:spcAft>
          <a:spcPct val="0"/>
        </a:spcAft>
        <a:buClr>
          <a:srgbClr val="FF6600"/>
        </a:buClr>
        <a:buFont typeface="Wingdings" pitchFamily="2" charset="2"/>
        <a:defRPr sz="2400">
          <a:solidFill>
            <a:srgbClr val="067ABF"/>
          </a:solidFill>
          <a:latin typeface="+mn-lt"/>
          <a:ea typeface="+mn-ea"/>
          <a:cs typeface="+mn-cs"/>
        </a:defRPr>
      </a:lvl1pPr>
      <a:lvl2pPr marL="742950" indent="-285750" algn="l" rtl="0" eaLnBrk="0" fontAlgn="base" hangingPunct="0">
        <a:lnSpc>
          <a:spcPct val="105000"/>
        </a:lnSpc>
        <a:spcBef>
          <a:spcPct val="25000"/>
        </a:spcBef>
        <a:spcAft>
          <a:spcPct val="0"/>
        </a:spcAft>
        <a:buClr>
          <a:srgbClr val="2B7ACA"/>
        </a:buClr>
        <a:buFont typeface="Wingdings" pitchFamily="2" charset="2"/>
        <a:buChar char="§"/>
        <a:defRPr sz="2000">
          <a:solidFill>
            <a:srgbClr val="067ABF"/>
          </a:solidFill>
          <a:latin typeface="+mn-lt"/>
        </a:defRPr>
      </a:lvl2pPr>
      <a:lvl3pPr marL="1143000" indent="-228600" algn="l" rtl="0" eaLnBrk="0" fontAlgn="base" hangingPunct="0">
        <a:lnSpc>
          <a:spcPct val="105000"/>
        </a:lnSpc>
        <a:spcBef>
          <a:spcPct val="25000"/>
        </a:spcBef>
        <a:spcAft>
          <a:spcPct val="0"/>
        </a:spcAft>
        <a:buClr>
          <a:srgbClr val="DAF0FE"/>
        </a:buClr>
        <a:buFont typeface="Wingdings" pitchFamily="2" charset="2"/>
        <a:buChar char="§"/>
        <a:defRPr>
          <a:solidFill>
            <a:srgbClr val="067ABF"/>
          </a:solidFill>
          <a:latin typeface="+mn-lt"/>
        </a:defRPr>
      </a:lvl3pPr>
      <a:lvl4pPr marL="1600200" indent="-228600" algn="l" rtl="0" eaLnBrk="0" fontAlgn="base" hangingPunct="0">
        <a:lnSpc>
          <a:spcPct val="105000"/>
        </a:lnSpc>
        <a:spcBef>
          <a:spcPct val="25000"/>
        </a:spcBef>
        <a:spcAft>
          <a:spcPct val="0"/>
        </a:spcAft>
        <a:buChar char="–"/>
        <a:defRPr sz="1600">
          <a:solidFill>
            <a:srgbClr val="067ABF"/>
          </a:solidFill>
          <a:latin typeface="+mn-lt"/>
        </a:defRPr>
      </a:lvl4pPr>
      <a:lvl5pPr marL="2057400" indent="-228600" algn="l" rtl="0" eaLnBrk="0" fontAlgn="base" hangingPunct="0">
        <a:lnSpc>
          <a:spcPct val="105000"/>
        </a:lnSpc>
        <a:spcBef>
          <a:spcPct val="25000"/>
        </a:spcBef>
        <a:spcAft>
          <a:spcPct val="0"/>
        </a:spcAft>
        <a:buChar char="»"/>
        <a:defRPr sz="1400">
          <a:solidFill>
            <a:srgbClr val="067ABF"/>
          </a:solidFill>
          <a:latin typeface="+mn-lt"/>
        </a:defRPr>
      </a:lvl5pPr>
      <a:lvl6pPr marL="2514600" indent="-228600" algn="l" rtl="0" fontAlgn="base">
        <a:lnSpc>
          <a:spcPct val="105000"/>
        </a:lnSpc>
        <a:spcBef>
          <a:spcPct val="25000"/>
        </a:spcBef>
        <a:spcAft>
          <a:spcPct val="0"/>
        </a:spcAft>
        <a:buChar char="»"/>
        <a:defRPr sz="1400">
          <a:solidFill>
            <a:srgbClr val="067ABF"/>
          </a:solidFill>
          <a:latin typeface="+mn-lt"/>
        </a:defRPr>
      </a:lvl6pPr>
      <a:lvl7pPr marL="2971800" indent="-228600" algn="l" rtl="0" fontAlgn="base">
        <a:lnSpc>
          <a:spcPct val="105000"/>
        </a:lnSpc>
        <a:spcBef>
          <a:spcPct val="25000"/>
        </a:spcBef>
        <a:spcAft>
          <a:spcPct val="0"/>
        </a:spcAft>
        <a:buChar char="»"/>
        <a:defRPr sz="1400">
          <a:solidFill>
            <a:srgbClr val="067ABF"/>
          </a:solidFill>
          <a:latin typeface="+mn-lt"/>
        </a:defRPr>
      </a:lvl7pPr>
      <a:lvl8pPr marL="3429000" indent="-228600" algn="l" rtl="0" fontAlgn="base">
        <a:lnSpc>
          <a:spcPct val="105000"/>
        </a:lnSpc>
        <a:spcBef>
          <a:spcPct val="25000"/>
        </a:spcBef>
        <a:spcAft>
          <a:spcPct val="0"/>
        </a:spcAft>
        <a:buChar char="»"/>
        <a:defRPr sz="1400">
          <a:solidFill>
            <a:srgbClr val="067ABF"/>
          </a:solidFill>
          <a:latin typeface="+mn-lt"/>
        </a:defRPr>
      </a:lvl8pPr>
      <a:lvl9pPr marL="3886200" indent="-228600" algn="l" rtl="0" fontAlgn="base">
        <a:lnSpc>
          <a:spcPct val="105000"/>
        </a:lnSpc>
        <a:spcBef>
          <a:spcPct val="25000"/>
        </a:spcBef>
        <a:spcAft>
          <a:spcPct val="0"/>
        </a:spcAft>
        <a:buChar char="»"/>
        <a:defRPr sz="1400">
          <a:solidFill>
            <a:srgbClr val="067AB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1.traveldoo.com/TraveldooSite/LaunchPortalAIVO.js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395288" y="1006624"/>
            <a:ext cx="604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fontAlgn="base" hangingPunct="0">
              <a:spcBef>
                <a:spcPct val="0"/>
              </a:spcBef>
              <a:spcAft>
                <a:spcPct val="0"/>
              </a:spcAft>
              <a:defRPr sz="3200" baseline="0">
                <a:solidFill>
                  <a:srgbClr val="BAA76B"/>
                </a:solidFill>
                <a:latin typeface="+mj-lt"/>
                <a:ea typeface="+mj-ea"/>
                <a:cs typeface="+mj-cs"/>
              </a:defRPr>
            </a:lvl1pPr>
            <a:lvl2pPr algn="l" rtl="0" eaLnBrk="0" fontAlgn="base" hangingPunct="0">
              <a:spcBef>
                <a:spcPct val="0"/>
              </a:spcBef>
              <a:spcAft>
                <a:spcPct val="0"/>
              </a:spcAft>
              <a:defRPr sz="3200">
                <a:solidFill>
                  <a:srgbClr val="0173BE"/>
                </a:solidFill>
                <a:latin typeface="Lucida Sans" pitchFamily="34" charset="0"/>
              </a:defRPr>
            </a:lvl2pPr>
            <a:lvl3pPr algn="l" rtl="0" eaLnBrk="0" fontAlgn="base" hangingPunct="0">
              <a:spcBef>
                <a:spcPct val="0"/>
              </a:spcBef>
              <a:spcAft>
                <a:spcPct val="0"/>
              </a:spcAft>
              <a:defRPr sz="3200">
                <a:solidFill>
                  <a:srgbClr val="0173BE"/>
                </a:solidFill>
                <a:latin typeface="Lucida Sans" pitchFamily="34" charset="0"/>
              </a:defRPr>
            </a:lvl3pPr>
            <a:lvl4pPr algn="l" rtl="0" eaLnBrk="0" fontAlgn="base" hangingPunct="0">
              <a:spcBef>
                <a:spcPct val="0"/>
              </a:spcBef>
              <a:spcAft>
                <a:spcPct val="0"/>
              </a:spcAft>
              <a:defRPr sz="3200">
                <a:solidFill>
                  <a:srgbClr val="0173BE"/>
                </a:solidFill>
                <a:latin typeface="Lucida Sans" pitchFamily="34" charset="0"/>
              </a:defRPr>
            </a:lvl4pPr>
            <a:lvl5pPr algn="l" rtl="0" eaLnBrk="0" fontAlgn="base" hangingPunct="0">
              <a:spcBef>
                <a:spcPct val="0"/>
              </a:spcBef>
              <a:spcAft>
                <a:spcPct val="0"/>
              </a:spcAft>
              <a:defRPr sz="3200">
                <a:solidFill>
                  <a:srgbClr val="0173BE"/>
                </a:solidFill>
                <a:latin typeface="Lucida Sans" pitchFamily="34" charset="0"/>
              </a:defRPr>
            </a:lvl5pPr>
            <a:lvl6pPr marL="457200" algn="ctr" rtl="0" fontAlgn="base">
              <a:spcBef>
                <a:spcPct val="0"/>
              </a:spcBef>
              <a:spcAft>
                <a:spcPct val="0"/>
              </a:spcAft>
              <a:defRPr sz="3200">
                <a:solidFill>
                  <a:srgbClr val="2B7ACA"/>
                </a:solidFill>
                <a:latin typeface="Lucida Sans" pitchFamily="34" charset="0"/>
              </a:defRPr>
            </a:lvl6pPr>
            <a:lvl7pPr marL="914400" algn="ctr" rtl="0" fontAlgn="base">
              <a:spcBef>
                <a:spcPct val="0"/>
              </a:spcBef>
              <a:spcAft>
                <a:spcPct val="0"/>
              </a:spcAft>
              <a:defRPr sz="3200">
                <a:solidFill>
                  <a:srgbClr val="2B7ACA"/>
                </a:solidFill>
                <a:latin typeface="Lucida Sans" pitchFamily="34" charset="0"/>
              </a:defRPr>
            </a:lvl7pPr>
            <a:lvl8pPr marL="1371600" algn="ctr" rtl="0" fontAlgn="base">
              <a:spcBef>
                <a:spcPct val="0"/>
              </a:spcBef>
              <a:spcAft>
                <a:spcPct val="0"/>
              </a:spcAft>
              <a:defRPr sz="3200">
                <a:solidFill>
                  <a:srgbClr val="2B7ACA"/>
                </a:solidFill>
                <a:latin typeface="Lucida Sans" pitchFamily="34" charset="0"/>
              </a:defRPr>
            </a:lvl8pPr>
            <a:lvl9pPr marL="1828800" algn="ctr" rtl="0" fontAlgn="base">
              <a:spcBef>
                <a:spcPct val="0"/>
              </a:spcBef>
              <a:spcAft>
                <a:spcPct val="0"/>
              </a:spcAft>
              <a:defRPr sz="3200">
                <a:solidFill>
                  <a:srgbClr val="2B7ACA"/>
                </a:solidFill>
                <a:latin typeface="Lucida Sans" pitchFamily="34" charset="0"/>
              </a:defRPr>
            </a:lvl9pPr>
          </a:lstStyle>
          <a:p>
            <a:pPr>
              <a:defRPr/>
            </a:pPr>
            <a:r>
              <a:rPr lang="fr-FR" sz="2400" b="1" kern="0" cap="all" dirty="0" smtClean="0">
                <a:solidFill>
                  <a:schemeClr val="tx1">
                    <a:lumMod val="65000"/>
                    <a:lumOff val="35000"/>
                  </a:schemeClr>
                </a:solidFill>
              </a:rPr>
              <a:t>Guide UTILISATEUR </a:t>
            </a:r>
            <a:r>
              <a:rPr lang="fr-FR" sz="2400" b="1" kern="0" cap="all" dirty="0" err="1" smtClean="0">
                <a:solidFill>
                  <a:schemeClr val="tx1">
                    <a:lumMod val="65000"/>
                    <a:lumOff val="35000"/>
                  </a:schemeClr>
                </a:solidFill>
              </a:rPr>
              <a:t>traveldoo</a:t>
            </a:r>
            <a:endParaRPr lang="fr-FR" sz="2400" b="1" i="1" kern="0" cap="all"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98811"/>
            <a:ext cx="3917775" cy="954107"/>
          </a:xfrm>
        </p:spPr>
        <p:txBody>
          <a:bodyPr/>
          <a:lstStyle/>
          <a:p>
            <a:r>
              <a:rPr lang="fr-FR" dirty="0" smtClean="0"/>
              <a:t>Gestion des dossiers</a:t>
            </a:r>
            <a:endParaRPr lang="fr-FR" dirty="0"/>
          </a:p>
        </p:txBody>
      </p:sp>
      <p:sp>
        <p:nvSpPr>
          <p:cNvPr id="9" name="Freeform 4"/>
          <p:cNvSpPr>
            <a:spLocks/>
          </p:cNvSpPr>
          <p:nvPr/>
        </p:nvSpPr>
        <p:spPr bwMode="auto">
          <a:xfrm>
            <a:off x="6084168"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10" name="ZoneTexte 9"/>
          <p:cNvSpPr txBox="1"/>
          <p:nvPr/>
        </p:nvSpPr>
        <p:spPr>
          <a:xfrm>
            <a:off x="6372200" y="858198"/>
            <a:ext cx="2932049" cy="338554"/>
          </a:xfrm>
          <a:prstGeom prst="rect">
            <a:avLst/>
          </a:prstGeom>
          <a:noFill/>
        </p:spPr>
        <p:txBody>
          <a:bodyPr wrap="square" rtlCol="0">
            <a:spAutoFit/>
          </a:bodyPr>
          <a:lstStyle/>
          <a:p>
            <a:r>
              <a:rPr lang="fr-FR" sz="1600" dirty="0" smtClean="0">
                <a:latin typeface="+mn-lt"/>
              </a:rPr>
              <a:t>Finaliser une réservation</a:t>
            </a:r>
            <a:endParaRPr lang="fr-FR" sz="1600" dirty="0">
              <a:latin typeface="+mn-lt"/>
            </a:endParaRPr>
          </a:p>
        </p:txBody>
      </p:sp>
      <p:pic>
        <p:nvPicPr>
          <p:cNvPr id="3" name="Image 2"/>
          <p:cNvPicPr>
            <a:picLocks noChangeAspect="1"/>
          </p:cNvPicPr>
          <p:nvPr/>
        </p:nvPicPr>
        <p:blipFill>
          <a:blip r:embed="rId2"/>
          <a:stretch>
            <a:fillRect/>
          </a:stretch>
        </p:blipFill>
        <p:spPr>
          <a:xfrm>
            <a:off x="827584" y="1916832"/>
            <a:ext cx="7056782" cy="2937342"/>
          </a:xfrm>
          <a:prstGeom prst="rect">
            <a:avLst/>
          </a:prstGeom>
        </p:spPr>
      </p:pic>
      <p:cxnSp>
        <p:nvCxnSpPr>
          <p:cNvPr id="6" name="Connecteur droit 5"/>
          <p:cNvCxnSpPr/>
          <p:nvPr/>
        </p:nvCxnSpPr>
        <p:spPr>
          <a:xfrm>
            <a:off x="3465110" y="1384613"/>
            <a:ext cx="46507" cy="89225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878247" y="500040"/>
            <a:ext cx="3266740" cy="954107"/>
          </a:xfrm>
          <a:prstGeom prst="rect">
            <a:avLst/>
          </a:prstGeom>
          <a:noFill/>
        </p:spPr>
        <p:txBody>
          <a:bodyPr wrap="square" rtlCol="0">
            <a:spAutoFit/>
          </a:bodyPr>
          <a:lstStyle/>
          <a:p>
            <a:pPr algn="just"/>
            <a:r>
              <a:rPr lang="fr-FR" sz="1400" dirty="0" smtClean="0">
                <a:latin typeface="+mn-lt"/>
              </a:rPr>
              <a:t>Ce message informe l’utilisateur de la date maximale à laquelle le dossier devra être envoyé à l’agence pour émission</a:t>
            </a:r>
            <a:endParaRPr lang="fr-FR" sz="1400" dirty="0">
              <a:latin typeface="+mn-lt"/>
            </a:endParaRPr>
          </a:p>
        </p:txBody>
      </p:sp>
      <p:cxnSp>
        <p:nvCxnSpPr>
          <p:cNvPr id="11" name="Connecteur droit 10"/>
          <p:cNvCxnSpPr/>
          <p:nvPr/>
        </p:nvCxnSpPr>
        <p:spPr>
          <a:xfrm>
            <a:off x="1043608" y="2939373"/>
            <a:ext cx="0" cy="3456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6874" y="3284984"/>
            <a:ext cx="1860830" cy="738664"/>
          </a:xfrm>
          <a:prstGeom prst="rect">
            <a:avLst/>
          </a:prstGeom>
          <a:noFill/>
        </p:spPr>
        <p:txBody>
          <a:bodyPr wrap="square" rtlCol="0">
            <a:spAutoFit/>
          </a:bodyPr>
          <a:lstStyle/>
          <a:p>
            <a:pPr algn="just"/>
            <a:r>
              <a:rPr lang="fr-FR" sz="1400" dirty="0" smtClean="0">
                <a:latin typeface="+mn-lt"/>
              </a:rPr>
              <a:t>Récapitulatif des prestations du panier</a:t>
            </a:r>
            <a:endParaRPr lang="fr-FR" sz="1400" dirty="0">
              <a:latin typeface="+mn-lt"/>
            </a:endParaRPr>
          </a:p>
        </p:txBody>
      </p:sp>
      <p:cxnSp>
        <p:nvCxnSpPr>
          <p:cNvPr id="13" name="Connecteur droit 12"/>
          <p:cNvCxnSpPr/>
          <p:nvPr/>
        </p:nvCxnSpPr>
        <p:spPr>
          <a:xfrm>
            <a:off x="4644008" y="4465495"/>
            <a:ext cx="46507" cy="89225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722605" y="5357754"/>
            <a:ext cx="3266740" cy="954107"/>
          </a:xfrm>
          <a:prstGeom prst="rect">
            <a:avLst/>
          </a:prstGeom>
          <a:noFill/>
        </p:spPr>
        <p:txBody>
          <a:bodyPr wrap="square" rtlCol="0">
            <a:spAutoFit/>
          </a:bodyPr>
          <a:lstStyle/>
          <a:p>
            <a:pPr algn="just"/>
            <a:r>
              <a:rPr lang="fr-FR" sz="1400" dirty="0" smtClean="0">
                <a:latin typeface="+mn-lt"/>
              </a:rPr>
              <a:t>Pour finaliser une réservation, il sera toujours obligatoire qu’un numéro de téléphone soit inséré au format demandé</a:t>
            </a:r>
            <a:endParaRPr lang="fr-FR" sz="1400" dirty="0">
              <a:latin typeface="+mn-lt"/>
            </a:endParaRPr>
          </a:p>
        </p:txBody>
      </p:sp>
    </p:spTree>
    <p:extLst>
      <p:ext uri="{BB962C8B-B14F-4D97-AF65-F5344CB8AC3E}">
        <p14:creationId xmlns:p14="http://schemas.microsoft.com/office/powerpoint/2010/main" val="34519212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98811"/>
            <a:ext cx="3917775" cy="954107"/>
          </a:xfrm>
        </p:spPr>
        <p:txBody>
          <a:bodyPr/>
          <a:lstStyle/>
          <a:p>
            <a:r>
              <a:rPr lang="fr-FR" dirty="0" smtClean="0"/>
              <a:t>Gestion des dossiers</a:t>
            </a:r>
            <a:endParaRPr lang="fr-FR" dirty="0"/>
          </a:p>
        </p:txBody>
      </p:sp>
      <p:sp>
        <p:nvSpPr>
          <p:cNvPr id="9" name="Freeform 4"/>
          <p:cNvSpPr>
            <a:spLocks/>
          </p:cNvSpPr>
          <p:nvPr/>
        </p:nvSpPr>
        <p:spPr bwMode="auto">
          <a:xfrm>
            <a:off x="6633133"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10" name="ZoneTexte 9"/>
          <p:cNvSpPr txBox="1"/>
          <p:nvPr/>
        </p:nvSpPr>
        <p:spPr>
          <a:xfrm>
            <a:off x="6896535" y="827420"/>
            <a:ext cx="1740911" cy="338554"/>
          </a:xfrm>
          <a:prstGeom prst="rect">
            <a:avLst/>
          </a:prstGeom>
          <a:noFill/>
        </p:spPr>
        <p:txBody>
          <a:bodyPr wrap="square" rtlCol="0">
            <a:spAutoFit/>
          </a:bodyPr>
          <a:lstStyle/>
          <a:p>
            <a:r>
              <a:rPr lang="fr-FR" sz="1600" dirty="0" smtClean="0">
                <a:latin typeface="+mn-lt"/>
              </a:rPr>
              <a:t>Mes voyages</a:t>
            </a:r>
            <a:endParaRPr lang="fr-FR" sz="1600" dirty="0">
              <a:latin typeface="+mn-lt"/>
            </a:endParaRPr>
          </a:p>
        </p:txBody>
      </p:sp>
      <p:cxnSp>
        <p:nvCxnSpPr>
          <p:cNvPr id="6" name="Connecteur droit 5"/>
          <p:cNvCxnSpPr/>
          <p:nvPr/>
        </p:nvCxnSpPr>
        <p:spPr>
          <a:xfrm>
            <a:off x="2267744" y="1201206"/>
            <a:ext cx="190523" cy="5760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259632" y="692696"/>
            <a:ext cx="3266740" cy="523220"/>
          </a:xfrm>
          <a:prstGeom prst="rect">
            <a:avLst/>
          </a:prstGeom>
          <a:noFill/>
        </p:spPr>
        <p:txBody>
          <a:bodyPr wrap="square" rtlCol="0">
            <a:spAutoFit/>
          </a:bodyPr>
          <a:lstStyle/>
          <a:p>
            <a:r>
              <a:rPr lang="fr-FR" sz="1400" dirty="0" smtClean="0">
                <a:latin typeface="+mn-lt"/>
              </a:rPr>
              <a:t>Accéder à la liste de l’ensemble de mes dossiers</a:t>
            </a:r>
            <a:endParaRPr lang="fr-FR" sz="1400" dirty="0">
              <a:latin typeface="+mn-lt"/>
            </a:endParaRPr>
          </a:p>
        </p:txBody>
      </p:sp>
      <p:pic>
        <p:nvPicPr>
          <p:cNvPr id="3" name="Image 2"/>
          <p:cNvPicPr>
            <a:picLocks noChangeAspect="1"/>
          </p:cNvPicPr>
          <p:nvPr/>
        </p:nvPicPr>
        <p:blipFill>
          <a:blip r:embed="rId2"/>
          <a:stretch>
            <a:fillRect/>
          </a:stretch>
        </p:blipFill>
        <p:spPr>
          <a:xfrm>
            <a:off x="179512" y="1647482"/>
            <a:ext cx="8287146" cy="3286428"/>
          </a:xfrm>
          <a:prstGeom prst="rect">
            <a:avLst/>
          </a:prstGeom>
        </p:spPr>
      </p:pic>
      <p:cxnSp>
        <p:nvCxnSpPr>
          <p:cNvPr id="11" name="Connecteur droit 10"/>
          <p:cNvCxnSpPr/>
          <p:nvPr/>
        </p:nvCxnSpPr>
        <p:spPr>
          <a:xfrm flipH="1" flipV="1">
            <a:off x="8408292" y="2420888"/>
            <a:ext cx="628204" cy="1237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9011928" y="2433267"/>
            <a:ext cx="24568" cy="351601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4323085" y="5949280"/>
            <a:ext cx="4688843" cy="1237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flipV="1">
            <a:off x="8293619" y="2852455"/>
            <a:ext cx="343827" cy="3154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8637446" y="2868226"/>
            <a:ext cx="0" cy="236097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7524328" y="5229200"/>
            <a:ext cx="105555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139952" y="5065439"/>
            <a:ext cx="3482764" cy="307777"/>
          </a:xfrm>
          <a:prstGeom prst="rect">
            <a:avLst/>
          </a:prstGeom>
          <a:noFill/>
        </p:spPr>
        <p:txBody>
          <a:bodyPr wrap="square" rtlCol="0">
            <a:spAutoFit/>
          </a:bodyPr>
          <a:lstStyle/>
          <a:p>
            <a:r>
              <a:rPr lang="fr-FR" sz="1400" dirty="0" smtClean="0">
                <a:latin typeface="+mn-lt"/>
              </a:rPr>
              <a:t>Options de tri des différents dossiers</a:t>
            </a:r>
            <a:endParaRPr lang="fr-FR" sz="1400" dirty="0">
              <a:latin typeface="+mn-lt"/>
            </a:endParaRPr>
          </a:p>
        </p:txBody>
      </p:sp>
      <p:sp>
        <p:nvSpPr>
          <p:cNvPr id="28" name="ZoneTexte 27"/>
          <p:cNvSpPr txBox="1"/>
          <p:nvPr/>
        </p:nvSpPr>
        <p:spPr>
          <a:xfrm>
            <a:off x="467544" y="5200047"/>
            <a:ext cx="6631502" cy="1600438"/>
          </a:xfrm>
          <a:prstGeom prst="rect">
            <a:avLst/>
          </a:prstGeom>
          <a:noFill/>
        </p:spPr>
        <p:txBody>
          <a:bodyPr wrap="square" rtlCol="0">
            <a:spAutoFit/>
          </a:bodyPr>
          <a:lstStyle/>
          <a:p>
            <a:r>
              <a:rPr lang="fr-FR" sz="1400" dirty="0" smtClean="0">
                <a:latin typeface="+mn-lt"/>
              </a:rPr>
              <a:t>Différents statuts de dossiers :</a:t>
            </a:r>
          </a:p>
          <a:p>
            <a:endParaRPr lang="fr-FR" sz="1400" dirty="0" smtClean="0">
              <a:latin typeface="+mn-lt"/>
            </a:endParaRPr>
          </a:p>
          <a:p>
            <a:pPr marL="285750" indent="-285750">
              <a:buFontTx/>
              <a:buChar char="-"/>
            </a:pPr>
            <a:r>
              <a:rPr lang="fr-FR" sz="1400" b="1" dirty="0" smtClean="0">
                <a:latin typeface="+mn-lt"/>
              </a:rPr>
              <a:t>« </a:t>
            </a:r>
            <a:r>
              <a:rPr lang="fr-FR" sz="1400" i="1" dirty="0" smtClean="0">
                <a:solidFill>
                  <a:srgbClr val="BAA76B"/>
                </a:solidFill>
                <a:latin typeface="+mn-lt"/>
              </a:rPr>
              <a:t>Projets</a:t>
            </a:r>
            <a:r>
              <a:rPr lang="fr-FR" sz="1400" b="1" dirty="0" smtClean="0">
                <a:latin typeface="+mn-lt"/>
              </a:rPr>
              <a:t> » </a:t>
            </a:r>
            <a:r>
              <a:rPr lang="fr-FR" sz="1400" dirty="0" smtClean="0">
                <a:latin typeface="+mn-lt"/>
              </a:rPr>
              <a:t>: </a:t>
            </a:r>
            <a:r>
              <a:rPr lang="fr-FR" sz="1400" dirty="0">
                <a:latin typeface="+mn-lt"/>
              </a:rPr>
              <a:t>D</a:t>
            </a:r>
            <a:r>
              <a:rPr lang="fr-FR" sz="1400" dirty="0" smtClean="0">
                <a:latin typeface="+mn-lt"/>
              </a:rPr>
              <a:t>ossiers non réservés</a:t>
            </a:r>
          </a:p>
          <a:p>
            <a:pPr marL="285750" indent="-285750">
              <a:buFontTx/>
              <a:buChar char="-"/>
            </a:pPr>
            <a:r>
              <a:rPr lang="fr-FR" sz="1400" b="1" dirty="0" smtClean="0">
                <a:latin typeface="+mn-lt"/>
              </a:rPr>
              <a:t>« </a:t>
            </a:r>
            <a:r>
              <a:rPr lang="fr-FR" sz="1400" i="1" dirty="0" smtClean="0">
                <a:solidFill>
                  <a:srgbClr val="BAA76B"/>
                </a:solidFill>
                <a:latin typeface="+mn-lt"/>
              </a:rPr>
              <a:t>En cours</a:t>
            </a:r>
            <a:r>
              <a:rPr lang="fr-FR" sz="1400" b="1" dirty="0" smtClean="0">
                <a:latin typeface="+mn-lt"/>
              </a:rPr>
              <a:t> » </a:t>
            </a:r>
            <a:r>
              <a:rPr lang="fr-FR" sz="1400" dirty="0" smtClean="0">
                <a:latin typeface="+mn-lt"/>
              </a:rPr>
              <a:t>: Voyage(s) en cours</a:t>
            </a:r>
          </a:p>
          <a:p>
            <a:pPr marL="285750" indent="-285750">
              <a:buFontTx/>
              <a:buChar char="-"/>
            </a:pPr>
            <a:r>
              <a:rPr lang="fr-FR" sz="1400" b="1" dirty="0" smtClean="0">
                <a:latin typeface="+mn-lt"/>
              </a:rPr>
              <a:t>« </a:t>
            </a:r>
            <a:r>
              <a:rPr lang="fr-FR" sz="1400" i="1" dirty="0" smtClean="0">
                <a:solidFill>
                  <a:srgbClr val="BAA76B"/>
                </a:solidFill>
                <a:latin typeface="+mn-lt"/>
              </a:rPr>
              <a:t>Historique</a:t>
            </a:r>
            <a:r>
              <a:rPr lang="fr-FR" sz="1400" b="1" dirty="0" smtClean="0">
                <a:latin typeface="+mn-lt"/>
              </a:rPr>
              <a:t> » </a:t>
            </a:r>
            <a:r>
              <a:rPr lang="fr-FR" sz="1400" dirty="0" smtClean="0">
                <a:latin typeface="+mn-lt"/>
              </a:rPr>
              <a:t>: Voyages passés</a:t>
            </a:r>
          </a:p>
          <a:p>
            <a:pPr marL="285750" indent="-285750">
              <a:buFontTx/>
              <a:buChar char="-"/>
            </a:pPr>
            <a:r>
              <a:rPr lang="fr-FR" sz="1400" b="1" dirty="0" smtClean="0">
                <a:latin typeface="+mn-lt"/>
              </a:rPr>
              <a:t>« </a:t>
            </a:r>
            <a:r>
              <a:rPr lang="fr-FR" sz="1400" i="1" dirty="0" smtClean="0">
                <a:solidFill>
                  <a:srgbClr val="BAA76B"/>
                </a:solidFill>
                <a:latin typeface="+mn-lt"/>
              </a:rPr>
              <a:t>Favoris</a:t>
            </a:r>
            <a:r>
              <a:rPr lang="fr-FR" sz="1400" b="1" dirty="0" smtClean="0">
                <a:latin typeface="+mn-lt"/>
              </a:rPr>
              <a:t> » </a:t>
            </a:r>
            <a:r>
              <a:rPr lang="fr-FR" sz="1400" dirty="0" smtClean="0">
                <a:latin typeface="+mn-lt"/>
              </a:rPr>
              <a:t>: Dossiers utilisés comme modèles pour des voyages récurrents</a:t>
            </a:r>
          </a:p>
        </p:txBody>
      </p:sp>
    </p:spTree>
    <p:extLst>
      <p:ext uri="{BB962C8B-B14F-4D97-AF65-F5344CB8AC3E}">
        <p14:creationId xmlns:p14="http://schemas.microsoft.com/office/powerpoint/2010/main" val="2521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98811"/>
            <a:ext cx="3917775" cy="954107"/>
          </a:xfrm>
        </p:spPr>
        <p:txBody>
          <a:bodyPr/>
          <a:lstStyle/>
          <a:p>
            <a:r>
              <a:rPr lang="fr-FR" dirty="0" smtClean="0"/>
              <a:t>Gestion des dossiers</a:t>
            </a:r>
            <a:endParaRPr lang="fr-FR" dirty="0"/>
          </a:p>
        </p:txBody>
      </p:sp>
      <p:sp>
        <p:nvSpPr>
          <p:cNvPr id="9" name="Freeform 4"/>
          <p:cNvSpPr>
            <a:spLocks/>
          </p:cNvSpPr>
          <p:nvPr/>
        </p:nvSpPr>
        <p:spPr bwMode="auto">
          <a:xfrm>
            <a:off x="6633133"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3</a:t>
            </a:r>
            <a:endParaRPr lang="fr-FR" sz="1600" dirty="0">
              <a:solidFill>
                <a:schemeClr val="bg1"/>
              </a:solidFill>
            </a:endParaRPr>
          </a:p>
        </p:txBody>
      </p:sp>
      <p:sp>
        <p:nvSpPr>
          <p:cNvPr id="10" name="ZoneTexte 9"/>
          <p:cNvSpPr txBox="1"/>
          <p:nvPr/>
        </p:nvSpPr>
        <p:spPr>
          <a:xfrm>
            <a:off x="6896535" y="827420"/>
            <a:ext cx="1740911" cy="338554"/>
          </a:xfrm>
          <a:prstGeom prst="rect">
            <a:avLst/>
          </a:prstGeom>
          <a:noFill/>
        </p:spPr>
        <p:txBody>
          <a:bodyPr wrap="square" rtlCol="0">
            <a:spAutoFit/>
          </a:bodyPr>
          <a:lstStyle/>
          <a:p>
            <a:r>
              <a:rPr lang="fr-FR" sz="1600" dirty="0" smtClean="0">
                <a:latin typeface="+mn-lt"/>
              </a:rPr>
              <a:t>L’après-vente</a:t>
            </a:r>
            <a:endParaRPr lang="fr-FR" dirty="0">
              <a:latin typeface="+mn-lt"/>
            </a:endParaRPr>
          </a:p>
        </p:txBody>
      </p:sp>
      <p:pic>
        <p:nvPicPr>
          <p:cNvPr id="4" name="Image 3"/>
          <p:cNvPicPr>
            <a:picLocks noChangeAspect="1"/>
          </p:cNvPicPr>
          <p:nvPr/>
        </p:nvPicPr>
        <p:blipFill>
          <a:blip r:embed="rId2"/>
          <a:stretch>
            <a:fillRect/>
          </a:stretch>
        </p:blipFill>
        <p:spPr>
          <a:xfrm>
            <a:off x="899592" y="1401294"/>
            <a:ext cx="6624736" cy="1443378"/>
          </a:xfrm>
          <a:prstGeom prst="rect">
            <a:avLst/>
          </a:prstGeom>
        </p:spPr>
      </p:pic>
      <p:cxnSp>
        <p:nvCxnSpPr>
          <p:cNvPr id="18" name="Connecteur droit 17"/>
          <p:cNvCxnSpPr/>
          <p:nvPr/>
        </p:nvCxnSpPr>
        <p:spPr>
          <a:xfrm>
            <a:off x="2411760" y="2996952"/>
            <a:ext cx="0" cy="792088"/>
          </a:xfrm>
          <a:prstGeom prst="line">
            <a:avLst/>
          </a:prstGeom>
          <a:ln/>
        </p:spPr>
        <p:style>
          <a:lnRef idx="1">
            <a:schemeClr val="dk1"/>
          </a:lnRef>
          <a:fillRef idx="0">
            <a:schemeClr val="dk1"/>
          </a:fillRef>
          <a:effectRef idx="0">
            <a:schemeClr val="dk1"/>
          </a:effectRef>
          <a:fontRef idx="minor">
            <a:schemeClr val="tx1"/>
          </a:fontRef>
        </p:style>
      </p:cxnSp>
      <p:sp>
        <p:nvSpPr>
          <p:cNvPr id="8" name="Accolade ouvrante 7"/>
          <p:cNvSpPr/>
          <p:nvPr/>
        </p:nvSpPr>
        <p:spPr>
          <a:xfrm rot="16200000">
            <a:off x="2231740" y="1512524"/>
            <a:ext cx="360040" cy="2304256"/>
          </a:xfrm>
          <a:prstGeom prst="leftBrace">
            <a:avLst/>
          </a:prstGeom>
          <a:noFill/>
          <a:ln w="28575">
            <a:solidFill>
              <a:srgbClr val="BAA7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p:cNvSpPr txBox="1"/>
          <p:nvPr/>
        </p:nvSpPr>
        <p:spPr>
          <a:xfrm>
            <a:off x="683568" y="3941320"/>
            <a:ext cx="3266740" cy="1169551"/>
          </a:xfrm>
          <a:prstGeom prst="rect">
            <a:avLst/>
          </a:prstGeom>
          <a:noFill/>
        </p:spPr>
        <p:txBody>
          <a:bodyPr wrap="square" rtlCol="0">
            <a:spAutoFit/>
          </a:bodyPr>
          <a:lstStyle/>
          <a:p>
            <a:r>
              <a:rPr lang="fr-FR" sz="1400" b="1" dirty="0" smtClean="0">
                <a:latin typeface="+mn-lt"/>
              </a:rPr>
              <a:t>Prestations vols et trains : </a:t>
            </a:r>
            <a:r>
              <a:rPr lang="fr-FR" sz="1400" dirty="0" smtClean="0">
                <a:latin typeface="+mn-lt"/>
              </a:rPr>
              <a:t>une fois les billets émis, toute modification / annulation doit être gérée par l’équipe Ailleurs Business. </a:t>
            </a:r>
          </a:p>
        </p:txBody>
      </p:sp>
      <p:cxnSp>
        <p:nvCxnSpPr>
          <p:cNvPr id="21" name="Connecteur droit 20"/>
          <p:cNvCxnSpPr/>
          <p:nvPr/>
        </p:nvCxnSpPr>
        <p:spPr>
          <a:xfrm>
            <a:off x="4788024" y="2628648"/>
            <a:ext cx="0" cy="2266779"/>
          </a:xfrm>
          <a:prstGeom prst="line">
            <a:avLst/>
          </a:prstGeom>
          <a:ln/>
        </p:spPr>
        <p:style>
          <a:lnRef idx="1">
            <a:schemeClr val="dk1"/>
          </a:lnRef>
          <a:fillRef idx="0">
            <a:schemeClr val="dk1"/>
          </a:fillRef>
          <a:effectRef idx="0">
            <a:schemeClr val="dk1"/>
          </a:effectRef>
          <a:fontRef idx="minor">
            <a:schemeClr val="tx1"/>
          </a:fontRef>
        </p:style>
      </p:cxnSp>
      <p:sp>
        <p:nvSpPr>
          <p:cNvPr id="23" name="ZoneTexte 22"/>
          <p:cNvSpPr txBox="1"/>
          <p:nvPr/>
        </p:nvSpPr>
        <p:spPr>
          <a:xfrm>
            <a:off x="3298670" y="4895427"/>
            <a:ext cx="3865618" cy="1815882"/>
          </a:xfrm>
          <a:prstGeom prst="rect">
            <a:avLst/>
          </a:prstGeom>
          <a:noFill/>
        </p:spPr>
        <p:txBody>
          <a:bodyPr wrap="square" rtlCol="0">
            <a:spAutoFit/>
          </a:bodyPr>
          <a:lstStyle/>
          <a:p>
            <a:r>
              <a:rPr lang="fr-FR" sz="1400" b="1" dirty="0" smtClean="0">
                <a:latin typeface="+mn-lt"/>
              </a:rPr>
              <a:t>Prestations hôtelières : </a:t>
            </a:r>
            <a:r>
              <a:rPr lang="fr-FR" sz="1400" dirty="0" smtClean="0">
                <a:latin typeface="+mn-lt"/>
              </a:rPr>
              <a:t>les modifications et annulations peuvent être faites sur l’outil quel que soit le statut du dossier. Des blocages peuvent cependant être rencontrés si des prestations émises sont présentes dans le dossier ou si les conditions du tarif ne permettent plus l’annulation.</a:t>
            </a:r>
          </a:p>
        </p:txBody>
      </p:sp>
      <p:cxnSp>
        <p:nvCxnSpPr>
          <p:cNvPr id="25" name="Connecteur droit 24"/>
          <p:cNvCxnSpPr/>
          <p:nvPr/>
        </p:nvCxnSpPr>
        <p:spPr>
          <a:xfrm>
            <a:off x="6525896" y="2580082"/>
            <a:ext cx="0" cy="632894"/>
          </a:xfrm>
          <a:prstGeom prst="line">
            <a:avLst/>
          </a:prstGeom>
          <a:ln/>
        </p:spPr>
        <p:style>
          <a:lnRef idx="1">
            <a:schemeClr val="dk1"/>
          </a:lnRef>
          <a:fillRef idx="0">
            <a:schemeClr val="dk1"/>
          </a:fillRef>
          <a:effectRef idx="0">
            <a:schemeClr val="dk1"/>
          </a:effectRef>
          <a:fontRef idx="minor">
            <a:schemeClr val="tx1"/>
          </a:fontRef>
        </p:style>
      </p:cxnSp>
      <p:sp>
        <p:nvSpPr>
          <p:cNvPr id="29" name="ZoneTexte 28"/>
          <p:cNvSpPr txBox="1"/>
          <p:nvPr/>
        </p:nvSpPr>
        <p:spPr>
          <a:xfrm>
            <a:off x="5138930" y="3252527"/>
            <a:ext cx="3266740" cy="1169551"/>
          </a:xfrm>
          <a:prstGeom prst="rect">
            <a:avLst/>
          </a:prstGeom>
          <a:noFill/>
        </p:spPr>
        <p:txBody>
          <a:bodyPr wrap="square" rtlCol="0">
            <a:spAutoFit/>
          </a:bodyPr>
          <a:lstStyle/>
          <a:p>
            <a:r>
              <a:rPr lang="fr-FR" sz="1400" b="1" dirty="0" smtClean="0">
                <a:latin typeface="+mn-lt"/>
              </a:rPr>
              <a:t>Prestations voitures : </a:t>
            </a:r>
            <a:r>
              <a:rPr lang="fr-FR" sz="1400" dirty="0" smtClean="0">
                <a:latin typeface="+mn-lt"/>
              </a:rPr>
              <a:t>les modifications et annulations peuvent être gérées sur l’outil. En cas de blocage l’équipe Ailleurs Business est à même de vous aider.</a:t>
            </a:r>
          </a:p>
        </p:txBody>
      </p:sp>
    </p:spTree>
    <p:extLst>
      <p:ext uri="{BB962C8B-B14F-4D97-AF65-F5344CB8AC3E}">
        <p14:creationId xmlns:p14="http://schemas.microsoft.com/office/powerpoint/2010/main" val="28639808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116632"/>
            <a:ext cx="3917775" cy="523220"/>
          </a:xfrm>
        </p:spPr>
        <p:txBody>
          <a:bodyPr/>
          <a:lstStyle/>
          <a:p>
            <a:r>
              <a:rPr lang="fr-FR" dirty="0" smtClean="0"/>
              <a:t>Mais aussi</a:t>
            </a:r>
            <a:endParaRPr lang="fr-FR" dirty="0"/>
          </a:p>
        </p:txBody>
      </p:sp>
      <p:sp>
        <p:nvSpPr>
          <p:cNvPr id="9" name="Freeform 4"/>
          <p:cNvSpPr>
            <a:spLocks/>
          </p:cNvSpPr>
          <p:nvPr/>
        </p:nvSpPr>
        <p:spPr bwMode="auto">
          <a:xfrm>
            <a:off x="6633133"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10" name="ZoneTexte 9"/>
          <p:cNvSpPr txBox="1"/>
          <p:nvPr/>
        </p:nvSpPr>
        <p:spPr>
          <a:xfrm>
            <a:off x="6896535" y="827420"/>
            <a:ext cx="1740911" cy="369332"/>
          </a:xfrm>
          <a:prstGeom prst="rect">
            <a:avLst/>
          </a:prstGeom>
          <a:noFill/>
        </p:spPr>
        <p:txBody>
          <a:bodyPr wrap="square" rtlCol="0">
            <a:spAutoFit/>
          </a:bodyPr>
          <a:lstStyle/>
          <a:p>
            <a:r>
              <a:rPr lang="fr-FR" sz="1600" dirty="0" smtClean="0">
                <a:latin typeface="+mn-lt"/>
              </a:rPr>
              <a:t>Page</a:t>
            </a:r>
            <a:r>
              <a:rPr lang="fr-FR" dirty="0" smtClean="0"/>
              <a:t> d’accueil</a:t>
            </a:r>
            <a:endParaRPr lang="fr-FR" dirty="0"/>
          </a:p>
        </p:txBody>
      </p:sp>
      <p:pic>
        <p:nvPicPr>
          <p:cNvPr id="13" name="Image 12"/>
          <p:cNvPicPr>
            <a:picLocks noChangeAspect="1"/>
          </p:cNvPicPr>
          <p:nvPr/>
        </p:nvPicPr>
        <p:blipFill>
          <a:blip r:embed="rId2"/>
          <a:stretch>
            <a:fillRect/>
          </a:stretch>
        </p:blipFill>
        <p:spPr>
          <a:xfrm>
            <a:off x="779860" y="1493634"/>
            <a:ext cx="6384428" cy="5103718"/>
          </a:xfrm>
          <a:prstGeom prst="rect">
            <a:avLst/>
          </a:prstGeom>
        </p:spPr>
      </p:pic>
      <p:sp>
        <p:nvSpPr>
          <p:cNvPr id="14" name="ZoneTexte 13"/>
          <p:cNvSpPr txBox="1"/>
          <p:nvPr/>
        </p:nvSpPr>
        <p:spPr>
          <a:xfrm>
            <a:off x="107504" y="202838"/>
            <a:ext cx="3168352" cy="1169551"/>
          </a:xfrm>
          <a:prstGeom prst="rect">
            <a:avLst/>
          </a:prstGeom>
          <a:noFill/>
        </p:spPr>
        <p:txBody>
          <a:bodyPr wrap="square" rtlCol="0">
            <a:spAutoFit/>
          </a:bodyPr>
          <a:lstStyle/>
          <a:p>
            <a:r>
              <a:rPr lang="fr-FR" sz="1400" dirty="0" smtClean="0">
                <a:latin typeface="+mn-lt"/>
              </a:rPr>
              <a:t>La partie « </a:t>
            </a:r>
            <a:r>
              <a:rPr lang="fr-FR" sz="1400" b="1" dirty="0" smtClean="0">
                <a:latin typeface="+mn-lt"/>
              </a:rPr>
              <a:t>Focus</a:t>
            </a:r>
            <a:r>
              <a:rPr lang="fr-FR" sz="1400" dirty="0" smtClean="0">
                <a:latin typeface="+mn-lt"/>
              </a:rPr>
              <a:t> » permettra aux administrateurs Casino de mettre des messages d’information ponctuels ou des liens vers du contenu personnalisé</a:t>
            </a:r>
            <a:endParaRPr lang="fr-FR" sz="1400" dirty="0">
              <a:latin typeface="+mn-lt"/>
            </a:endParaRPr>
          </a:p>
        </p:txBody>
      </p:sp>
      <p:sp>
        <p:nvSpPr>
          <p:cNvPr id="15" name="Rectangle 14"/>
          <p:cNvSpPr/>
          <p:nvPr/>
        </p:nvSpPr>
        <p:spPr>
          <a:xfrm>
            <a:off x="899592" y="2276872"/>
            <a:ext cx="1847924" cy="144016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63588" y="4400264"/>
            <a:ext cx="1919932" cy="954107"/>
          </a:xfrm>
          <a:prstGeom prst="rect">
            <a:avLst/>
          </a:prstGeom>
          <a:noFill/>
        </p:spPr>
        <p:txBody>
          <a:bodyPr wrap="square" rtlCol="0">
            <a:spAutoFit/>
          </a:bodyPr>
          <a:lstStyle/>
          <a:p>
            <a:r>
              <a:rPr lang="fr-FR" sz="1400" b="1" dirty="0" smtClean="0">
                <a:latin typeface="+mn-lt"/>
              </a:rPr>
              <a:t>Mes projets de voyage : </a:t>
            </a:r>
            <a:r>
              <a:rPr lang="fr-FR" sz="1400" dirty="0" smtClean="0">
                <a:latin typeface="+mn-lt"/>
              </a:rPr>
              <a:t>dossiers non réservés, brouillons …</a:t>
            </a:r>
            <a:endParaRPr lang="fr-FR" sz="1400" dirty="0">
              <a:latin typeface="+mn-lt"/>
            </a:endParaRPr>
          </a:p>
        </p:txBody>
      </p:sp>
      <p:sp>
        <p:nvSpPr>
          <p:cNvPr id="17" name="Rectangle 16"/>
          <p:cNvSpPr/>
          <p:nvPr/>
        </p:nvSpPr>
        <p:spPr>
          <a:xfrm>
            <a:off x="2747515" y="5013175"/>
            <a:ext cx="3715691" cy="576065"/>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7164288" y="5013175"/>
            <a:ext cx="1919932" cy="954107"/>
          </a:xfrm>
          <a:prstGeom prst="rect">
            <a:avLst/>
          </a:prstGeom>
          <a:noFill/>
        </p:spPr>
        <p:txBody>
          <a:bodyPr wrap="square" rtlCol="0">
            <a:spAutoFit/>
          </a:bodyPr>
          <a:lstStyle/>
          <a:p>
            <a:r>
              <a:rPr lang="fr-FR" sz="1400" b="1" dirty="0" smtClean="0">
                <a:latin typeface="+mn-lt"/>
              </a:rPr>
              <a:t>Contact / Support : </a:t>
            </a:r>
            <a:r>
              <a:rPr lang="fr-FR" sz="1400" dirty="0" smtClean="0">
                <a:latin typeface="+mn-lt"/>
              </a:rPr>
              <a:t>Coordonnées en cas de souci en cours de navigation</a:t>
            </a:r>
            <a:endParaRPr lang="fr-FR" sz="1400" dirty="0">
              <a:latin typeface="+mn-lt"/>
            </a:endParaRPr>
          </a:p>
        </p:txBody>
      </p:sp>
      <p:sp>
        <p:nvSpPr>
          <p:cNvPr id="22" name="Rectangle 21"/>
          <p:cNvSpPr/>
          <p:nvPr/>
        </p:nvSpPr>
        <p:spPr>
          <a:xfrm>
            <a:off x="2739977" y="5738783"/>
            <a:ext cx="4272757" cy="59764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086079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aussi</a:t>
            </a:r>
            <a:endParaRPr lang="fr-FR" dirty="0"/>
          </a:p>
        </p:txBody>
      </p:sp>
      <p:sp>
        <p:nvSpPr>
          <p:cNvPr id="15" name="Freeform 4"/>
          <p:cNvSpPr>
            <a:spLocks/>
          </p:cNvSpPr>
          <p:nvPr/>
        </p:nvSpPr>
        <p:spPr bwMode="auto">
          <a:xfrm>
            <a:off x="6633133"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16" name="ZoneTexte 15"/>
          <p:cNvSpPr txBox="1"/>
          <p:nvPr/>
        </p:nvSpPr>
        <p:spPr>
          <a:xfrm>
            <a:off x="6896535" y="827420"/>
            <a:ext cx="1740911" cy="338554"/>
          </a:xfrm>
          <a:prstGeom prst="rect">
            <a:avLst/>
          </a:prstGeom>
          <a:noFill/>
        </p:spPr>
        <p:txBody>
          <a:bodyPr wrap="square" rtlCol="0">
            <a:spAutoFit/>
          </a:bodyPr>
          <a:lstStyle/>
          <a:p>
            <a:r>
              <a:rPr lang="fr-FR" sz="1600" dirty="0" smtClean="0">
                <a:latin typeface="+mn-lt"/>
              </a:rPr>
              <a:t>Les favoris</a:t>
            </a:r>
            <a:endParaRPr lang="fr-FR" sz="1600" dirty="0">
              <a:latin typeface="+mn-lt"/>
            </a:endParaRPr>
          </a:p>
        </p:txBody>
      </p:sp>
      <p:sp>
        <p:nvSpPr>
          <p:cNvPr id="3" name="ZoneTexte 2"/>
          <p:cNvSpPr txBox="1"/>
          <p:nvPr/>
        </p:nvSpPr>
        <p:spPr>
          <a:xfrm>
            <a:off x="31583" y="246127"/>
            <a:ext cx="6196601" cy="2031325"/>
          </a:xfrm>
          <a:prstGeom prst="rect">
            <a:avLst/>
          </a:prstGeom>
          <a:noFill/>
        </p:spPr>
        <p:txBody>
          <a:bodyPr wrap="square" rtlCol="0">
            <a:spAutoFit/>
          </a:bodyPr>
          <a:lstStyle/>
          <a:p>
            <a:r>
              <a:rPr lang="fr-FR" sz="1400" b="1" dirty="0" smtClean="0">
                <a:latin typeface="+mn-lt"/>
              </a:rPr>
              <a:t>Qu’est-ce qu’un favori ?</a:t>
            </a:r>
          </a:p>
          <a:p>
            <a:endParaRPr lang="fr-FR" sz="1400" dirty="0">
              <a:latin typeface="+mn-lt"/>
            </a:endParaRPr>
          </a:p>
          <a:p>
            <a:pPr algn="just"/>
            <a:r>
              <a:rPr lang="fr-FR" sz="1400" dirty="0" smtClean="0">
                <a:latin typeface="+mn-lt"/>
              </a:rPr>
              <a:t>Un dossier réservé dont le trajet est susceptible d’être effectué régulièrement.</a:t>
            </a:r>
          </a:p>
          <a:p>
            <a:pPr algn="just"/>
            <a:endParaRPr lang="fr-FR" sz="1400" dirty="0">
              <a:latin typeface="+mn-lt"/>
            </a:endParaRPr>
          </a:p>
          <a:p>
            <a:pPr algn="just"/>
            <a:r>
              <a:rPr lang="fr-FR" sz="1400" dirty="0" smtClean="0">
                <a:latin typeface="+mn-lt"/>
              </a:rPr>
              <a:t>Par exemple : j’ai un nouveau client à Paris. Je vais donc réserver une première fois mon train aller – retour + mon hôtel. Une fois le dossier finalisé je l’enregistre dans mes favoris grâce au bouton « Ajouter aux favoris » (</a:t>
            </a:r>
            <a:r>
              <a:rPr lang="fr-FR" sz="1400" dirty="0" err="1" smtClean="0">
                <a:latin typeface="+mn-lt"/>
              </a:rPr>
              <a:t>cf</a:t>
            </a:r>
            <a:r>
              <a:rPr lang="fr-FR" sz="1400" dirty="0" smtClean="0">
                <a:latin typeface="+mn-lt"/>
              </a:rPr>
              <a:t> ci-dessous).</a:t>
            </a:r>
            <a:endParaRPr lang="fr-FR" sz="1400" dirty="0">
              <a:latin typeface="+mn-lt"/>
            </a:endParaRPr>
          </a:p>
        </p:txBody>
      </p:sp>
      <p:pic>
        <p:nvPicPr>
          <p:cNvPr id="5" name="Image 4"/>
          <p:cNvPicPr>
            <a:picLocks noChangeAspect="1"/>
          </p:cNvPicPr>
          <p:nvPr/>
        </p:nvPicPr>
        <p:blipFill>
          <a:blip r:embed="rId2"/>
          <a:stretch>
            <a:fillRect/>
          </a:stretch>
        </p:blipFill>
        <p:spPr>
          <a:xfrm>
            <a:off x="441978" y="2534282"/>
            <a:ext cx="6302115" cy="3917532"/>
          </a:xfrm>
          <a:prstGeom prst="rect">
            <a:avLst/>
          </a:prstGeom>
        </p:spPr>
      </p:pic>
    </p:spTree>
    <p:extLst>
      <p:ext uri="{BB962C8B-B14F-4D97-AF65-F5344CB8AC3E}">
        <p14:creationId xmlns:p14="http://schemas.microsoft.com/office/powerpoint/2010/main" val="30997416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aussi</a:t>
            </a:r>
            <a:endParaRPr lang="fr-FR" dirty="0"/>
          </a:p>
        </p:txBody>
      </p:sp>
      <p:sp>
        <p:nvSpPr>
          <p:cNvPr id="15" name="Freeform 4"/>
          <p:cNvSpPr>
            <a:spLocks/>
          </p:cNvSpPr>
          <p:nvPr/>
        </p:nvSpPr>
        <p:spPr bwMode="auto">
          <a:xfrm>
            <a:off x="6633133"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16" name="ZoneTexte 15"/>
          <p:cNvSpPr txBox="1"/>
          <p:nvPr/>
        </p:nvSpPr>
        <p:spPr>
          <a:xfrm>
            <a:off x="6896535" y="827420"/>
            <a:ext cx="1740911" cy="338554"/>
          </a:xfrm>
          <a:prstGeom prst="rect">
            <a:avLst/>
          </a:prstGeom>
          <a:noFill/>
        </p:spPr>
        <p:txBody>
          <a:bodyPr wrap="square" rtlCol="0">
            <a:spAutoFit/>
          </a:bodyPr>
          <a:lstStyle/>
          <a:p>
            <a:r>
              <a:rPr lang="fr-FR" sz="1600" dirty="0" smtClean="0"/>
              <a:t>Les favoris</a:t>
            </a:r>
            <a:endParaRPr lang="fr-FR" sz="1600" dirty="0"/>
          </a:p>
        </p:txBody>
      </p:sp>
      <p:pic>
        <p:nvPicPr>
          <p:cNvPr id="4" name="Image 3"/>
          <p:cNvPicPr>
            <a:picLocks noChangeAspect="1"/>
          </p:cNvPicPr>
          <p:nvPr/>
        </p:nvPicPr>
        <p:blipFill>
          <a:blip r:embed="rId2"/>
          <a:stretch>
            <a:fillRect/>
          </a:stretch>
        </p:blipFill>
        <p:spPr>
          <a:xfrm>
            <a:off x="611559" y="1165974"/>
            <a:ext cx="5165189" cy="1794772"/>
          </a:xfrm>
          <a:prstGeom prst="rect">
            <a:avLst/>
          </a:prstGeom>
        </p:spPr>
      </p:pic>
      <p:pic>
        <p:nvPicPr>
          <p:cNvPr id="6" name="Image 5"/>
          <p:cNvPicPr>
            <a:picLocks noChangeAspect="1"/>
          </p:cNvPicPr>
          <p:nvPr/>
        </p:nvPicPr>
        <p:blipFill>
          <a:blip r:embed="rId3"/>
          <a:stretch>
            <a:fillRect/>
          </a:stretch>
        </p:blipFill>
        <p:spPr>
          <a:xfrm>
            <a:off x="611560" y="3311406"/>
            <a:ext cx="5328592" cy="2707154"/>
          </a:xfrm>
          <a:prstGeom prst="rect">
            <a:avLst/>
          </a:prstGeom>
        </p:spPr>
      </p:pic>
      <p:sp>
        <p:nvSpPr>
          <p:cNvPr id="8" name="Rectangle 7"/>
          <p:cNvSpPr/>
          <p:nvPr/>
        </p:nvSpPr>
        <p:spPr>
          <a:xfrm>
            <a:off x="335154" y="565810"/>
            <a:ext cx="4572000" cy="523220"/>
          </a:xfrm>
          <a:prstGeom prst="rect">
            <a:avLst/>
          </a:prstGeom>
        </p:spPr>
        <p:txBody>
          <a:bodyPr>
            <a:spAutoFit/>
          </a:bodyPr>
          <a:lstStyle/>
          <a:p>
            <a:r>
              <a:rPr lang="fr-FR" sz="1400" dirty="0" smtClean="0">
                <a:latin typeface="+mn-lt"/>
              </a:rPr>
              <a:t>Je </a:t>
            </a:r>
            <a:r>
              <a:rPr lang="fr-FR" sz="1400" dirty="0">
                <a:latin typeface="+mn-lt"/>
              </a:rPr>
              <a:t>renomme </a:t>
            </a:r>
            <a:r>
              <a:rPr lang="fr-FR" sz="1400" dirty="0" smtClean="0">
                <a:latin typeface="+mn-lt"/>
              </a:rPr>
              <a:t>mon favoris afin de l’identifier facilement.</a:t>
            </a:r>
            <a:endParaRPr lang="fr-FR" sz="1400" dirty="0">
              <a:latin typeface="+mn-lt"/>
            </a:endParaRPr>
          </a:p>
        </p:txBody>
      </p:sp>
      <p:sp>
        <p:nvSpPr>
          <p:cNvPr id="17" name="Rectangle 16"/>
          <p:cNvSpPr/>
          <p:nvPr/>
        </p:nvSpPr>
        <p:spPr>
          <a:xfrm>
            <a:off x="683568" y="1916832"/>
            <a:ext cx="720080" cy="177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06452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aussi</a:t>
            </a:r>
            <a:endParaRPr lang="fr-FR" dirty="0"/>
          </a:p>
        </p:txBody>
      </p:sp>
      <p:sp>
        <p:nvSpPr>
          <p:cNvPr id="15" name="Freeform 4"/>
          <p:cNvSpPr>
            <a:spLocks/>
          </p:cNvSpPr>
          <p:nvPr/>
        </p:nvSpPr>
        <p:spPr bwMode="auto">
          <a:xfrm>
            <a:off x="6633133" y="86880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16" name="ZoneTexte 15"/>
          <p:cNvSpPr txBox="1"/>
          <p:nvPr/>
        </p:nvSpPr>
        <p:spPr>
          <a:xfrm>
            <a:off x="6896535" y="827420"/>
            <a:ext cx="1740911" cy="338554"/>
          </a:xfrm>
          <a:prstGeom prst="rect">
            <a:avLst/>
          </a:prstGeom>
          <a:noFill/>
        </p:spPr>
        <p:txBody>
          <a:bodyPr wrap="square" rtlCol="0">
            <a:spAutoFit/>
          </a:bodyPr>
          <a:lstStyle/>
          <a:p>
            <a:r>
              <a:rPr lang="fr-FR" sz="1600" dirty="0" smtClean="0">
                <a:latin typeface="+mn-lt"/>
              </a:rPr>
              <a:t>Les favoris</a:t>
            </a:r>
            <a:endParaRPr lang="fr-FR" sz="1600" dirty="0">
              <a:latin typeface="+mn-lt"/>
            </a:endParaRPr>
          </a:p>
        </p:txBody>
      </p:sp>
      <p:pic>
        <p:nvPicPr>
          <p:cNvPr id="9" name="Image 8"/>
          <p:cNvPicPr>
            <a:picLocks noChangeAspect="1"/>
          </p:cNvPicPr>
          <p:nvPr/>
        </p:nvPicPr>
        <p:blipFill>
          <a:blip r:embed="rId2"/>
          <a:stretch>
            <a:fillRect/>
          </a:stretch>
        </p:blipFill>
        <p:spPr>
          <a:xfrm>
            <a:off x="1115616" y="2060848"/>
            <a:ext cx="6441899" cy="4360394"/>
          </a:xfrm>
          <a:prstGeom prst="rect">
            <a:avLst/>
          </a:prstGeom>
        </p:spPr>
      </p:pic>
      <p:sp>
        <p:nvSpPr>
          <p:cNvPr id="5" name="Rectangle 4"/>
          <p:cNvSpPr/>
          <p:nvPr/>
        </p:nvSpPr>
        <p:spPr>
          <a:xfrm>
            <a:off x="395535" y="1537628"/>
            <a:ext cx="8064897" cy="307777"/>
          </a:xfrm>
          <a:prstGeom prst="rect">
            <a:avLst/>
          </a:prstGeom>
        </p:spPr>
        <p:txBody>
          <a:bodyPr wrap="square">
            <a:spAutoFit/>
          </a:bodyPr>
          <a:lstStyle/>
          <a:p>
            <a:r>
              <a:rPr lang="fr-FR" sz="1400" dirty="0" smtClean="0">
                <a:latin typeface="+mn-lt"/>
              </a:rPr>
              <a:t>Je </a:t>
            </a:r>
            <a:r>
              <a:rPr lang="fr-FR" sz="1400" dirty="0">
                <a:latin typeface="+mn-lt"/>
              </a:rPr>
              <a:t>pourrai ainsi </a:t>
            </a:r>
            <a:r>
              <a:rPr lang="fr-FR" sz="1400" dirty="0" smtClean="0">
                <a:latin typeface="+mn-lt"/>
              </a:rPr>
              <a:t>reprendre mon favoris en </a:t>
            </a:r>
            <a:r>
              <a:rPr lang="fr-FR" sz="1400" dirty="0">
                <a:latin typeface="+mn-lt"/>
              </a:rPr>
              <a:t>changeant uniquement les dates de voyages.</a:t>
            </a:r>
          </a:p>
        </p:txBody>
      </p:sp>
    </p:spTree>
    <p:extLst>
      <p:ext uri="{BB962C8B-B14F-4D97-AF65-F5344CB8AC3E}">
        <p14:creationId xmlns:p14="http://schemas.microsoft.com/office/powerpoint/2010/main" val="35323499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4"/>
          <p:cNvSpPr>
            <a:spLocks noGrp="1"/>
          </p:cNvSpPr>
          <p:nvPr>
            <p:ph type="title"/>
          </p:nvPr>
        </p:nvSpPr>
        <p:spPr/>
        <p:txBody>
          <a:bodyPr/>
          <a:lstStyle/>
          <a:p>
            <a:r>
              <a:rPr lang="fr-FR" altLang="fr-FR" sz="2400" dirty="0" smtClean="0"/>
              <a:t>Sommaire</a:t>
            </a:r>
          </a:p>
        </p:txBody>
      </p:sp>
      <p:sp>
        <p:nvSpPr>
          <p:cNvPr id="2" name="Rogner un rectangle à un seul coin 1"/>
          <p:cNvSpPr/>
          <p:nvPr/>
        </p:nvSpPr>
        <p:spPr>
          <a:xfrm>
            <a:off x="389053" y="1454416"/>
            <a:ext cx="1872208" cy="1155627"/>
          </a:xfrm>
          <a:prstGeom prst="snip1Rect">
            <a:avLst/>
          </a:prstGeom>
          <a:solidFill>
            <a:srgbClr val="BAA76B"/>
          </a:solidFill>
          <a:ln>
            <a:solidFill>
              <a:srgbClr val="BAA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Accueil</a:t>
            </a:r>
            <a:endParaRPr lang="fr-FR" dirty="0"/>
          </a:p>
        </p:txBody>
      </p:sp>
      <p:sp>
        <p:nvSpPr>
          <p:cNvPr id="12" name="Rogner un rectangle à un seul coin 11"/>
          <p:cNvSpPr/>
          <p:nvPr/>
        </p:nvSpPr>
        <p:spPr>
          <a:xfrm flipH="1">
            <a:off x="6941781" y="1470564"/>
            <a:ext cx="1872208" cy="1155627"/>
          </a:xfrm>
          <a:prstGeom prst="snip1Rect">
            <a:avLst/>
          </a:prstGeom>
          <a:solidFill>
            <a:srgbClr val="BAA76B"/>
          </a:solidFill>
          <a:ln>
            <a:solidFill>
              <a:srgbClr val="BAA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Mais aussi</a:t>
            </a:r>
            <a:endParaRPr lang="fr-FR" dirty="0"/>
          </a:p>
        </p:txBody>
      </p:sp>
      <p:sp>
        <p:nvSpPr>
          <p:cNvPr id="3" name="Rogner un rectangle avec un coin du même côté 2"/>
          <p:cNvSpPr/>
          <p:nvPr/>
        </p:nvSpPr>
        <p:spPr>
          <a:xfrm>
            <a:off x="4709533" y="1470565"/>
            <a:ext cx="1997022" cy="1155627"/>
          </a:xfrm>
          <a:prstGeom prst="snip2SameRect">
            <a:avLst/>
          </a:prstGeom>
          <a:solidFill>
            <a:srgbClr val="BAA76B"/>
          </a:solidFill>
          <a:ln>
            <a:solidFill>
              <a:srgbClr val="BAA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Gestion des dossiers</a:t>
            </a:r>
            <a:endParaRPr lang="fr-FR" dirty="0"/>
          </a:p>
        </p:txBody>
      </p:sp>
      <p:sp>
        <p:nvSpPr>
          <p:cNvPr id="13" name="Rogner un rectangle avec un coin du même côté 12"/>
          <p:cNvSpPr/>
          <p:nvPr/>
        </p:nvSpPr>
        <p:spPr>
          <a:xfrm>
            <a:off x="2496487" y="1470565"/>
            <a:ext cx="1997022" cy="1155627"/>
          </a:xfrm>
          <a:prstGeom prst="snip2SameRect">
            <a:avLst/>
          </a:prstGeom>
          <a:solidFill>
            <a:srgbClr val="BAA76B"/>
          </a:solidFill>
          <a:ln>
            <a:solidFill>
              <a:srgbClr val="BAA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Réservation</a:t>
            </a:r>
            <a:endParaRPr lang="fr-FR" dirty="0"/>
          </a:p>
        </p:txBody>
      </p:sp>
      <p:sp>
        <p:nvSpPr>
          <p:cNvPr id="19" name="Freeform 4"/>
          <p:cNvSpPr>
            <a:spLocks/>
          </p:cNvSpPr>
          <p:nvPr/>
        </p:nvSpPr>
        <p:spPr bwMode="auto">
          <a:xfrm>
            <a:off x="389053" y="2855450"/>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smtClean="0">
                <a:solidFill>
                  <a:schemeClr val="bg1"/>
                </a:solidFill>
              </a:rPr>
              <a:t>1</a:t>
            </a:r>
            <a:endParaRPr lang="fr-FR" sz="1600" dirty="0">
              <a:solidFill>
                <a:schemeClr val="bg1"/>
              </a:solidFill>
            </a:endParaRPr>
          </a:p>
        </p:txBody>
      </p:sp>
      <p:sp>
        <p:nvSpPr>
          <p:cNvPr id="20" name="Freeform 4"/>
          <p:cNvSpPr>
            <a:spLocks/>
          </p:cNvSpPr>
          <p:nvPr/>
        </p:nvSpPr>
        <p:spPr bwMode="auto">
          <a:xfrm>
            <a:off x="385591" y="3503522"/>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21" name="ZoneTexte 20"/>
          <p:cNvSpPr txBox="1"/>
          <p:nvPr/>
        </p:nvSpPr>
        <p:spPr>
          <a:xfrm>
            <a:off x="682636" y="4149080"/>
            <a:ext cx="1740911" cy="307777"/>
          </a:xfrm>
          <a:prstGeom prst="rect">
            <a:avLst/>
          </a:prstGeom>
          <a:noFill/>
        </p:spPr>
        <p:txBody>
          <a:bodyPr wrap="square" rtlCol="0">
            <a:spAutoFit/>
          </a:bodyPr>
          <a:lstStyle/>
          <a:p>
            <a:r>
              <a:rPr lang="fr-FR" sz="1400" dirty="0" smtClean="0">
                <a:latin typeface="+mn-lt"/>
              </a:rPr>
              <a:t>Barre de menu</a:t>
            </a:r>
            <a:endParaRPr lang="fr-FR" sz="1400" dirty="0">
              <a:latin typeface="+mn-lt"/>
            </a:endParaRPr>
          </a:p>
        </p:txBody>
      </p:sp>
      <p:sp>
        <p:nvSpPr>
          <p:cNvPr id="22" name="Freeform 4"/>
          <p:cNvSpPr>
            <a:spLocks/>
          </p:cNvSpPr>
          <p:nvPr/>
        </p:nvSpPr>
        <p:spPr bwMode="auto">
          <a:xfrm>
            <a:off x="389053" y="418117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3</a:t>
            </a:r>
            <a:endParaRPr lang="fr-FR" sz="1600" dirty="0">
              <a:solidFill>
                <a:schemeClr val="bg1"/>
              </a:solidFill>
            </a:endParaRPr>
          </a:p>
        </p:txBody>
      </p:sp>
      <p:sp>
        <p:nvSpPr>
          <p:cNvPr id="23" name="ZoneTexte 22"/>
          <p:cNvSpPr txBox="1"/>
          <p:nvPr/>
        </p:nvSpPr>
        <p:spPr>
          <a:xfrm>
            <a:off x="686098" y="4703298"/>
            <a:ext cx="1740911" cy="523220"/>
          </a:xfrm>
          <a:prstGeom prst="rect">
            <a:avLst/>
          </a:prstGeom>
          <a:noFill/>
        </p:spPr>
        <p:txBody>
          <a:bodyPr wrap="square" rtlCol="0">
            <a:spAutoFit/>
          </a:bodyPr>
          <a:lstStyle/>
          <a:p>
            <a:r>
              <a:rPr lang="fr-FR" sz="1400" dirty="0" smtClean="0">
                <a:latin typeface="+mn-lt"/>
              </a:rPr>
              <a:t>Recherche Express</a:t>
            </a:r>
            <a:endParaRPr lang="fr-FR" sz="1400" dirty="0">
              <a:latin typeface="+mn-lt"/>
            </a:endParaRPr>
          </a:p>
        </p:txBody>
      </p:sp>
      <p:sp>
        <p:nvSpPr>
          <p:cNvPr id="24" name="Freeform 4"/>
          <p:cNvSpPr>
            <a:spLocks/>
          </p:cNvSpPr>
          <p:nvPr/>
        </p:nvSpPr>
        <p:spPr bwMode="auto">
          <a:xfrm>
            <a:off x="2506241" y="2855450"/>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smtClean="0">
                <a:solidFill>
                  <a:schemeClr val="bg1"/>
                </a:solidFill>
              </a:rPr>
              <a:t>1</a:t>
            </a:r>
            <a:endParaRPr lang="fr-FR" sz="1600" dirty="0">
              <a:solidFill>
                <a:schemeClr val="bg1"/>
              </a:solidFill>
            </a:endParaRPr>
          </a:p>
        </p:txBody>
      </p:sp>
      <p:sp>
        <p:nvSpPr>
          <p:cNvPr id="25" name="ZoneTexte 24"/>
          <p:cNvSpPr txBox="1"/>
          <p:nvPr/>
        </p:nvSpPr>
        <p:spPr>
          <a:xfrm>
            <a:off x="2788037" y="2843644"/>
            <a:ext cx="1740911" cy="307777"/>
          </a:xfrm>
          <a:prstGeom prst="rect">
            <a:avLst/>
          </a:prstGeom>
          <a:noFill/>
        </p:spPr>
        <p:txBody>
          <a:bodyPr wrap="square" rtlCol="0">
            <a:spAutoFit/>
          </a:bodyPr>
          <a:lstStyle/>
          <a:p>
            <a:r>
              <a:rPr lang="fr-FR" sz="1400" dirty="0" smtClean="0">
                <a:latin typeface="+mn-lt"/>
              </a:rPr>
              <a:t>Vols / Train</a:t>
            </a:r>
            <a:endParaRPr lang="fr-FR" sz="1400" dirty="0">
              <a:latin typeface="+mn-lt"/>
            </a:endParaRPr>
          </a:p>
        </p:txBody>
      </p:sp>
      <p:sp>
        <p:nvSpPr>
          <p:cNvPr id="26" name="Freeform 4"/>
          <p:cNvSpPr>
            <a:spLocks/>
          </p:cNvSpPr>
          <p:nvPr/>
        </p:nvSpPr>
        <p:spPr bwMode="auto">
          <a:xfrm>
            <a:off x="2502779" y="3503522"/>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27" name="ZoneTexte 26"/>
          <p:cNvSpPr txBox="1"/>
          <p:nvPr/>
        </p:nvSpPr>
        <p:spPr>
          <a:xfrm>
            <a:off x="2784575" y="3491716"/>
            <a:ext cx="1740911" cy="307777"/>
          </a:xfrm>
          <a:prstGeom prst="rect">
            <a:avLst/>
          </a:prstGeom>
          <a:noFill/>
        </p:spPr>
        <p:txBody>
          <a:bodyPr wrap="square" rtlCol="0">
            <a:spAutoFit/>
          </a:bodyPr>
          <a:lstStyle/>
          <a:p>
            <a:r>
              <a:rPr lang="fr-FR" sz="1400" dirty="0" smtClean="0">
                <a:latin typeface="+mn-lt"/>
              </a:rPr>
              <a:t>Hôtel</a:t>
            </a:r>
            <a:endParaRPr lang="fr-FR" sz="1400" dirty="0">
              <a:latin typeface="+mn-lt"/>
            </a:endParaRPr>
          </a:p>
        </p:txBody>
      </p:sp>
      <p:sp>
        <p:nvSpPr>
          <p:cNvPr id="28" name="Freeform 4"/>
          <p:cNvSpPr>
            <a:spLocks/>
          </p:cNvSpPr>
          <p:nvPr/>
        </p:nvSpPr>
        <p:spPr bwMode="auto">
          <a:xfrm>
            <a:off x="2506241" y="418117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3</a:t>
            </a:r>
            <a:endParaRPr lang="fr-FR" sz="1600" dirty="0">
              <a:solidFill>
                <a:schemeClr val="bg1"/>
              </a:solidFill>
            </a:endParaRPr>
          </a:p>
        </p:txBody>
      </p:sp>
      <p:sp>
        <p:nvSpPr>
          <p:cNvPr id="29" name="ZoneTexte 28"/>
          <p:cNvSpPr txBox="1"/>
          <p:nvPr/>
        </p:nvSpPr>
        <p:spPr>
          <a:xfrm>
            <a:off x="2788037" y="4149080"/>
            <a:ext cx="1740911" cy="307777"/>
          </a:xfrm>
          <a:prstGeom prst="rect">
            <a:avLst/>
          </a:prstGeom>
          <a:noFill/>
        </p:spPr>
        <p:txBody>
          <a:bodyPr wrap="square" rtlCol="0">
            <a:spAutoFit/>
          </a:bodyPr>
          <a:lstStyle/>
          <a:p>
            <a:r>
              <a:rPr lang="fr-FR" sz="1400" dirty="0" smtClean="0">
                <a:latin typeface="+mn-lt"/>
              </a:rPr>
              <a:t>Voiture</a:t>
            </a:r>
            <a:endParaRPr lang="fr-FR" sz="1400" dirty="0">
              <a:latin typeface="+mn-lt"/>
            </a:endParaRPr>
          </a:p>
        </p:txBody>
      </p:sp>
      <p:sp>
        <p:nvSpPr>
          <p:cNvPr id="30" name="Freeform 4"/>
          <p:cNvSpPr>
            <a:spLocks/>
          </p:cNvSpPr>
          <p:nvPr/>
        </p:nvSpPr>
        <p:spPr bwMode="auto">
          <a:xfrm>
            <a:off x="2514318" y="4758666"/>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4</a:t>
            </a:r>
            <a:endParaRPr lang="fr-FR" sz="1600" dirty="0">
              <a:solidFill>
                <a:schemeClr val="bg1"/>
              </a:solidFill>
            </a:endParaRPr>
          </a:p>
        </p:txBody>
      </p:sp>
      <p:sp>
        <p:nvSpPr>
          <p:cNvPr id="31" name="ZoneTexte 30"/>
          <p:cNvSpPr txBox="1"/>
          <p:nvPr/>
        </p:nvSpPr>
        <p:spPr>
          <a:xfrm>
            <a:off x="2796114" y="4726572"/>
            <a:ext cx="1740911" cy="523220"/>
          </a:xfrm>
          <a:prstGeom prst="rect">
            <a:avLst/>
          </a:prstGeom>
          <a:noFill/>
        </p:spPr>
        <p:txBody>
          <a:bodyPr wrap="square" rtlCol="0">
            <a:spAutoFit/>
          </a:bodyPr>
          <a:lstStyle/>
          <a:p>
            <a:r>
              <a:rPr lang="fr-FR" sz="1400" dirty="0" smtClean="0">
                <a:latin typeface="+mn-lt"/>
              </a:rPr>
              <a:t>Demande de réservation</a:t>
            </a:r>
            <a:endParaRPr lang="fr-FR" sz="1400" dirty="0">
              <a:latin typeface="+mn-lt"/>
            </a:endParaRPr>
          </a:p>
        </p:txBody>
      </p:sp>
      <p:sp>
        <p:nvSpPr>
          <p:cNvPr id="32" name="Freeform 4"/>
          <p:cNvSpPr>
            <a:spLocks/>
          </p:cNvSpPr>
          <p:nvPr/>
        </p:nvSpPr>
        <p:spPr bwMode="auto">
          <a:xfrm>
            <a:off x="4683949" y="2855450"/>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33" name="ZoneTexte 32"/>
          <p:cNvSpPr txBox="1"/>
          <p:nvPr/>
        </p:nvSpPr>
        <p:spPr>
          <a:xfrm>
            <a:off x="4965745" y="3491716"/>
            <a:ext cx="1740911" cy="307777"/>
          </a:xfrm>
          <a:prstGeom prst="rect">
            <a:avLst/>
          </a:prstGeom>
          <a:noFill/>
        </p:spPr>
        <p:txBody>
          <a:bodyPr wrap="square" rtlCol="0">
            <a:spAutoFit/>
          </a:bodyPr>
          <a:lstStyle/>
          <a:p>
            <a:r>
              <a:rPr lang="fr-FR" sz="1400" dirty="0" smtClean="0">
                <a:latin typeface="+mn-lt"/>
              </a:rPr>
              <a:t>Mes voyages</a:t>
            </a:r>
            <a:endParaRPr lang="fr-FR" sz="1400" dirty="0">
              <a:latin typeface="+mn-lt"/>
            </a:endParaRPr>
          </a:p>
        </p:txBody>
      </p:sp>
      <p:sp>
        <p:nvSpPr>
          <p:cNvPr id="34" name="Freeform 4"/>
          <p:cNvSpPr>
            <a:spLocks/>
          </p:cNvSpPr>
          <p:nvPr/>
        </p:nvSpPr>
        <p:spPr bwMode="auto">
          <a:xfrm>
            <a:off x="4680487" y="3503522"/>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36" name="Freeform 4"/>
          <p:cNvSpPr>
            <a:spLocks/>
          </p:cNvSpPr>
          <p:nvPr/>
        </p:nvSpPr>
        <p:spPr bwMode="auto">
          <a:xfrm>
            <a:off x="4683949" y="418117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3</a:t>
            </a:r>
            <a:endParaRPr lang="fr-FR" sz="1600" dirty="0">
              <a:solidFill>
                <a:schemeClr val="bg1"/>
              </a:solidFill>
            </a:endParaRPr>
          </a:p>
        </p:txBody>
      </p:sp>
      <p:sp>
        <p:nvSpPr>
          <p:cNvPr id="37" name="ZoneTexte 36"/>
          <p:cNvSpPr txBox="1"/>
          <p:nvPr/>
        </p:nvSpPr>
        <p:spPr>
          <a:xfrm>
            <a:off x="4965745" y="4163672"/>
            <a:ext cx="1740911" cy="307777"/>
          </a:xfrm>
          <a:prstGeom prst="rect">
            <a:avLst/>
          </a:prstGeom>
          <a:noFill/>
        </p:spPr>
        <p:txBody>
          <a:bodyPr wrap="square" rtlCol="0">
            <a:spAutoFit/>
          </a:bodyPr>
          <a:lstStyle/>
          <a:p>
            <a:r>
              <a:rPr lang="fr-FR" sz="1400" dirty="0" smtClean="0">
                <a:latin typeface="+mn-lt"/>
              </a:rPr>
              <a:t>L’après-vente</a:t>
            </a:r>
            <a:endParaRPr lang="fr-FR" sz="1400" dirty="0">
              <a:latin typeface="+mn-lt"/>
            </a:endParaRPr>
          </a:p>
        </p:txBody>
      </p:sp>
      <p:sp>
        <p:nvSpPr>
          <p:cNvPr id="39" name="ZoneTexte 38"/>
          <p:cNvSpPr txBox="1"/>
          <p:nvPr/>
        </p:nvSpPr>
        <p:spPr>
          <a:xfrm>
            <a:off x="652455" y="2834757"/>
            <a:ext cx="1740911" cy="307777"/>
          </a:xfrm>
          <a:prstGeom prst="rect">
            <a:avLst/>
          </a:prstGeom>
          <a:noFill/>
        </p:spPr>
        <p:txBody>
          <a:bodyPr wrap="square" rtlCol="0">
            <a:spAutoFit/>
          </a:bodyPr>
          <a:lstStyle/>
          <a:p>
            <a:r>
              <a:rPr lang="fr-FR" sz="1400" dirty="0" smtClean="0">
                <a:latin typeface="+mn-lt"/>
              </a:rPr>
              <a:t>Connexion</a:t>
            </a:r>
            <a:endParaRPr lang="fr-FR" sz="1400" dirty="0">
              <a:latin typeface="+mn-lt"/>
            </a:endParaRPr>
          </a:p>
        </p:txBody>
      </p:sp>
      <p:sp>
        <p:nvSpPr>
          <p:cNvPr id="40" name="Freeform 4"/>
          <p:cNvSpPr>
            <a:spLocks/>
          </p:cNvSpPr>
          <p:nvPr/>
        </p:nvSpPr>
        <p:spPr bwMode="auto">
          <a:xfrm>
            <a:off x="411989" y="4813848"/>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4</a:t>
            </a:r>
            <a:endParaRPr lang="fr-FR" sz="1600" dirty="0">
              <a:solidFill>
                <a:schemeClr val="bg1"/>
              </a:solidFill>
            </a:endParaRPr>
          </a:p>
        </p:txBody>
      </p:sp>
      <p:sp>
        <p:nvSpPr>
          <p:cNvPr id="42" name="ZoneTexte 41"/>
          <p:cNvSpPr txBox="1"/>
          <p:nvPr/>
        </p:nvSpPr>
        <p:spPr>
          <a:xfrm>
            <a:off x="682636" y="3429000"/>
            <a:ext cx="1740911" cy="307777"/>
          </a:xfrm>
          <a:prstGeom prst="rect">
            <a:avLst/>
          </a:prstGeom>
          <a:noFill/>
        </p:spPr>
        <p:txBody>
          <a:bodyPr wrap="square" rtlCol="0">
            <a:spAutoFit/>
          </a:bodyPr>
          <a:lstStyle/>
          <a:p>
            <a:r>
              <a:rPr lang="fr-FR" sz="1400" dirty="0" smtClean="0">
                <a:latin typeface="+mn-lt"/>
              </a:rPr>
              <a:t>Profil utilisateur</a:t>
            </a:r>
            <a:endParaRPr lang="fr-FR" sz="1400" dirty="0">
              <a:latin typeface="+mn-lt"/>
            </a:endParaRPr>
          </a:p>
        </p:txBody>
      </p:sp>
      <p:sp>
        <p:nvSpPr>
          <p:cNvPr id="44" name="ZoneTexte 43"/>
          <p:cNvSpPr txBox="1"/>
          <p:nvPr/>
        </p:nvSpPr>
        <p:spPr>
          <a:xfrm>
            <a:off x="4965745" y="2782669"/>
            <a:ext cx="1740911" cy="523220"/>
          </a:xfrm>
          <a:prstGeom prst="rect">
            <a:avLst/>
          </a:prstGeom>
          <a:noFill/>
        </p:spPr>
        <p:txBody>
          <a:bodyPr wrap="square" rtlCol="0">
            <a:spAutoFit/>
          </a:bodyPr>
          <a:lstStyle/>
          <a:p>
            <a:r>
              <a:rPr lang="fr-FR" sz="1400" dirty="0" smtClean="0">
                <a:latin typeface="+mn-lt"/>
              </a:rPr>
              <a:t>Finaliser une réservation</a:t>
            </a:r>
            <a:endParaRPr lang="fr-FR" sz="1400" dirty="0">
              <a:latin typeface="+mn-lt"/>
            </a:endParaRPr>
          </a:p>
        </p:txBody>
      </p:sp>
      <p:sp>
        <p:nvSpPr>
          <p:cNvPr id="45" name="Freeform 4"/>
          <p:cNvSpPr>
            <a:spLocks/>
          </p:cNvSpPr>
          <p:nvPr/>
        </p:nvSpPr>
        <p:spPr bwMode="auto">
          <a:xfrm>
            <a:off x="6947285" y="290365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46" name="ZoneTexte 45"/>
          <p:cNvSpPr txBox="1"/>
          <p:nvPr/>
        </p:nvSpPr>
        <p:spPr>
          <a:xfrm>
            <a:off x="7229081" y="2830873"/>
            <a:ext cx="1740911" cy="307777"/>
          </a:xfrm>
          <a:prstGeom prst="rect">
            <a:avLst/>
          </a:prstGeom>
          <a:noFill/>
        </p:spPr>
        <p:txBody>
          <a:bodyPr wrap="square" rtlCol="0">
            <a:spAutoFit/>
          </a:bodyPr>
          <a:lstStyle/>
          <a:p>
            <a:r>
              <a:rPr lang="fr-FR" sz="1400" dirty="0" smtClean="0">
                <a:latin typeface="+mn-lt"/>
              </a:rPr>
              <a:t>Page d’accueil</a:t>
            </a:r>
            <a:endParaRPr lang="fr-FR" sz="1400" dirty="0">
              <a:latin typeface="+mn-lt"/>
            </a:endParaRPr>
          </a:p>
        </p:txBody>
      </p:sp>
      <p:sp>
        <p:nvSpPr>
          <p:cNvPr id="47" name="ZoneTexte 46"/>
          <p:cNvSpPr txBox="1"/>
          <p:nvPr/>
        </p:nvSpPr>
        <p:spPr>
          <a:xfrm>
            <a:off x="7221965" y="3440481"/>
            <a:ext cx="1740911" cy="307777"/>
          </a:xfrm>
          <a:prstGeom prst="rect">
            <a:avLst/>
          </a:prstGeom>
          <a:noFill/>
        </p:spPr>
        <p:txBody>
          <a:bodyPr wrap="square" rtlCol="0">
            <a:spAutoFit/>
          </a:bodyPr>
          <a:lstStyle/>
          <a:p>
            <a:r>
              <a:rPr lang="fr-FR" sz="1400" dirty="0">
                <a:latin typeface="+mn-lt"/>
              </a:rPr>
              <a:t>Les favoris</a:t>
            </a:r>
          </a:p>
        </p:txBody>
      </p:sp>
      <p:sp>
        <p:nvSpPr>
          <p:cNvPr id="48" name="Freeform 4"/>
          <p:cNvSpPr>
            <a:spLocks/>
          </p:cNvSpPr>
          <p:nvPr/>
        </p:nvSpPr>
        <p:spPr bwMode="auto">
          <a:xfrm>
            <a:off x="6936707" y="3452287"/>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Accueil</a:t>
            </a:r>
            <a:endParaRPr lang="fr-FR" dirty="0"/>
          </a:p>
        </p:txBody>
      </p:sp>
      <p:sp>
        <p:nvSpPr>
          <p:cNvPr id="3" name="Espace réservé du contenu 2"/>
          <p:cNvSpPr>
            <a:spLocks noGrp="1"/>
          </p:cNvSpPr>
          <p:nvPr>
            <p:ph idx="1"/>
          </p:nvPr>
        </p:nvSpPr>
        <p:spPr>
          <a:xfrm>
            <a:off x="323528" y="836712"/>
            <a:ext cx="8189913" cy="494269"/>
          </a:xfrm>
        </p:spPr>
        <p:txBody>
          <a:bodyPr/>
          <a:lstStyle/>
          <a:p>
            <a:r>
              <a:rPr lang="fr-FR" dirty="0" smtClean="0"/>
              <a:t>Adresse pour accéder au site de réservation : </a:t>
            </a:r>
          </a:p>
        </p:txBody>
      </p:sp>
      <p:sp>
        <p:nvSpPr>
          <p:cNvPr id="6" name="Rectangle 3"/>
          <p:cNvSpPr>
            <a:spLocks noChangeArrowheads="1"/>
          </p:cNvSpPr>
          <p:nvPr/>
        </p:nvSpPr>
        <p:spPr bwMode="auto">
          <a:xfrm>
            <a:off x="323528" y="1393360"/>
            <a:ext cx="656275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2"/>
              </a:rPr>
              <a:t>https://w1.traveldoo.com/TraveldooSite/LaunchPortalAIVO.jsp</a:t>
            </a:r>
            <a:r>
              <a:rPr kumimoji="0" lang="fr-FR" altLang="fr-FR" sz="1200" b="0" i="0" u="none" strike="noStrike" cap="none" normalizeH="0" baseline="0" dirty="0" smtClean="0">
                <a:ln>
                  <a:noFill/>
                </a:ln>
                <a:solidFill>
                  <a:schemeClr val="tx1"/>
                </a:solidFill>
                <a:effectLst/>
              </a:rPr>
              <a:t> </a:t>
            </a:r>
            <a:endParaRPr kumimoji="0" lang="fr-FR" altLang="fr-FR" sz="4400" b="0" i="0" u="none" strike="noStrike" cap="none" normalizeH="0" baseline="0" dirty="0" smtClean="0">
              <a:ln>
                <a:noFill/>
              </a:ln>
              <a:solidFill>
                <a:schemeClr val="tx1"/>
              </a:solidFill>
              <a:effectLst/>
              <a:latin typeface="Arial" panose="020B0604020202020204" pitchFamily="34" charset="0"/>
            </a:endParaRPr>
          </a:p>
        </p:txBody>
      </p:sp>
      <p:pic>
        <p:nvPicPr>
          <p:cNvPr id="7" name="Image 6"/>
          <p:cNvPicPr>
            <a:picLocks noChangeAspect="1"/>
          </p:cNvPicPr>
          <p:nvPr/>
        </p:nvPicPr>
        <p:blipFill>
          <a:blip r:embed="rId3"/>
          <a:stretch>
            <a:fillRect/>
          </a:stretch>
        </p:blipFill>
        <p:spPr>
          <a:xfrm>
            <a:off x="2006329" y="2132856"/>
            <a:ext cx="6507112" cy="3175208"/>
          </a:xfrm>
          <a:prstGeom prst="rect">
            <a:avLst/>
          </a:prstGeom>
        </p:spPr>
      </p:pic>
      <p:sp>
        <p:nvSpPr>
          <p:cNvPr id="9" name="Freeform 4"/>
          <p:cNvSpPr>
            <a:spLocks/>
          </p:cNvSpPr>
          <p:nvPr/>
        </p:nvSpPr>
        <p:spPr bwMode="auto">
          <a:xfrm>
            <a:off x="6633133" y="78761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smtClean="0">
                <a:solidFill>
                  <a:schemeClr val="bg1"/>
                </a:solidFill>
              </a:rPr>
              <a:t>1</a:t>
            </a:r>
            <a:endParaRPr lang="fr-FR" sz="1600" dirty="0">
              <a:solidFill>
                <a:schemeClr val="bg1"/>
              </a:solidFill>
            </a:endParaRPr>
          </a:p>
        </p:txBody>
      </p:sp>
      <p:sp>
        <p:nvSpPr>
          <p:cNvPr id="10" name="ZoneTexte 9"/>
          <p:cNvSpPr txBox="1"/>
          <p:nvPr/>
        </p:nvSpPr>
        <p:spPr>
          <a:xfrm>
            <a:off x="6896535" y="766921"/>
            <a:ext cx="1740911" cy="338554"/>
          </a:xfrm>
          <a:prstGeom prst="rect">
            <a:avLst/>
          </a:prstGeom>
          <a:noFill/>
        </p:spPr>
        <p:txBody>
          <a:bodyPr wrap="square" rtlCol="0">
            <a:spAutoFit/>
          </a:bodyPr>
          <a:lstStyle/>
          <a:p>
            <a:r>
              <a:rPr lang="fr-FR" sz="1600" dirty="0" smtClean="0">
                <a:latin typeface="+mn-lt"/>
              </a:rPr>
              <a:t>Connexion</a:t>
            </a:r>
            <a:endParaRPr lang="fr-FR" dirty="0">
              <a:latin typeface="+mn-lt"/>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332109"/>
            <a:ext cx="671490" cy="671490"/>
          </a:xfrm>
          <a:prstGeom prst="rect">
            <a:avLst/>
          </a:prstGeom>
        </p:spPr>
      </p:pic>
      <p:sp>
        <p:nvSpPr>
          <p:cNvPr id="11" name="ZoneTexte 10"/>
          <p:cNvSpPr txBox="1"/>
          <p:nvPr/>
        </p:nvSpPr>
        <p:spPr>
          <a:xfrm>
            <a:off x="0" y="3284984"/>
            <a:ext cx="2123728" cy="1600438"/>
          </a:xfrm>
          <a:prstGeom prst="rect">
            <a:avLst/>
          </a:prstGeom>
          <a:noFill/>
        </p:spPr>
        <p:txBody>
          <a:bodyPr wrap="square" rtlCol="0">
            <a:spAutoFit/>
          </a:bodyPr>
          <a:lstStyle/>
          <a:p>
            <a:r>
              <a:rPr lang="fr-FR" sz="1400" dirty="0" smtClean="0">
                <a:latin typeface="+mn-lt"/>
              </a:rPr>
              <a:t>Pour vous connecter, votre identifiant (« </a:t>
            </a:r>
            <a:r>
              <a:rPr lang="fr-FR" sz="1400" dirty="0" err="1" smtClean="0">
                <a:latin typeface="+mn-lt"/>
              </a:rPr>
              <a:t>Member</a:t>
            </a:r>
            <a:r>
              <a:rPr lang="fr-FR" sz="1400" dirty="0" smtClean="0">
                <a:latin typeface="+mn-lt"/>
              </a:rPr>
              <a:t> ID ») est </a:t>
            </a:r>
            <a:r>
              <a:rPr lang="fr-FR" sz="1400" b="1" dirty="0" smtClean="0">
                <a:latin typeface="+mn-lt"/>
              </a:rPr>
              <a:t>votre adresse mail</a:t>
            </a:r>
            <a:r>
              <a:rPr lang="fr-FR" sz="1400" dirty="0" smtClean="0">
                <a:latin typeface="+mn-lt"/>
              </a:rPr>
              <a:t>, et le mot de passe par défaut est « </a:t>
            </a:r>
            <a:r>
              <a:rPr lang="fr-FR" sz="1400" dirty="0">
                <a:latin typeface="+mn-lt"/>
              </a:rPr>
              <a:t>G</a:t>
            </a:r>
            <a:r>
              <a:rPr lang="fr-FR" sz="1400" dirty="0" smtClean="0">
                <a:latin typeface="+mn-lt"/>
              </a:rPr>
              <a:t>roupecasino1</a:t>
            </a:r>
            <a:r>
              <a:rPr lang="fr-FR" sz="1400" dirty="0" smtClean="0">
                <a:latin typeface="+mn-lt"/>
              </a:rPr>
              <a:t>! ».</a:t>
            </a:r>
          </a:p>
        </p:txBody>
      </p:sp>
      <p:sp>
        <p:nvSpPr>
          <p:cNvPr id="12" name="Rectangle 11"/>
          <p:cNvSpPr/>
          <p:nvPr/>
        </p:nvSpPr>
        <p:spPr>
          <a:xfrm>
            <a:off x="1035694" y="5501991"/>
            <a:ext cx="7424738" cy="307777"/>
          </a:xfrm>
          <a:prstGeom prst="rect">
            <a:avLst/>
          </a:prstGeom>
        </p:spPr>
        <p:txBody>
          <a:bodyPr wrap="square">
            <a:spAutoFit/>
          </a:bodyPr>
          <a:lstStyle/>
          <a:p>
            <a:r>
              <a:rPr lang="fr-FR" sz="1400" b="1" dirty="0">
                <a:latin typeface="+mn-lt"/>
              </a:rPr>
              <a:t>Le mot de passe doit être changé dès la première connexion</a:t>
            </a:r>
            <a:r>
              <a:rPr lang="fr-FR" sz="1400" b="1" dirty="0" smtClean="0">
                <a:latin typeface="+mn-lt"/>
              </a:rPr>
              <a:t>.</a:t>
            </a:r>
            <a:endParaRPr lang="fr-FR" sz="1400" b="1" dirty="0">
              <a:latin typeface="+mn-lt"/>
            </a:endParaRPr>
          </a:p>
        </p:txBody>
      </p:sp>
      <p:sp>
        <p:nvSpPr>
          <p:cNvPr id="13" name="Rectangle 12"/>
          <p:cNvSpPr/>
          <p:nvPr/>
        </p:nvSpPr>
        <p:spPr>
          <a:xfrm>
            <a:off x="1035694" y="5930116"/>
            <a:ext cx="7374407" cy="523220"/>
          </a:xfrm>
          <a:prstGeom prst="rect">
            <a:avLst/>
          </a:prstGeom>
        </p:spPr>
        <p:txBody>
          <a:bodyPr wrap="square">
            <a:spAutoFit/>
          </a:bodyPr>
          <a:lstStyle/>
          <a:p>
            <a:r>
              <a:rPr lang="fr-FR" sz="1400" b="1" dirty="0">
                <a:latin typeface="+mn-lt"/>
              </a:rPr>
              <a:t>Par mesure de sécurité, il vous sera ensuite demandé de le mettre à jour tous les 3 mois.</a:t>
            </a:r>
          </a:p>
        </p:txBody>
      </p:sp>
      <p:sp>
        <p:nvSpPr>
          <p:cNvPr id="14" name="Flèche droite à entaille 13"/>
          <p:cNvSpPr/>
          <p:nvPr/>
        </p:nvSpPr>
        <p:spPr>
          <a:xfrm>
            <a:off x="300190" y="5759801"/>
            <a:ext cx="735504" cy="501663"/>
          </a:xfrm>
          <a:prstGeom prst="notchedRightArrow">
            <a:avLst/>
          </a:prstGeom>
          <a:solidFill>
            <a:srgbClr val="BAA76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10800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Accueil</a:t>
            </a:r>
            <a:endParaRPr lang="fr-FR" dirty="0"/>
          </a:p>
        </p:txBody>
      </p:sp>
      <p:sp>
        <p:nvSpPr>
          <p:cNvPr id="9" name="Freeform 4"/>
          <p:cNvSpPr>
            <a:spLocks/>
          </p:cNvSpPr>
          <p:nvPr/>
        </p:nvSpPr>
        <p:spPr bwMode="auto">
          <a:xfrm>
            <a:off x="6633133" y="78761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2</a:t>
            </a:r>
            <a:endParaRPr lang="fr-FR" sz="1600" dirty="0">
              <a:solidFill>
                <a:schemeClr val="bg1"/>
              </a:solidFill>
            </a:endParaRPr>
          </a:p>
        </p:txBody>
      </p:sp>
      <p:sp>
        <p:nvSpPr>
          <p:cNvPr id="10" name="ZoneTexte 9"/>
          <p:cNvSpPr txBox="1"/>
          <p:nvPr/>
        </p:nvSpPr>
        <p:spPr>
          <a:xfrm>
            <a:off x="6896535" y="766921"/>
            <a:ext cx="1760922" cy="338554"/>
          </a:xfrm>
          <a:prstGeom prst="rect">
            <a:avLst/>
          </a:prstGeom>
          <a:noFill/>
        </p:spPr>
        <p:txBody>
          <a:bodyPr wrap="square" rtlCol="0">
            <a:spAutoFit/>
          </a:bodyPr>
          <a:lstStyle/>
          <a:p>
            <a:r>
              <a:rPr lang="fr-FR" sz="1600" dirty="0" smtClean="0">
                <a:latin typeface="+mn-lt"/>
              </a:rPr>
              <a:t>Profil utilisateur</a:t>
            </a:r>
            <a:endParaRPr lang="fr-FR" sz="1600" dirty="0">
              <a:latin typeface="+mn-lt"/>
            </a:endParaRPr>
          </a:p>
        </p:txBody>
      </p:sp>
      <p:pic>
        <p:nvPicPr>
          <p:cNvPr id="5" name="Image 4"/>
          <p:cNvPicPr>
            <a:picLocks noChangeAspect="1"/>
          </p:cNvPicPr>
          <p:nvPr/>
        </p:nvPicPr>
        <p:blipFill>
          <a:blip r:embed="rId2"/>
          <a:stretch>
            <a:fillRect/>
          </a:stretch>
        </p:blipFill>
        <p:spPr>
          <a:xfrm>
            <a:off x="1229520" y="1284015"/>
            <a:ext cx="6582310" cy="4602968"/>
          </a:xfrm>
          <a:prstGeom prst="rect">
            <a:avLst/>
          </a:prstGeom>
        </p:spPr>
      </p:pic>
      <p:cxnSp>
        <p:nvCxnSpPr>
          <p:cNvPr id="15" name="Connecteur droit 14"/>
          <p:cNvCxnSpPr/>
          <p:nvPr/>
        </p:nvCxnSpPr>
        <p:spPr>
          <a:xfrm flipV="1">
            <a:off x="4682095" y="855296"/>
            <a:ext cx="504056" cy="77902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3502866" y="855296"/>
            <a:ext cx="1645105" cy="48339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028586" y="378242"/>
            <a:ext cx="1080121" cy="523220"/>
          </a:xfrm>
          <a:prstGeom prst="rect">
            <a:avLst/>
          </a:prstGeom>
          <a:noFill/>
        </p:spPr>
        <p:txBody>
          <a:bodyPr wrap="square" rtlCol="0">
            <a:spAutoFit/>
          </a:bodyPr>
          <a:lstStyle/>
          <a:p>
            <a:r>
              <a:rPr lang="fr-FR" sz="1400" dirty="0" smtClean="0">
                <a:latin typeface="+mn-lt"/>
              </a:rPr>
              <a:t>Accéder au profil </a:t>
            </a:r>
            <a:endParaRPr lang="fr-FR" sz="1400" dirty="0">
              <a:latin typeface="+mn-lt"/>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92" y="6034745"/>
            <a:ext cx="656928" cy="656928"/>
          </a:xfrm>
          <a:prstGeom prst="rect">
            <a:avLst/>
          </a:prstGeom>
        </p:spPr>
      </p:pic>
      <p:sp>
        <p:nvSpPr>
          <p:cNvPr id="19" name="ZoneTexte 18"/>
          <p:cNvSpPr txBox="1"/>
          <p:nvPr/>
        </p:nvSpPr>
        <p:spPr>
          <a:xfrm>
            <a:off x="1331640" y="6074132"/>
            <a:ext cx="5760640" cy="523220"/>
          </a:xfrm>
          <a:prstGeom prst="rect">
            <a:avLst/>
          </a:prstGeom>
          <a:ln w="3175">
            <a:solidFill>
              <a:srgbClr val="BAA76B"/>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1400" dirty="0" smtClean="0"/>
              <a:t>Pour éviter tout désagrément, je vérifie les informations de mon profil à la première connexion.</a:t>
            </a:r>
            <a:endParaRPr lang="fr-FR" sz="1400" dirty="0"/>
          </a:p>
        </p:txBody>
      </p:sp>
    </p:spTree>
    <p:extLst>
      <p:ext uri="{BB962C8B-B14F-4D97-AF65-F5344CB8AC3E}">
        <p14:creationId xmlns:p14="http://schemas.microsoft.com/office/powerpoint/2010/main" val="14622490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Accueil</a:t>
            </a:r>
            <a:endParaRPr lang="fr-FR" dirty="0"/>
          </a:p>
        </p:txBody>
      </p:sp>
      <p:sp>
        <p:nvSpPr>
          <p:cNvPr id="9" name="Freeform 4"/>
          <p:cNvSpPr>
            <a:spLocks/>
          </p:cNvSpPr>
          <p:nvPr/>
        </p:nvSpPr>
        <p:spPr bwMode="auto">
          <a:xfrm>
            <a:off x="6633133" y="78761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3</a:t>
            </a:r>
            <a:endParaRPr lang="fr-FR" sz="1600" dirty="0">
              <a:solidFill>
                <a:schemeClr val="bg1"/>
              </a:solidFill>
            </a:endParaRPr>
          </a:p>
        </p:txBody>
      </p:sp>
      <p:sp>
        <p:nvSpPr>
          <p:cNvPr id="10" name="ZoneTexte 9"/>
          <p:cNvSpPr txBox="1"/>
          <p:nvPr/>
        </p:nvSpPr>
        <p:spPr>
          <a:xfrm>
            <a:off x="6896535" y="766921"/>
            <a:ext cx="2247465" cy="369332"/>
          </a:xfrm>
          <a:prstGeom prst="rect">
            <a:avLst/>
          </a:prstGeom>
          <a:noFill/>
        </p:spPr>
        <p:txBody>
          <a:bodyPr wrap="square" rtlCol="0">
            <a:spAutoFit/>
          </a:bodyPr>
          <a:lstStyle/>
          <a:p>
            <a:r>
              <a:rPr lang="fr-FR" dirty="0" smtClean="0">
                <a:latin typeface="+mn-lt"/>
              </a:rPr>
              <a:t>Barre de menu</a:t>
            </a:r>
            <a:endParaRPr lang="fr-FR" dirty="0">
              <a:latin typeface="+mn-lt"/>
            </a:endParaRPr>
          </a:p>
        </p:txBody>
      </p:sp>
      <p:pic>
        <p:nvPicPr>
          <p:cNvPr id="5" name="Image 4"/>
          <p:cNvPicPr>
            <a:picLocks noChangeAspect="1"/>
          </p:cNvPicPr>
          <p:nvPr/>
        </p:nvPicPr>
        <p:blipFill>
          <a:blip r:embed="rId2"/>
          <a:stretch>
            <a:fillRect/>
          </a:stretch>
        </p:blipFill>
        <p:spPr>
          <a:xfrm>
            <a:off x="779860" y="1493634"/>
            <a:ext cx="6384428" cy="5103718"/>
          </a:xfrm>
          <a:prstGeom prst="rect">
            <a:avLst/>
          </a:prstGeom>
        </p:spPr>
      </p:pic>
      <p:cxnSp>
        <p:nvCxnSpPr>
          <p:cNvPr id="16" name="Connecteur droit 15"/>
          <p:cNvCxnSpPr/>
          <p:nvPr/>
        </p:nvCxnSpPr>
        <p:spPr>
          <a:xfrm flipV="1">
            <a:off x="1763688" y="1139348"/>
            <a:ext cx="0" cy="708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61918" y="188641"/>
            <a:ext cx="1561810" cy="954107"/>
          </a:xfrm>
          <a:prstGeom prst="rect">
            <a:avLst/>
          </a:prstGeom>
          <a:noFill/>
        </p:spPr>
        <p:txBody>
          <a:bodyPr wrap="square" rtlCol="0">
            <a:spAutoFit/>
          </a:bodyPr>
          <a:lstStyle/>
          <a:p>
            <a:r>
              <a:rPr lang="fr-FR" sz="1400" dirty="0" smtClean="0">
                <a:latin typeface="+mn-lt"/>
              </a:rPr>
              <a:t>Accéder au masque de recherche de prestations</a:t>
            </a:r>
            <a:endParaRPr lang="fr-FR" sz="1400" dirty="0">
              <a:latin typeface="+mn-lt"/>
            </a:endParaRPr>
          </a:p>
        </p:txBody>
      </p:sp>
      <p:cxnSp>
        <p:nvCxnSpPr>
          <p:cNvPr id="19" name="Connecteur droit 18"/>
          <p:cNvCxnSpPr/>
          <p:nvPr/>
        </p:nvCxnSpPr>
        <p:spPr>
          <a:xfrm flipV="1">
            <a:off x="2627784" y="1284128"/>
            <a:ext cx="0" cy="708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888158" y="188660"/>
            <a:ext cx="1848346" cy="954107"/>
          </a:xfrm>
          <a:prstGeom prst="rect">
            <a:avLst/>
          </a:prstGeom>
          <a:noFill/>
        </p:spPr>
        <p:txBody>
          <a:bodyPr wrap="square" rtlCol="0">
            <a:spAutoFit/>
          </a:bodyPr>
          <a:lstStyle/>
          <a:p>
            <a:r>
              <a:rPr lang="fr-FR" sz="1400" dirty="0" smtClean="0">
                <a:latin typeface="+mn-lt"/>
              </a:rPr>
              <a:t>Accéder à la liste de l’ensemble des dossiers créés dans l’outil</a:t>
            </a:r>
            <a:endParaRPr lang="fr-FR" sz="1400" dirty="0">
              <a:latin typeface="+mn-lt"/>
            </a:endParaRPr>
          </a:p>
        </p:txBody>
      </p:sp>
      <p:cxnSp>
        <p:nvCxnSpPr>
          <p:cNvPr id="21" name="Connecteur droit 20"/>
          <p:cNvCxnSpPr/>
          <p:nvPr/>
        </p:nvCxnSpPr>
        <p:spPr>
          <a:xfrm flipV="1">
            <a:off x="3707904" y="1142748"/>
            <a:ext cx="0" cy="77902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478329" y="563384"/>
            <a:ext cx="1080121" cy="523220"/>
          </a:xfrm>
          <a:prstGeom prst="rect">
            <a:avLst/>
          </a:prstGeom>
          <a:noFill/>
        </p:spPr>
        <p:txBody>
          <a:bodyPr wrap="square" rtlCol="0">
            <a:spAutoFit/>
          </a:bodyPr>
          <a:lstStyle/>
          <a:p>
            <a:r>
              <a:rPr lang="fr-FR" sz="1400" dirty="0" smtClean="0">
                <a:latin typeface="+mn-lt"/>
              </a:rPr>
              <a:t>Dossier en cours</a:t>
            </a:r>
            <a:endParaRPr lang="fr-FR" sz="1400" dirty="0">
              <a:latin typeface="+mn-lt"/>
            </a:endParaRPr>
          </a:p>
        </p:txBody>
      </p:sp>
      <p:cxnSp>
        <p:nvCxnSpPr>
          <p:cNvPr id="28" name="Connecteur droit 27"/>
          <p:cNvCxnSpPr/>
          <p:nvPr/>
        </p:nvCxnSpPr>
        <p:spPr>
          <a:xfrm flipV="1">
            <a:off x="6984268" y="1626141"/>
            <a:ext cx="360039" cy="28913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487898" y="1235876"/>
            <a:ext cx="1548598" cy="523220"/>
          </a:xfrm>
          <a:prstGeom prst="rect">
            <a:avLst/>
          </a:prstGeom>
          <a:noFill/>
        </p:spPr>
        <p:txBody>
          <a:bodyPr wrap="square" rtlCol="0">
            <a:spAutoFit/>
          </a:bodyPr>
          <a:lstStyle/>
          <a:p>
            <a:r>
              <a:rPr lang="fr-FR" sz="1400" dirty="0" smtClean="0">
                <a:latin typeface="+mn-lt"/>
              </a:rPr>
              <a:t>Accéder à la FAQ en ligne</a:t>
            </a:r>
            <a:endParaRPr lang="fr-FR" sz="1400" dirty="0">
              <a:latin typeface="+mn-lt"/>
            </a:endParaRPr>
          </a:p>
        </p:txBody>
      </p:sp>
    </p:spTree>
    <p:extLst>
      <p:ext uri="{BB962C8B-B14F-4D97-AF65-F5344CB8AC3E}">
        <p14:creationId xmlns:p14="http://schemas.microsoft.com/office/powerpoint/2010/main" val="34211576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Accueil</a:t>
            </a:r>
            <a:endParaRPr lang="fr-FR" dirty="0"/>
          </a:p>
        </p:txBody>
      </p:sp>
      <p:sp>
        <p:nvSpPr>
          <p:cNvPr id="9" name="Freeform 4"/>
          <p:cNvSpPr>
            <a:spLocks/>
          </p:cNvSpPr>
          <p:nvPr/>
        </p:nvSpPr>
        <p:spPr bwMode="auto">
          <a:xfrm>
            <a:off x="6669930" y="836712"/>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a:solidFill>
                  <a:schemeClr val="bg1"/>
                </a:solidFill>
              </a:rPr>
              <a:t>4</a:t>
            </a:r>
          </a:p>
        </p:txBody>
      </p:sp>
      <p:sp>
        <p:nvSpPr>
          <p:cNvPr id="10" name="ZoneTexte 9"/>
          <p:cNvSpPr txBox="1"/>
          <p:nvPr/>
        </p:nvSpPr>
        <p:spPr>
          <a:xfrm>
            <a:off x="6896535" y="827420"/>
            <a:ext cx="2355985" cy="369332"/>
          </a:xfrm>
          <a:prstGeom prst="rect">
            <a:avLst/>
          </a:prstGeom>
          <a:noFill/>
        </p:spPr>
        <p:txBody>
          <a:bodyPr wrap="square" rtlCol="0">
            <a:spAutoFit/>
          </a:bodyPr>
          <a:lstStyle/>
          <a:p>
            <a:r>
              <a:rPr lang="fr-FR" dirty="0" smtClean="0">
                <a:latin typeface="+mn-lt"/>
              </a:rPr>
              <a:t>Recherche Express</a:t>
            </a:r>
            <a:endParaRPr lang="fr-FR" dirty="0">
              <a:latin typeface="+mn-lt"/>
            </a:endParaRPr>
          </a:p>
        </p:txBody>
      </p:sp>
      <p:pic>
        <p:nvPicPr>
          <p:cNvPr id="5" name="Image 4"/>
          <p:cNvPicPr>
            <a:picLocks noChangeAspect="1"/>
          </p:cNvPicPr>
          <p:nvPr/>
        </p:nvPicPr>
        <p:blipFill>
          <a:blip r:embed="rId2"/>
          <a:stretch>
            <a:fillRect/>
          </a:stretch>
        </p:blipFill>
        <p:spPr>
          <a:xfrm>
            <a:off x="251520" y="1493634"/>
            <a:ext cx="6384428" cy="5103718"/>
          </a:xfrm>
          <a:prstGeom prst="rect">
            <a:avLst/>
          </a:prstGeom>
        </p:spPr>
      </p:pic>
      <p:sp>
        <p:nvSpPr>
          <p:cNvPr id="18" name="ZoneTexte 17"/>
          <p:cNvSpPr txBox="1"/>
          <p:nvPr/>
        </p:nvSpPr>
        <p:spPr>
          <a:xfrm>
            <a:off x="6799860" y="2060847"/>
            <a:ext cx="2284359" cy="954107"/>
          </a:xfrm>
          <a:prstGeom prst="rect">
            <a:avLst/>
          </a:prstGeom>
          <a:noFill/>
        </p:spPr>
        <p:txBody>
          <a:bodyPr wrap="square" rtlCol="0">
            <a:spAutoFit/>
          </a:bodyPr>
          <a:lstStyle/>
          <a:p>
            <a:pPr algn="just"/>
            <a:r>
              <a:rPr lang="fr-FR" sz="1400" dirty="0" smtClean="0">
                <a:latin typeface="+mn-lt"/>
                <a:cs typeface="Arial" panose="020B0604020202020204" pitchFamily="34" charset="0"/>
              </a:rPr>
              <a:t>La recherche Express permet de réaliser une demande de prestation depuis la page d’accueil</a:t>
            </a:r>
            <a:endParaRPr lang="fr-FR" sz="1400" dirty="0">
              <a:latin typeface="+mn-lt"/>
              <a:cs typeface="Arial" panose="020B0604020202020204" pitchFamily="34" charset="0"/>
            </a:endParaRPr>
          </a:p>
        </p:txBody>
      </p:sp>
      <p:sp>
        <p:nvSpPr>
          <p:cNvPr id="3" name="Rectangle 2"/>
          <p:cNvSpPr/>
          <p:nvPr/>
        </p:nvSpPr>
        <p:spPr>
          <a:xfrm>
            <a:off x="2243460" y="2276872"/>
            <a:ext cx="4320480" cy="259228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6871311" y="3212976"/>
            <a:ext cx="2212908" cy="2031325"/>
          </a:xfrm>
          <a:prstGeom prst="rect">
            <a:avLst/>
          </a:prstGeom>
          <a:noFill/>
        </p:spPr>
        <p:txBody>
          <a:bodyPr wrap="square" rtlCol="0">
            <a:spAutoFit/>
          </a:bodyPr>
          <a:lstStyle/>
          <a:p>
            <a:pPr algn="just"/>
            <a:r>
              <a:rPr lang="fr-FR" sz="1400" dirty="0" smtClean="0">
                <a:latin typeface="+mn-lt"/>
                <a:cs typeface="Arial" panose="020B0604020202020204" pitchFamily="34" charset="0"/>
              </a:rPr>
              <a:t>Les « </a:t>
            </a:r>
            <a:r>
              <a:rPr lang="fr-FR" sz="1400" i="1" dirty="0" smtClean="0">
                <a:solidFill>
                  <a:srgbClr val="BAA76B"/>
                </a:solidFill>
                <a:latin typeface="+mn-lt"/>
                <a:cs typeface="Arial" panose="020B0604020202020204" pitchFamily="34" charset="0"/>
              </a:rPr>
              <a:t>options de recherche </a:t>
            </a:r>
            <a:r>
              <a:rPr lang="fr-FR" sz="1400" dirty="0" smtClean="0">
                <a:latin typeface="+mn-lt"/>
                <a:cs typeface="Arial" panose="020B0604020202020204" pitchFamily="34" charset="0"/>
              </a:rPr>
              <a:t>» permettent de préciser la demande et le formulaire « </a:t>
            </a:r>
            <a:r>
              <a:rPr lang="fr-FR" sz="1400" i="1" dirty="0" smtClean="0">
                <a:solidFill>
                  <a:srgbClr val="BAA76B"/>
                </a:solidFill>
                <a:latin typeface="+mn-lt"/>
                <a:cs typeface="Arial" panose="020B0604020202020204" pitchFamily="34" charset="0"/>
              </a:rPr>
              <a:t>modifier</a:t>
            </a:r>
            <a:r>
              <a:rPr lang="fr-FR" sz="1400" dirty="0" smtClean="0">
                <a:latin typeface="+mn-lt"/>
                <a:cs typeface="Arial" panose="020B0604020202020204" pitchFamily="34" charset="0"/>
              </a:rPr>
              <a:t> » permettra de faire évoluer la demande directement sur la page de résultats.</a:t>
            </a:r>
            <a:endParaRPr lang="fr-FR" sz="1400" dirty="0">
              <a:latin typeface="+mn-lt"/>
              <a:cs typeface="Arial" panose="020B0604020202020204" pitchFamily="34" charset="0"/>
            </a:endParaRPr>
          </a:p>
        </p:txBody>
      </p:sp>
    </p:spTree>
    <p:extLst>
      <p:ext uri="{BB962C8B-B14F-4D97-AF65-F5344CB8AC3E}">
        <p14:creationId xmlns:p14="http://schemas.microsoft.com/office/powerpoint/2010/main" val="4152626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Réservation</a:t>
            </a:r>
            <a:endParaRPr lang="fr-FR" dirty="0"/>
          </a:p>
        </p:txBody>
      </p:sp>
      <p:sp>
        <p:nvSpPr>
          <p:cNvPr id="9" name="Freeform 4"/>
          <p:cNvSpPr>
            <a:spLocks/>
          </p:cNvSpPr>
          <p:nvPr/>
        </p:nvSpPr>
        <p:spPr bwMode="auto">
          <a:xfrm>
            <a:off x="6633133" y="78761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10" name="ZoneTexte 9"/>
          <p:cNvSpPr txBox="1"/>
          <p:nvPr/>
        </p:nvSpPr>
        <p:spPr>
          <a:xfrm>
            <a:off x="6896535" y="766921"/>
            <a:ext cx="1740911" cy="369332"/>
          </a:xfrm>
          <a:prstGeom prst="rect">
            <a:avLst/>
          </a:prstGeom>
          <a:noFill/>
        </p:spPr>
        <p:txBody>
          <a:bodyPr wrap="square" rtlCol="0">
            <a:spAutoFit/>
          </a:bodyPr>
          <a:lstStyle/>
          <a:p>
            <a:r>
              <a:rPr lang="fr-FR" dirty="0" smtClean="0">
                <a:latin typeface="+mn-lt"/>
              </a:rPr>
              <a:t>Vols / </a:t>
            </a:r>
            <a:r>
              <a:rPr lang="fr-FR" sz="1600" dirty="0" smtClean="0">
                <a:latin typeface="+mn-lt"/>
              </a:rPr>
              <a:t>Train</a:t>
            </a:r>
            <a:endParaRPr lang="fr-FR" dirty="0">
              <a:latin typeface="+mn-lt"/>
            </a:endParaRPr>
          </a:p>
        </p:txBody>
      </p:sp>
      <p:pic>
        <p:nvPicPr>
          <p:cNvPr id="6" name="Image 5"/>
          <p:cNvPicPr>
            <a:picLocks noChangeAspect="1"/>
          </p:cNvPicPr>
          <p:nvPr/>
        </p:nvPicPr>
        <p:blipFill>
          <a:blip r:embed="rId2"/>
          <a:stretch>
            <a:fillRect/>
          </a:stretch>
        </p:blipFill>
        <p:spPr>
          <a:xfrm>
            <a:off x="899592" y="2011794"/>
            <a:ext cx="6079426" cy="4297526"/>
          </a:xfrm>
          <a:prstGeom prst="rect">
            <a:avLst/>
          </a:prstGeom>
        </p:spPr>
      </p:pic>
      <p:cxnSp>
        <p:nvCxnSpPr>
          <p:cNvPr id="15" name="Connecteur droit 14"/>
          <p:cNvCxnSpPr/>
          <p:nvPr/>
        </p:nvCxnSpPr>
        <p:spPr>
          <a:xfrm flipV="1">
            <a:off x="4860032" y="1645500"/>
            <a:ext cx="0" cy="12612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139952" y="1122280"/>
            <a:ext cx="1872208" cy="523220"/>
          </a:xfrm>
          <a:prstGeom prst="rect">
            <a:avLst/>
          </a:prstGeom>
          <a:noFill/>
        </p:spPr>
        <p:txBody>
          <a:bodyPr wrap="square" rtlCol="0">
            <a:spAutoFit/>
          </a:bodyPr>
          <a:lstStyle/>
          <a:p>
            <a:r>
              <a:rPr lang="fr-FR" sz="1400" dirty="0" smtClean="0">
                <a:latin typeface="+mn-lt"/>
              </a:rPr>
              <a:t>Choix du type de voyage</a:t>
            </a:r>
            <a:endParaRPr lang="fr-FR" sz="1400" dirty="0">
              <a:latin typeface="+mn-lt"/>
            </a:endParaRPr>
          </a:p>
        </p:txBody>
      </p:sp>
      <p:sp>
        <p:nvSpPr>
          <p:cNvPr id="19" name="ZoneTexte 18"/>
          <p:cNvSpPr txBox="1"/>
          <p:nvPr/>
        </p:nvSpPr>
        <p:spPr>
          <a:xfrm>
            <a:off x="7262796" y="4393496"/>
            <a:ext cx="1881203" cy="954107"/>
          </a:xfrm>
          <a:prstGeom prst="rect">
            <a:avLst/>
          </a:prstGeom>
          <a:noFill/>
        </p:spPr>
        <p:txBody>
          <a:bodyPr wrap="square" rtlCol="0">
            <a:spAutoFit/>
          </a:bodyPr>
          <a:lstStyle/>
          <a:p>
            <a:r>
              <a:rPr lang="fr-FR" sz="1400" dirty="0" smtClean="0">
                <a:latin typeface="+mn-lt"/>
              </a:rPr>
              <a:t>Ajouter des options selon le type de prestation recherchée</a:t>
            </a:r>
            <a:endParaRPr lang="fr-FR" sz="1400" dirty="0">
              <a:latin typeface="+mn-lt"/>
            </a:endParaRPr>
          </a:p>
        </p:txBody>
      </p:sp>
      <p:cxnSp>
        <p:nvCxnSpPr>
          <p:cNvPr id="20" name="Connecteur droit 19"/>
          <p:cNvCxnSpPr/>
          <p:nvPr/>
        </p:nvCxnSpPr>
        <p:spPr>
          <a:xfrm>
            <a:off x="6608503" y="4393496"/>
            <a:ext cx="654294" cy="3600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6651871" y="4880605"/>
            <a:ext cx="610926" cy="75695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5548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Réservation</a:t>
            </a:r>
            <a:endParaRPr lang="fr-FR" dirty="0"/>
          </a:p>
        </p:txBody>
      </p:sp>
      <p:sp>
        <p:nvSpPr>
          <p:cNvPr id="9" name="Freeform 4"/>
          <p:cNvSpPr>
            <a:spLocks/>
          </p:cNvSpPr>
          <p:nvPr/>
        </p:nvSpPr>
        <p:spPr bwMode="auto">
          <a:xfrm>
            <a:off x="6633133" y="78761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10" name="ZoneTexte 9"/>
          <p:cNvSpPr txBox="1"/>
          <p:nvPr/>
        </p:nvSpPr>
        <p:spPr>
          <a:xfrm>
            <a:off x="6896535" y="766921"/>
            <a:ext cx="1740911" cy="338554"/>
          </a:xfrm>
          <a:prstGeom prst="rect">
            <a:avLst/>
          </a:prstGeom>
          <a:noFill/>
        </p:spPr>
        <p:txBody>
          <a:bodyPr wrap="square" rtlCol="0">
            <a:spAutoFit/>
          </a:bodyPr>
          <a:lstStyle/>
          <a:p>
            <a:r>
              <a:rPr lang="fr-FR" sz="1600" dirty="0" smtClean="0">
                <a:latin typeface="+mn-lt"/>
                <a:cs typeface="Arial" panose="020B0604020202020204" pitchFamily="34" charset="0"/>
              </a:rPr>
              <a:t>Vols / Train</a:t>
            </a:r>
            <a:endParaRPr lang="fr-FR" sz="1600" dirty="0">
              <a:latin typeface="+mn-lt"/>
              <a:cs typeface="Arial" panose="020B0604020202020204" pitchFamily="34" charset="0"/>
            </a:endParaRPr>
          </a:p>
        </p:txBody>
      </p:sp>
      <p:pic>
        <p:nvPicPr>
          <p:cNvPr id="7" name="Image 6"/>
          <p:cNvPicPr>
            <a:picLocks noChangeAspect="1"/>
          </p:cNvPicPr>
          <p:nvPr/>
        </p:nvPicPr>
        <p:blipFill>
          <a:blip r:embed="rId2"/>
          <a:stretch>
            <a:fillRect/>
          </a:stretch>
        </p:blipFill>
        <p:spPr>
          <a:xfrm>
            <a:off x="2162396" y="2086534"/>
            <a:ext cx="6514060" cy="3934754"/>
          </a:xfrm>
          <a:prstGeom prst="rect">
            <a:avLst/>
          </a:prstGeom>
        </p:spPr>
      </p:pic>
      <p:sp>
        <p:nvSpPr>
          <p:cNvPr id="8" name="ZoneTexte 7"/>
          <p:cNvSpPr txBox="1"/>
          <p:nvPr/>
        </p:nvSpPr>
        <p:spPr>
          <a:xfrm>
            <a:off x="0" y="980728"/>
            <a:ext cx="2362205" cy="1169551"/>
          </a:xfrm>
          <a:prstGeom prst="rect">
            <a:avLst/>
          </a:prstGeom>
          <a:noFill/>
        </p:spPr>
        <p:txBody>
          <a:bodyPr wrap="square" rtlCol="0">
            <a:spAutoFit/>
          </a:bodyPr>
          <a:lstStyle/>
          <a:p>
            <a:r>
              <a:rPr lang="fr-FR" sz="1400" dirty="0" smtClean="0">
                <a:latin typeface="+mn-lt"/>
                <a:cs typeface="Arial" panose="020B0604020202020204" pitchFamily="34" charset="0"/>
              </a:rPr>
              <a:t>Formulaire de modification qui permet de mettre à jour la recherche depuis la page de résultats</a:t>
            </a:r>
            <a:endParaRPr lang="fr-FR" sz="1400" dirty="0">
              <a:latin typeface="+mn-lt"/>
              <a:cs typeface="Arial" panose="020B0604020202020204" pitchFamily="34" charset="0"/>
            </a:endParaRPr>
          </a:p>
        </p:txBody>
      </p:sp>
      <p:cxnSp>
        <p:nvCxnSpPr>
          <p:cNvPr id="11" name="Connecteur droit 10"/>
          <p:cNvCxnSpPr/>
          <p:nvPr/>
        </p:nvCxnSpPr>
        <p:spPr>
          <a:xfrm>
            <a:off x="2417076" y="1780725"/>
            <a:ext cx="654294" cy="3600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001252" y="1568301"/>
            <a:ext cx="46507" cy="5096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385380" y="260648"/>
            <a:ext cx="3266740" cy="954107"/>
          </a:xfrm>
          <a:prstGeom prst="rect">
            <a:avLst/>
          </a:prstGeom>
          <a:noFill/>
        </p:spPr>
        <p:txBody>
          <a:bodyPr wrap="square" rtlCol="0">
            <a:spAutoFit/>
          </a:bodyPr>
          <a:lstStyle/>
          <a:p>
            <a:r>
              <a:rPr lang="fr-FR" sz="1400" dirty="0" smtClean="0">
                <a:latin typeface="+mn-lt"/>
                <a:cs typeface="Arial" panose="020B0604020202020204" pitchFamily="34" charset="0"/>
              </a:rPr>
              <a:t>Matrice qui permet de synthétiser l’ensemble des fournisseurs, type de trajet et tarifs possibles sur la route demandée</a:t>
            </a:r>
            <a:endParaRPr lang="fr-FR" sz="1400" dirty="0">
              <a:latin typeface="+mn-lt"/>
              <a:cs typeface="Arial" panose="020B0604020202020204" pitchFamily="34" charset="0"/>
            </a:endParaRPr>
          </a:p>
        </p:txBody>
      </p:sp>
    </p:spTree>
    <p:extLst>
      <p:ext uri="{BB962C8B-B14F-4D97-AF65-F5344CB8AC3E}">
        <p14:creationId xmlns:p14="http://schemas.microsoft.com/office/powerpoint/2010/main" val="36008038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Réservation</a:t>
            </a:r>
            <a:endParaRPr lang="fr-FR" dirty="0"/>
          </a:p>
        </p:txBody>
      </p:sp>
      <p:sp>
        <p:nvSpPr>
          <p:cNvPr id="9" name="Freeform 4"/>
          <p:cNvSpPr>
            <a:spLocks/>
          </p:cNvSpPr>
          <p:nvPr/>
        </p:nvSpPr>
        <p:spPr bwMode="auto">
          <a:xfrm>
            <a:off x="6633133" y="787614"/>
            <a:ext cx="278334" cy="327946"/>
          </a:xfrm>
          <a:custGeom>
            <a:avLst/>
            <a:gdLst>
              <a:gd name="T0" fmla="+- 0 5031 4837"/>
              <a:gd name="T1" fmla="*/ T0 w 435"/>
              <a:gd name="T2" fmla="+- 0 5548 5547"/>
              <a:gd name="T3" fmla="*/ 5548 h 421"/>
              <a:gd name="T4" fmla="+- 0 4986 4837"/>
              <a:gd name="T5" fmla="*/ T4 w 435"/>
              <a:gd name="T6" fmla="+- 0 5558 5547"/>
              <a:gd name="T7" fmla="*/ 5558 h 421"/>
              <a:gd name="T8" fmla="+- 0 4946 4837"/>
              <a:gd name="T9" fmla="*/ T8 w 435"/>
              <a:gd name="T10" fmla="+- 0 5575 5547"/>
              <a:gd name="T11" fmla="*/ 5575 h 421"/>
              <a:gd name="T12" fmla="+- 0 4910 4837"/>
              <a:gd name="T13" fmla="*/ T12 w 435"/>
              <a:gd name="T14" fmla="+- 0 5600 5547"/>
              <a:gd name="T15" fmla="*/ 5600 h 421"/>
              <a:gd name="T16" fmla="+- 0 4880 4837"/>
              <a:gd name="T17" fmla="*/ T16 w 435"/>
              <a:gd name="T18" fmla="+- 0 5632 5547"/>
              <a:gd name="T19" fmla="*/ 5632 h 421"/>
              <a:gd name="T20" fmla="+- 0 4857 4837"/>
              <a:gd name="T21" fmla="*/ T20 w 435"/>
              <a:gd name="T22" fmla="+- 0 5669 5547"/>
              <a:gd name="T23" fmla="*/ 5669 h 421"/>
              <a:gd name="T24" fmla="+- 0 4843 4837"/>
              <a:gd name="T25" fmla="*/ T24 w 435"/>
              <a:gd name="T26" fmla="+- 0 5710 5547"/>
              <a:gd name="T27" fmla="*/ 5710 h 421"/>
              <a:gd name="T28" fmla="+- 0 4837 4837"/>
              <a:gd name="T29" fmla="*/ T28 w 435"/>
              <a:gd name="T30" fmla="+- 0 5754 5547"/>
              <a:gd name="T31" fmla="*/ 5754 h 421"/>
              <a:gd name="T32" fmla="+- 0 4838 4837"/>
              <a:gd name="T33" fmla="*/ T32 w 435"/>
              <a:gd name="T34" fmla="+- 0 5780 5547"/>
              <a:gd name="T35" fmla="*/ 5780 h 421"/>
              <a:gd name="T36" fmla="+- 0 4848 4837"/>
              <a:gd name="T37" fmla="*/ T36 w 435"/>
              <a:gd name="T38" fmla="+- 0 5823 5547"/>
              <a:gd name="T39" fmla="*/ 5823 h 421"/>
              <a:gd name="T40" fmla="+- 0 4866 4837"/>
              <a:gd name="T41" fmla="*/ T40 w 435"/>
              <a:gd name="T42" fmla="+- 0 5863 5547"/>
              <a:gd name="T43" fmla="*/ 5863 h 421"/>
              <a:gd name="T44" fmla="+- 0 4892 4837"/>
              <a:gd name="T45" fmla="*/ T44 w 435"/>
              <a:gd name="T46" fmla="+- 0 5898 5547"/>
              <a:gd name="T47" fmla="*/ 5898 h 421"/>
              <a:gd name="T48" fmla="+- 0 4925 4837"/>
              <a:gd name="T49" fmla="*/ T48 w 435"/>
              <a:gd name="T50" fmla="+- 0 5926 5547"/>
              <a:gd name="T51" fmla="*/ 5926 h 421"/>
              <a:gd name="T52" fmla="+- 0 4963 4837"/>
              <a:gd name="T53" fmla="*/ T52 w 435"/>
              <a:gd name="T54" fmla="+- 0 5948 5547"/>
              <a:gd name="T55" fmla="*/ 5948 h 421"/>
              <a:gd name="T56" fmla="+- 0 5005 4837"/>
              <a:gd name="T57" fmla="*/ T56 w 435"/>
              <a:gd name="T58" fmla="+- 0 5963 5547"/>
              <a:gd name="T59" fmla="*/ 5963 h 421"/>
              <a:gd name="T60" fmla="+- 0 5051 4837"/>
              <a:gd name="T61" fmla="*/ T60 w 435"/>
              <a:gd name="T62" fmla="+- 0 5968 5547"/>
              <a:gd name="T63" fmla="*/ 5968 h 421"/>
              <a:gd name="T64" fmla="+- 0 5078 4837"/>
              <a:gd name="T65" fmla="*/ T64 w 435"/>
              <a:gd name="T66" fmla="+- 0 5967 5547"/>
              <a:gd name="T67" fmla="*/ 5967 h 421"/>
              <a:gd name="T68" fmla="+- 0 5123 4837"/>
              <a:gd name="T69" fmla="*/ T68 w 435"/>
              <a:gd name="T70" fmla="+- 0 5957 5547"/>
              <a:gd name="T71" fmla="*/ 5957 h 421"/>
              <a:gd name="T72" fmla="+- 0 5163 4837"/>
              <a:gd name="T73" fmla="*/ T72 w 435"/>
              <a:gd name="T74" fmla="+- 0 5940 5547"/>
              <a:gd name="T75" fmla="*/ 5940 h 421"/>
              <a:gd name="T76" fmla="+- 0 5199 4837"/>
              <a:gd name="T77" fmla="*/ T76 w 435"/>
              <a:gd name="T78" fmla="+- 0 5915 5547"/>
              <a:gd name="T79" fmla="*/ 5915 h 421"/>
              <a:gd name="T80" fmla="+- 0 5229 4837"/>
              <a:gd name="T81" fmla="*/ T80 w 435"/>
              <a:gd name="T82" fmla="+- 0 5883 5547"/>
              <a:gd name="T83" fmla="*/ 5883 h 421"/>
              <a:gd name="T84" fmla="+- 0 5252 4837"/>
              <a:gd name="T85" fmla="*/ T84 w 435"/>
              <a:gd name="T86" fmla="+- 0 5846 5547"/>
              <a:gd name="T87" fmla="*/ 5846 h 421"/>
              <a:gd name="T88" fmla="+- 0 5266 4837"/>
              <a:gd name="T89" fmla="*/ T88 w 435"/>
              <a:gd name="T90" fmla="+- 0 5805 5547"/>
              <a:gd name="T91" fmla="*/ 5805 h 421"/>
              <a:gd name="T92" fmla="+- 0 5272 4837"/>
              <a:gd name="T93" fmla="*/ T92 w 435"/>
              <a:gd name="T94" fmla="+- 0 5761 5547"/>
              <a:gd name="T95" fmla="*/ 5761 h 421"/>
              <a:gd name="T96" fmla="+- 0 5271 4837"/>
              <a:gd name="T97" fmla="*/ T96 w 435"/>
              <a:gd name="T98" fmla="+- 0 5735 5547"/>
              <a:gd name="T99" fmla="*/ 5735 h 421"/>
              <a:gd name="T100" fmla="+- 0 5261 4837"/>
              <a:gd name="T101" fmla="*/ T100 w 435"/>
              <a:gd name="T102" fmla="+- 0 5691 5547"/>
              <a:gd name="T103" fmla="*/ 5691 h 421"/>
              <a:gd name="T104" fmla="+- 0 5243 4837"/>
              <a:gd name="T105" fmla="*/ T104 w 435"/>
              <a:gd name="T106" fmla="+- 0 5652 5547"/>
              <a:gd name="T107" fmla="*/ 5652 h 421"/>
              <a:gd name="T108" fmla="+- 0 5217 4837"/>
              <a:gd name="T109" fmla="*/ T108 w 435"/>
              <a:gd name="T110" fmla="+- 0 5617 5547"/>
              <a:gd name="T111" fmla="*/ 5617 h 421"/>
              <a:gd name="T112" fmla="+- 0 5184 4837"/>
              <a:gd name="T113" fmla="*/ T112 w 435"/>
              <a:gd name="T114" fmla="+- 0 5589 5547"/>
              <a:gd name="T115" fmla="*/ 5589 h 421"/>
              <a:gd name="T116" fmla="+- 0 5146 4837"/>
              <a:gd name="T117" fmla="*/ T116 w 435"/>
              <a:gd name="T118" fmla="+- 0 5567 5547"/>
              <a:gd name="T119" fmla="*/ 5567 h 421"/>
              <a:gd name="T120" fmla="+- 0 5104 4837"/>
              <a:gd name="T121" fmla="*/ T120 w 435"/>
              <a:gd name="T122" fmla="+- 0 5552 5547"/>
              <a:gd name="T123" fmla="*/ 5552 h 421"/>
              <a:gd name="T124" fmla="+- 0 5058 4837"/>
              <a:gd name="T125" fmla="*/ T124 w 435"/>
              <a:gd name="T126" fmla="+- 0 5547 5547"/>
              <a:gd name="T127" fmla="*/ 5547 h 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5" h="421">
                <a:moveTo>
                  <a:pt x="217" y="0"/>
                </a:moveTo>
                <a:lnTo>
                  <a:pt x="194" y="1"/>
                </a:lnTo>
                <a:lnTo>
                  <a:pt x="171" y="5"/>
                </a:lnTo>
                <a:lnTo>
                  <a:pt x="149" y="11"/>
                </a:lnTo>
                <a:lnTo>
                  <a:pt x="128" y="18"/>
                </a:lnTo>
                <a:lnTo>
                  <a:pt x="109" y="28"/>
                </a:lnTo>
                <a:lnTo>
                  <a:pt x="90" y="40"/>
                </a:lnTo>
                <a:lnTo>
                  <a:pt x="73" y="53"/>
                </a:lnTo>
                <a:lnTo>
                  <a:pt x="57" y="68"/>
                </a:lnTo>
                <a:lnTo>
                  <a:pt x="43" y="85"/>
                </a:lnTo>
                <a:lnTo>
                  <a:pt x="31" y="103"/>
                </a:lnTo>
                <a:lnTo>
                  <a:pt x="20" y="122"/>
                </a:lnTo>
                <a:lnTo>
                  <a:pt x="12" y="142"/>
                </a:lnTo>
                <a:lnTo>
                  <a:pt x="6" y="163"/>
                </a:lnTo>
                <a:lnTo>
                  <a:pt x="2" y="185"/>
                </a:lnTo>
                <a:lnTo>
                  <a:pt x="0" y="207"/>
                </a:lnTo>
                <a:lnTo>
                  <a:pt x="0" y="210"/>
                </a:lnTo>
                <a:lnTo>
                  <a:pt x="1" y="233"/>
                </a:lnTo>
                <a:lnTo>
                  <a:pt x="5" y="255"/>
                </a:lnTo>
                <a:lnTo>
                  <a:pt x="11" y="276"/>
                </a:lnTo>
                <a:lnTo>
                  <a:pt x="19" y="297"/>
                </a:lnTo>
                <a:lnTo>
                  <a:pt x="29" y="316"/>
                </a:lnTo>
                <a:lnTo>
                  <a:pt x="41" y="334"/>
                </a:lnTo>
                <a:lnTo>
                  <a:pt x="55" y="351"/>
                </a:lnTo>
                <a:lnTo>
                  <a:pt x="71" y="366"/>
                </a:lnTo>
                <a:lnTo>
                  <a:pt x="88" y="379"/>
                </a:lnTo>
                <a:lnTo>
                  <a:pt x="106" y="391"/>
                </a:lnTo>
                <a:lnTo>
                  <a:pt x="126" y="401"/>
                </a:lnTo>
                <a:lnTo>
                  <a:pt x="146" y="410"/>
                </a:lnTo>
                <a:lnTo>
                  <a:pt x="168" y="416"/>
                </a:lnTo>
                <a:lnTo>
                  <a:pt x="191" y="419"/>
                </a:lnTo>
                <a:lnTo>
                  <a:pt x="214" y="421"/>
                </a:lnTo>
                <a:lnTo>
                  <a:pt x="217" y="421"/>
                </a:lnTo>
                <a:lnTo>
                  <a:pt x="241" y="420"/>
                </a:lnTo>
                <a:lnTo>
                  <a:pt x="264" y="416"/>
                </a:lnTo>
                <a:lnTo>
                  <a:pt x="286" y="410"/>
                </a:lnTo>
                <a:lnTo>
                  <a:pt x="307" y="403"/>
                </a:lnTo>
                <a:lnTo>
                  <a:pt x="326" y="393"/>
                </a:lnTo>
                <a:lnTo>
                  <a:pt x="345" y="381"/>
                </a:lnTo>
                <a:lnTo>
                  <a:pt x="362" y="368"/>
                </a:lnTo>
                <a:lnTo>
                  <a:pt x="378" y="353"/>
                </a:lnTo>
                <a:lnTo>
                  <a:pt x="392" y="336"/>
                </a:lnTo>
                <a:lnTo>
                  <a:pt x="404" y="318"/>
                </a:lnTo>
                <a:lnTo>
                  <a:pt x="415" y="299"/>
                </a:lnTo>
                <a:lnTo>
                  <a:pt x="423" y="279"/>
                </a:lnTo>
                <a:lnTo>
                  <a:pt x="429" y="258"/>
                </a:lnTo>
                <a:lnTo>
                  <a:pt x="433" y="236"/>
                </a:lnTo>
                <a:lnTo>
                  <a:pt x="435" y="214"/>
                </a:lnTo>
                <a:lnTo>
                  <a:pt x="435" y="210"/>
                </a:lnTo>
                <a:lnTo>
                  <a:pt x="434" y="188"/>
                </a:lnTo>
                <a:lnTo>
                  <a:pt x="430" y="166"/>
                </a:lnTo>
                <a:lnTo>
                  <a:pt x="424" y="144"/>
                </a:lnTo>
                <a:lnTo>
                  <a:pt x="416" y="124"/>
                </a:lnTo>
                <a:lnTo>
                  <a:pt x="406" y="105"/>
                </a:lnTo>
                <a:lnTo>
                  <a:pt x="394" y="87"/>
                </a:lnTo>
                <a:lnTo>
                  <a:pt x="380" y="70"/>
                </a:lnTo>
                <a:lnTo>
                  <a:pt x="364" y="55"/>
                </a:lnTo>
                <a:lnTo>
                  <a:pt x="347" y="42"/>
                </a:lnTo>
                <a:lnTo>
                  <a:pt x="329" y="30"/>
                </a:lnTo>
                <a:lnTo>
                  <a:pt x="309" y="20"/>
                </a:lnTo>
                <a:lnTo>
                  <a:pt x="288" y="11"/>
                </a:lnTo>
                <a:lnTo>
                  <a:pt x="267" y="5"/>
                </a:lnTo>
                <a:lnTo>
                  <a:pt x="244" y="2"/>
                </a:lnTo>
                <a:lnTo>
                  <a:pt x="221" y="0"/>
                </a:lnTo>
                <a:lnTo>
                  <a:pt x="217" y="0"/>
                </a:lnTo>
                <a:close/>
              </a:path>
            </a:pathLst>
          </a:custGeom>
          <a:solidFill>
            <a:srgbClr val="444444"/>
          </a:solidFill>
          <a:ln>
            <a:noFill/>
          </a:ln>
          <a:extLst/>
        </p:spPr>
        <p:txBody>
          <a:bodyPr vert="horz" wrap="square" lIns="91440" tIns="45720" rIns="91440" bIns="45720" numCol="1" anchor="t" anchorCtr="0" compatLnSpc="1">
            <a:prstTxWarp prst="textNoShape">
              <a:avLst/>
            </a:prstTxWarp>
          </a:bodyPr>
          <a:lstStyle/>
          <a:p>
            <a:r>
              <a:rPr lang="fr-FR" sz="1600" dirty="0" smtClean="0">
                <a:solidFill>
                  <a:schemeClr val="bg1"/>
                </a:solidFill>
              </a:rPr>
              <a:t>1</a:t>
            </a:r>
            <a:endParaRPr lang="fr-FR" sz="1600" dirty="0">
              <a:solidFill>
                <a:schemeClr val="bg1"/>
              </a:solidFill>
            </a:endParaRPr>
          </a:p>
        </p:txBody>
      </p:sp>
      <p:sp>
        <p:nvSpPr>
          <p:cNvPr id="10" name="ZoneTexte 9"/>
          <p:cNvSpPr txBox="1"/>
          <p:nvPr/>
        </p:nvSpPr>
        <p:spPr>
          <a:xfrm>
            <a:off x="6896535" y="766921"/>
            <a:ext cx="1740911" cy="338554"/>
          </a:xfrm>
          <a:prstGeom prst="rect">
            <a:avLst/>
          </a:prstGeom>
          <a:noFill/>
        </p:spPr>
        <p:txBody>
          <a:bodyPr wrap="square" rtlCol="0">
            <a:spAutoFit/>
          </a:bodyPr>
          <a:lstStyle/>
          <a:p>
            <a:r>
              <a:rPr lang="fr-FR" sz="1600" dirty="0" smtClean="0">
                <a:latin typeface="+mn-lt"/>
              </a:rPr>
              <a:t>Vols / Train</a:t>
            </a:r>
            <a:endParaRPr lang="fr-FR" sz="1600" dirty="0">
              <a:latin typeface="+mn-lt"/>
            </a:endParaRPr>
          </a:p>
        </p:txBody>
      </p:sp>
      <p:pic>
        <p:nvPicPr>
          <p:cNvPr id="3" name="Image 2"/>
          <p:cNvPicPr>
            <a:picLocks noChangeAspect="1"/>
          </p:cNvPicPr>
          <p:nvPr/>
        </p:nvPicPr>
        <p:blipFill>
          <a:blip r:embed="rId2"/>
          <a:stretch>
            <a:fillRect/>
          </a:stretch>
        </p:blipFill>
        <p:spPr>
          <a:xfrm>
            <a:off x="477973" y="1470956"/>
            <a:ext cx="6146193" cy="4896544"/>
          </a:xfrm>
          <a:prstGeom prst="rect">
            <a:avLst/>
          </a:prstGeom>
        </p:spPr>
      </p:pic>
      <p:sp>
        <p:nvSpPr>
          <p:cNvPr id="14" name="ZoneTexte 13"/>
          <p:cNvSpPr txBox="1"/>
          <p:nvPr/>
        </p:nvSpPr>
        <p:spPr>
          <a:xfrm>
            <a:off x="67198" y="116632"/>
            <a:ext cx="3496689" cy="738664"/>
          </a:xfrm>
          <a:prstGeom prst="rect">
            <a:avLst/>
          </a:prstGeom>
          <a:noFill/>
        </p:spPr>
        <p:txBody>
          <a:bodyPr wrap="square" rtlCol="0">
            <a:spAutoFit/>
          </a:bodyPr>
          <a:lstStyle/>
          <a:p>
            <a:r>
              <a:rPr lang="fr-FR" sz="1400" dirty="0" smtClean="0">
                <a:latin typeface="+mn-lt"/>
              </a:rPr>
              <a:t>Légende qui récapitule la signification de l’ensemble des pictogrammes utilisés dans le détail des prestations</a:t>
            </a:r>
            <a:endParaRPr lang="fr-FR" sz="1400" dirty="0">
              <a:latin typeface="+mn-lt"/>
            </a:endParaRPr>
          </a:p>
        </p:txBody>
      </p:sp>
      <p:cxnSp>
        <p:nvCxnSpPr>
          <p:cNvPr id="15" name="Connecteur droit 14"/>
          <p:cNvCxnSpPr/>
          <p:nvPr/>
        </p:nvCxnSpPr>
        <p:spPr>
          <a:xfrm>
            <a:off x="1331640" y="936198"/>
            <a:ext cx="0" cy="47657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22551" y="4581128"/>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122551" y="2483712"/>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p:nvCxnSpPr>
        <p:spPr>
          <a:xfrm>
            <a:off x="6418695" y="2626943"/>
            <a:ext cx="241537" cy="78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8694" y="4725607"/>
            <a:ext cx="241537" cy="78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660232" y="1863803"/>
            <a:ext cx="2304256" cy="1600438"/>
          </a:xfrm>
          <a:prstGeom prst="rect">
            <a:avLst/>
          </a:prstGeom>
          <a:noFill/>
        </p:spPr>
        <p:txBody>
          <a:bodyPr wrap="square" rtlCol="0">
            <a:spAutoFit/>
          </a:bodyPr>
          <a:lstStyle/>
          <a:p>
            <a:r>
              <a:rPr lang="fr-FR" sz="1400" dirty="0" smtClean="0">
                <a:latin typeface="+mn-lt"/>
              </a:rPr>
              <a:t>« </a:t>
            </a:r>
            <a:r>
              <a:rPr lang="fr-FR" sz="1400" i="1" dirty="0" smtClean="0">
                <a:solidFill>
                  <a:srgbClr val="BAA76B"/>
                </a:solidFill>
                <a:latin typeface="+mn-lt"/>
              </a:rPr>
              <a:t>Ajouter à ma sélection</a:t>
            </a:r>
            <a:r>
              <a:rPr lang="fr-FR" sz="1400" dirty="0" smtClean="0">
                <a:latin typeface="+mn-lt"/>
              </a:rPr>
              <a:t> » : bouton qui permet de remplir un panier avec différentes prestations avant de réserver l’ensemble du dossier</a:t>
            </a:r>
            <a:endParaRPr lang="fr-FR" sz="1400" dirty="0">
              <a:latin typeface="+mn-lt"/>
            </a:endParaRPr>
          </a:p>
        </p:txBody>
      </p:sp>
      <p:sp>
        <p:nvSpPr>
          <p:cNvPr id="20" name="ZoneTexte 19"/>
          <p:cNvSpPr txBox="1"/>
          <p:nvPr/>
        </p:nvSpPr>
        <p:spPr>
          <a:xfrm>
            <a:off x="6660252" y="4068941"/>
            <a:ext cx="2304256" cy="1384995"/>
          </a:xfrm>
          <a:prstGeom prst="rect">
            <a:avLst/>
          </a:prstGeom>
          <a:noFill/>
        </p:spPr>
        <p:txBody>
          <a:bodyPr wrap="square" rtlCol="0">
            <a:spAutoFit/>
          </a:bodyPr>
          <a:lstStyle/>
          <a:p>
            <a:r>
              <a:rPr lang="fr-FR" sz="1400" dirty="0" smtClean="0">
                <a:latin typeface="+mn-lt"/>
              </a:rPr>
              <a:t>« </a:t>
            </a:r>
            <a:r>
              <a:rPr lang="fr-FR" sz="1400" i="1" dirty="0" smtClean="0">
                <a:solidFill>
                  <a:srgbClr val="BAA76B"/>
                </a:solidFill>
                <a:latin typeface="+mn-lt"/>
              </a:rPr>
              <a:t>Sélectionner et réserver</a:t>
            </a:r>
            <a:r>
              <a:rPr lang="fr-FR" sz="1400" dirty="0" smtClean="0">
                <a:latin typeface="+mn-lt"/>
              </a:rPr>
              <a:t> » : bouton qui permet passer directement à la dernière étape de réservation du dossier</a:t>
            </a:r>
            <a:endParaRPr lang="fr-FR" sz="1400" dirty="0">
              <a:latin typeface="+mn-lt"/>
            </a:endParaRPr>
          </a:p>
        </p:txBody>
      </p:sp>
    </p:spTree>
    <p:extLst>
      <p:ext uri="{BB962C8B-B14F-4D97-AF65-F5344CB8AC3E}">
        <p14:creationId xmlns:p14="http://schemas.microsoft.com/office/powerpoint/2010/main" val="34036729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One place for all business services.&amp;quot;&quot;/&gt;&lt;property id=&quot;20307&quot; value=&quot;296&quot;/&gt;&lt;/object&gt;&lt;object type=&quot;3&quot; unique_id=&quot;10005&quot;&gt;&lt;property id=&quot;20148&quot; value=&quot;5&quot;/&gt;&lt;property id=&quot;20300&quot; value=&quot;Diapositive 2 - &amp;quot;Web &amp;amp; Mobile Business Travel Platforms&amp;quot;&quot;/&gt;&lt;property id=&quot;20307&quot; value=&quot;329&quot;/&gt;&lt;/object&gt;&lt;object type=&quot;3&quot; unique_id=&quot;10006&quot;&gt;&lt;property id=&quot;20148&quot; value=&quot;5&quot;/&gt;&lt;property id=&quot;20300&quot; value=&quot;Diapositive 3 - &amp;quot;Products and add-ons&amp;quot;&quot;/&gt;&lt;property id=&quot;20307&quot; value=&quot;413&quot;/&gt;&lt;/object&gt;&lt;object type=&quot;3&quot; unique_id=&quot;10007&quot;&gt;&lt;property id=&quot;20148&quot; value=&quot;5&quot;/&gt;&lt;property id=&quot;20300&quot; value=&quot;Diapositive 4 - &amp;quot;Customer Services&amp;quot;&quot;/&gt;&lt;property id=&quot;20307&quot; value=&quot;416&quot;/&gt;&lt;/object&gt;&lt;object type=&quot;3&quot; unique_id=&quot;10008&quot;&gt;&lt;property id=&quot;20148&quot; value=&quot;5&quot;/&gt;&lt;property id=&quot;20300&quot; value=&quot;Diapositive 5 - &amp;quot;4000+ Clients. 50+ Countries.  &amp;quot;&quot;/&gt;&lt;property id=&quot;20307&quot; value=&quot;415&quot;/&gt;&lt;/object&gt;&lt;object type=&quot;3&quot; unique_id=&quot;10009&quot;&gt;&lt;property id=&quot;20148&quot; value=&quot;5&quot;/&gt;&lt;property id=&quot;20300&quot; value=&quot;Diapositive 6 - &amp;quot;One Web &amp;amp; mobile platform&amp;#x0D;&amp;#x0A;for all business services.&amp;quot;&quot;/&gt;&lt;property id=&quot;20307&quot; value=&quot;417&quot;/&gt;&lt;/object&gt;&lt;object type=&quot;3&quot; unique_id=&quot;10010&quot;&gt;&lt;property id=&quot;20148&quot; value=&quot;5&quot;/&gt;&lt;property id=&quot;20300&quot; value=&quot;Diapositive 7&quot;/&gt;&lt;property id=&quot;20307&quot; value=&quot;315&quot;/&gt;&lt;/object&gt;&lt;object type=&quot;3&quot; unique_id=&quot;10011&quot;&gt;&lt;property id=&quot;20148&quot; value=&quot;5&quot;/&gt;&lt;property id=&quot;20300&quot; value=&quot;Diapositive 8 - &amp;quot;6 Key Advantages of Traveldoo Enterprise&amp;quot;&quot;/&gt;&lt;property id=&quot;20307&quot; value=&quot;398&quot;/&gt;&lt;/object&gt;&lt;object type=&quot;3&quot; unique_id=&quot;10012&quot;&gt;&lt;property id=&quot;20148&quot; value=&quot;5&quot;/&gt;&lt;property id=&quot;20300&quot; value=&quot;Diapositive 9 - &amp;quot;PLAN &amp;amp; BOOK Travel.&amp;quot;&quot;/&gt;&lt;property id=&quot;20307&quot; value=&quot;309&quot;/&gt;&lt;/object&gt;&lt;object type=&quot;3&quot; unique_id=&quot;10013&quot;&gt;&lt;property id=&quot;20148&quot; value=&quot;5&quot;/&gt;&lt;property id=&quot;20300&quot; value=&quot;Diapositive 10 - &amp;quot;1-Click Air &amp;amp; Rail Fare Comparison&amp;quot;&quot;/&gt;&lt;property id=&quot;20307&quot; value=&quot;383&quot;/&gt;&lt;/object&gt;&lt;object type=&quot;3&quot; unique_id=&quot;10014&quot;&gt;&lt;property id=&quot;20148&quot; value=&quot;5&quot;/&gt;&lt;property id=&quot;20300&quot; value=&quot;Diapositive 11&quot;/&gt;&lt;property id=&quot;20307&quot; value=&quot;418&quot;/&gt;&lt;/object&gt;&lt;object type=&quot;3&quot; unique_id=&quot;10015&quot;&gt;&lt;property id=&quot;20148&quot; value=&quot;5&quot;/&gt;&lt;property id=&quot;20300&quot; value=&quot;Diapositive 12&quot;/&gt;&lt;property id=&quot;20307&quot; value=&quot;419&quot;/&gt;&lt;/object&gt;&lt;object type=&quot;3&quot; unique_id=&quot;10016&quot;&gt;&lt;property id=&quot;20148&quot; value=&quot;5&quot;/&gt;&lt;property id=&quot;20300&quot; value=&quot;Diapositive 13&quot;/&gt;&lt;property id=&quot;20307&quot; value=&quot;420&quot;/&gt;&lt;/object&gt;&lt;object type=&quot;3&quot; unique_id=&quot;10017&quot;&gt;&lt;property id=&quot;20148&quot; value=&quot;5&quot;/&gt;&lt;property id=&quot;20300&quot; value=&quot;Diapositive 14&quot;/&gt;&lt;property id=&quot;20307&quot; value=&quot;421&quot;/&gt;&lt;/object&gt;&lt;object type=&quot;3&quot; unique_id=&quot;10018&quot;&gt;&lt;property id=&quot;20148&quot; value=&quot;5&quot;/&gt;&lt;property id=&quot;20300&quot; value=&quot;Diapositive 15 - &amp;quot;With 1 click, compare cheapest, semi-flex, flex, corporate and subscription fares &amp;quot;&quot;/&gt;&lt;property id=&quot;20307&quot; value=&quot;390&quot;/&gt;&lt;/object&gt;&lt;object type=&quot;3&quot; unique_id=&quot;10019&quot;&gt;&lt;property id=&quot;20148&quot; value=&quot;5&quot;/&gt;&lt;property id=&quot;20300&quot; value=&quot;Diapositive 16&quot;/&gt;&lt;property id=&quot;20307&quot; value=&quot;365&quot;/&gt;&lt;/object&gt;&lt;object type=&quot;3&quot; unique_id=&quot;10020&quot;&gt;&lt;property id=&quot;20148&quot; value=&quot;5&quot;/&gt;&lt;property id=&quot;20300&quot; value=&quot;Diapositive 17&quot;/&gt;&lt;property id=&quot;20307&quot; value=&quot;386&quot;/&gt;&lt;/object&gt;&lt;object type=&quot;3&quot; unique_id=&quot;10021&quot;&gt;&lt;property id=&quot;20148&quot; value=&quot;5&quot;/&gt;&lt;property id=&quot;20300&quot; value=&quot;Diapositive 18&quot;/&gt;&lt;property id=&quot;20307&quot; value=&quot;344&quot;/&gt;&lt;/object&gt;&lt;object type=&quot;3&quot; unique_id=&quot;10022&quot;&gt;&lt;property id=&quot;20148&quot; value=&quot;5&quot;/&gt;&lt;property id=&quot;20300&quot; value=&quot;Diapositive 19&quot;/&gt;&lt;property id=&quot;20307&quot; value=&quot;401&quot;/&gt;&lt;/object&gt;&lt;object type=&quot;3&quot; unique_id=&quot;10023&quot;&gt;&lt;property id=&quot;20148&quot; value=&quot;5&quot;/&gt;&lt;property id=&quot;20300&quot; value=&quot;Diapositive 20 - &amp;quot;1-Click Hotel Comparison&amp;quot;&quot;/&gt;&lt;property id=&quot;20307&quot; value=&quot;388&quot;/&gt;&lt;/object&gt;&lt;object type=&quot;3&quot; unique_id=&quot;10024&quot;&gt;&lt;property id=&quot;20148&quot; value=&quot;5&quot;/&gt;&lt;property id=&quot;20300&quot; value=&quot;Diapositive 21&quot;/&gt;&lt;property id=&quot;20307&quot; value=&quot;291&quot;/&gt;&lt;/object&gt;&lt;object type=&quot;3&quot; unique_id=&quot;10025&quot;&gt;&lt;property id=&quot;20148&quot; value=&quot;5&quot;/&gt;&lt;property id=&quot;20300&quot; value=&quot;Diapositive 22&quot;/&gt;&lt;property id=&quot;20307&quot; value=&quot;310&quot;/&gt;&lt;/object&gt;&lt;object type=&quot;3&quot; unique_id=&quot;10026&quot;&gt;&lt;property id=&quot;20148&quot; value=&quot;5&quot;/&gt;&lt;property id=&quot;20300&quot; value=&quot;Diapositive 23 - &amp;quot;Plan &amp;amp; book for&amp;#x0D;&amp;#x0A;multiple travellers and guests at once.&amp;quot;&quot;/&gt;&lt;property id=&quot;20307&quot; value=&quot;389&quot;/&gt;&lt;/object&gt;&lt;object type=&quot;3&quot; unique_id=&quot;10027&quot;&gt;&lt;property id=&quot;20148&quot; value=&quot;5&quot;/&gt;&lt;property id=&quot;20300&quot; value=&quot;Diapositive 24&quot;/&gt;&lt;property id=&quot;20307&quot; value=&quot;395&quot;/&gt;&lt;/object&gt;&lt;object type=&quot;3&quot; unique_id=&quot;10028&quot;&gt;&lt;property id=&quot;20148&quot; value=&quot;5&quot;/&gt;&lt;property id=&quot;20300&quot; value=&quot;Diapositive 25&quot;/&gt;&lt;property id=&quot;20307&quot; value=&quot;396&quot;/&gt;&lt;/object&gt;&lt;object type=&quot;3&quot; unique_id=&quot;10029&quot;&gt;&lt;property id=&quot;20148&quot; value=&quot;5&quot;/&gt;&lt;property id=&quot;20300&quot; value=&quot;Diapositive 26&quot;/&gt;&lt;property id=&quot;20307&quot; value=&quot;391&quot;/&gt;&lt;/object&gt;&lt;object type=&quot;3&quot; unique_id=&quot;10030&quot;&gt;&lt;property id=&quot;20148&quot; value=&quot;5&quot;/&gt;&lt;property id=&quot;20300&quot; value=&quot;Diapositive 27 - &amp;quot;Online, Offline:&amp;#x0D;&amp;#x0A;One single place to plan, book and manage all your trips. &amp;quot;&quot;/&gt;&lt;property id=&quot;20307&quot; value=&quot;392&quot;/&gt;&lt;/object&gt;&lt;object type=&quot;3&quot; unique_id=&quot;10031&quot;&gt;&lt;property id=&quot;20148&quot; value=&quot;5&quot;/&gt;&lt;property id=&quot;20300&quot; value=&quot;Diapositive 28&quot;/&gt;&lt;property id=&quot;20307&quot; value=&quot;403&quot;/&gt;&lt;/object&gt;&lt;object type=&quot;3&quot; unique_id=&quot;10032&quot;&gt;&lt;property id=&quot;20148&quot; value=&quot;5&quot;/&gt;&lt;property id=&quot;20300&quot; value=&quot;Diapositive 29&quot;/&gt;&lt;property id=&quot;20307&quot; value=&quot;404&quot;/&gt;&lt;/object&gt;&lt;object type=&quot;3&quot; unique_id=&quot;10033&quot;&gt;&lt;property id=&quot;20148&quot; value=&quot;5&quot;/&gt;&lt;property id=&quot;20300&quot; value=&quot;Diapositive 30&quot;/&gt;&lt;property id=&quot;20307&quot; value=&quot;394&quot;/&gt;&lt;/object&gt;&lt;object type=&quot;3&quot; unique_id=&quot;10034&quot;&gt;&lt;property id=&quot;20148&quot; value=&quot;5&quot;/&gt;&lt;property id=&quot;20300&quot; value=&quot;Diapositive 31&quot;/&gt;&lt;property id=&quot;20307&quot; value=&quot;405&quot;/&gt;&lt;/object&gt;&lt;object type=&quot;3&quot; unique_id=&quot;10035&quot;&gt;&lt;property id=&quot;20148&quot; value=&quot;5&quot;/&gt;&lt;property id=&quot;20300&quot; value=&quot;Diapositive 32&quot;/&gt;&lt;property id=&quot;20307&quot; value=&quot;406&quot;/&gt;&lt;/object&gt;&lt;object type=&quot;3&quot; unique_id=&quot;10036&quot;&gt;&lt;property id=&quot;20148&quot; value=&quot;5&quot;/&gt;&lt;property id=&quot;20300&quot; value=&quot;Diapositive 33 - &amp;quot;Consolidated &amp;amp; synchronised itineraries on your mobile device.&amp;quot;&quot;/&gt;&lt;property id=&quot;20307&quot; value=&quot;424&quot;/&gt;&lt;/object&gt;&lt;object type=&quot;3&quot; unique_id=&quot;10037&quot;&gt;&lt;property id=&quot;20148&quot; value=&quot;5&quot;/&gt;&lt;property id=&quot;20300&quot; value=&quot;Diapositive 35 - &amp;quot;Optimise Travel Programmes.&amp;quot;&quot;/&gt;&lt;property id=&quot;20307&quot; value=&quot;327&quot;/&gt;&lt;/object&gt;&lt;object type=&quot;3&quot; unique_id=&quot;10038&quot;&gt;&lt;property id=&quot;20148&quot; value=&quot;5&quot;/&gt;&lt;property id=&quot;20300&quot; value=&quot;Diapositive 36 - &amp;quot;Trip-purpose based travel policy&amp;quot;&quot;/&gt;&lt;property id=&quot;20307&quot; value=&quot;377&quot;/&gt;&lt;/object&gt;&lt;object type=&quot;3&quot; unique_id=&quot;10039&quot;&gt;&lt;property id=&quot;20148&quot; value=&quot;5&quot;/&gt;&lt;property id=&quot;20300&quot; value=&quot;Diapositive 37 - &amp;quot;Lowest Logical Fare Strategies.&amp;quot;&quot;/&gt;&lt;property id=&quot;20307&quot; value=&quot;408&quot;/&gt;&lt;/object&gt;&lt;object type=&quot;3&quot; unique_id=&quot;10040&quot;&gt;&lt;property id=&quot;20148&quot; value=&quot;5&quot;/&gt;&lt;property id=&quot;20300&quot; value=&quot;Diapositive 38&quot;/&gt;&lt;property id=&quot;20307&quot; value=&quot;345&quot;/&gt;&lt;/object&gt;&lt;object type=&quot;3&quot; unique_id=&quot;10041&quot;&gt;&lt;property id=&quot;20148&quot; value=&quot;5&quot;/&gt;&lt;property id=&quot;20300&quot; value=&quot;Diapositive 39 - &amp;quot;Leverage corporate agreements and benefit from best-buy opportunities.&amp;quot;&quot;/&gt;&lt;property id=&quot;20307&quot; value=&quot;409&quot;/&gt;&lt;/object&gt;&lt;object type=&quot;3&quot; unique_id=&quot;10042&quot;&gt;&lt;property id=&quot;20148&quot; value=&quot;5&quot;/&gt;&lt;property id=&quot;20300&quot; value=&quot;Diapositive 40&quot;/&gt;&lt;property id=&quot;20307&quot; value=&quot;338&quot;/&gt;&lt;/object&gt;&lt;object type=&quot;3&quot; unique_id=&quot;10043&quot;&gt;&lt;property id=&quot;20148&quot; value=&quot;5&quot;/&gt;&lt;property id=&quot;20300&quot; value=&quot;Diapositive 41 - &amp;quot;Integrate eco responsibility&amp;#x0D;&amp;#x0A;into your travel programme.&amp;quot;&quot;/&gt;&lt;property id=&quot;20307&quot; value=&quot;425&quot;/&gt;&lt;/object&gt;&lt;object type=&quot;3&quot; unique_id=&quot;10044&quot;&gt;&lt;property id=&quot;20148&quot; value=&quot;5&quot;/&gt;&lt;property id=&quot;20300&quot; value=&quot;Diapositive 42 - &amp;quot;Efficiently Automate Approval.&amp;quot;&quot;/&gt;&lt;property id=&quot;20307&quot; value=&quot;411&quot;/&gt;&lt;/object&gt;&lt;object type=&quot;3&quot; unique_id=&quot;10045&quot;&gt;&lt;property id=&quot;20148&quot; value=&quot;5&quot;/&gt;&lt;property id=&quot;20300&quot; value=&quot;Diapositive 43&quot;/&gt;&lt;property id=&quot;20307&quot; value=&quot;407&quot;/&gt;&lt;/object&gt;&lt;object type=&quot;3&quot; unique_id=&quot;10046&quot;&gt;&lt;property id=&quot;20148&quot; value=&quot;5&quot;/&gt;&lt;property id=&quot;20300&quot; value=&quot;Diapositive 44 - &amp;quot;Measure &amp;amp; Analyse&amp;#x0D;&amp;#x0A;Travel Programme Performance.&amp;quot;&quot;/&gt;&lt;property id=&quot;20307&quot; value=&quot;300&quot;/&gt;&lt;/object&gt;&lt;object type=&quot;3&quot; unique_id=&quot;10047&quot;&gt;&lt;property id=&quot;20148&quot; value=&quot;5&quot;/&gt;&lt;property id=&quot;20300&quot; value=&quot;Diapositive 45&quot;/&gt;&lt;property id=&quot;20307&quot; value=&quot;276&quot;/&gt;&lt;/object&gt;&lt;object type=&quot;3&quot; unique_id=&quot;10048&quot;&gt;&lt;property id=&quot;20148&quot; value=&quot;5&quot;/&gt;&lt;property id=&quot;20300&quot; value=&quot;Diapositive 46&quot;/&gt;&lt;property id=&quot;20307&quot; value=&quot;277&quot;/&gt;&lt;/object&gt;&lt;object type=&quot;3&quot; unique_id=&quot;10049&quot;&gt;&lt;property id=&quot;20148&quot; value=&quot;5&quot;/&gt;&lt;property id=&quot;20300&quot; value=&quot;Diapositive 47 - &amp;quot;CENTRALISE &amp;amp; SYNCHRONISE&amp;#x0D;&amp;#x0A;Interactions with Suppliers&amp;quot;&quot;/&gt;&lt;property id=&quot;20307&quot; value=&quot;323&quot;/&gt;&lt;/object&gt;&lt;object type=&quot;3&quot; unique_id=&quot;10050&quot;&gt;&lt;property id=&quot;20148&quot; value=&quot;5&quot;/&gt;&lt;property id=&quot;20300&quot; value=&quot;Diapositive 48 - &amp;quot;Best-in-class multi-GDS connectivity&amp;quot;&quot;/&gt;&lt;property id=&quot;20307&quot; value=&quot;317&quot;/&gt;&lt;/object&gt;&lt;object type=&quot;3&quot; unique_id=&quot;10051&quot;&gt;&lt;property id=&quot;20148&quot; value=&quot;5&quot;/&gt;&lt;property id=&quot;20300&quot; value=&quot;Diapositive 49 - &amp;quot;Richest Rail Content&amp;quot;&quot;/&gt;&lt;property id=&quot;20307&quot; value=&quot;412&quot;/&gt;&lt;/object&gt;&lt;object type=&quot;3&quot; unique_id=&quot;10052&quot;&gt;&lt;property id=&quot;20148&quot; value=&quot;5&quot;/&gt;&lt;property id=&quot;20300&quot; value=&quot;Diapositive 50&quot;/&gt;&lt;property id=&quot;20307&quot; value=&quot;322&quot;/&gt;&lt;/object&gt;&lt;object type=&quot;3&quot; unique_id=&quot;10053&quot;&gt;&lt;property id=&quot;20148&quot; value=&quot;5&quot;/&gt;&lt;property id=&quot;20300&quot; value=&quot;Diapositive 51 - &amp;quot;Integrate your travel processes&amp;#x0D;&amp;#x0A;into your IT environment&amp;quot;&quot;/&gt;&lt;property id=&quot;20307&quot; value=&quot;324&quot;/&gt;&lt;/object&gt;&lt;object type=&quot;3&quot; unique_id=&quot;10054&quot;&gt;&lt;property id=&quot;20148&quot; value=&quot;5&quot;/&gt;&lt;property id=&quot;20300&quot; value=&quot;Diapositive 52&quot;/&gt;&lt;property id=&quot;20307&quot; value=&quot;325&quot;/&gt;&lt;/object&gt;&lt;object type=&quot;3&quot; unique_id=&quot;10055&quot;&gt;&lt;property id=&quot;20148&quot; value=&quot;5&quot;/&gt;&lt;property id=&quot;20300&quot; value=&quot;Diapositive 53 - &amp;quot;Improve risk &amp;amp; crisis management&amp;quot;&quot;/&gt;&lt;property id=&quot;20307&quot; value=&quot;427&quot;/&gt;&lt;/object&gt;&lt;object type=&quot;3&quot; unique_id=&quot;10056&quot;&gt;&lt;property id=&quot;20148&quot; value=&quot;5&quot;/&gt;&lt;property id=&quot;20300&quot; value=&quot;Diapositive 54&quot;/&gt;&lt;property id=&quot;20307&quot; value=&quot;426&quot;/&gt;&lt;/object&gt;&lt;object type=&quot;3&quot; unique_id=&quot;10057&quot;&gt;&lt;property id=&quot;20148&quot; value=&quot;5&quot;/&gt;&lt;property id=&quot;20300&quot; value=&quot;Diapositive 55 - &amp;quot;Traveldoo Path&amp;#x0D;&amp;#x0A;Phased Implementation Process Roadmap&amp;quot;&quot;/&gt;&lt;property id=&quot;20307&quot; value=&quot;410&quot;/&gt;&lt;/object&gt;&lt;object type=&quot;3&quot; unique_id=&quot;10058&quot;&gt;&lt;property id=&quot;20148&quot; value=&quot;5&quot;/&gt;&lt;property id=&quot;20300&quot; value=&quot;Diapositive 56 - &amp;quot;Project Stakeholders&amp;quot;&quot;/&gt;&lt;property id=&quot;20307&quot; value=&quot;423&quot;/&gt;&lt;/object&gt;&lt;object type=&quot;3&quot; unique_id=&quot;10059&quot;&gt;&lt;property id=&quot;20148&quot; value=&quot;5&quot;/&gt;&lt;property id=&quot;20300&quot; value=&quot;Diapositive 57&quot;/&gt;&lt;property id=&quot;20307&quot; value=&quot;422&quot;/&gt;&lt;/object&gt;&lt;object type=&quot;3&quot; unique_id=&quot;10060&quot;&gt;&lt;property id=&quot;20148&quot; value=&quot;5&quot;/&gt;&lt;property id=&quot;20300&quot; value=&quot;Diapositive 58 - &amp;quot;Why Traveldoo?&amp;quot;&quot;/&gt;&lt;property id=&quot;20307&quot; value=&quot;287&quot;/&gt;&lt;/object&gt;&lt;object type=&quot;3&quot; unique_id=&quot;10120&quot;&gt;&lt;property id=&quot;20148&quot; value=&quot;5&quot;/&gt;&lt;property id=&quot;20300&quot; value=&quot;Diapositive 34&quot;/&gt;&lt;property id=&quot;20307&quot; value=&quot;428&quot;/&gt;&lt;/object&gt;&lt;/object&gt;&lt;/object&gt;&lt;/database&gt;"/>
  <p:tag name="ARTICULATE_PROJECT_OPEN" val="0"/>
  <p:tag name="SECTOMILLISECCONVERTED" val="1"/>
</p:tagLst>
</file>

<file path=ppt/theme/theme1.xml><?xml version="1.0" encoding="utf-8"?>
<a:theme xmlns:a="http://schemas.openxmlformats.org/drawingml/2006/main" name="Ailleurs Business - Company Info">
  <a:themeElements>
    <a:clrScheme name="Personnalisé 1">
      <a:dk1>
        <a:srgbClr val="000000"/>
      </a:dk1>
      <a:lt1>
        <a:srgbClr val="FFFFFF"/>
      </a:lt1>
      <a:dk2>
        <a:srgbClr val="000000"/>
      </a:dk2>
      <a:lt2>
        <a:srgbClr val="808080"/>
      </a:lt2>
      <a:accent1>
        <a:srgbClr val="BFE4FF"/>
      </a:accent1>
      <a:accent2>
        <a:srgbClr val="7FC9FF"/>
      </a:accent2>
      <a:accent3>
        <a:srgbClr val="005390"/>
      </a:accent3>
      <a:accent4>
        <a:srgbClr val="003760"/>
      </a:accent4>
      <a:accent5>
        <a:srgbClr val="002948"/>
      </a:accent5>
      <a:accent6>
        <a:srgbClr val="2D2D8A"/>
      </a:accent6>
      <a:hlink>
        <a:srgbClr val="009999"/>
      </a:hlink>
      <a:folHlink>
        <a:srgbClr val="99CC00"/>
      </a:folHlink>
    </a:clrScheme>
    <a:fontScheme name="Traveldoo - Company Info">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veldoo - Company Inf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veldoo - Company Inf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veldoo - Company Inf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veldoo - Company Inf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veldoo - Company Inf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veldoo - Company Inf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veldoo - Company Inf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veldoo - Company Inf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veldoo - Company Inf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veldoo - Company Inf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veldoo - Company Inf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veldoo - Company Inf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aveldoo - Company Info">
  <a:themeElements>
    <a:clrScheme name="Traveldoo - Company Inf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veldoo - Company Info">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veldoo - Company Inf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veldoo - Company Inf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veldoo - Company Inf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veldoo - Company Inf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veldoo - Company Inf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veldoo - Company Inf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veldoo - Company Inf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veldoo - Company Inf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veldoo - Company Inf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veldoo - Company Inf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veldoo - Company Inf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veldoo - Company Inf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raveldoo - Blue BG">
  <a:themeElements>
    <a:clrScheme name="1_Traveldoo - Blue B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raveldoo - Blue BG">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raveldoo - Blue B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raveldoo - Blue B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raveldoo - Blue B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raveldoo - Blue B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raveldoo - Blue B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raveldoo - Blue B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raveldoo - Blue B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raveldoo - Blue B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raveldoo - Blue B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raveldoo - Blue B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raveldoo - Blue B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raveldoo - Blue B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2404C8781E0F408856C7B734261C2C" ma:contentTypeVersion="0" ma:contentTypeDescription="Crée un document." ma:contentTypeScope="" ma:versionID="e6ffdfaed064f26801a2f76cf7c75b4d">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30B652-F5DF-4A83-A3A5-005F7026525C}">
  <ds:schemaRefs>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4734630A-D0E6-486C-A2CB-175433F12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Traveldoo Presentation FR</Template>
  <TotalTime>27573</TotalTime>
  <Words>564</Words>
  <Application>Microsoft Office PowerPoint</Application>
  <PresentationFormat>Affichage à l'écran (4:3)</PresentationFormat>
  <Paragraphs>119</Paragraphs>
  <Slides>16</Slides>
  <Notes>1</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16</vt:i4>
      </vt:variant>
    </vt:vector>
  </HeadingPairs>
  <TitlesOfParts>
    <vt:vector size="22" baseType="lpstr">
      <vt:lpstr>Lucida Sans</vt:lpstr>
      <vt:lpstr>Arial</vt:lpstr>
      <vt:lpstr>Wingdings</vt:lpstr>
      <vt:lpstr>Ailleurs Business - Company Info</vt:lpstr>
      <vt:lpstr>1_Traveldoo - Company Info</vt:lpstr>
      <vt:lpstr>1_Traveldoo - Blue BG</vt:lpstr>
      <vt:lpstr>Présentation PowerPoint</vt:lpstr>
      <vt:lpstr>Sommaire</vt:lpstr>
      <vt:lpstr>Accueil</vt:lpstr>
      <vt:lpstr>Accueil</vt:lpstr>
      <vt:lpstr>Accueil</vt:lpstr>
      <vt:lpstr>Accueil</vt:lpstr>
      <vt:lpstr>Réservation</vt:lpstr>
      <vt:lpstr>Réservation</vt:lpstr>
      <vt:lpstr>Réservation</vt:lpstr>
      <vt:lpstr>Gestion des dossiers</vt:lpstr>
      <vt:lpstr>Gestion des dossiers</vt:lpstr>
      <vt:lpstr>Gestion des dossiers</vt:lpstr>
      <vt:lpstr>Mais aussi</vt:lpstr>
      <vt:lpstr>Mais aussi</vt:lpstr>
      <vt:lpstr>Mais aussi</vt:lpstr>
      <vt:lpstr>Mais aussi</vt:lpstr>
    </vt:vector>
  </TitlesOfParts>
  <Company>Traveldoo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TravelDoo - Groupe ROCHER</dc:title>
  <dc:creator>Olivier</dc:creator>
  <cp:keywords>Réunion de lancement du 11 Juillet 2016</cp:keywords>
  <cp:lastModifiedBy>Leo LOISEL</cp:lastModifiedBy>
  <cp:revision>775</cp:revision>
  <dcterms:created xsi:type="dcterms:W3CDTF">2008-02-11T15:19:30Z</dcterms:created>
  <dcterms:modified xsi:type="dcterms:W3CDTF">2017-01-04T13:48:03Z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0x0101000ECE5066990F1E4DB6A0DB1661DD161E</vt:lpwstr>
  </property>
</Properties>
</file>